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36"/>
  </p:notesMasterIdLst>
  <p:sldIdLst>
    <p:sldId id="559" r:id="rId2"/>
    <p:sldId id="524" r:id="rId3"/>
    <p:sldId id="596" r:id="rId4"/>
    <p:sldId id="614" r:id="rId5"/>
    <p:sldId id="618" r:id="rId6"/>
    <p:sldId id="616" r:id="rId7"/>
    <p:sldId id="619" r:id="rId8"/>
    <p:sldId id="617" r:id="rId9"/>
    <p:sldId id="620" r:id="rId10"/>
    <p:sldId id="621" r:id="rId11"/>
    <p:sldId id="622" r:id="rId12"/>
    <p:sldId id="625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3" r:id="rId30"/>
    <p:sldId id="644" r:id="rId31"/>
    <p:sldId id="645" r:id="rId32"/>
    <p:sldId id="646" r:id="rId33"/>
    <p:sldId id="647" r:id="rId34"/>
    <p:sldId id="62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CCECFF"/>
    <a:srgbClr val="CDCDCD"/>
    <a:srgbClr val="414141"/>
    <a:srgbClr val="FFFFFF"/>
    <a:srgbClr val="303841"/>
    <a:srgbClr val="EC5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1" autoAdjust="0"/>
    <p:restoredTop sz="92615" autoAdjust="0"/>
  </p:normalViewPr>
  <p:slideViewPr>
    <p:cSldViewPr>
      <p:cViewPr varScale="1">
        <p:scale>
          <a:sx n="65" d="100"/>
          <a:sy n="65" d="100"/>
        </p:scale>
        <p:origin x="87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01/10/2023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4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135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6692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86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61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54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07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7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47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3089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2538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8963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61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1" y="457200"/>
            <a:ext cx="11125199" cy="914403"/>
            <a:chOff x="1066801" y="457200"/>
            <a:chExt cx="11125199" cy="914403"/>
          </a:xfrm>
        </p:grpSpPr>
        <p:sp>
          <p:nvSpPr>
            <p:cNvPr id="7" name="Flowchart: Delay 6"/>
            <p:cNvSpPr/>
            <p:nvPr/>
          </p:nvSpPr>
          <p:spPr>
            <a:xfrm rot="10800000">
              <a:off x="1066801" y="457200"/>
              <a:ext cx="914401" cy="914401"/>
            </a:xfrm>
            <a:prstGeom prst="flowChartDelay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981202" y="457203"/>
              <a:ext cx="10210798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76200" y="152400"/>
            <a:ext cx="12039600" cy="3276600"/>
          </a:xfrm>
        </p:spPr>
        <p:txBody>
          <a:bodyPr anchor="b">
            <a:normAutofit/>
          </a:bodyPr>
          <a:lstStyle/>
          <a:p>
            <a:pPr algn="ctr"/>
            <a:r>
              <a:rPr lang="en-PH" sz="5000" b="1" dirty="0" smtClean="0">
                <a:latin typeface="Trebuchet MS" panose="020B0603020202020204" pitchFamily="34" charset="0"/>
              </a:rPr>
              <a:t/>
            </a:r>
            <a:br>
              <a:rPr lang="en-PH" sz="5000" b="1" dirty="0" smtClean="0">
                <a:latin typeface="Trebuchet MS" panose="020B0603020202020204" pitchFamily="34" charset="0"/>
              </a:rPr>
            </a:br>
            <a:r>
              <a:rPr lang="en-PH" sz="5000" b="1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ETRACS  v255  </a:t>
            </a:r>
            <a:br>
              <a:rPr lang="en-PH" sz="5000" b="1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</a:br>
            <a:r>
              <a:rPr lang="en-PH" sz="5000" b="1" dirty="0" smtClean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Administration and Users Training</a:t>
            </a:r>
            <a:endParaRPr lang="en-PH" sz="5000" b="1" dirty="0">
              <a:solidFill>
                <a:schemeClr val="tx1">
                  <a:lumMod val="95000"/>
                </a:schemeClr>
              </a:solidFill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600859"/>
            <a:ext cx="5588000" cy="618344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76200" y="3657601"/>
            <a:ext cx="12039600" cy="2209800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3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October 2 – </a:t>
            </a:r>
            <a:r>
              <a:rPr lang="en-PH" sz="3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6</a:t>
            </a:r>
            <a:r>
              <a:rPr lang="en-PH" sz="3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, 2023</a:t>
            </a:r>
          </a:p>
          <a:p>
            <a:pPr algn="ctr"/>
            <a:endParaRPr lang="en-PH" sz="3000" b="1" dirty="0">
              <a:solidFill>
                <a:schemeClr val="bg2">
                  <a:lumMod val="20000"/>
                  <a:lumOff val="80000"/>
                </a:schemeClr>
              </a:solidFill>
              <a:latin typeface="Trebuchet MS" panose="020B0603020202020204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PH" sz="3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One Central Hotel</a:t>
            </a:r>
          </a:p>
          <a:p>
            <a:pPr algn="ctr"/>
            <a:r>
              <a:rPr lang="en-PH" sz="3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Cebu City, Philippines</a:t>
            </a:r>
            <a:endParaRPr lang="en-PH" sz="3000" b="1" dirty="0">
              <a:solidFill>
                <a:schemeClr val="bg2">
                  <a:lumMod val="20000"/>
                  <a:lumOff val="80000"/>
                </a:schemeClr>
              </a:solidFill>
              <a:latin typeface="Trebuchet MS" panose="020B06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11430000" cy="5029200"/>
          </a:xfrm>
        </p:spPr>
        <p:txBody>
          <a:bodyPr>
            <a:normAutofit/>
          </a:bodyPr>
          <a:lstStyle/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Deployment</a:t>
            </a:r>
            <a:endParaRPr lang="en-PH" sz="1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Portability</a:t>
            </a:r>
            <a:endParaRPr lang="en-PH" sz="1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Maintenance and Monitoring</a:t>
            </a:r>
            <a:endParaRPr lang="en-PH" sz="1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Micro-Container Services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Supports Clustering</a:t>
            </a: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Easy to setup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Reasons for Upgrading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524000"/>
            <a:ext cx="10491849" cy="5029200"/>
          </a:xfrm>
        </p:spPr>
        <p:txBody>
          <a:bodyPr>
            <a:normAutofit/>
          </a:bodyPr>
          <a:lstStyle/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Server Grade Machine (Entry-Level or High-End)</a:t>
            </a: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Intel Xeon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processor with minimum of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8 Cores</a:t>
            </a: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16GB of RAM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for a Linux host setup</a:t>
            </a: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500GB storage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if use as an application server only or at least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1TB storage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if use as an application server and a database server in 1 machine</a:t>
            </a:r>
          </a:p>
          <a:p>
            <a:endParaRPr lang="en-PH" sz="11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 LAN Ports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( 1 for Local, 1 for Internet )</a:t>
            </a:r>
            <a:endParaRPr lang="en-PH" sz="1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15824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Hardware Requirements ( Linux Host )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10439400" cy="5029200"/>
          </a:xfrm>
        </p:spPr>
        <p:txBody>
          <a:bodyPr>
            <a:normAutofit lnSpcReduction="10000"/>
          </a:bodyPr>
          <a:lstStyle/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Server Grade Machine (Entry-Level or High-End)</a:t>
            </a: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solidFill>
                  <a:srgbClr val="FFFF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Intel Xeon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processor with minimum of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8 Cores</a:t>
            </a: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32GB of RAM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for a Windows host setup and requires at least Windows Server 2012 or higher</a:t>
            </a:r>
          </a:p>
          <a:p>
            <a:endParaRPr lang="en-PH" sz="1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500GB storage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if use as an application server only or at least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1TB storage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if use as an application server and a database server in 1 machine</a:t>
            </a:r>
          </a:p>
          <a:p>
            <a:endParaRPr lang="en-PH" sz="11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At least </a:t>
            </a:r>
            <a:r>
              <a:rPr lang="en-PH" sz="3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2 LAN Ports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 ( 1 for Local, 1 for Internet )</a:t>
            </a:r>
            <a:endParaRPr lang="en-PH" sz="1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1582400" cy="944562"/>
          </a:xfrm>
        </p:spPr>
        <p:txBody>
          <a:bodyPr>
            <a:normAutofit fontScale="90000"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Hardware Requirements ( Windows Host )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 smtClean="0">
                <a:latin typeface="Trebuchet MS" panose="020B0603020202020204" pitchFamily="34" charset="0"/>
              </a:rPr>
              <a:t>Objectives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0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To fully automate all revenue generation activities of the 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LGU</a:t>
            </a:r>
          </a:p>
          <a:p>
            <a:pPr lvl="1"/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Real Property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Business Permit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Miscellaneous and other fees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Economic enterprises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Shares from collection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Other sources of income and funds, etc…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Objectives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Increase revenue through efficiency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Paperless</a:t>
            </a:r>
          </a:p>
          <a:p>
            <a:pPr marL="448056" lvl="1" indent="0">
              <a:buNone/>
            </a:pPr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Better transparency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Design based on best practices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Automate assessments thru formula and rules</a:t>
            </a:r>
          </a:p>
          <a:p>
            <a:pPr lvl="1"/>
            <a:endParaRPr lang="en-PH" sz="1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Conform to the national standards (Compliance)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Full support for DTI unified form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CMCI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Objectives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Modernize LGU with latest technologies</a:t>
            </a:r>
          </a:p>
          <a:p>
            <a:pPr lvl="1"/>
            <a:endParaRPr lang="en-PH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Barcode and </a:t>
            </a:r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QRCode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Support</a:t>
            </a: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eSignature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Device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SMS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Email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Cloud connectivity</a:t>
            </a:r>
          </a:p>
          <a:p>
            <a:pPr lvl="2"/>
            <a:endParaRPr lang="en-PH" sz="1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2"/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Municipality to Province</a:t>
            </a:r>
          </a:p>
          <a:p>
            <a:pPr lvl="2"/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Province to Municipality</a:t>
            </a:r>
          </a:p>
          <a:p>
            <a:pPr lvl="2"/>
            <a:r>
              <a:rPr lang="en-PH" sz="20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Filipizen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Objectives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 smtClean="0">
                <a:latin typeface="Trebuchet MS" panose="020B0603020202020204" pitchFamily="34" charset="0"/>
              </a:rPr>
              <a:t>Users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End-Users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Developers/Administrators</a:t>
            </a:r>
          </a:p>
          <a:p>
            <a:pPr lvl="1"/>
            <a:endParaRPr lang="en-PH" sz="16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Novice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Intermediate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Advanced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Executive</a:t>
            </a:r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Users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 smtClean="0">
                <a:latin typeface="Trebuchet MS" panose="020B0603020202020204" pitchFamily="34" charset="0"/>
              </a:rPr>
              <a:t>Version History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1049000" cy="944562"/>
          </a:xfrm>
        </p:spPr>
        <p:txBody>
          <a:bodyPr>
            <a:normAutofit/>
          </a:bodyPr>
          <a:lstStyle/>
          <a:p>
            <a:r>
              <a:rPr lang="en-PH" sz="4800" b="1" dirty="0">
                <a:solidFill>
                  <a:schemeClr val="tx1">
                    <a:lumMod val="95000"/>
                  </a:schemeClr>
                </a:solidFill>
                <a:latin typeface="Trebuchet MS" panose="020B0603020202020204" pitchFamily="34" charset="0"/>
              </a:rPr>
              <a:t>Training Staff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828800"/>
            <a:ext cx="8610600" cy="4876800"/>
          </a:xfrm>
        </p:spPr>
        <p:txBody>
          <a:bodyPr>
            <a:normAutofit/>
          </a:bodyPr>
          <a:lstStyle/>
          <a:p>
            <a:r>
              <a:rPr lang="en-PH" sz="3800" b="1" dirty="0" smtClean="0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 Worgie  V.  Flores</a:t>
            </a:r>
            <a:endParaRPr lang="en-PH" sz="3800" b="1" dirty="0">
              <a:latin typeface="Segoe UI Emoji" panose="020B0502040204020203" pitchFamily="34" charset="0"/>
              <a:ea typeface="Segoe UI Emoji" panose="020B0502040204020203" pitchFamily="34" charset="0"/>
              <a:cs typeface="Calibri" pitchFamily="34" charset="0"/>
            </a:endParaRPr>
          </a:p>
          <a:p>
            <a:pPr marL="448056" lvl="1" indent="0">
              <a:buNone/>
            </a:pP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  ETRACS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  <a:cs typeface="Calibri" pitchFamily="34" charset="0"/>
              </a:rPr>
              <a:t>Developer</a:t>
            </a:r>
          </a:p>
          <a:p>
            <a:pPr marL="36576" indent="0">
              <a:buNone/>
            </a:pPr>
            <a:endParaRPr lang="en-PH" sz="2800" dirty="0">
              <a:latin typeface="Calibri" pitchFamily="34" charset="0"/>
              <a:cs typeface="Calibri" pitchFamily="34" charset="0"/>
            </a:endParaRP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600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506200" cy="5029200"/>
          </a:xfrm>
        </p:spPr>
        <p:txBody>
          <a:bodyPr>
            <a:normAutofit/>
          </a:bodyPr>
          <a:lstStyle/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ETRACS  v1.8      ---  2008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ETRACS  v2.0      ---  2010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ETRACS  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v2.2      ---  2012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ETRACS  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v2.54    ---  2014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ETRACS  </a:t>
            </a:r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v2.55    ---  2019</a:t>
            </a:r>
          </a:p>
          <a:p>
            <a:endParaRPr lang="en-PH" sz="3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Version History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 smtClean="0">
                <a:latin typeface="Trebuchet MS" panose="020B0603020202020204" pitchFamily="34" charset="0"/>
              </a:rPr>
              <a:t>Who Uses ETRACS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6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4114800" cy="50292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More than 170 LGUs</a:t>
            </a: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170 members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Provinces</a:t>
            </a:r>
          </a:p>
          <a:p>
            <a:pPr lvl="1"/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Aklan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lvl="1"/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Albay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pPr lvl="1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Bohol</a:t>
            </a:r>
          </a:p>
          <a:p>
            <a:pPr lvl="1"/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Bukidnon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Davao Del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Davao De Oro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Who Uses ETRACS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733801" y="3657600"/>
            <a:ext cx="3733800" cy="3048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Davao Oriental</a:t>
            </a:r>
          </a:p>
          <a:p>
            <a:pPr lvl="1"/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Lanao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Del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Ilocos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Guimaras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Sarangani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Surigao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Del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51816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Cities</a:t>
            </a:r>
          </a:p>
          <a:p>
            <a:pPr lvl="1"/>
            <a:endParaRPr lang="en-PH" sz="1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Iligan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Puerto </a:t>
            </a:r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Princesa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Legazpi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Tagbilaran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San Carlos</a:t>
            </a: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Bayawan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Tanjay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Dapitan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Oroquieta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Who Uses ETRACS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343400" y="2057400"/>
            <a:ext cx="41910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General Santos</a:t>
            </a: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Iriga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Naga</a:t>
            </a: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Danao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Sorsogon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Zamboanga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Masbate</a:t>
            </a:r>
          </a:p>
          <a:p>
            <a:pPr lvl="1"/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5791200" cy="51816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</a:t>
            </a:r>
          </a:p>
          <a:p>
            <a:pPr lvl="1"/>
            <a:endParaRPr lang="en-PH" sz="1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Aklan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Albay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Bohol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Camarines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Sur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Catanduanes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Davao Del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Davao De Oro</a:t>
            </a:r>
          </a:p>
          <a:p>
            <a:pPr lvl="1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Guimaras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Ilocos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Lanao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Del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Norte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Who Uses ETRACS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48400" y="2057400"/>
            <a:ext cx="57912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Bukidnon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Misamis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Oriental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of </a:t>
            </a:r>
            <a:r>
              <a:rPr lang="en-PH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Misamis</a:t>
            </a:r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Occidental</a:t>
            </a: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Nueva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Ecija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Nueva </a:t>
            </a:r>
            <a:r>
              <a:rPr lang="en-PH" sz="22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Vizcaya</a:t>
            </a:r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Municipalities </a:t>
            </a:r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of Palawan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etc…</a:t>
            </a:r>
            <a:endParaRPr lang="en-PH" sz="2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 smtClean="0">
                <a:latin typeface="Trebuchet MS" panose="020B0603020202020204" pitchFamily="34" charset="0"/>
              </a:rPr>
              <a:t>Terms Of Use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4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10210800" cy="53340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Free (including source code)</a:t>
            </a: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Membership (for sustainability)</a:t>
            </a: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Software can only be distributed through</a:t>
            </a:r>
          </a:p>
          <a:p>
            <a:pPr lvl="1"/>
            <a:endParaRPr lang="en-PH" sz="1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Grants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LGU to LGU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Direct Membership</a:t>
            </a:r>
          </a:p>
          <a:p>
            <a:pPr lvl="1"/>
            <a:endParaRPr lang="en-PH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RAMESES has copyright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Nobody can sell the software or provide commercial services or bundle ETRACS with other vendor’s products 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Terms Of Use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 smtClean="0">
                <a:latin typeface="Trebuchet MS" panose="020B0603020202020204" pitchFamily="34" charset="0"/>
              </a:rPr>
              <a:t>Member Benefits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10210800" cy="5334000"/>
          </a:xfrm>
        </p:spPr>
        <p:txBody>
          <a:bodyPr>
            <a:normAutofit lnSpcReduction="10000"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Upgrade and assistance</a:t>
            </a: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Discount on trainings, plugins and services</a:t>
            </a: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Free special products  </a:t>
            </a:r>
          </a:p>
          <a:p>
            <a:pPr lvl="1"/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Queueing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System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Kiosk System</a:t>
            </a:r>
          </a:p>
          <a:p>
            <a:pPr lvl="1"/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Cloud Applications</a:t>
            </a:r>
            <a:endParaRPr lang="en-PH" sz="1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SMS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Email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LGU to LGU connectivity </a:t>
            </a:r>
          </a:p>
          <a:p>
            <a:pPr lvl="2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Municipality-Province</a:t>
            </a:r>
          </a:p>
          <a:p>
            <a:pPr lvl="2"/>
            <a:r>
              <a:rPr lang="en-PH" sz="2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Province-Municipality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Member Benefits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10210800" cy="5334000"/>
          </a:xfrm>
        </p:spPr>
        <p:txBody>
          <a:bodyPr>
            <a:normAutofit/>
          </a:bodyPr>
          <a:lstStyle/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Online Transactions for Taxpayers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Online Billing</a:t>
            </a:r>
          </a:p>
          <a:p>
            <a:pPr lvl="2"/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Business</a:t>
            </a:r>
          </a:p>
          <a:p>
            <a:pPr lvl="2"/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Real Property Tax</a:t>
            </a:r>
          </a:p>
          <a:p>
            <a:pPr lvl="2"/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Payment Order</a:t>
            </a:r>
          </a:p>
          <a:p>
            <a:pPr lvl="2"/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Waterworks</a:t>
            </a:r>
          </a:p>
          <a:p>
            <a:pPr lvl="2"/>
            <a:r>
              <a:rPr lang="en-PH" sz="20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OSCP</a:t>
            </a:r>
          </a:p>
          <a:p>
            <a:pPr lvl="2"/>
            <a:endParaRPr lang="en-PH" sz="22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Online Payment  ( GCASH, </a:t>
            </a:r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PayMaya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en-PH" sz="24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LandBank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, DBP )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Online Renewal of Business</a:t>
            </a: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Online Registration of Business</a:t>
            </a:r>
          </a:p>
          <a:p>
            <a:pPr lvl="1"/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Member Benefits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11353800" cy="5029200"/>
          </a:xfrm>
        </p:spPr>
        <p:txBody>
          <a:bodyPr>
            <a:normAutofit/>
          </a:bodyPr>
          <a:lstStyle/>
          <a:p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walkthrough and get oriented to the 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following: </a:t>
            </a:r>
          </a:p>
          <a:p>
            <a:pPr lvl="1"/>
            <a:endParaRPr lang="en-PH" sz="1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lvl="1"/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Features 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of all installed modules in the 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system</a:t>
            </a:r>
          </a:p>
          <a:p>
            <a:pPr lvl="1"/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F</a:t>
            </a:r>
            <a:r>
              <a:rPr lang="en-PH" sz="24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eatures 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hosted in </a:t>
            </a:r>
            <a:r>
              <a:rPr lang="en-PH" b="1" dirty="0" err="1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Filipizen</a:t>
            </a:r>
            <a:r>
              <a:rPr lang="en-PH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and how it is handled on the LGU level</a:t>
            </a:r>
            <a:endParaRPr lang="en-PH" sz="24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To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k</a:t>
            </a:r>
            <a:r>
              <a:rPr lang="en-PH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now its objectives</a:t>
            </a:r>
          </a:p>
          <a:p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Purpose of this Training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 smtClean="0">
                <a:latin typeface="Trebuchet MS" panose="020B0603020202020204" pitchFamily="34" charset="0"/>
              </a:rPr>
              <a:t>Core Modules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10210800" cy="5181600"/>
          </a:xfrm>
        </p:spPr>
        <p:txBody>
          <a:bodyPr>
            <a:normAutofit/>
          </a:bodyPr>
          <a:lstStyle/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Administration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Taxpayer Profiling (Entity)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Financial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Treasury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BPLS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RPT</a:t>
            </a:r>
          </a:p>
          <a:p>
            <a:endParaRPr lang="en-PH" sz="20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Other Modules or Plugins</a:t>
            </a:r>
          </a:p>
          <a:p>
            <a:pPr lvl="1"/>
            <a:r>
              <a:rPr lang="en-PH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Queueing</a:t>
            </a:r>
            <a:endParaRPr lang="en-PH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Core Modules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 smtClean="0">
                <a:latin typeface="Trebuchet MS" panose="020B0603020202020204" pitchFamily="34" charset="0"/>
              </a:rPr>
              <a:t>Features To Do…</a:t>
            </a:r>
            <a:endParaRPr lang="en-PH" sz="54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11430000" cy="5181600"/>
          </a:xfrm>
        </p:spPr>
        <p:txBody>
          <a:bodyPr>
            <a:noAutofit/>
          </a:bodyPr>
          <a:lstStyle/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Disbursement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Capture Expenses to complete SRE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Better integration with accounting</a:t>
            </a:r>
          </a:p>
          <a:p>
            <a:r>
              <a:rPr lang="en-PH" sz="32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Executive Dashboards</a:t>
            </a:r>
          </a:p>
        </p:txBody>
      </p:sp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To Do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10058400" cy="5867400"/>
          </a:xfrm>
        </p:spPr>
        <p:txBody>
          <a:bodyPr anchor="t">
            <a:normAutofit/>
          </a:bodyPr>
          <a:lstStyle/>
          <a:p>
            <a:r>
              <a:rPr lang="en-PH" sz="6000" b="1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Up Next</a:t>
            </a:r>
            <a:r>
              <a:rPr lang="en-PH" sz="4300" b="1" dirty="0" smtClean="0">
                <a:latin typeface="Trebuchet MS" panose="020B0603020202020204" pitchFamily="34" charset="0"/>
              </a:rPr>
              <a:t/>
            </a:r>
            <a:br>
              <a:rPr lang="en-PH" sz="4300" b="1" dirty="0" smtClean="0">
                <a:latin typeface="Trebuchet MS" panose="020B0603020202020204" pitchFamily="34" charset="0"/>
              </a:rPr>
            </a:br>
            <a:r>
              <a:rPr lang="en-PH" sz="4300" b="1" dirty="0" smtClean="0">
                <a:latin typeface="Trebuchet MS" panose="020B0603020202020204" pitchFamily="34" charset="0"/>
              </a:rPr>
              <a:t/>
            </a:r>
            <a:br>
              <a:rPr lang="en-PH" sz="4300" b="1" dirty="0" smtClean="0">
                <a:latin typeface="Trebuchet MS" panose="020B0603020202020204" pitchFamily="34" charset="0"/>
              </a:rPr>
            </a:br>
            <a:r>
              <a:rPr lang="en-PH" sz="5000" b="1" dirty="0" smtClean="0">
                <a:latin typeface="Trebuchet MS" panose="020B0603020202020204" pitchFamily="34" charset="0"/>
              </a:rPr>
              <a:t>Installation</a:t>
            </a:r>
            <a:endParaRPr lang="en-PH" sz="5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0800000" flipV="1">
            <a:off x="609600" y="1021080"/>
            <a:ext cx="115824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Training Timeline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9961"/>
              </p:ext>
            </p:extLst>
          </p:nvPr>
        </p:nvGraphicFramePr>
        <p:xfrm>
          <a:off x="618929" y="1179871"/>
          <a:ext cx="11268270" cy="560192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24471"/>
                <a:gridCol w="7543799"/>
              </a:tblGrid>
              <a:tr h="1410929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1 –</a:t>
                      </a: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Oct/2/2023</a:t>
                      </a:r>
                      <a:endParaRPr lang="en-US" sz="2600" b="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Segoe UI Emoji" panose="020B0502040204020203" pitchFamily="34" charset="0"/>
                        <a:buChar char="•"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Introduction</a:t>
                      </a:r>
                    </a:p>
                    <a:p>
                      <a:pPr marL="457200" indent="-457200">
                        <a:buFont typeface="Segoe UI Emoji" panose="020B0502040204020203" pitchFamily="34" charset="0"/>
                        <a:buChar char="•"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Administration, Taxpayer Profiling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egoe UI Emoji" panose="020B0502040204020203" pitchFamily="34" charset="0"/>
                        <a:buChar char="•"/>
                        <a:tabLst/>
                        <a:defRPr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Financial, Treasury</a:t>
                      </a: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2 –</a:t>
                      </a:r>
                      <a:r>
                        <a:rPr lang="en-US" sz="260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</a:t>
                      </a: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Oct/3/2023</a:t>
                      </a:r>
                      <a:endParaRPr lang="en-US" sz="2600" dirty="0" smtClean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Segoe UI Emoji" panose="020B0502040204020203" pitchFamily="34" charset="0"/>
                        <a:buChar char="•"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Accountable Form Management</a:t>
                      </a:r>
                    </a:p>
                    <a:p>
                      <a:pPr marL="457200" indent="-457200">
                        <a:buFont typeface="Segoe UI Emoji" panose="020B0502040204020203" pitchFamily="34" charset="0"/>
                        <a:buChar char="•"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Collection, Remittance, Liquidation, Deposits</a:t>
                      </a:r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3 –</a:t>
                      </a:r>
                      <a:r>
                        <a:rPr lang="en-US" sz="260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</a:t>
                      </a: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Oct/4/2023</a:t>
                      </a:r>
                      <a:endParaRPr lang="en-US" sz="2600" dirty="0" smtClean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Segoe UI Emoji" panose="020B0502040204020203" pitchFamily="34" charset="0"/>
                        <a:buChar char="•"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Batch Collection, Reports</a:t>
                      </a:r>
                    </a:p>
                    <a:p>
                      <a:pPr marL="457200" indent="-457200">
                        <a:buFont typeface="Segoe UI Emoji" panose="020B0502040204020203" pitchFamily="34" charset="0"/>
                        <a:buChar char="•"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Payment Order</a:t>
                      </a:r>
                    </a:p>
                  </a:txBody>
                  <a:tcPr/>
                </a:tc>
              </a:tr>
              <a:tr h="990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4 –</a:t>
                      </a:r>
                      <a:r>
                        <a:rPr lang="en-US" sz="260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</a:t>
                      </a: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Oct/5/2023</a:t>
                      </a:r>
                      <a:endParaRPr lang="en-US" sz="2600" dirty="0" smtClean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egoe UI Emoji" panose="020B0502040204020203" pitchFamily="34" charset="0"/>
                        <a:buChar char="•"/>
                        <a:tabLst/>
                        <a:defRPr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Introduction to </a:t>
                      </a:r>
                      <a:r>
                        <a:rPr lang="en-US" sz="2600" b="0" baseline="0" dirty="0" err="1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LandTax</a:t>
                      </a: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egoe UI Emoji" panose="020B0502040204020203" pitchFamily="34" charset="0"/>
                        <a:buChar char="•"/>
                        <a:tabLst/>
                        <a:defRPr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RPT Ledger, Billing and Collection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Day 5 </a:t>
                      </a:r>
                      <a:r>
                        <a:rPr lang="en-US" sz="260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–</a:t>
                      </a:r>
                      <a:r>
                        <a:rPr lang="en-US" sz="2600" baseline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</a:t>
                      </a:r>
                      <a:r>
                        <a:rPr lang="en-US" sz="2600" b="0" baseline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Oct/6/2023</a:t>
                      </a:r>
                      <a:endParaRPr lang="en-US" sz="2600" dirty="0" smtClean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Segoe UI Emoji" panose="020B0502040204020203" pitchFamily="34" charset="0"/>
                        <a:buChar char="•"/>
                      </a:pPr>
                      <a:r>
                        <a:rPr lang="en-US" sz="2600" b="0" baseline="0" dirty="0" err="1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LandTax</a:t>
                      </a: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 Transactions, Reports</a:t>
                      </a:r>
                    </a:p>
                    <a:p>
                      <a:pPr marL="457200" indent="-457200">
                        <a:buFont typeface="Segoe UI Emoji" panose="020B0502040204020203" pitchFamily="34" charset="0"/>
                        <a:buChar char="•"/>
                      </a:pPr>
                      <a:r>
                        <a:rPr lang="en-US" sz="2600" b="0" baseline="0" dirty="0" smtClean="0">
                          <a:latin typeface="Segoe UI Emoji" panose="020B0502040204020203" pitchFamily="34" charset="0"/>
                          <a:ea typeface="Segoe UI Emoji" panose="020B0502040204020203" pitchFamily="34" charset="0"/>
                        </a:rPr>
                        <a:t>Closing</a:t>
                      </a:r>
                      <a:endParaRPr lang="en-US" sz="2600" dirty="0">
                        <a:latin typeface="Segoe UI Emoji" panose="020B0502040204020203" pitchFamily="34" charset="0"/>
                        <a:ea typeface="Segoe UI Emoj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5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4800" b="1" dirty="0" err="1">
                <a:solidFill>
                  <a:srgbClr val="FFC000"/>
                </a:solidFill>
                <a:latin typeface="Trebuchet MS" panose="020B0603020202020204" pitchFamily="34" charset="0"/>
              </a:rPr>
              <a:t>Filipizen</a:t>
            </a:r>
            <a:r>
              <a:rPr lang="en-PH" sz="4800" b="1" dirty="0">
                <a:latin typeface="Trebuchet MS" panose="020B0603020202020204" pitchFamily="34" charset="0"/>
              </a:rPr>
              <a:t> Connectivity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0555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12192000" cy="571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err="1" smtClean="0">
                <a:solidFill>
                  <a:srgbClr val="FFC000"/>
                </a:solidFill>
                <a:latin typeface="Trebuchet MS" panose="020B0603020202020204" pitchFamily="34" charset="0"/>
              </a:rPr>
              <a:t>Filipizen</a:t>
            </a:r>
            <a:r>
              <a:rPr lang="en-PH" sz="4800" b="1" dirty="0" smtClean="0">
                <a:latin typeface="Trebuchet MS" panose="020B0603020202020204" pitchFamily="34" charset="0"/>
              </a:rPr>
              <a:t> Connectivity Diagram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486400" y="5867400"/>
            <a:ext cx="1447800" cy="838200"/>
            <a:chOff x="5334000" y="5715000"/>
            <a:chExt cx="1447800" cy="838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5715000"/>
              <a:ext cx="838200" cy="838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5752322"/>
              <a:ext cx="692019" cy="76355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665787"/>
            <a:ext cx="1476592" cy="12087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981200"/>
            <a:ext cx="952500" cy="1219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5800" y="1600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LGU-1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Server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 rot="631166">
            <a:off x="2435187" y="2674344"/>
            <a:ext cx="2612766" cy="304800"/>
            <a:chOff x="2493995" y="2667000"/>
            <a:chExt cx="2230405" cy="304800"/>
          </a:xfrm>
        </p:grpSpPr>
        <p:sp>
          <p:nvSpPr>
            <p:cNvPr id="20" name="Right Arrow 19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505200"/>
            <a:ext cx="9525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9600" y="4736068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LGU-2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Server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 rot="20815841">
            <a:off x="2453761" y="3643301"/>
            <a:ext cx="2626969" cy="304800"/>
            <a:chOff x="2493995" y="2667000"/>
            <a:chExt cx="2230405" cy="304800"/>
          </a:xfrm>
        </p:grpSpPr>
        <p:sp>
          <p:nvSpPr>
            <p:cNvPr id="26" name="Right Arrow 25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53000" y="54864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Taxpayers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rot="16200000">
            <a:off x="5452627" y="4614427"/>
            <a:ext cx="1449306" cy="294639"/>
            <a:chOff x="2493995" y="2667000"/>
            <a:chExt cx="2230405" cy="304800"/>
          </a:xfrm>
        </p:grpSpPr>
        <p:sp>
          <p:nvSpPr>
            <p:cNvPr id="30" name="Right Arrow 29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8" y="2677455"/>
            <a:ext cx="1476592" cy="120874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2368926"/>
            <a:ext cx="1535095" cy="22187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6991566" y="3157788"/>
            <a:ext cx="2304834" cy="347412"/>
            <a:chOff x="2493995" y="2667000"/>
            <a:chExt cx="2230405" cy="304800"/>
          </a:xfrm>
        </p:grpSpPr>
        <p:sp>
          <p:nvSpPr>
            <p:cNvPr id="40" name="Right Arrow 39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49466"/>
            <a:ext cx="1524000" cy="41753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4019412"/>
            <a:ext cx="1648946" cy="6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LGU</a:t>
            </a:r>
            <a:r>
              <a:rPr lang="en-PH" sz="4800" b="1" dirty="0" smtClean="0">
                <a:latin typeface="Trebuchet MS" panose="020B0603020202020204" pitchFamily="34" charset="0"/>
              </a:rPr>
              <a:t> </a:t>
            </a:r>
            <a:r>
              <a:rPr lang="en-PH" sz="4800" b="1" dirty="0">
                <a:latin typeface="Trebuchet MS" panose="020B0603020202020204" pitchFamily="34" charset="0"/>
              </a:rPr>
              <a:t>Connectivity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4247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43000"/>
            <a:ext cx="12192000" cy="571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609600" y="46038"/>
            <a:ext cx="10896600" cy="944562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LGU</a:t>
            </a:r>
            <a:r>
              <a:rPr lang="en-PH" sz="4800" b="1" dirty="0" smtClean="0">
                <a:latin typeface="Trebuchet MS" panose="020B0603020202020204" pitchFamily="34" charset="0"/>
              </a:rPr>
              <a:t> Connectivity Diagram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867400"/>
            <a:ext cx="1447800" cy="838200"/>
            <a:chOff x="5334000" y="5715000"/>
            <a:chExt cx="1447800" cy="8382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5715000"/>
              <a:ext cx="838200" cy="838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5752322"/>
              <a:ext cx="692019" cy="763555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45121"/>
            <a:ext cx="1476592" cy="1208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2000" y="191666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Database Server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1" y="2246334"/>
            <a:ext cx="952500" cy="1219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95900" y="1639669"/>
            <a:ext cx="17145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ETRACS </a:t>
            </a:r>
            <a:r>
              <a:rPr lang="en-US" dirty="0" err="1" smtClean="0">
                <a:solidFill>
                  <a:schemeClr val="bg1"/>
                </a:solidFill>
                <a:latin typeface="Trebuchet MS" panose="020B0603020202020204" pitchFamily="34" charset="0"/>
              </a:rPr>
              <a:t>Docker</a:t>
            </a:r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 Server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4000" y="5574268"/>
            <a:ext cx="1225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Users</a:t>
            </a:r>
            <a:endParaRPr lang="en-US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 rot="16200000">
            <a:off x="5156330" y="4368674"/>
            <a:ext cx="1726945" cy="304798"/>
            <a:chOff x="2493995" y="2667000"/>
            <a:chExt cx="2230405" cy="304800"/>
          </a:xfrm>
        </p:grpSpPr>
        <p:sp>
          <p:nvSpPr>
            <p:cNvPr id="30" name="Right Arrow 29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828800"/>
            <a:ext cx="1524000" cy="41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282510"/>
            <a:ext cx="897063" cy="114649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 rot="10800000">
            <a:off x="6781800" y="2819402"/>
            <a:ext cx="2667001" cy="304798"/>
            <a:chOff x="2493995" y="2667000"/>
            <a:chExt cx="2230405" cy="304800"/>
          </a:xfrm>
        </p:grpSpPr>
        <p:sp>
          <p:nvSpPr>
            <p:cNvPr id="34" name="Right Arrow 33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Arrow 35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10800000">
            <a:off x="2590800" y="2819401"/>
            <a:ext cx="2667001" cy="304798"/>
            <a:chOff x="2493995" y="2667000"/>
            <a:chExt cx="2230405" cy="304800"/>
          </a:xfrm>
        </p:grpSpPr>
        <p:sp>
          <p:nvSpPr>
            <p:cNvPr id="44" name="Right Arrow 43"/>
            <p:cNvSpPr/>
            <p:nvPr/>
          </p:nvSpPr>
          <p:spPr>
            <a:xfrm>
              <a:off x="2667000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 rot="10800000">
              <a:off x="2493995" y="2667000"/>
              <a:ext cx="2057400" cy="3048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0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752600" y="457200"/>
            <a:ext cx="10134600" cy="2971800"/>
          </a:xfrm>
        </p:spPr>
        <p:txBody>
          <a:bodyPr>
            <a:normAutofit/>
          </a:bodyPr>
          <a:lstStyle/>
          <a:p>
            <a:r>
              <a:rPr lang="en-PH" sz="4800" b="1" dirty="0" smtClean="0">
                <a:latin typeface="Trebuchet MS" panose="020B0603020202020204" pitchFamily="34" charset="0"/>
              </a:rPr>
              <a:t>Why Upgrade to </a:t>
            </a:r>
            <a:r>
              <a:rPr lang="en-PH" sz="4800" b="1" dirty="0" err="1" smtClean="0">
                <a:solidFill>
                  <a:srgbClr val="00B0F0"/>
                </a:solidFill>
                <a:latin typeface="Trebuchet MS" panose="020B0603020202020204" pitchFamily="34" charset="0"/>
              </a:rPr>
              <a:t>Docker</a:t>
            </a:r>
            <a:r>
              <a:rPr lang="en-PH" sz="4800" b="1" dirty="0" smtClean="0">
                <a:latin typeface="Trebuchet MS" panose="020B0603020202020204" pitchFamily="34" charset="0"/>
              </a:rPr>
              <a:t> ?</a:t>
            </a:r>
            <a:endParaRPr lang="en-PH" sz="4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7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11730</TotalTime>
  <Words>740</Words>
  <Application>Microsoft Office PowerPoint</Application>
  <PresentationFormat>Widescreen</PresentationFormat>
  <Paragraphs>250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Franklin Gothic Book</vt:lpstr>
      <vt:lpstr>Segoe UI Emoji</vt:lpstr>
      <vt:lpstr>Trebuchet MS</vt:lpstr>
      <vt:lpstr>Wingdings 2</vt:lpstr>
      <vt:lpstr>Technic</vt:lpstr>
      <vt:lpstr> ETRACS  v255   Administration and Users Training</vt:lpstr>
      <vt:lpstr>Training Staff</vt:lpstr>
      <vt:lpstr>Purpose of this Training</vt:lpstr>
      <vt:lpstr>Training Timeline</vt:lpstr>
      <vt:lpstr>Filipizen Connectivity Diagram</vt:lpstr>
      <vt:lpstr>Filipizen Connectivity Diagram</vt:lpstr>
      <vt:lpstr>LGU Connectivity Diagram</vt:lpstr>
      <vt:lpstr>LGU Connectivity Diagram</vt:lpstr>
      <vt:lpstr>Why Upgrade to Docker ?</vt:lpstr>
      <vt:lpstr>Reasons for Upgrading</vt:lpstr>
      <vt:lpstr>Hardware Requirements ( Linux Host )</vt:lpstr>
      <vt:lpstr>Hardware Requirements ( Windows Host )</vt:lpstr>
      <vt:lpstr>Objectives</vt:lpstr>
      <vt:lpstr>Objectives</vt:lpstr>
      <vt:lpstr>Objectives</vt:lpstr>
      <vt:lpstr>Objectives</vt:lpstr>
      <vt:lpstr>Users</vt:lpstr>
      <vt:lpstr>Users</vt:lpstr>
      <vt:lpstr>Version History</vt:lpstr>
      <vt:lpstr>Version History</vt:lpstr>
      <vt:lpstr>Who Uses ETRACS</vt:lpstr>
      <vt:lpstr>Who Uses ETRACS</vt:lpstr>
      <vt:lpstr>Who Uses ETRACS</vt:lpstr>
      <vt:lpstr>Who Uses ETRACS</vt:lpstr>
      <vt:lpstr>Terms Of Use</vt:lpstr>
      <vt:lpstr>Terms Of Use</vt:lpstr>
      <vt:lpstr>Member Benefits</vt:lpstr>
      <vt:lpstr>Member Benefits</vt:lpstr>
      <vt:lpstr>Member Benefits</vt:lpstr>
      <vt:lpstr>Core Modules</vt:lpstr>
      <vt:lpstr>Core Modules</vt:lpstr>
      <vt:lpstr>Features To Do…</vt:lpstr>
      <vt:lpstr>To Do</vt:lpstr>
      <vt:lpstr>Up Next  Installation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1761</cp:revision>
  <dcterms:created xsi:type="dcterms:W3CDTF">2006-08-16T00:00:00Z</dcterms:created>
  <dcterms:modified xsi:type="dcterms:W3CDTF">2023-10-01T06:22:21Z</dcterms:modified>
</cp:coreProperties>
</file>