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02"/>
  </p:notesMasterIdLst>
  <p:sldIdLst>
    <p:sldId id="698" r:id="rId2"/>
    <p:sldId id="281" r:id="rId3"/>
    <p:sldId id="595" r:id="rId4"/>
    <p:sldId id="633" r:id="rId5"/>
    <p:sldId id="624" r:id="rId6"/>
    <p:sldId id="634" r:id="rId7"/>
    <p:sldId id="636" r:id="rId8"/>
    <p:sldId id="637" r:id="rId9"/>
    <p:sldId id="638" r:id="rId10"/>
    <p:sldId id="639" r:id="rId11"/>
    <p:sldId id="640" r:id="rId12"/>
    <p:sldId id="641" r:id="rId13"/>
    <p:sldId id="635" r:id="rId14"/>
    <p:sldId id="599" r:id="rId15"/>
    <p:sldId id="642" r:id="rId16"/>
    <p:sldId id="643" r:id="rId17"/>
    <p:sldId id="644" r:id="rId18"/>
    <p:sldId id="645" r:id="rId19"/>
    <p:sldId id="603" r:id="rId20"/>
    <p:sldId id="646" r:id="rId21"/>
    <p:sldId id="647" r:id="rId22"/>
    <p:sldId id="648" r:id="rId23"/>
    <p:sldId id="700" r:id="rId24"/>
    <p:sldId id="701" r:id="rId25"/>
    <p:sldId id="702" r:id="rId26"/>
    <p:sldId id="703" r:id="rId27"/>
    <p:sldId id="704" r:id="rId28"/>
    <p:sldId id="705" r:id="rId29"/>
    <p:sldId id="706" r:id="rId30"/>
    <p:sldId id="699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657" r:id="rId40"/>
    <p:sldId id="658" r:id="rId41"/>
    <p:sldId id="659" r:id="rId42"/>
    <p:sldId id="660" r:id="rId43"/>
    <p:sldId id="661" r:id="rId44"/>
    <p:sldId id="662" r:id="rId45"/>
    <p:sldId id="663" r:id="rId46"/>
    <p:sldId id="664" r:id="rId47"/>
    <p:sldId id="665" r:id="rId48"/>
    <p:sldId id="666" r:id="rId49"/>
    <p:sldId id="667" r:id="rId50"/>
    <p:sldId id="668" r:id="rId51"/>
    <p:sldId id="669" r:id="rId52"/>
    <p:sldId id="670" r:id="rId53"/>
    <p:sldId id="671" r:id="rId54"/>
    <p:sldId id="672" r:id="rId55"/>
    <p:sldId id="673" r:id="rId56"/>
    <p:sldId id="674" r:id="rId57"/>
    <p:sldId id="675" r:id="rId58"/>
    <p:sldId id="676" r:id="rId59"/>
    <p:sldId id="677" r:id="rId60"/>
    <p:sldId id="678" r:id="rId61"/>
    <p:sldId id="679" r:id="rId62"/>
    <p:sldId id="612" r:id="rId63"/>
    <p:sldId id="680" r:id="rId64"/>
    <p:sldId id="681" r:id="rId65"/>
    <p:sldId id="682" r:id="rId66"/>
    <p:sldId id="683" r:id="rId67"/>
    <p:sldId id="684" r:id="rId68"/>
    <p:sldId id="685" r:id="rId69"/>
    <p:sldId id="686" r:id="rId70"/>
    <p:sldId id="687" r:id="rId71"/>
    <p:sldId id="688" r:id="rId72"/>
    <p:sldId id="689" r:id="rId73"/>
    <p:sldId id="690" r:id="rId74"/>
    <p:sldId id="691" r:id="rId75"/>
    <p:sldId id="692" r:id="rId76"/>
    <p:sldId id="708" r:id="rId77"/>
    <p:sldId id="709" r:id="rId78"/>
    <p:sldId id="710" r:id="rId79"/>
    <p:sldId id="711" r:id="rId80"/>
    <p:sldId id="713" r:id="rId81"/>
    <p:sldId id="693" r:id="rId82"/>
    <p:sldId id="694" r:id="rId83"/>
    <p:sldId id="695" r:id="rId84"/>
    <p:sldId id="696" r:id="rId85"/>
    <p:sldId id="613" r:id="rId86"/>
    <p:sldId id="714" r:id="rId87"/>
    <p:sldId id="715" r:id="rId88"/>
    <p:sldId id="716" r:id="rId89"/>
    <p:sldId id="717" r:id="rId90"/>
    <p:sldId id="718" r:id="rId91"/>
    <p:sldId id="719" r:id="rId92"/>
    <p:sldId id="720" r:id="rId93"/>
    <p:sldId id="614" r:id="rId94"/>
    <p:sldId id="721" r:id="rId95"/>
    <p:sldId id="726" r:id="rId96"/>
    <p:sldId id="722" r:id="rId97"/>
    <p:sldId id="725" r:id="rId98"/>
    <p:sldId id="724" r:id="rId99"/>
    <p:sldId id="723" r:id="rId100"/>
    <p:sldId id="707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2652" autoAdjust="0"/>
  </p:normalViewPr>
  <p:slideViewPr>
    <p:cSldViewPr>
      <p:cViewPr varScale="1">
        <p:scale>
          <a:sx n="65" d="100"/>
          <a:sy n="65" d="100"/>
        </p:scale>
        <p:origin x="143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01/10/2023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603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788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100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726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314450" y="381000"/>
            <a:ext cx="7600950" cy="3048000"/>
          </a:xfrm>
        </p:spPr>
        <p:txBody>
          <a:bodyPr anchor="b">
            <a:normAutofit/>
          </a:bodyPr>
          <a:lstStyle/>
          <a:p>
            <a:r>
              <a:rPr lang="en-PH" sz="6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Treasury </a:t>
            </a:r>
            <a:br>
              <a:rPr lang="en-PH" sz="6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</a:br>
            <a:r>
              <a:rPr lang="en-PH" sz="6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Module</a:t>
            </a:r>
            <a:endParaRPr lang="en-PH" sz="6000" b="1" dirty="0">
              <a:solidFill>
                <a:srgbClr val="FFC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AF Units  Screen</a:t>
            </a:r>
            <a:endParaRPr lang="en-PH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962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9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14350" y="381000"/>
            <a:ext cx="8477250" cy="5048250"/>
          </a:xfrm>
        </p:spPr>
        <p:txBody>
          <a:bodyPr anchor="t">
            <a:normAutofit/>
          </a:bodyPr>
          <a:lstStyle/>
          <a:p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Up Next</a:t>
            </a:r>
            <a:r>
              <a:rPr lang="en-PH" sz="6000" b="1" dirty="0">
                <a:latin typeface="Trebuchet MS" panose="020B0603020202020204" pitchFamily="34" charset="0"/>
              </a:rPr>
              <a:t/>
            </a:r>
            <a:br>
              <a:rPr lang="en-PH" sz="6000" b="1" dirty="0">
                <a:latin typeface="Trebuchet MS" panose="020B0603020202020204" pitchFamily="34" charset="0"/>
              </a:rPr>
            </a:br>
            <a:r>
              <a:rPr lang="en-PH" sz="6000" b="1" dirty="0">
                <a:latin typeface="Trebuchet MS" panose="020B0603020202020204" pitchFamily="34" charset="0"/>
              </a:rPr>
              <a:t/>
            </a:r>
            <a:br>
              <a:rPr lang="en-PH" sz="6000" b="1" dirty="0">
                <a:latin typeface="Trebuchet MS" panose="020B0603020202020204" pitchFamily="34" charset="0"/>
              </a:rPr>
            </a:br>
            <a:r>
              <a:rPr lang="en-PH" sz="5000" b="1" dirty="0" smtClean="0">
                <a:latin typeface="Trebuchet MS" panose="020B0603020202020204" pitchFamily="34" charset="0"/>
              </a:rPr>
              <a:t>BPLS</a:t>
            </a:r>
            <a:endParaRPr lang="en-PH" sz="5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AF Allocation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Separate AF Inventory</a:t>
            </a:r>
          </a:p>
          <a:p>
            <a:endParaRPr lang="en-PH" sz="2600" dirty="0"/>
          </a:p>
          <a:p>
            <a:endParaRPr lang="en-PH" sz="2600" dirty="0" smtClean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AF </a:t>
            </a:r>
            <a:r>
              <a:rPr lang="en-PH" sz="2600" dirty="0" smtClean="0"/>
              <a:t>Allocation”</a:t>
            </a:r>
          </a:p>
          <a:p>
            <a:pPr marL="448056" lvl="1" indent="0">
              <a:buNone/>
            </a:pP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11867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AF Allocations  Screen</a:t>
            </a:r>
            <a:endParaRPr lang="en-PH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66800"/>
            <a:ext cx="842962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6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257799"/>
          </a:xfrm>
        </p:spPr>
        <p:txBody>
          <a:bodyPr>
            <a:normAutofit/>
          </a:bodyPr>
          <a:lstStyle/>
          <a:p>
            <a:r>
              <a:rPr lang="en-PH" sz="2800" dirty="0"/>
              <a:t>Collection Type</a:t>
            </a:r>
          </a:p>
          <a:p>
            <a:r>
              <a:rPr lang="en-PH" sz="2800" dirty="0"/>
              <a:t>Collection </a:t>
            </a:r>
            <a:r>
              <a:rPr lang="en-PH" sz="2800" dirty="0" smtClean="0"/>
              <a:t>Group</a:t>
            </a:r>
          </a:p>
          <a:p>
            <a:endParaRPr lang="en-PH" sz="2800" dirty="0" smtClean="0"/>
          </a:p>
          <a:p>
            <a:r>
              <a:rPr lang="en-PH" sz="2800" dirty="0" smtClean="0"/>
              <a:t>Barcode Launcher</a:t>
            </a:r>
          </a:p>
          <a:p>
            <a:r>
              <a:rPr lang="en-PH" sz="2800" dirty="0" smtClean="0"/>
              <a:t>Payment Order Type</a:t>
            </a:r>
          </a:p>
          <a:p>
            <a:endParaRPr lang="en-PH" sz="2600" dirty="0" smtClean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800" b="1" dirty="0" smtClean="0"/>
              <a:t>Required Role:</a:t>
            </a:r>
          </a:p>
          <a:p>
            <a:pPr lvl="1"/>
            <a:r>
              <a:rPr lang="en-PH" sz="2800" dirty="0" smtClean="0">
                <a:solidFill>
                  <a:srgbClr val="FFC000"/>
                </a:solidFill>
              </a:rPr>
              <a:t>TREASURY.MASTER</a:t>
            </a:r>
            <a:endParaRPr lang="en-PH" sz="2800" dirty="0">
              <a:solidFill>
                <a:srgbClr val="FFC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Master Data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449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Collection Type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52578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Facility to control accounts for collection</a:t>
            </a:r>
          </a:p>
          <a:p>
            <a:r>
              <a:rPr lang="en-PH" sz="2600" dirty="0" smtClean="0"/>
              <a:t>Simplifies collection process</a:t>
            </a:r>
          </a:p>
          <a:p>
            <a:endParaRPr lang="en-PH" sz="2600" dirty="0"/>
          </a:p>
          <a:p>
            <a:endParaRPr lang="en-PH" sz="2600" dirty="0" smtClean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</a:t>
            </a:r>
            <a:r>
              <a:rPr lang="en-PH" sz="2600" dirty="0" smtClean="0"/>
              <a:t>Collection Types”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Collection Types  Screen</a:t>
            </a:r>
            <a:endParaRPr lang="en-PH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66800"/>
            <a:ext cx="84963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4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Collection Type  Screen</a:t>
            </a:r>
            <a:endParaRPr lang="en-PH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76325"/>
            <a:ext cx="6934200" cy="545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9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Collection Type  Screen</a:t>
            </a:r>
            <a:endParaRPr lang="en-PH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7454"/>
            <a:ext cx="7010400" cy="551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4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Collection Type  Screen</a:t>
            </a:r>
            <a:endParaRPr lang="en-PH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76325"/>
            <a:ext cx="7010400" cy="551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8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>
            <a:normAutofit/>
          </a:bodyPr>
          <a:lstStyle/>
          <a:p>
            <a:r>
              <a:rPr lang="en-PH" dirty="0" smtClean="0"/>
              <a:t>Collection Group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Simplify collection for a group of item accounts</a:t>
            </a:r>
          </a:p>
          <a:p>
            <a:endParaRPr lang="en-PH" sz="2600" dirty="0"/>
          </a:p>
          <a:p>
            <a:endParaRPr lang="en-PH" sz="2600" dirty="0" smtClean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Collection </a:t>
            </a:r>
            <a:r>
              <a:rPr lang="en-PH" sz="2600" dirty="0" smtClean="0"/>
              <a:t>Groups”</a:t>
            </a:r>
          </a:p>
          <a:p>
            <a:endParaRPr lang="en-PH" sz="2600" dirty="0" smtClean="0"/>
          </a:p>
          <a:p>
            <a:endParaRPr lang="en-PH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Features</a:t>
            </a:r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486400"/>
          </a:xfrm>
        </p:spPr>
        <p:txBody>
          <a:bodyPr>
            <a:normAutofit/>
          </a:bodyPr>
          <a:lstStyle/>
          <a:p>
            <a:r>
              <a:rPr lang="en-PH" sz="2800" dirty="0" smtClean="0"/>
              <a:t>Manage Master Data</a:t>
            </a:r>
          </a:p>
          <a:p>
            <a:r>
              <a:rPr lang="en-PH" sz="2800" dirty="0" smtClean="0"/>
              <a:t>Requisition and Issuance Slip</a:t>
            </a:r>
          </a:p>
          <a:p>
            <a:r>
              <a:rPr lang="en-PH" sz="2800" dirty="0" smtClean="0"/>
              <a:t>Collections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H" sz="2400" dirty="0" smtClean="0"/>
              <a:t>Online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H" sz="2400" dirty="0" smtClean="0"/>
              <a:t>Offline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H" sz="2400" dirty="0" smtClean="0"/>
              <a:t>Batch Capture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PH" sz="1000" dirty="0" smtClean="0"/>
          </a:p>
          <a:p>
            <a:r>
              <a:rPr lang="en-PH" sz="2800" dirty="0" smtClean="0"/>
              <a:t>Remittance </a:t>
            </a:r>
          </a:p>
          <a:p>
            <a:r>
              <a:rPr lang="en-PH" sz="2800" dirty="0" smtClean="0"/>
              <a:t>Liquidation</a:t>
            </a:r>
          </a:p>
          <a:p>
            <a:r>
              <a:rPr lang="en-PH" sz="2800" dirty="0" smtClean="0"/>
              <a:t>Deposit</a:t>
            </a:r>
          </a:p>
          <a:p>
            <a:r>
              <a:rPr lang="en-PH" sz="2800" dirty="0" smtClean="0"/>
              <a:t>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Collection Groups  Screen</a:t>
            </a:r>
            <a:endParaRPr lang="en-PH" sz="4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66800"/>
            <a:ext cx="84963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3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Collection Group  Screen</a:t>
            </a:r>
            <a:endParaRPr lang="en-PH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81075"/>
            <a:ext cx="70104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0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Collection Group  Screen</a:t>
            </a:r>
            <a:endParaRPr lang="en-PH" sz="4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70104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8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>
            <a:normAutofit/>
          </a:bodyPr>
          <a:lstStyle/>
          <a:p>
            <a:r>
              <a:rPr lang="en-PH" dirty="0" smtClean="0"/>
              <a:t>Barcode Launcher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To manage unique barcode keys</a:t>
            </a:r>
          </a:p>
          <a:p>
            <a:r>
              <a:rPr lang="en-PH" sz="2600" dirty="0" smtClean="0"/>
              <a:t>Collection Type binding for non-payment order setting</a:t>
            </a:r>
          </a:p>
          <a:p>
            <a:endParaRPr lang="en-PH" sz="2600" dirty="0"/>
          </a:p>
          <a:p>
            <a:endParaRPr lang="en-PH" sz="2600" dirty="0" smtClean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</a:t>
            </a:r>
            <a:r>
              <a:rPr lang="en-PH" sz="2600" dirty="0" smtClean="0"/>
              <a:t>Barcode Launchers”</a:t>
            </a:r>
          </a:p>
          <a:p>
            <a:endParaRPr lang="en-PH" sz="2600" dirty="0" smtClean="0"/>
          </a:p>
          <a:p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31318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Barcode Launchers  Screen</a:t>
            </a:r>
            <a:endParaRPr lang="en-PH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" y="1237455"/>
            <a:ext cx="8965522" cy="55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Barcode Launcher  Screen</a:t>
            </a:r>
            <a:endParaRPr lang="en-PH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4" y="990600"/>
            <a:ext cx="7811589" cy="5257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9894" y="6248400"/>
            <a:ext cx="8535506" cy="532656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600" dirty="0" smtClean="0"/>
              <a:t>* With Collection Type binding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332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Barcode Launcher  Screen</a:t>
            </a:r>
            <a:endParaRPr lang="en-PH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9894" y="6248400"/>
            <a:ext cx="8535506" cy="532656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600" dirty="0" smtClean="0"/>
              <a:t>* Enabling the Payment Order option</a:t>
            </a:r>
            <a:endParaRPr lang="en-PH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018435"/>
            <a:ext cx="7696200" cy="51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>
            <a:normAutofit/>
          </a:bodyPr>
          <a:lstStyle/>
          <a:p>
            <a:r>
              <a:rPr lang="en-PH" dirty="0" smtClean="0"/>
              <a:t>Payment Order Type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105400"/>
          </a:xfrm>
        </p:spPr>
        <p:txBody>
          <a:bodyPr>
            <a:normAutofit/>
          </a:bodyPr>
          <a:lstStyle/>
          <a:p>
            <a:r>
              <a:rPr lang="en-PH" sz="2600" dirty="0"/>
              <a:t>Facility to control </a:t>
            </a:r>
            <a:r>
              <a:rPr lang="en-PH" sz="2600" dirty="0" smtClean="0"/>
              <a:t>the Item Accounts in creating a Payment Order</a:t>
            </a:r>
            <a:endParaRPr lang="en-PH" sz="2600" dirty="0"/>
          </a:p>
          <a:p>
            <a:r>
              <a:rPr lang="en-PH" sz="2600" dirty="0"/>
              <a:t>Simplifies collection process</a:t>
            </a:r>
            <a:endParaRPr lang="en-PH" sz="2600" dirty="0" smtClean="0"/>
          </a:p>
          <a:p>
            <a:endParaRPr lang="en-PH" sz="2600" dirty="0"/>
          </a:p>
          <a:p>
            <a:endParaRPr lang="en-PH" sz="2600" dirty="0" smtClean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</a:t>
            </a:r>
            <a:r>
              <a:rPr lang="en-PH" sz="2600" dirty="0" smtClean="0"/>
              <a:t>Payment Order Types”</a:t>
            </a:r>
          </a:p>
          <a:p>
            <a:endParaRPr lang="en-PH" sz="2600" dirty="0" smtClean="0"/>
          </a:p>
          <a:p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3615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Payment Order Types  Screen</a:t>
            </a:r>
            <a:endParaRPr lang="en-PH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4" y="1237444"/>
            <a:ext cx="8984418" cy="55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Payment Order Type  Screen</a:t>
            </a:r>
            <a:endParaRPr lang="en-PH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3" y="990600"/>
            <a:ext cx="5672717" cy="57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486400"/>
          </a:xfrm>
        </p:spPr>
        <p:txBody>
          <a:bodyPr>
            <a:noAutofit/>
          </a:bodyPr>
          <a:lstStyle/>
          <a:p>
            <a:r>
              <a:rPr lang="en-PH" sz="2800" dirty="0" smtClean="0"/>
              <a:t>TREASURY.MASTER</a:t>
            </a:r>
          </a:p>
          <a:p>
            <a:r>
              <a:rPr lang="en-PH" sz="2800" dirty="0"/>
              <a:t>TREASURY.AFO</a:t>
            </a:r>
            <a:endParaRPr lang="en-PH" sz="2800" dirty="0" smtClean="0"/>
          </a:p>
          <a:p>
            <a:r>
              <a:rPr lang="en-PH" sz="2800" dirty="0"/>
              <a:t>TREASURY.COLLECTOR</a:t>
            </a:r>
            <a:endParaRPr lang="en-PH" sz="2800" dirty="0" smtClean="0"/>
          </a:p>
          <a:p>
            <a:r>
              <a:rPr lang="en-PH" sz="2800" dirty="0"/>
              <a:t>TREASURY.LIQUIDATING_OFFICER</a:t>
            </a:r>
            <a:endParaRPr lang="en-PH" sz="2800" dirty="0" smtClean="0"/>
          </a:p>
          <a:p>
            <a:r>
              <a:rPr lang="en-PH" sz="2800" dirty="0"/>
              <a:t>TREASURY.CASHIER</a:t>
            </a:r>
          </a:p>
          <a:p>
            <a:r>
              <a:rPr lang="en-PH" sz="2800" dirty="0"/>
              <a:t>TREASURY.SHARED</a:t>
            </a:r>
            <a:endParaRPr lang="en-PH" sz="2800" dirty="0" smtClean="0"/>
          </a:p>
          <a:p>
            <a:r>
              <a:rPr lang="en-PH" sz="2800" dirty="0"/>
              <a:t>TREASURY.</a:t>
            </a:r>
            <a:r>
              <a:rPr lang="en-PH" sz="2800" dirty="0" smtClean="0"/>
              <a:t>SUBCOLLECTOR</a:t>
            </a:r>
          </a:p>
          <a:p>
            <a:r>
              <a:rPr lang="en-PH" sz="2800" dirty="0"/>
              <a:t>TREASURY.REPORT</a:t>
            </a:r>
            <a:endParaRPr lang="en-PH" sz="2800" dirty="0" smtClean="0"/>
          </a:p>
          <a:p>
            <a:r>
              <a:rPr lang="en-PH" sz="2800" dirty="0" smtClean="0"/>
              <a:t>TREASURY.RULE_AUTHOR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Roles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114800"/>
          </a:xfrm>
        </p:spPr>
        <p:txBody>
          <a:bodyPr>
            <a:normAutofit/>
          </a:bodyPr>
          <a:lstStyle/>
          <a:p>
            <a:r>
              <a:rPr lang="en-PH" sz="2800" dirty="0" smtClean="0"/>
              <a:t>Accountable Form Inventory</a:t>
            </a:r>
          </a:p>
          <a:p>
            <a:r>
              <a:rPr lang="en-PH" sz="2800" dirty="0" smtClean="0"/>
              <a:t>Accountable Form Transactions</a:t>
            </a:r>
          </a:p>
          <a:p>
            <a:r>
              <a:rPr lang="en-PH" sz="2800" dirty="0"/>
              <a:t>Accountable Form </a:t>
            </a:r>
            <a:r>
              <a:rPr lang="en-PH" sz="2800" dirty="0" smtClean="0"/>
              <a:t>Monitoring</a:t>
            </a:r>
          </a:p>
          <a:p>
            <a:r>
              <a:rPr lang="en-PH" sz="2800" dirty="0"/>
              <a:t>Request  Accountable Form (Purchase</a:t>
            </a:r>
            <a:r>
              <a:rPr lang="en-PH" sz="2800" dirty="0" smtClean="0"/>
              <a:t>)</a:t>
            </a:r>
          </a:p>
          <a:p>
            <a:r>
              <a:rPr lang="en-PH" sz="2800" dirty="0" smtClean="0"/>
              <a:t>CRAAF</a:t>
            </a:r>
          </a:p>
          <a:p>
            <a:r>
              <a:rPr lang="en-PH" sz="2800" dirty="0" smtClean="0"/>
              <a:t>RAAF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AFO Features</a:t>
            </a:r>
            <a:endParaRPr lang="en-PH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534400" cy="685800"/>
          </a:xfrm>
        </p:spPr>
        <p:txBody>
          <a:bodyPr>
            <a:noAutofit/>
          </a:bodyPr>
          <a:lstStyle/>
          <a:p>
            <a:r>
              <a:rPr lang="en-PH" sz="2800" b="1" dirty="0" smtClean="0"/>
              <a:t>Required Role:</a:t>
            </a:r>
            <a:endParaRPr lang="en-PH" sz="2800" b="1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81000" y="5622388"/>
            <a:ext cx="8534400" cy="473612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PH" sz="2800" dirty="0" smtClean="0">
                <a:solidFill>
                  <a:srgbClr val="FFC000"/>
                </a:solidFill>
              </a:rPr>
              <a:t>TREASURY.AFO</a:t>
            </a:r>
          </a:p>
        </p:txBody>
      </p:sp>
    </p:spTree>
    <p:extLst>
      <p:ext uri="{BB962C8B-B14F-4D97-AF65-F5344CB8AC3E}">
        <p14:creationId xmlns:p14="http://schemas.microsoft.com/office/powerpoint/2010/main" val="4405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Create a purchase request</a:t>
            </a:r>
          </a:p>
          <a:p>
            <a:endParaRPr lang="en-PH" sz="2600" dirty="0"/>
          </a:p>
          <a:p>
            <a:endParaRPr lang="en-PH" sz="2600" dirty="0" smtClean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400" dirty="0" smtClean="0"/>
              <a:t>Home-&gt; Treasury-&gt; Request Accountable Form (Purchase)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Request Accountable Form (Purchase)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4402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914400"/>
          </a:xfrm>
        </p:spPr>
        <p:txBody>
          <a:bodyPr>
            <a:normAutofit/>
          </a:bodyPr>
          <a:lstStyle/>
          <a:p>
            <a:r>
              <a:rPr lang="en-PH" sz="3800" dirty="0" smtClean="0"/>
              <a:t>Request Account Form (Purchase)</a:t>
            </a:r>
            <a:endParaRPr lang="en-PH" sz="3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04875"/>
            <a:ext cx="77628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4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86800" cy="1524000"/>
          </a:xfrm>
        </p:spPr>
        <p:txBody>
          <a:bodyPr>
            <a:normAutofit/>
          </a:bodyPr>
          <a:lstStyle/>
          <a:p>
            <a:r>
              <a:rPr lang="en-PH" sz="4100" dirty="0"/>
              <a:t>Activity: </a:t>
            </a:r>
            <a:r>
              <a:rPr lang="en-PH" sz="4100" dirty="0" smtClean="0"/>
              <a:t/>
            </a:r>
            <a:br>
              <a:rPr lang="en-PH" sz="4100" dirty="0" smtClean="0"/>
            </a:br>
            <a:r>
              <a:rPr lang="en-PH" sz="4100" dirty="0" smtClean="0"/>
              <a:t>Request Accountable Form (Purchase)  </a:t>
            </a:r>
            <a:endParaRPr lang="en-PH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Under “Accountable Forms” category, click “Request Accountable Form (Purchase)”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Add the applicable AF in the list together with the quantity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After saving, a request number is generated by the system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to close the screen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0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6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914400"/>
          </a:xfrm>
        </p:spPr>
        <p:txBody>
          <a:bodyPr>
            <a:normAutofit/>
          </a:bodyPr>
          <a:lstStyle/>
          <a:p>
            <a:r>
              <a:rPr lang="en-PH" sz="3800" dirty="0" smtClean="0"/>
              <a:t>Request Account Form (Purchase)</a:t>
            </a:r>
            <a:endParaRPr lang="en-PH" sz="3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57275"/>
            <a:ext cx="82296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List management of all AF request transactions</a:t>
            </a:r>
          </a:p>
          <a:p>
            <a:endParaRPr lang="en-PH" sz="2600" dirty="0"/>
          </a:p>
          <a:p>
            <a:endParaRPr lang="en-PH" sz="2600" dirty="0" smtClean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400" dirty="0" smtClean="0"/>
              <a:t>Home-&gt; Treasury-&gt; View AF Requests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Requests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20619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Requests</a:t>
            </a:r>
            <a:endParaRPr lang="en-PH" sz="4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1100"/>
            <a:ext cx="77628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4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List management of all AF transactions</a:t>
            </a:r>
          </a:p>
          <a:p>
            <a:pPr lvl="1"/>
            <a:r>
              <a:rPr lang="en-PH" sz="2200" dirty="0" smtClean="0"/>
              <a:t>Purchase Receipt</a:t>
            </a:r>
          </a:p>
          <a:p>
            <a:pPr lvl="1"/>
            <a:r>
              <a:rPr lang="en-PH" sz="2200" dirty="0" smtClean="0"/>
              <a:t>Begin Balance</a:t>
            </a:r>
          </a:p>
          <a:p>
            <a:pPr lvl="1"/>
            <a:r>
              <a:rPr lang="en-PH" sz="2200" dirty="0" smtClean="0"/>
              <a:t>Issue</a:t>
            </a:r>
          </a:p>
          <a:p>
            <a:pPr lvl="1"/>
            <a:r>
              <a:rPr lang="en-PH" sz="2200" dirty="0" smtClean="0"/>
              <a:t>Forward</a:t>
            </a:r>
          </a:p>
          <a:p>
            <a:pPr lvl="1"/>
            <a:r>
              <a:rPr lang="en-PH" sz="2200" dirty="0" smtClean="0"/>
              <a:t>Transfer</a:t>
            </a:r>
          </a:p>
          <a:p>
            <a:pPr lvl="1"/>
            <a:r>
              <a:rPr lang="en-PH" sz="2200" dirty="0" smtClean="0"/>
              <a:t>Return</a:t>
            </a:r>
          </a:p>
          <a:p>
            <a:pPr lvl="1"/>
            <a:r>
              <a:rPr lang="en-PH" sz="2200" dirty="0" smtClean="0"/>
              <a:t>Manual Issue</a:t>
            </a:r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400" dirty="0" smtClean="0"/>
              <a:t>Home-&gt; Treasury-&gt; View AF Transactions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Transactions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9988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Transactions</a:t>
            </a:r>
            <a:endParaRPr lang="en-PH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90600"/>
            <a:ext cx="850065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8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“Type of Transaction” to “PURCHASE RECEIPT”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Choose the “With Request” option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Enter the request number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Check and verify the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“Next’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For each AF, click the “Add Entry” 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Fill-in the required fields that are marked with (</a:t>
            </a:r>
            <a:r>
              <a:rPr lang="en-PH" sz="2000" dirty="0" smtClean="0">
                <a:solidFill>
                  <a:srgbClr val="FF5050"/>
                </a:solidFill>
              </a:rPr>
              <a:t>*</a:t>
            </a:r>
            <a:r>
              <a:rPr lang="en-PH" sz="2000" dirty="0" smtClean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“OK” button to add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Repeat Step-11  for the next AF entry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“Post” button to submit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“Yes” button to confirm posting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 smtClean="0"/>
          </a:p>
          <a:p>
            <a:endParaRPr lang="en-PH" sz="20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Transaction: Purchase Receipt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9349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486400"/>
          </a:xfrm>
        </p:spPr>
        <p:txBody>
          <a:bodyPr>
            <a:noAutofit/>
          </a:bodyPr>
          <a:lstStyle/>
          <a:p>
            <a:r>
              <a:rPr lang="en-PH" sz="2800" dirty="0" smtClean="0"/>
              <a:t>TREASURY.ADMIN</a:t>
            </a:r>
          </a:p>
          <a:p>
            <a:r>
              <a:rPr lang="en-PH" sz="2800" dirty="0" smtClean="0"/>
              <a:t>TREASURY.AFO_ADMIN</a:t>
            </a:r>
          </a:p>
          <a:p>
            <a:r>
              <a:rPr lang="en-PH" sz="2800" dirty="0" smtClean="0"/>
              <a:t>TREASURY.COLLECTOR_ADMIN</a:t>
            </a:r>
          </a:p>
          <a:p>
            <a:r>
              <a:rPr lang="en-PH" sz="2800" dirty="0" smtClean="0"/>
              <a:t>TREASURY.LIQ_OFFICER_ADMIN</a:t>
            </a:r>
          </a:p>
          <a:p>
            <a:endParaRPr lang="en-PH" sz="2800" dirty="0" smtClean="0"/>
          </a:p>
          <a:p>
            <a:r>
              <a:rPr lang="en-PH" sz="2800" dirty="0" smtClean="0"/>
              <a:t>TREASURY.RIS_APPROVER</a:t>
            </a:r>
          </a:p>
          <a:p>
            <a:r>
              <a:rPr lang="en-PH" sz="2800" dirty="0" smtClean="0"/>
              <a:t>TREASURY.MANAGER</a:t>
            </a:r>
          </a:p>
          <a:p>
            <a:r>
              <a:rPr lang="en-PH" sz="2800" dirty="0" smtClean="0"/>
              <a:t>TREASURY.PO_MASTER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Roles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791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Transaction: Purchase Receipt</a:t>
            </a:r>
            <a:endParaRPr lang="en-PH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6" y="990600"/>
            <a:ext cx="8362374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4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“Type of Transaction” to “BEGIN BALANCE”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Add the applicable AF in the list together with the quantity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“Next’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For each AF, click the “Add Entry” 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Fill-in the required fields that are marked with (</a:t>
            </a:r>
            <a:r>
              <a:rPr lang="en-PH" sz="2000" dirty="0" smtClean="0">
                <a:solidFill>
                  <a:srgbClr val="FF5050"/>
                </a:solidFill>
              </a:rPr>
              <a:t>*</a:t>
            </a:r>
            <a:r>
              <a:rPr lang="en-PH" sz="2000" dirty="0" smtClean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“OK” button to add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Repeat Step-9  for the next AF entry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“Post” button to submit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“Yes” button to confirm posting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 smtClean="0"/>
          </a:p>
          <a:p>
            <a:endParaRPr lang="en-PH" sz="20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Transaction:  Begin Balance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2123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Transaction: Begin Balance</a:t>
            </a:r>
            <a:endParaRPr lang="en-PH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8" y="1019175"/>
            <a:ext cx="8340542" cy="545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5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“Type of Transaction” to “FORWARD”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Fill-in the required fields that are marked with (</a:t>
            </a:r>
            <a:r>
              <a:rPr lang="en-PH" sz="2000" dirty="0" smtClean="0">
                <a:solidFill>
                  <a:srgbClr val="FF5050"/>
                </a:solidFill>
              </a:rPr>
              <a:t>*</a:t>
            </a:r>
            <a:r>
              <a:rPr lang="en-PH" sz="2000" dirty="0" smtClean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“Save” button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 smtClean="0"/>
          </a:p>
          <a:p>
            <a:endParaRPr lang="en-PH" sz="20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Transaction:  Forward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20039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Transaction: Forward</a:t>
            </a:r>
            <a:endParaRPr lang="en-PH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90600"/>
            <a:ext cx="838420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0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“Type of Transaction” to “ISSUE”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Choose “With Request” option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Enter the request number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Check and verify the request items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For each AF, click the “Issue” 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</a:t>
            </a:r>
            <a:r>
              <a:rPr lang="en-PH" sz="2000" dirty="0" err="1" smtClean="0"/>
              <a:t>Qty</a:t>
            </a:r>
            <a:r>
              <a:rPr lang="en-PH" sz="2000" dirty="0" smtClean="0"/>
              <a:t> to Issue”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“OK”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Repeat Step-10  for the next AF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“Post” button to submit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 smtClean="0"/>
              <a:t>Cick</a:t>
            </a:r>
            <a:r>
              <a:rPr lang="en-PH" sz="2000" dirty="0" smtClean="0"/>
              <a:t> the “Yes” button to confirm posting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“Preview” button for the report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 smtClean="0"/>
          </a:p>
          <a:p>
            <a:endParaRPr lang="en-PH" sz="20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Transaction:  Issue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8390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Transaction: Issue</a:t>
            </a:r>
            <a:endParaRPr lang="en-PH" sz="4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02800"/>
            <a:ext cx="8482012" cy="55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“Type of Transaction” to “TRANSFER”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“Issued From”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“Transfer To”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“AF Type”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Select the items to transfer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 smtClean="0"/>
              <a:t>Cick</a:t>
            </a:r>
            <a:r>
              <a:rPr lang="en-PH" sz="2000" dirty="0" smtClean="0"/>
              <a:t> the “Yes” button to confirm posting</a:t>
            </a:r>
          </a:p>
          <a:p>
            <a:endParaRPr lang="en-PH" sz="20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Transaction:  Transfer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28897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“Type of Transaction” to “RETURN”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“Issued From”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“AF Type”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Select the items to return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 smtClean="0"/>
              <a:t>Cick</a:t>
            </a:r>
            <a:r>
              <a:rPr lang="en-PH" sz="2000" dirty="0" smtClean="0"/>
              <a:t> the “Yes” button to confirm posting</a:t>
            </a:r>
          </a:p>
          <a:p>
            <a:endParaRPr lang="en-PH" sz="20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Transaction:  Return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6124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“Type of Transaction” to “MANUAL ISSUE”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“Transfer To”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Set the “AF Type”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Select the items to issue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“Next”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 smtClean="0"/>
              <a:t>Cick</a:t>
            </a:r>
            <a:r>
              <a:rPr lang="en-PH" sz="2000" dirty="0" smtClean="0"/>
              <a:t> the “Yes” button to confirm posting</a:t>
            </a:r>
          </a:p>
          <a:p>
            <a:endParaRPr lang="en-PH" sz="20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Transaction:  Manual Issue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23889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Collection Process Flow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533400" y="2057400"/>
            <a:ext cx="1981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AFO</a:t>
            </a:r>
            <a:endParaRPr lang="en-PH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4495800" y="2057400"/>
            <a:ext cx="19812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LIQUIDATING OFFICER</a:t>
            </a:r>
            <a:endParaRPr lang="en-PH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6477000" y="2057400"/>
            <a:ext cx="19812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CASHIER</a:t>
            </a:r>
            <a:endParaRPr lang="en-PH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2514600" y="2057400"/>
            <a:ext cx="1981200" cy="457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COLLECTOR</a:t>
            </a:r>
            <a:endParaRPr lang="en-PH" sz="1400" b="1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3009900" y="2743200"/>
            <a:ext cx="1066800" cy="603740"/>
          </a:xfrm>
          <a:prstGeom prst="flowChartAlternate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Prepare RIS</a:t>
            </a:r>
            <a:endParaRPr lang="en-PH" sz="1400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952500" y="2743200"/>
            <a:ext cx="1066800" cy="6096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Issue </a:t>
            </a:r>
            <a:r>
              <a:rPr lang="en-PH" sz="1400" dirty="0" smtClean="0"/>
              <a:t>AF</a:t>
            </a:r>
            <a:endParaRPr lang="en-PH" sz="14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762000" y="3962400"/>
            <a:ext cx="1447800" cy="6096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Purchase  Request (AF)</a:t>
            </a:r>
            <a:endParaRPr lang="en-PH" sz="14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762000" y="4953000"/>
            <a:ext cx="1447800" cy="6096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Purchase Receipt (AF)</a:t>
            </a:r>
            <a:endParaRPr lang="en-PH" sz="14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2997884" y="3810000"/>
            <a:ext cx="1066800" cy="533400"/>
          </a:xfrm>
          <a:prstGeom prst="flowChartAlternate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Collect </a:t>
            </a:r>
            <a:endParaRPr lang="en-PH" sz="14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2971800" y="4572000"/>
            <a:ext cx="1118968" cy="533400"/>
          </a:xfrm>
          <a:prstGeom prst="flowChartAlternate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Remit</a:t>
            </a:r>
            <a:endParaRPr lang="en-PH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876800" y="2819400"/>
            <a:ext cx="1219200" cy="6096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Prepare</a:t>
            </a:r>
          </a:p>
          <a:p>
            <a:pPr algn="ctr"/>
            <a:r>
              <a:rPr lang="en-PH" sz="1400" dirty="0" smtClean="0"/>
              <a:t>Liquidation</a:t>
            </a:r>
            <a:endParaRPr lang="en-PH" sz="14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6934200" y="2895600"/>
            <a:ext cx="1143000" cy="609600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Prepare Deposit</a:t>
            </a:r>
            <a:endParaRPr lang="en-PH" sz="14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876800" y="3886200"/>
            <a:ext cx="1219200" cy="6096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Post</a:t>
            </a:r>
          </a:p>
          <a:p>
            <a:pPr algn="ctr"/>
            <a:r>
              <a:rPr lang="en-PH" sz="1400" dirty="0" smtClean="0"/>
              <a:t>Liquidation</a:t>
            </a:r>
            <a:endParaRPr lang="en-PH" sz="1400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6934200" y="3810000"/>
            <a:ext cx="1143000" cy="609600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Post</a:t>
            </a:r>
          </a:p>
          <a:p>
            <a:pPr algn="ctr"/>
            <a:r>
              <a:rPr lang="en-PH" sz="1400" dirty="0" smtClean="0"/>
              <a:t>Deposit</a:t>
            </a:r>
            <a:endParaRPr lang="en-PH" sz="1400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4419600" y="5867400"/>
            <a:ext cx="1066800" cy="45720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End</a:t>
            </a:r>
            <a:endParaRPr lang="en-PH" sz="1400" dirty="0"/>
          </a:p>
        </p:txBody>
      </p:sp>
      <p:cxnSp>
        <p:nvCxnSpPr>
          <p:cNvPr id="20" name="Elbow Connector 19"/>
          <p:cNvCxnSpPr>
            <a:stCxn id="9" idx="1"/>
            <a:endCxn id="10" idx="3"/>
          </p:cNvCxnSpPr>
          <p:nvPr/>
        </p:nvCxnSpPr>
        <p:spPr>
          <a:xfrm rot="10800000" flipV="1">
            <a:off x="2019300" y="3045070"/>
            <a:ext cx="990600" cy="29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13" idx="0"/>
          </p:cNvCxnSpPr>
          <p:nvPr/>
        </p:nvCxnSpPr>
        <p:spPr>
          <a:xfrm rot="16200000" flipH="1">
            <a:off x="2279992" y="2558708"/>
            <a:ext cx="457200" cy="20453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2"/>
            <a:endCxn id="14" idx="0"/>
          </p:cNvCxnSpPr>
          <p:nvPr/>
        </p:nvCxnSpPr>
        <p:spPr>
          <a:xfrm rot="5400000">
            <a:off x="3416984" y="4457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3"/>
            <a:endCxn id="15" idx="1"/>
          </p:cNvCxnSpPr>
          <p:nvPr/>
        </p:nvCxnSpPr>
        <p:spPr>
          <a:xfrm flipV="1">
            <a:off x="4090768" y="3124200"/>
            <a:ext cx="786032" cy="1714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9" idx="1"/>
          </p:cNvCxnSpPr>
          <p:nvPr/>
        </p:nvCxnSpPr>
        <p:spPr>
          <a:xfrm rot="16200000" flipH="1">
            <a:off x="3480142" y="5156542"/>
            <a:ext cx="990600" cy="8883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2"/>
            <a:endCxn id="17" idx="0"/>
          </p:cNvCxnSpPr>
          <p:nvPr/>
        </p:nvCxnSpPr>
        <p:spPr>
          <a:xfrm rot="5400000">
            <a:off x="5257800" y="36576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2"/>
            <a:endCxn id="19" idx="0"/>
          </p:cNvCxnSpPr>
          <p:nvPr/>
        </p:nvCxnSpPr>
        <p:spPr>
          <a:xfrm rot="5400000">
            <a:off x="4533900" y="4914900"/>
            <a:ext cx="1371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3"/>
            <a:endCxn id="16" idx="1"/>
          </p:cNvCxnSpPr>
          <p:nvPr/>
        </p:nvCxnSpPr>
        <p:spPr>
          <a:xfrm flipV="1">
            <a:off x="6096000" y="3200400"/>
            <a:ext cx="8382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2"/>
            <a:endCxn id="18" idx="0"/>
          </p:cNvCxnSpPr>
          <p:nvPr/>
        </p:nvCxnSpPr>
        <p:spPr>
          <a:xfrm rot="5400000">
            <a:off x="7353300" y="36576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45"/>
          <p:cNvCxnSpPr>
            <a:stCxn id="18" idx="2"/>
            <a:endCxn id="19" idx="3"/>
          </p:cNvCxnSpPr>
          <p:nvPr/>
        </p:nvCxnSpPr>
        <p:spPr>
          <a:xfrm rot="5400000">
            <a:off x="5657850" y="4248150"/>
            <a:ext cx="1676400" cy="2019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12" idx="0"/>
          </p:cNvCxnSpPr>
          <p:nvPr/>
        </p:nvCxnSpPr>
        <p:spPr>
          <a:xfrm rot="5400000">
            <a:off x="1295400" y="47625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49"/>
          <p:cNvCxnSpPr>
            <a:stCxn id="12" idx="2"/>
            <a:endCxn id="19" idx="1"/>
          </p:cNvCxnSpPr>
          <p:nvPr/>
        </p:nvCxnSpPr>
        <p:spPr>
          <a:xfrm rot="16200000" flipH="1">
            <a:off x="2686050" y="4362450"/>
            <a:ext cx="533400" cy="2933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0200" y="50292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JEV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67600" y="51816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Quick preview of the AF Inventory status</a:t>
            </a:r>
          </a:p>
          <a:p>
            <a:endParaRPr lang="en-PH" sz="2600" dirty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300" dirty="0" smtClean="0"/>
              <a:t>Home-&gt; Treasury-&gt; Accountable Forms-&gt; AF Inventory Summary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Inventory Summary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18495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Inventory Summary</a:t>
            </a:r>
            <a:endParaRPr lang="en-PH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31" y="928688"/>
            <a:ext cx="8595269" cy="562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3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Monitor Collector’s AF</a:t>
            </a:r>
          </a:p>
          <a:p>
            <a:endParaRPr lang="en-PH" sz="2600" dirty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300" dirty="0" smtClean="0"/>
              <a:t>Home-&gt; Treasury-&gt; Management-&gt; AF Control Monitoring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Control Monitoring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2370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Control Monitoring</a:t>
            </a:r>
            <a:endParaRPr lang="en-PH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4" y="928688"/>
            <a:ext cx="8635516" cy="565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9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List management of all Accountable Forms</a:t>
            </a:r>
          </a:p>
          <a:p>
            <a:endParaRPr lang="en-PH" sz="2600" dirty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300" dirty="0" smtClean="0"/>
              <a:t>Home-&gt; Treasury-&gt; Accountable Forms-&gt; AF Controls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Controls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17479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Controls</a:t>
            </a:r>
            <a:endParaRPr lang="en-PH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5129"/>
            <a:ext cx="8763000" cy="573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4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Control</a:t>
            </a:r>
            <a:endParaRPr lang="en-PH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1153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9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Control</a:t>
            </a:r>
            <a:endParaRPr lang="en-PH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1153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4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AF Inventory Report</a:t>
            </a:r>
          </a:p>
          <a:p>
            <a:r>
              <a:rPr lang="en-PH" sz="2600" dirty="0" smtClean="0"/>
              <a:t>CRAAF</a:t>
            </a:r>
          </a:p>
          <a:p>
            <a:r>
              <a:rPr lang="en-PH" sz="2600" dirty="0" smtClean="0"/>
              <a:t>RAAF</a:t>
            </a:r>
          </a:p>
          <a:p>
            <a:endParaRPr lang="en-PH" sz="2600" dirty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600" dirty="0" smtClean="0"/>
              <a:t>Main Menu-&gt; Reports-&gt; Treasury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AFO Reports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6608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AF Inventory Report</a:t>
            </a:r>
            <a:endParaRPr lang="en-PH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87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5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382000" cy="4419600"/>
          </a:xfrm>
        </p:spPr>
        <p:txBody>
          <a:bodyPr>
            <a:normAutofit/>
          </a:bodyPr>
          <a:lstStyle/>
          <a:p>
            <a:r>
              <a:rPr lang="en-PH" sz="2800" dirty="0" smtClean="0"/>
              <a:t>AF </a:t>
            </a:r>
            <a:r>
              <a:rPr lang="en-PH" sz="2800" dirty="0"/>
              <a:t>Type</a:t>
            </a:r>
          </a:p>
          <a:p>
            <a:r>
              <a:rPr lang="en-PH" sz="2800" dirty="0"/>
              <a:t>AF Unit</a:t>
            </a:r>
          </a:p>
          <a:p>
            <a:r>
              <a:rPr lang="en-PH" sz="2800" dirty="0"/>
              <a:t>AF Allocation</a:t>
            </a:r>
          </a:p>
          <a:p>
            <a:endParaRPr lang="en-PH" sz="2600" dirty="0" smtClean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800" b="1" dirty="0" smtClean="0"/>
              <a:t>Required Role:</a:t>
            </a:r>
          </a:p>
          <a:p>
            <a:pPr lvl="1"/>
            <a:r>
              <a:rPr lang="en-PH" sz="2800" dirty="0" smtClean="0">
                <a:solidFill>
                  <a:srgbClr val="FFC000"/>
                </a:solidFill>
              </a:rPr>
              <a:t>TREASURY.AFO</a:t>
            </a:r>
            <a:endParaRPr lang="en-PH" sz="2800" dirty="0">
              <a:solidFill>
                <a:srgbClr val="FFC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Master Data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34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CRAAF</a:t>
            </a:r>
            <a:endParaRPr lang="en-PH" sz="4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6570"/>
            <a:ext cx="9144000" cy="487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RAAF</a:t>
            </a:r>
            <a:endParaRPr lang="en-PH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6570"/>
            <a:ext cx="9144000" cy="487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1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876800"/>
            <a:ext cx="7467600" cy="914400"/>
          </a:xfrm>
        </p:spPr>
        <p:txBody>
          <a:bodyPr>
            <a:normAutofit/>
          </a:bodyPr>
          <a:lstStyle/>
          <a:p>
            <a:r>
              <a:rPr lang="en-PH" sz="3000" b="1" dirty="0" smtClean="0"/>
              <a:t>Required</a:t>
            </a:r>
            <a:r>
              <a:rPr lang="en-PH" sz="2800" b="1" dirty="0" smtClean="0"/>
              <a:t> Role:</a:t>
            </a:r>
            <a:endParaRPr lang="en-PH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PH" sz="2800" dirty="0" smtClean="0"/>
              <a:t>Request Accountable Form</a:t>
            </a:r>
          </a:p>
          <a:p>
            <a:r>
              <a:rPr lang="en-PH" sz="2800" dirty="0" smtClean="0"/>
              <a:t>Collection</a:t>
            </a:r>
          </a:p>
          <a:p>
            <a:r>
              <a:rPr lang="en-PH" sz="2800" dirty="0" smtClean="0"/>
              <a:t>Batch Capture</a:t>
            </a:r>
          </a:p>
          <a:p>
            <a:r>
              <a:rPr lang="en-PH" sz="2800" dirty="0" smtClean="0"/>
              <a:t>Remittance</a:t>
            </a:r>
          </a:p>
          <a:p>
            <a:r>
              <a:rPr lang="en-PH" sz="2800" dirty="0" smtClean="0"/>
              <a:t>Reports</a:t>
            </a:r>
          </a:p>
          <a:p>
            <a:r>
              <a:rPr lang="en-PH" sz="2800" dirty="0" smtClean="0"/>
              <a:t>Tools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Collector Features</a:t>
            </a:r>
            <a:endParaRPr lang="en-PH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80999" y="5638800"/>
            <a:ext cx="8458201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PH" sz="2800" dirty="0" smtClean="0">
                <a:solidFill>
                  <a:srgbClr val="FFC000"/>
                </a:solidFill>
              </a:rPr>
              <a:t>TREASURY.COLLECTOR</a:t>
            </a:r>
          </a:p>
        </p:txBody>
      </p:sp>
    </p:spTree>
    <p:extLst>
      <p:ext uri="{BB962C8B-B14F-4D97-AF65-F5344CB8AC3E}">
        <p14:creationId xmlns:p14="http://schemas.microsoft.com/office/powerpoint/2010/main" val="21901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Creates request of AF to be processed by AFO</a:t>
            </a:r>
          </a:p>
          <a:p>
            <a:endParaRPr lang="en-PH" sz="2600" dirty="0"/>
          </a:p>
          <a:p>
            <a:endParaRPr lang="en-PH" sz="2600" dirty="0" smtClean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400" dirty="0" smtClean="0"/>
              <a:t>Home-&gt; Treasury-&gt; Collection-&gt; Request Accountable Form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Request Accountable Form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2980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Under “Collection” category, click “Request Accountable Form”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Add the applicable AF in the list together with the quantity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icon       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Click the “Yes” button to confirm saving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smtClean="0"/>
              <a:t>After saving, a request number is generated by the system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Request Accountable Form</a:t>
            </a:r>
            <a:endParaRPr lang="en-PH" sz="4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0" y="2358571"/>
            <a:ext cx="243840" cy="23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7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Request Accountable Form</a:t>
            </a:r>
            <a:endParaRPr lang="en-PH" sz="4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8700"/>
            <a:ext cx="78200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4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Issue Cash Receipt</a:t>
            </a:r>
          </a:p>
          <a:p>
            <a:r>
              <a:rPr lang="en-PH" sz="2600" dirty="0" smtClean="0"/>
              <a:t>Issue Cash Ticket</a:t>
            </a:r>
          </a:p>
          <a:p>
            <a:endParaRPr lang="en-PH" sz="2600" dirty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600" dirty="0" smtClean="0"/>
              <a:t>Home-&gt; Treasury-&gt; Collection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Collection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0835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715000"/>
          </a:xfrm>
        </p:spPr>
        <p:txBody>
          <a:bodyPr>
            <a:normAutofit/>
          </a:bodyPr>
          <a:lstStyle/>
          <a:p>
            <a:r>
              <a:rPr lang="en-PH" sz="2200" dirty="0" smtClean="0"/>
              <a:t>Go to “Home-&gt; Treasury”</a:t>
            </a:r>
          </a:p>
          <a:p>
            <a:r>
              <a:rPr lang="en-PH" sz="2200" dirty="0" smtClean="0"/>
              <a:t>Under “Collection” category, click “Issue Cash Receipt”</a:t>
            </a:r>
          </a:p>
          <a:p>
            <a:r>
              <a:rPr lang="en-PH" sz="2200" dirty="0" smtClean="0"/>
              <a:t>Set the “Mode”</a:t>
            </a:r>
          </a:p>
          <a:p>
            <a:r>
              <a:rPr lang="en-PH" sz="2200" dirty="0" smtClean="0"/>
              <a:t>Set the “AF Type” to  “51”</a:t>
            </a:r>
          </a:p>
          <a:p>
            <a:r>
              <a:rPr lang="en-PH" sz="2200" dirty="0" smtClean="0"/>
              <a:t>Set the “Collection Type” to  “General Collection”</a:t>
            </a:r>
          </a:p>
          <a:p>
            <a:r>
              <a:rPr lang="en-PH" sz="2200" dirty="0" smtClean="0"/>
              <a:t>Click the “Next” button to continue</a:t>
            </a:r>
          </a:p>
          <a:p>
            <a:r>
              <a:rPr lang="en-PH" sz="2200" dirty="0" smtClean="0"/>
              <a:t>If no activated stubs, you will be prompted with a “Select Stub to Use”</a:t>
            </a:r>
          </a:p>
          <a:p>
            <a:r>
              <a:rPr lang="en-PH" sz="2200" dirty="0" smtClean="0"/>
              <a:t>Set the “Paid By” and “Address”</a:t>
            </a:r>
          </a:p>
          <a:p>
            <a:r>
              <a:rPr lang="en-PH" sz="2200" dirty="0" smtClean="0"/>
              <a:t>Add the applicable accounts in the list together with the amount</a:t>
            </a:r>
          </a:p>
          <a:p>
            <a:r>
              <a:rPr lang="en-PH" sz="2200" dirty="0" smtClean="0"/>
              <a:t>Click the “F9 - Cash” button and set the “Cash Tendered”</a:t>
            </a:r>
          </a:p>
          <a:p>
            <a:r>
              <a:rPr lang="en-PH" sz="2200" dirty="0" smtClean="0"/>
              <a:t>Click the “OK” button to continue</a:t>
            </a:r>
          </a:p>
          <a:p>
            <a:r>
              <a:rPr lang="en-PH" sz="2200" dirty="0" smtClean="0"/>
              <a:t>Click the “OK” button to confirm receipt</a:t>
            </a:r>
          </a:p>
          <a:p>
            <a:endParaRPr lang="en-PH" sz="2200" dirty="0" smtClean="0"/>
          </a:p>
          <a:p>
            <a:endParaRPr lang="en-PH" sz="22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Issue Cash Receipt: General Collection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19478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Issue Cash Receipt: General Collection</a:t>
            </a:r>
            <a:endParaRPr lang="en-PH" sz="4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47750"/>
            <a:ext cx="70675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0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715000"/>
          </a:xfrm>
        </p:spPr>
        <p:txBody>
          <a:bodyPr>
            <a:normAutofit/>
          </a:bodyPr>
          <a:lstStyle/>
          <a:p>
            <a:r>
              <a:rPr lang="en-PH" sz="2200" dirty="0" smtClean="0"/>
              <a:t>Go to “Home-&gt; Treasury”</a:t>
            </a:r>
          </a:p>
          <a:p>
            <a:r>
              <a:rPr lang="en-PH" sz="2200" dirty="0" smtClean="0"/>
              <a:t>Under “Collection” category, click “Issue Cash Ticket”</a:t>
            </a:r>
          </a:p>
          <a:p>
            <a:r>
              <a:rPr lang="en-PH" sz="2200" dirty="0" smtClean="0"/>
              <a:t>Set the “Mode”, “AF Type” and “Collection Type”</a:t>
            </a:r>
          </a:p>
          <a:p>
            <a:r>
              <a:rPr lang="en-PH" sz="2200" dirty="0" smtClean="0"/>
              <a:t>Click the “Next” button to continue</a:t>
            </a:r>
          </a:p>
          <a:p>
            <a:r>
              <a:rPr lang="en-PH" sz="2200" dirty="0" smtClean="0"/>
              <a:t>If no activated stubs, you will be prompted with a “Select Stub to Use”</a:t>
            </a:r>
          </a:p>
          <a:p>
            <a:r>
              <a:rPr lang="en-PH" sz="2200" dirty="0" smtClean="0"/>
              <a:t>Set the “Total Cash Collector” or “Quantity Issued”</a:t>
            </a:r>
          </a:p>
          <a:p>
            <a:r>
              <a:rPr lang="en-PH" sz="2200" dirty="0" smtClean="0"/>
              <a:t>Add the applicable accounts in the list together with the amount</a:t>
            </a:r>
          </a:p>
          <a:p>
            <a:r>
              <a:rPr lang="en-PH" sz="2200" dirty="0" smtClean="0"/>
              <a:t>Click the “Save” button to submit</a:t>
            </a:r>
          </a:p>
          <a:p>
            <a:r>
              <a:rPr lang="en-PH" sz="2200" dirty="0" smtClean="0"/>
              <a:t>Click the “Yes” button to confirm saving</a:t>
            </a:r>
          </a:p>
          <a:p>
            <a:endParaRPr lang="en-PH" sz="22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Issue Cash Ticket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40152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Supports Standard Accountable Forms</a:t>
            </a:r>
          </a:p>
          <a:p>
            <a:pPr lvl="1"/>
            <a:r>
              <a:rPr lang="en-PH" sz="2200" dirty="0" smtClean="0"/>
              <a:t>51, 52, 53, 54, 56, 57, 58</a:t>
            </a:r>
          </a:p>
          <a:p>
            <a:pPr lvl="1"/>
            <a:r>
              <a:rPr lang="en-PH" sz="2200" dirty="0" smtClean="0"/>
              <a:t>0016, 0017, 907</a:t>
            </a:r>
          </a:p>
          <a:p>
            <a:pPr lvl="1"/>
            <a:r>
              <a:rPr lang="en-PH" sz="2200" dirty="0" smtClean="0"/>
              <a:t>Cash Tickets (1, 2, 5, 10)</a:t>
            </a:r>
          </a:p>
          <a:p>
            <a:endParaRPr lang="en-PH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600" dirty="0" smtClean="0"/>
              <a:t>“Main Menu-&gt; Master-&gt; Treasury-&gt; AF Types”</a:t>
            </a:r>
          </a:p>
          <a:p>
            <a:pPr marL="448056" lvl="1" indent="0">
              <a:buNone/>
            </a:pPr>
            <a:endParaRPr lang="en-PH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AF Type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857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Issue Cash Ticket</a:t>
            </a:r>
            <a:endParaRPr lang="en-PH" sz="4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47750"/>
            <a:ext cx="70675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1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Capture the manual issuance of receipts</a:t>
            </a:r>
          </a:p>
          <a:p>
            <a:endParaRPr lang="en-PH" sz="2600" dirty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600" dirty="0" smtClean="0"/>
              <a:t>Home-&gt; Treasury-&gt; Collection-&gt; View Batch Captures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Batch Capture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20433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Batch Captures</a:t>
            </a:r>
            <a:endParaRPr lang="en-PH" sz="4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06680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3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Under “Collection” category, click “View Batch Captures”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 to create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Set the “Start Series” and “Receipt Date”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Be sure that the stub you want to use has changed the mode to “CAPTURE” or else it prompt an error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Select the “Collection Type” you want to use and click the “OK”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“Add” button to add a receipt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Fill-in the required fields that are marked with ( </a:t>
            </a:r>
            <a:r>
              <a:rPr lang="en-PH" sz="2200" dirty="0" smtClean="0">
                <a:solidFill>
                  <a:srgbClr val="FF0000"/>
                </a:solidFill>
              </a:rPr>
              <a:t>*</a:t>
            </a:r>
            <a:r>
              <a:rPr lang="en-PH" sz="2200" dirty="0" smtClean="0"/>
              <a:t> 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Add the applicable accounts in the list together with the amount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“Save” button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Repeat Step-8 to add more receipts</a:t>
            </a:r>
          </a:p>
          <a:p>
            <a:endParaRPr lang="en-PH" sz="22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Batch Capture</a:t>
            </a:r>
            <a:endParaRPr lang="en-PH" sz="4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304800" cy="32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3000" dirty="0" smtClean="0"/>
              <a:t>Part-1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1311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r>
              <a:rPr lang="en-PH" sz="2200" dirty="0" smtClean="0"/>
              <a:t>Click the “Submit For Posting” button</a:t>
            </a:r>
          </a:p>
          <a:p>
            <a:r>
              <a:rPr lang="en-PH" sz="2200" dirty="0" smtClean="0"/>
              <a:t>Click the “Post” button</a:t>
            </a:r>
          </a:p>
          <a:p>
            <a:r>
              <a:rPr lang="en-PH" sz="2200" dirty="0" smtClean="0"/>
              <a:t>Click the “Submit For Online Remittance” button</a:t>
            </a:r>
          </a:p>
          <a:p>
            <a:r>
              <a:rPr lang="en-PH" sz="2200" dirty="0" smtClean="0"/>
              <a:t>Click the “Yes” button to confirm</a:t>
            </a:r>
          </a:p>
          <a:p>
            <a:r>
              <a:rPr lang="en-PH" sz="2200" dirty="0" smtClean="0"/>
              <a:t>Status of the transaction becomes CLOSED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Batch Capture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3000" dirty="0" smtClean="0"/>
              <a:t>Part-2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1425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Batch Capture</a:t>
            </a:r>
            <a:endParaRPr lang="en-PH" sz="4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04775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8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Manage Payment Order records</a:t>
            </a:r>
          </a:p>
          <a:p>
            <a:r>
              <a:rPr lang="en-PH" sz="2600" dirty="0" smtClean="0"/>
              <a:t>A Payment Order can be paid through </a:t>
            </a:r>
            <a:r>
              <a:rPr lang="en-PH" sz="2600" dirty="0" err="1" smtClean="0"/>
              <a:t>ePayment</a:t>
            </a:r>
            <a:r>
              <a:rPr lang="en-PH" sz="2600" dirty="0" smtClean="0"/>
              <a:t> or over-the-counter transaction</a:t>
            </a:r>
          </a:p>
          <a:p>
            <a:endParaRPr lang="en-PH" sz="2600" dirty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500" dirty="0" smtClean="0"/>
              <a:t>Home-&gt; Treasury-&gt; Management-&gt; View Payment Orders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Payment Order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27991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View Payment Orders</a:t>
            </a:r>
            <a:endParaRPr lang="en-PH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1219200"/>
            <a:ext cx="895847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Under “Management” category, click “View Payment Orders”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 to create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From the “Select Type” field, choose the type of payment order and click the “Next”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Fill-in the required fields that are marked with ( </a:t>
            </a:r>
            <a:r>
              <a:rPr lang="en-PH" sz="2200" dirty="0" smtClean="0">
                <a:solidFill>
                  <a:srgbClr val="FF0000"/>
                </a:solidFill>
              </a:rPr>
              <a:t>*</a:t>
            </a:r>
            <a:r>
              <a:rPr lang="en-PH" sz="2200" dirty="0" smtClean="0"/>
              <a:t> ),                   while the “Email” and “Mobile No.” fields must be set if used for online payment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Add the applicable accounts in the list together with the amount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 “Approve” button to make the transaction final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You may click the “Send Email” button to send the order slip to the taxpayer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to  </a:t>
            </a:r>
            <a:r>
              <a:rPr lang="en-PH" sz="2200" dirty="0" smtClean="0"/>
              <a:t> </a:t>
            </a:r>
            <a:r>
              <a:rPr lang="en-PH" sz="2200" dirty="0" err="1" smtClean="0"/>
              <a:t>to</a:t>
            </a:r>
            <a:r>
              <a:rPr lang="en-PH" sz="2200" dirty="0" smtClean="0"/>
              <a:t> preview </a:t>
            </a:r>
            <a:r>
              <a:rPr lang="en-PH" sz="2200" dirty="0" smtClean="0"/>
              <a:t>the order slip </a:t>
            </a:r>
          </a:p>
          <a:p>
            <a:endParaRPr lang="en-PH" sz="22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Create Payment Order</a:t>
            </a:r>
            <a:endParaRPr lang="en-PH" sz="4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304800" cy="32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3000" dirty="0" smtClean="0"/>
              <a:t>Part-1</a:t>
            </a:r>
            <a:endParaRPr lang="en-PH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267200"/>
            <a:ext cx="313793" cy="313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608" y="5847868"/>
            <a:ext cx="327992" cy="2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Payment Order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853"/>
            <a:ext cx="8153400" cy="56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>
            <a:normAutofit/>
          </a:bodyPr>
          <a:lstStyle/>
          <a:p>
            <a:r>
              <a:rPr lang="en-PH" sz="4400" dirty="0" smtClean="0"/>
              <a:t>AF Types  Screen</a:t>
            </a:r>
            <a:endParaRPr lang="en-PH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962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Payment Order Slip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8" y="1066800"/>
            <a:ext cx="861180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To prepare a remittance of the unremitted receipts</a:t>
            </a:r>
          </a:p>
          <a:p>
            <a:pPr marL="36576" indent="0">
              <a:buNone/>
            </a:pPr>
            <a:endParaRPr lang="en-PH" sz="2600" dirty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600" dirty="0" smtClean="0"/>
              <a:t>Home-&gt; Treasury-&gt; Collection-&gt; Prepare Remittance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Remittance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12241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Under “Collection” category, click “Prepare Remittance”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Review and verify the data displayed on the screen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“Submit For Remittance” button to submit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A draft remittance transaction is successfully created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“Cash Breakdown” button to set denomination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“OK” button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“Submit For Liquidation”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An Official Control Number is generated by the system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Preview and printing of RCD</a:t>
            </a:r>
          </a:p>
          <a:p>
            <a:endParaRPr lang="en-PH" sz="22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Prepare Remittance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5393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Remittance</a:t>
            </a:r>
            <a:endParaRPr lang="en-PH" sz="4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12395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8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View Remittances</a:t>
            </a:r>
            <a:endParaRPr lang="en-PH" sz="4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12395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8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895600"/>
            <a:ext cx="7467600" cy="914400"/>
          </a:xfrm>
        </p:spPr>
        <p:txBody>
          <a:bodyPr>
            <a:normAutofit/>
          </a:bodyPr>
          <a:lstStyle/>
          <a:p>
            <a:r>
              <a:rPr lang="en-PH" sz="3000" b="1" dirty="0" smtClean="0"/>
              <a:t>Required Role:</a:t>
            </a:r>
            <a:endParaRPr lang="en-PH" sz="3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1228479"/>
          </a:xfrm>
        </p:spPr>
        <p:txBody>
          <a:bodyPr>
            <a:normAutofit/>
          </a:bodyPr>
          <a:lstStyle/>
          <a:p>
            <a:r>
              <a:rPr lang="en-PH" sz="2600" dirty="0" smtClean="0"/>
              <a:t>Accept Remittance</a:t>
            </a:r>
          </a:p>
          <a:p>
            <a:r>
              <a:rPr lang="en-PH" sz="2600" dirty="0" smtClean="0"/>
              <a:t>Liquidation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Liquidating Officer Features</a:t>
            </a:r>
            <a:endParaRPr lang="en-PH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3810000"/>
            <a:ext cx="8534400" cy="27760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600" dirty="0" smtClean="0"/>
              <a:t>TREASURY.LIQUIDATING_OFFICER</a:t>
            </a:r>
          </a:p>
        </p:txBody>
      </p:sp>
    </p:spTree>
    <p:extLst>
      <p:ext uri="{BB962C8B-B14F-4D97-AF65-F5344CB8AC3E}">
        <p14:creationId xmlns:p14="http://schemas.microsoft.com/office/powerpoint/2010/main" val="38747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To accept the remittance transaction submitted by the collector</a:t>
            </a:r>
          </a:p>
          <a:p>
            <a:pPr marL="36576" indent="0">
              <a:buNone/>
            </a:pPr>
            <a:endParaRPr lang="en-PH" sz="2600" dirty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400" dirty="0" smtClean="0"/>
              <a:t>Home-&gt; Treasury-&gt; Remittance-&gt; Prepare Collection Voucher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Accept Remittance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3195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Accept Remittance</a:t>
            </a:r>
            <a:endParaRPr lang="en-PH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39156"/>
            <a:ext cx="8839200" cy="51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867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5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 smtClean="0"/>
              <a:t>Under “Remittance / Deposit” category,                                     click “Prepare Collection Voucher”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 smtClean="0"/>
              <a:t>Select an item from the list and click the “View” button to open the remittance RCD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 smtClean="0"/>
              <a:t>Click the “Accept” button to marked the transaction as accepted and is ready for liquidation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Repeat Step-3 until all items are as accepted</a:t>
            </a:r>
          </a:p>
          <a:p>
            <a:pPr marL="36576" indent="0">
              <a:buNone/>
            </a:pPr>
            <a:endParaRPr lang="en-PH" sz="25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Accept Remittance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5126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Accept Remittance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3" y="914400"/>
            <a:ext cx="7796907" cy="58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AF Unit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054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Accountable Form Unit Settings</a:t>
            </a:r>
          </a:p>
          <a:p>
            <a:endParaRPr lang="en-PH" sz="2600" dirty="0"/>
          </a:p>
          <a:p>
            <a:endParaRPr lang="en-PH" sz="2600" dirty="0" smtClean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AF </a:t>
            </a:r>
            <a:r>
              <a:rPr lang="en-PH" sz="2600" dirty="0" smtClean="0"/>
              <a:t>Units”</a:t>
            </a:r>
          </a:p>
          <a:p>
            <a:pPr marL="448056" lvl="1" indent="0">
              <a:buNone/>
            </a:pP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6804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To liquidate accepted remittances</a:t>
            </a:r>
          </a:p>
          <a:p>
            <a:pPr marL="36576" indent="0">
              <a:buNone/>
            </a:pPr>
            <a:endParaRPr lang="en-PH" sz="2600" dirty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400" dirty="0" smtClean="0"/>
              <a:t>Home-&gt; Treasury-&gt; Remittance-&gt; Prepare Collection Voucher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 smtClean="0"/>
              <a:t>Liquidation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11047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077200" cy="5867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5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 smtClean="0"/>
              <a:t>Under “Remittance / Deposit” category,                                     click “Prepare Collection Voucher”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 smtClean="0"/>
              <a:t>Review all accepted remittances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 smtClean="0"/>
              <a:t>Click the “Submit for Liquidation” button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 smtClean="0"/>
              <a:t>A temporary Collection Voucher record is created that needs to be reviewed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 smtClean="0"/>
              <a:t>Click the “Post”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 smtClean="0"/>
              <a:t>An official control number is created after successfully posted.</a:t>
            </a:r>
          </a:p>
          <a:p>
            <a:pPr marL="493776" indent="-457200">
              <a:buFont typeface="+mj-lt"/>
              <a:buAutoNum type="arabicPeriod"/>
            </a:pPr>
            <a:endParaRPr lang="en-PH" sz="2500" dirty="0"/>
          </a:p>
          <a:p>
            <a:pPr marL="36576" indent="0">
              <a:buNone/>
            </a:pPr>
            <a:endParaRPr lang="en-PH" sz="25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Liquidation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3446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Liquidation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839200" cy="520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200400"/>
            <a:ext cx="7467600" cy="1219200"/>
          </a:xfrm>
        </p:spPr>
        <p:txBody>
          <a:bodyPr>
            <a:normAutofit/>
          </a:bodyPr>
          <a:lstStyle/>
          <a:p>
            <a:r>
              <a:rPr lang="en-PH" sz="3000" b="1" dirty="0" smtClean="0"/>
              <a:t>Required Role:</a:t>
            </a:r>
            <a:endParaRPr lang="en-PH" sz="3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1838079"/>
          </a:xfrm>
        </p:spPr>
        <p:txBody>
          <a:bodyPr>
            <a:normAutofit/>
          </a:bodyPr>
          <a:lstStyle/>
          <a:p>
            <a:r>
              <a:rPr lang="en-PH" sz="2600" dirty="0" smtClean="0"/>
              <a:t>Prepare Deposit</a:t>
            </a:r>
          </a:p>
          <a:p>
            <a:r>
              <a:rPr lang="en-PH" sz="2600" dirty="0" smtClean="0"/>
              <a:t>Print Deposit Slip</a:t>
            </a:r>
          </a:p>
          <a:p>
            <a:r>
              <a:rPr lang="en-PH" sz="2600" dirty="0" smtClean="0"/>
              <a:t>Validate Deposit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9144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Cashier Features</a:t>
            </a:r>
            <a:endParaRPr lang="en-PH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4234375"/>
            <a:ext cx="7487529" cy="21664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600" dirty="0" smtClean="0"/>
              <a:t>TREASURY.CASHIER</a:t>
            </a:r>
          </a:p>
        </p:txBody>
      </p:sp>
    </p:spTree>
    <p:extLst>
      <p:ext uri="{BB962C8B-B14F-4D97-AF65-F5344CB8AC3E}">
        <p14:creationId xmlns:p14="http://schemas.microsoft.com/office/powerpoint/2010/main" val="17865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763000" cy="5867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Under “Remittance / Deposit” category,                                     click “Prepare Deposit Voucher”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Select the items you want to deposit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“Submit” button to proceed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In the “Funds” tab, select and open the item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In the “Deposit Slips” tab,  click the “Add Deposit Slip”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Fill in the required fields that are marked with (</a:t>
            </a:r>
            <a:r>
              <a:rPr lang="en-PH" sz="2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* </a:t>
            </a:r>
            <a:r>
              <a:rPr lang="en-PH" sz="2200" dirty="0" smtClean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Select the necessary Checks to be included in the deposit slip and adjust the Cash Breakdown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“Save” button to proceed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Repeat </a:t>
            </a:r>
            <a:r>
              <a:rPr lang="en-PH" sz="2200" dirty="0" smtClean="0"/>
              <a:t>Step-6 if you want to create another deposit slip</a:t>
            </a:r>
          </a:p>
          <a:p>
            <a:pPr marL="493776" indent="-457200">
              <a:buFont typeface="+mj-lt"/>
              <a:buAutoNum type="arabicPeriod"/>
            </a:pPr>
            <a:endParaRPr lang="en-PH" sz="2200" dirty="0" smtClean="0"/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Proceed to the Next Slide…</a:t>
            </a:r>
          </a:p>
          <a:p>
            <a:pPr marL="493776" indent="-457200">
              <a:buFont typeface="+mj-lt"/>
              <a:buAutoNum type="arabicPeriod"/>
            </a:pPr>
            <a:endParaRPr lang="en-PH" sz="2200" dirty="0"/>
          </a:p>
          <a:p>
            <a:pPr marL="36576" indent="0">
              <a:buNone/>
            </a:pPr>
            <a:endParaRPr lang="en-PH" sz="22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Prepare Deposit Voucher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477000" y="76200"/>
            <a:ext cx="2554184" cy="685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2800" b="1" dirty="0" smtClean="0">
                <a:solidFill>
                  <a:srgbClr val="FFC000"/>
                </a:solidFill>
              </a:rPr>
              <a:t>Part -1</a:t>
            </a:r>
            <a:endParaRPr lang="en-PH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763000" cy="5867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12"/>
            </a:pPr>
            <a:r>
              <a:rPr lang="en-PH" sz="2200" dirty="0" smtClean="0"/>
              <a:t>In the “Deposit Slips” tab, select an items and then click the “Approve for Printing” button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 smtClean="0"/>
              <a:t>Print the deposit slip of each item by clicking the “Print” button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 smtClean="0"/>
              <a:t>Click the “Mark as Printed” button for each item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 smtClean="0"/>
              <a:t>After depositing to bank, go back to this step to validate each item by clicking the “Validate” button</a:t>
            </a:r>
            <a:endParaRPr lang="en-PH" sz="2200" dirty="0"/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 smtClean="0"/>
              <a:t>Click icon        to close the Deposit Voucher Fund screen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 smtClean="0"/>
              <a:t>Repeat </a:t>
            </a:r>
            <a:r>
              <a:rPr lang="en-PH" sz="2200" dirty="0"/>
              <a:t>Step-5 until all items have their own deposit slips </a:t>
            </a:r>
            <a:r>
              <a:rPr lang="en-PH" sz="2200" dirty="0" smtClean="0"/>
              <a:t>created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 smtClean="0"/>
              <a:t>When all deposit slips are validated, you may now click the “Post” button</a:t>
            </a:r>
            <a:endParaRPr lang="en-PH" sz="2200" dirty="0"/>
          </a:p>
          <a:p>
            <a:pPr marL="493776" indent="-457200">
              <a:buFont typeface="+mj-lt"/>
              <a:buAutoNum type="arabicPeriod" startAt="12"/>
            </a:pPr>
            <a:endParaRPr lang="en-PH" sz="2200" dirty="0" smtClean="0"/>
          </a:p>
          <a:p>
            <a:pPr marL="493776" indent="-457200">
              <a:buFont typeface="+mj-lt"/>
              <a:buAutoNum type="arabicPeriod" startAt="12"/>
            </a:pPr>
            <a:endParaRPr lang="en-PH" sz="2200" dirty="0"/>
          </a:p>
          <a:p>
            <a:pPr marL="36576" indent="0">
              <a:buNone/>
            </a:pPr>
            <a:endParaRPr lang="en-PH" sz="22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60198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Prepare Deposit Voucher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477000" y="76200"/>
            <a:ext cx="2554184" cy="685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2800" b="1" dirty="0" smtClean="0">
                <a:solidFill>
                  <a:srgbClr val="FFC000"/>
                </a:solidFill>
              </a:rPr>
              <a:t>Part -2</a:t>
            </a:r>
            <a:endParaRPr lang="en-PH" sz="2800" b="1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43231"/>
            <a:ext cx="32389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Prepare Deposit Voucher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8991600" cy="57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Deposit Voucher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3" y="1066800"/>
            <a:ext cx="8876487" cy="56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Deposit Voucher Fund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839200" cy="55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Deposit Slip</a:t>
            </a:r>
            <a:endParaRPr lang="en-PH" sz="4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066890"/>
            <a:ext cx="7900988" cy="56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10022</TotalTime>
  <Words>2665</Words>
  <Application>Microsoft Office PowerPoint</Application>
  <PresentationFormat>On-screen Show (4:3)</PresentationFormat>
  <Paragraphs>515</Paragraphs>
  <Slides>100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7" baseType="lpstr">
      <vt:lpstr>Arial</vt:lpstr>
      <vt:lpstr>Calibri</vt:lpstr>
      <vt:lpstr>Courier New</vt:lpstr>
      <vt:lpstr>Franklin Gothic Book</vt:lpstr>
      <vt:lpstr>Trebuchet MS</vt:lpstr>
      <vt:lpstr>Wingdings 2</vt:lpstr>
      <vt:lpstr>Technic</vt:lpstr>
      <vt:lpstr>Treasury  Module</vt:lpstr>
      <vt:lpstr>Features</vt:lpstr>
      <vt:lpstr>PowerPoint Presentation</vt:lpstr>
      <vt:lpstr>PowerPoint Presentation</vt:lpstr>
      <vt:lpstr>Collection Process Flow</vt:lpstr>
      <vt:lpstr>PowerPoint Presentation</vt:lpstr>
      <vt:lpstr>PowerPoint Presentation</vt:lpstr>
      <vt:lpstr>AF Types  Screen</vt:lpstr>
      <vt:lpstr>AF Unit</vt:lpstr>
      <vt:lpstr>AF Units  Screen</vt:lpstr>
      <vt:lpstr>AF Allocation</vt:lpstr>
      <vt:lpstr>AF Allocations  Screen</vt:lpstr>
      <vt:lpstr>PowerPoint Presentation</vt:lpstr>
      <vt:lpstr>Collection Type</vt:lpstr>
      <vt:lpstr>Collection Types  Screen</vt:lpstr>
      <vt:lpstr>Collection Type  Screen</vt:lpstr>
      <vt:lpstr>Collection Type  Screen</vt:lpstr>
      <vt:lpstr>Collection Type  Screen</vt:lpstr>
      <vt:lpstr>Collection Group</vt:lpstr>
      <vt:lpstr>Collection Groups  Screen</vt:lpstr>
      <vt:lpstr>Collection Group  Screen</vt:lpstr>
      <vt:lpstr>Collection Group  Screen</vt:lpstr>
      <vt:lpstr>Barcode Launcher</vt:lpstr>
      <vt:lpstr>Barcode Launchers  Screen</vt:lpstr>
      <vt:lpstr>Barcode Launcher  Screen</vt:lpstr>
      <vt:lpstr>Barcode Launcher  Screen</vt:lpstr>
      <vt:lpstr>Payment Order Type</vt:lpstr>
      <vt:lpstr>Payment Order Types  Screen</vt:lpstr>
      <vt:lpstr>Payment Order Type  Screen</vt:lpstr>
      <vt:lpstr>Required Role:</vt:lpstr>
      <vt:lpstr>PowerPoint Presentation</vt:lpstr>
      <vt:lpstr>Request Account Form (Purchase)</vt:lpstr>
      <vt:lpstr>Activity:  Request Accountable Form (Purchase)  </vt:lpstr>
      <vt:lpstr>Request Account Form (Purchase)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 Next  BPLS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Worgie Flores</cp:lastModifiedBy>
  <cp:revision>1427</cp:revision>
  <dcterms:created xsi:type="dcterms:W3CDTF">2006-08-16T00:00:00Z</dcterms:created>
  <dcterms:modified xsi:type="dcterms:W3CDTF">2023-10-01T06:09:39Z</dcterms:modified>
</cp:coreProperties>
</file>