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notesMasterIdLst>
    <p:notesMasterId r:id="rId35"/>
  </p:notesMasterIdLst>
  <p:sldIdLst>
    <p:sldId id="559" r:id="rId2"/>
    <p:sldId id="524" r:id="rId3"/>
    <p:sldId id="596" r:id="rId4"/>
    <p:sldId id="649" r:id="rId5"/>
    <p:sldId id="651" r:id="rId6"/>
    <p:sldId id="618" r:id="rId7"/>
    <p:sldId id="616" r:id="rId8"/>
    <p:sldId id="619" r:id="rId9"/>
    <p:sldId id="617" r:id="rId10"/>
    <p:sldId id="620" r:id="rId11"/>
    <p:sldId id="621" r:id="rId12"/>
    <p:sldId id="622" r:id="rId13"/>
    <p:sldId id="625" r:id="rId14"/>
    <p:sldId id="627" r:id="rId15"/>
    <p:sldId id="628" r:id="rId16"/>
    <p:sldId id="629" r:id="rId17"/>
    <p:sldId id="630" r:id="rId18"/>
    <p:sldId id="631" r:id="rId19"/>
    <p:sldId id="632" r:id="rId20"/>
    <p:sldId id="633" r:id="rId21"/>
    <p:sldId id="634" r:id="rId22"/>
    <p:sldId id="635" r:id="rId23"/>
    <p:sldId id="636" r:id="rId24"/>
    <p:sldId id="637" r:id="rId25"/>
    <p:sldId id="638" r:id="rId26"/>
    <p:sldId id="639" r:id="rId27"/>
    <p:sldId id="640" r:id="rId28"/>
    <p:sldId id="641" r:id="rId29"/>
    <p:sldId id="642" r:id="rId30"/>
    <p:sldId id="643" r:id="rId31"/>
    <p:sldId id="644" r:id="rId32"/>
    <p:sldId id="645" r:id="rId33"/>
    <p:sldId id="62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85"/>
    <a:srgbClr val="CCECFF"/>
    <a:srgbClr val="CDCDCD"/>
    <a:srgbClr val="414141"/>
    <a:srgbClr val="FFFFFF"/>
    <a:srgbClr val="303841"/>
    <a:srgbClr val="EC5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1" autoAdjust="0"/>
    <p:restoredTop sz="92615" autoAdjust="0"/>
  </p:normalViewPr>
  <p:slideViewPr>
    <p:cSldViewPr>
      <p:cViewPr varScale="1">
        <p:scale>
          <a:sx n="87" d="100"/>
          <a:sy n="87" d="100"/>
        </p:scale>
        <p:origin x="183" y="7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EBEFC-510F-4677-A762-5A212068106E}" type="datetimeFigureOut">
              <a:rPr lang="en-PH" smtClean="0"/>
              <a:pPr/>
              <a:t>11/03/2024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272A2-BA0B-4C09-B395-3362F4EFE81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5528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00147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9135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6692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33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2610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9543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9078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73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472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3089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2538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8963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71611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6801" y="457200"/>
            <a:ext cx="11125199" cy="914403"/>
            <a:chOff x="1066801" y="457200"/>
            <a:chExt cx="11125199" cy="914403"/>
          </a:xfrm>
        </p:grpSpPr>
        <p:sp>
          <p:nvSpPr>
            <p:cNvPr id="7" name="Flowchart: Delay 6"/>
            <p:cNvSpPr/>
            <p:nvPr/>
          </p:nvSpPr>
          <p:spPr>
            <a:xfrm rot="10800000">
              <a:off x="1066801" y="457200"/>
              <a:ext cx="914401" cy="914401"/>
            </a:xfrm>
            <a:prstGeom prst="flowChartDelay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981202" y="457203"/>
              <a:ext cx="10210798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76200" y="152400"/>
            <a:ext cx="12039600" cy="3276600"/>
          </a:xfrm>
        </p:spPr>
        <p:txBody>
          <a:bodyPr anchor="b">
            <a:normAutofit/>
          </a:bodyPr>
          <a:lstStyle/>
          <a:p>
            <a:pPr algn="ctr"/>
            <a:br>
              <a:rPr lang="en-PH" sz="5000" b="1" dirty="0">
                <a:latin typeface="Trebuchet MS" panose="020B0603020202020204" pitchFamily="34" charset="0"/>
              </a:rPr>
            </a:br>
            <a:r>
              <a:rPr lang="en-PH" sz="5000" b="1" dirty="0">
                <a:solidFill>
                  <a:schemeClr val="tx1">
                    <a:lumMod val="95000"/>
                  </a:schemeClr>
                </a:solidFill>
                <a:latin typeface="Trebuchet MS" panose="020B0603020202020204" pitchFamily="34" charset="0"/>
              </a:rPr>
              <a:t>ETRACS  v255  </a:t>
            </a:r>
            <a:br>
              <a:rPr lang="en-PH" sz="5000" b="1" dirty="0">
                <a:solidFill>
                  <a:schemeClr val="tx1">
                    <a:lumMod val="95000"/>
                  </a:schemeClr>
                </a:solidFill>
                <a:latin typeface="Trebuchet MS" panose="020B0603020202020204" pitchFamily="34" charset="0"/>
              </a:rPr>
            </a:br>
            <a:r>
              <a:rPr lang="en-PH" sz="5000" b="1" dirty="0">
                <a:solidFill>
                  <a:schemeClr val="tx1">
                    <a:lumMod val="95000"/>
                  </a:schemeClr>
                </a:solidFill>
                <a:latin typeface="Trebuchet MS" panose="020B0603020202020204" pitchFamily="34" charset="0"/>
              </a:rPr>
              <a:t>Administration and Users Training</a:t>
            </a:r>
            <a:endParaRPr lang="en-PH" sz="5000" b="1" dirty="0">
              <a:solidFill>
                <a:schemeClr val="tx1">
                  <a:lumMod val="95000"/>
                </a:schemeClr>
              </a:solidFill>
              <a:latin typeface="Trebuchet MS" panose="020B0603020202020204" pitchFamily="34" charset="0"/>
              <a:ea typeface="Segoe UI Emoj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600859"/>
            <a:ext cx="5588000" cy="618344"/>
          </a:xfrm>
          <a:prstGeom prst="rect">
            <a:avLst/>
          </a:prstGeom>
        </p:spPr>
      </p:pic>
      <p:sp>
        <p:nvSpPr>
          <p:cNvPr id="9" name="Title 3"/>
          <p:cNvSpPr txBox="1">
            <a:spLocks/>
          </p:cNvSpPr>
          <p:nvPr/>
        </p:nvSpPr>
        <p:spPr>
          <a:xfrm>
            <a:off x="76200" y="3657601"/>
            <a:ext cx="12039600" cy="2209800"/>
          </a:xfrm>
          <a:prstGeom prst="rect">
            <a:avLst/>
          </a:prstGeom>
        </p:spPr>
        <p:txBody>
          <a:bodyPr vert="horz" lIns="45720" rIns="4572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3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March 11 – 22, 2024</a:t>
            </a:r>
          </a:p>
          <a:p>
            <a:pPr algn="ctr"/>
            <a:endParaRPr lang="en-PH" sz="3000" b="1" dirty="0">
              <a:solidFill>
                <a:schemeClr val="bg2">
                  <a:lumMod val="20000"/>
                  <a:lumOff val="80000"/>
                </a:schemeClr>
              </a:solidFill>
              <a:latin typeface="Trebuchet MS" panose="020B0603020202020204" pitchFamily="34" charset="0"/>
              <a:ea typeface="Segoe UI Emoji" panose="020B0502040204020203" pitchFamily="34" charset="0"/>
            </a:endParaRPr>
          </a:p>
          <a:p>
            <a:pPr algn="ctr"/>
            <a:r>
              <a:rPr lang="en-PH" sz="3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One Central Hotel</a:t>
            </a:r>
          </a:p>
          <a:p>
            <a:pPr algn="ctr"/>
            <a:r>
              <a:rPr lang="en-PH" sz="3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Cebu City, Philippines</a:t>
            </a:r>
          </a:p>
        </p:txBody>
      </p:sp>
    </p:spTree>
    <p:extLst>
      <p:ext uri="{BB962C8B-B14F-4D97-AF65-F5344CB8AC3E}">
        <p14:creationId xmlns:p14="http://schemas.microsoft.com/office/powerpoint/2010/main" val="2109144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752600" y="457200"/>
            <a:ext cx="10134600" cy="2971800"/>
          </a:xfrm>
        </p:spPr>
        <p:txBody>
          <a:bodyPr>
            <a:normAutofit/>
          </a:bodyPr>
          <a:lstStyle/>
          <a:p>
            <a:r>
              <a:rPr lang="en-PH" sz="4800" b="1" dirty="0">
                <a:latin typeface="Trebuchet MS" panose="020B0603020202020204" pitchFamily="34" charset="0"/>
              </a:rPr>
              <a:t>Why Upgrade to </a:t>
            </a:r>
            <a:r>
              <a:rPr lang="en-PH" sz="4800" b="1" dirty="0" err="1">
                <a:solidFill>
                  <a:srgbClr val="00B0F0"/>
                </a:solidFill>
                <a:latin typeface="Trebuchet MS" panose="020B0603020202020204" pitchFamily="34" charset="0"/>
              </a:rPr>
              <a:t>Docker</a:t>
            </a:r>
            <a:r>
              <a:rPr lang="en-PH" sz="4800" b="1" dirty="0">
                <a:latin typeface="Trebuchet MS" panose="020B0603020202020204" pitchFamily="34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965978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11430000" cy="5029200"/>
          </a:xfrm>
        </p:spPr>
        <p:txBody>
          <a:bodyPr>
            <a:normAutofit/>
          </a:bodyPr>
          <a:lstStyle/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Deployment</a:t>
            </a:r>
            <a:endParaRPr lang="en-PH" sz="1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Portability</a:t>
            </a:r>
            <a:endParaRPr lang="en-PH" sz="1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Maintenance and Monitoring</a:t>
            </a:r>
            <a:endParaRPr lang="en-PH" sz="1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Micro-Container Services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Supports Clustering</a:t>
            </a:r>
            <a:endParaRPr lang="en-PH" sz="1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Easy to setup</a:t>
            </a:r>
          </a:p>
          <a:p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10800000" flipV="1">
            <a:off x="609600" y="1021080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944562"/>
          </a:xfrm>
        </p:spPr>
        <p:txBody>
          <a:bodyPr>
            <a:normAutofit/>
          </a:bodyPr>
          <a:lstStyle/>
          <a:p>
            <a:r>
              <a:rPr lang="en-PH" sz="4800" b="1" dirty="0">
                <a:latin typeface="Trebuchet MS" panose="020B0603020202020204" pitchFamily="34" charset="0"/>
              </a:rPr>
              <a:t>Reasons for Upgrading</a:t>
            </a:r>
          </a:p>
        </p:txBody>
      </p:sp>
    </p:spTree>
    <p:extLst>
      <p:ext uri="{BB962C8B-B14F-4D97-AF65-F5344CB8AC3E}">
        <p14:creationId xmlns:p14="http://schemas.microsoft.com/office/powerpoint/2010/main" val="3137907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524000"/>
            <a:ext cx="10491849" cy="5029200"/>
          </a:xfrm>
        </p:spPr>
        <p:txBody>
          <a:bodyPr>
            <a:normAutofit/>
          </a:bodyPr>
          <a:lstStyle/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Server Grade Machine (Entry-Level or High-End)</a:t>
            </a:r>
          </a:p>
          <a:p>
            <a:endParaRPr lang="en-PH" sz="1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200" dirty="0">
                <a:solidFill>
                  <a:srgbClr val="FFFF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Intel Xeon</a:t>
            </a:r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processor with minimum of </a:t>
            </a:r>
            <a:r>
              <a:rPr lang="en-PH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8 Cores</a:t>
            </a:r>
          </a:p>
          <a:p>
            <a:endParaRPr lang="en-PH" sz="1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At least </a:t>
            </a:r>
            <a:r>
              <a:rPr lang="en-PH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16GB of RAM</a:t>
            </a:r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for a Linux host setup</a:t>
            </a:r>
          </a:p>
          <a:p>
            <a:endParaRPr lang="en-PH" sz="1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At least </a:t>
            </a:r>
            <a:r>
              <a:rPr lang="en-PH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500GB storage</a:t>
            </a:r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if use as an application server only or at least </a:t>
            </a:r>
            <a:r>
              <a:rPr lang="en-PH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1TB storage</a:t>
            </a:r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if use as an application server and a database server in 1 machine</a:t>
            </a:r>
          </a:p>
          <a:p>
            <a:endParaRPr lang="en-PH" sz="11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At least </a:t>
            </a:r>
            <a:r>
              <a:rPr lang="en-PH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2 LAN Ports</a:t>
            </a:r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 ( 1 for Local, 1 for Internet )</a:t>
            </a:r>
            <a:endParaRPr lang="en-PH" sz="1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10800000" flipV="1">
            <a:off x="609600" y="1021080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1582400" cy="944562"/>
          </a:xfrm>
        </p:spPr>
        <p:txBody>
          <a:bodyPr>
            <a:normAutofit/>
          </a:bodyPr>
          <a:lstStyle/>
          <a:p>
            <a:r>
              <a:rPr lang="en-PH" sz="4800" b="1" dirty="0">
                <a:latin typeface="Trebuchet MS" panose="020B0603020202020204" pitchFamily="34" charset="0"/>
              </a:rPr>
              <a:t>Hardware Requirements ( Linux Host )</a:t>
            </a:r>
          </a:p>
        </p:txBody>
      </p:sp>
    </p:spTree>
    <p:extLst>
      <p:ext uri="{BB962C8B-B14F-4D97-AF65-F5344CB8AC3E}">
        <p14:creationId xmlns:p14="http://schemas.microsoft.com/office/powerpoint/2010/main" val="3081105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10439400" cy="5029200"/>
          </a:xfrm>
        </p:spPr>
        <p:txBody>
          <a:bodyPr>
            <a:normAutofit lnSpcReduction="10000"/>
          </a:bodyPr>
          <a:lstStyle/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Server Grade Machine (Entry-Level or High-End)</a:t>
            </a:r>
          </a:p>
          <a:p>
            <a:endParaRPr lang="en-PH" sz="1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200" dirty="0">
                <a:solidFill>
                  <a:srgbClr val="FFFF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Intel Xeon</a:t>
            </a:r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processor with minimum of </a:t>
            </a:r>
            <a:r>
              <a:rPr lang="en-PH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8 Cores</a:t>
            </a:r>
          </a:p>
          <a:p>
            <a:endParaRPr lang="en-PH" sz="1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At least </a:t>
            </a:r>
            <a:r>
              <a:rPr lang="en-PH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32GB of RAM</a:t>
            </a:r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for a Windows host setup and requires at least Windows Server 2012 or higher</a:t>
            </a:r>
          </a:p>
          <a:p>
            <a:endParaRPr lang="en-PH" sz="1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At least </a:t>
            </a:r>
            <a:r>
              <a:rPr lang="en-PH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500GB storage</a:t>
            </a:r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if use as an application server only or at least </a:t>
            </a:r>
            <a:r>
              <a:rPr lang="en-PH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1TB storage</a:t>
            </a:r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if use as an application server and a database server in 1 machine</a:t>
            </a:r>
          </a:p>
          <a:p>
            <a:endParaRPr lang="en-PH" sz="11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At least </a:t>
            </a:r>
            <a:r>
              <a:rPr lang="en-PH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2 LAN Ports</a:t>
            </a:r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 ( 1 for Local, 1 for Internet )</a:t>
            </a:r>
            <a:endParaRPr lang="en-PH" sz="1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10800000" flipV="1">
            <a:off x="609600" y="1021080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1582400" cy="944562"/>
          </a:xfrm>
        </p:spPr>
        <p:txBody>
          <a:bodyPr>
            <a:normAutofit fontScale="90000"/>
          </a:bodyPr>
          <a:lstStyle/>
          <a:p>
            <a:r>
              <a:rPr lang="en-PH" sz="4800" b="1" dirty="0">
                <a:latin typeface="Trebuchet MS" panose="020B0603020202020204" pitchFamily="34" charset="0"/>
              </a:rPr>
              <a:t>Hardware Requirements ( Windows Host )</a:t>
            </a:r>
          </a:p>
        </p:txBody>
      </p:sp>
    </p:spTree>
    <p:extLst>
      <p:ext uri="{BB962C8B-B14F-4D97-AF65-F5344CB8AC3E}">
        <p14:creationId xmlns:p14="http://schemas.microsoft.com/office/powerpoint/2010/main" val="232166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752600" y="457200"/>
            <a:ext cx="10134600" cy="2971800"/>
          </a:xfrm>
        </p:spPr>
        <p:txBody>
          <a:bodyPr>
            <a:normAutofit/>
          </a:bodyPr>
          <a:lstStyle/>
          <a:p>
            <a:r>
              <a:rPr lang="en-PH" sz="5400" b="1" dirty="0">
                <a:latin typeface="Trebuchet MS" panose="020B0603020202020204" pitchFamily="34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371007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76400"/>
            <a:ext cx="11506200" cy="5029200"/>
          </a:xfrm>
        </p:spPr>
        <p:txBody>
          <a:bodyPr>
            <a:normAutofit/>
          </a:bodyPr>
          <a:lstStyle/>
          <a:p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To fully automate all revenue generation activities of the LGU</a:t>
            </a:r>
          </a:p>
          <a:p>
            <a:pPr lvl="1"/>
            <a:endParaRPr lang="en-PH" sz="2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Real Property</a:t>
            </a:r>
          </a:p>
          <a:p>
            <a:pPr lvl="1"/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Business Permit</a:t>
            </a:r>
          </a:p>
          <a:p>
            <a:pPr lvl="1"/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Miscellaneous and other fees</a:t>
            </a:r>
          </a:p>
          <a:p>
            <a:pPr lvl="1"/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Economic enterprises</a:t>
            </a:r>
          </a:p>
          <a:p>
            <a:pPr lvl="1"/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Shares from collection</a:t>
            </a:r>
          </a:p>
          <a:p>
            <a:pPr lvl="1"/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Other sources of income and funds, etc…</a:t>
            </a:r>
          </a:p>
        </p:txBody>
      </p:sp>
      <p:sp>
        <p:nvSpPr>
          <p:cNvPr id="7" name="Rectangle 6"/>
          <p:cNvSpPr/>
          <p:nvPr/>
        </p:nvSpPr>
        <p:spPr>
          <a:xfrm rot="10800000" flipV="1">
            <a:off x="609600" y="1021080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944562"/>
          </a:xfrm>
        </p:spPr>
        <p:txBody>
          <a:bodyPr>
            <a:normAutofit/>
          </a:bodyPr>
          <a:lstStyle/>
          <a:p>
            <a:r>
              <a:rPr lang="en-PH" sz="4800" b="1" dirty="0">
                <a:latin typeface="Trebuchet MS" panose="020B0603020202020204" pitchFamily="34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3297283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76400"/>
            <a:ext cx="11506200" cy="5029200"/>
          </a:xfrm>
        </p:spPr>
        <p:txBody>
          <a:bodyPr>
            <a:normAutofit/>
          </a:bodyPr>
          <a:lstStyle/>
          <a:p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Increase revenue through efficiency</a:t>
            </a:r>
          </a:p>
          <a:p>
            <a:pPr lvl="1"/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Paperless</a:t>
            </a:r>
          </a:p>
          <a:p>
            <a:pPr marL="448056" lvl="1" indent="0">
              <a:buNone/>
            </a:pPr>
            <a:endParaRPr lang="en-PH" sz="1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Better transparency</a:t>
            </a:r>
          </a:p>
          <a:p>
            <a:pPr lvl="1"/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Design based on best practices</a:t>
            </a:r>
          </a:p>
          <a:p>
            <a:pPr lvl="1"/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Automate assessments thru formula and rules</a:t>
            </a:r>
          </a:p>
          <a:p>
            <a:pPr lvl="1"/>
            <a:endParaRPr lang="en-PH" sz="1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Conform to the national standards (Compliance)</a:t>
            </a:r>
          </a:p>
          <a:p>
            <a:pPr lvl="1"/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Full support for DTI unified form</a:t>
            </a:r>
          </a:p>
          <a:p>
            <a:pPr lvl="1"/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CMCI</a:t>
            </a:r>
          </a:p>
        </p:txBody>
      </p:sp>
      <p:sp>
        <p:nvSpPr>
          <p:cNvPr id="7" name="Rectangle 6"/>
          <p:cNvSpPr/>
          <p:nvPr/>
        </p:nvSpPr>
        <p:spPr>
          <a:xfrm rot="10800000" flipV="1">
            <a:off x="609600" y="1021080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944562"/>
          </a:xfrm>
        </p:spPr>
        <p:txBody>
          <a:bodyPr>
            <a:normAutofit/>
          </a:bodyPr>
          <a:lstStyle/>
          <a:p>
            <a:r>
              <a:rPr lang="en-PH" sz="4800" b="1" dirty="0">
                <a:latin typeface="Trebuchet MS" panose="020B0603020202020204" pitchFamily="34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4127055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76400"/>
            <a:ext cx="11506200" cy="5029200"/>
          </a:xfrm>
        </p:spPr>
        <p:txBody>
          <a:bodyPr>
            <a:normAutofit/>
          </a:bodyPr>
          <a:lstStyle/>
          <a:p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Modernize LGU with latest technologies</a:t>
            </a:r>
          </a:p>
          <a:p>
            <a:pPr lvl="1"/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Barcode and </a:t>
            </a:r>
            <a:r>
              <a:rPr lang="en-PH" sz="24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QRCode</a:t>
            </a:r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 Support</a:t>
            </a:r>
          </a:p>
          <a:p>
            <a:pPr lvl="1"/>
            <a:r>
              <a:rPr lang="en-PH" sz="24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eSignature</a:t>
            </a:r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 Device</a:t>
            </a:r>
          </a:p>
          <a:p>
            <a:pPr lvl="1"/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SMS</a:t>
            </a:r>
          </a:p>
          <a:p>
            <a:pPr lvl="1"/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Email</a:t>
            </a:r>
          </a:p>
          <a:p>
            <a:pPr lvl="1"/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Cloud connectivity</a:t>
            </a:r>
          </a:p>
          <a:p>
            <a:pPr lvl="2"/>
            <a:endParaRPr lang="en-PH" sz="1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2"/>
            <a:r>
              <a:rPr lang="en-PH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Municipality to Province</a:t>
            </a:r>
          </a:p>
          <a:p>
            <a:pPr lvl="2"/>
            <a:r>
              <a:rPr lang="en-PH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Province to Municipality</a:t>
            </a:r>
          </a:p>
          <a:p>
            <a:pPr lvl="2"/>
            <a:r>
              <a:rPr lang="en-PH" sz="2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Filipizen</a:t>
            </a:r>
            <a:endParaRPr lang="en-PH" sz="2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10800000" flipV="1">
            <a:off x="609600" y="1021080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944562"/>
          </a:xfrm>
        </p:spPr>
        <p:txBody>
          <a:bodyPr>
            <a:normAutofit/>
          </a:bodyPr>
          <a:lstStyle/>
          <a:p>
            <a:r>
              <a:rPr lang="en-PH" sz="4800" b="1" dirty="0">
                <a:latin typeface="Trebuchet MS" panose="020B0603020202020204" pitchFamily="34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44483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752600" y="457200"/>
            <a:ext cx="10134600" cy="2971800"/>
          </a:xfrm>
        </p:spPr>
        <p:txBody>
          <a:bodyPr>
            <a:normAutofit/>
          </a:bodyPr>
          <a:lstStyle/>
          <a:p>
            <a:r>
              <a:rPr lang="en-PH" sz="5400" b="1" dirty="0">
                <a:latin typeface="Trebuchet MS" panose="020B0603020202020204" pitchFamily="34" charset="0"/>
              </a:rPr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2886056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76400"/>
            <a:ext cx="11506200" cy="5029200"/>
          </a:xfrm>
        </p:spPr>
        <p:txBody>
          <a:bodyPr>
            <a:normAutofit/>
          </a:bodyPr>
          <a:lstStyle/>
          <a:p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End-Users</a:t>
            </a:r>
          </a:p>
          <a:p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Developers/Administrators</a:t>
            </a:r>
          </a:p>
          <a:p>
            <a:pPr lvl="1"/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Novice</a:t>
            </a:r>
          </a:p>
          <a:p>
            <a:pPr lvl="1"/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Intermediate</a:t>
            </a:r>
          </a:p>
          <a:p>
            <a:pPr lvl="1"/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Advanced</a:t>
            </a:r>
          </a:p>
          <a:p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Executive</a:t>
            </a:r>
            <a:endParaRPr lang="en-PH" sz="2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10800000" flipV="1">
            <a:off x="609600" y="1021080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944562"/>
          </a:xfrm>
        </p:spPr>
        <p:txBody>
          <a:bodyPr>
            <a:normAutofit/>
          </a:bodyPr>
          <a:lstStyle/>
          <a:p>
            <a:r>
              <a:rPr lang="en-PH" sz="4800" b="1" dirty="0">
                <a:latin typeface="Trebuchet MS" panose="020B0603020202020204" pitchFamily="34" charset="0"/>
              </a:rPr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964153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10800000" flipV="1">
            <a:off x="609600" y="1021080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1049000" cy="944562"/>
          </a:xfrm>
        </p:spPr>
        <p:txBody>
          <a:bodyPr>
            <a:normAutofit/>
          </a:bodyPr>
          <a:lstStyle/>
          <a:p>
            <a:r>
              <a:rPr lang="en-PH" sz="4800" b="1" dirty="0">
                <a:solidFill>
                  <a:schemeClr val="tx1">
                    <a:lumMod val="95000"/>
                  </a:schemeClr>
                </a:solidFill>
                <a:latin typeface="Trebuchet MS" panose="020B0603020202020204" pitchFamily="34" charset="0"/>
              </a:rPr>
              <a:t>Training Staff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828800"/>
            <a:ext cx="8610600" cy="4876800"/>
          </a:xfrm>
        </p:spPr>
        <p:txBody>
          <a:bodyPr>
            <a:normAutofit/>
          </a:bodyPr>
          <a:lstStyle/>
          <a:p>
            <a:r>
              <a:rPr lang="en-PH" sz="3800" b="1" dirty="0">
                <a:latin typeface="Segoe UI Emoji" panose="020B0502040204020203" pitchFamily="34" charset="0"/>
                <a:ea typeface="Segoe UI Emoji" panose="020B0502040204020203" pitchFamily="34" charset="0"/>
                <a:cs typeface="Calibri" pitchFamily="34" charset="0"/>
              </a:rPr>
              <a:t> </a:t>
            </a:r>
            <a:r>
              <a:rPr lang="en-PH" sz="3800" b="1" dirty="0" err="1">
                <a:latin typeface="Segoe UI Emoji" panose="020B0502040204020203" pitchFamily="34" charset="0"/>
                <a:ea typeface="Segoe UI Emoji" panose="020B0502040204020203" pitchFamily="34" charset="0"/>
                <a:cs typeface="Calibri" pitchFamily="34" charset="0"/>
              </a:rPr>
              <a:t>Rojan</a:t>
            </a:r>
            <a:r>
              <a:rPr lang="en-PH" sz="3800" b="1" dirty="0">
                <a:latin typeface="Segoe UI Emoji" panose="020B0502040204020203" pitchFamily="34" charset="0"/>
                <a:ea typeface="Segoe UI Emoji" panose="020B0502040204020203" pitchFamily="34" charset="0"/>
                <a:cs typeface="Calibri" pitchFamily="34" charset="0"/>
              </a:rPr>
              <a:t> </a:t>
            </a:r>
            <a:r>
              <a:rPr lang="en-PH" sz="3800" b="1" dirty="0" err="1">
                <a:latin typeface="Segoe UI Emoji" panose="020B0502040204020203" pitchFamily="34" charset="0"/>
                <a:ea typeface="Segoe UI Emoji" panose="020B0502040204020203" pitchFamily="34" charset="0"/>
                <a:cs typeface="Calibri" pitchFamily="34" charset="0"/>
              </a:rPr>
              <a:t>Paican</a:t>
            </a:r>
            <a:endParaRPr lang="en-PH" sz="3800" b="1" dirty="0">
              <a:latin typeface="Segoe UI Emoji" panose="020B0502040204020203" pitchFamily="34" charset="0"/>
              <a:ea typeface="Segoe UI Emoji" panose="020B0502040204020203" pitchFamily="34" charset="0"/>
              <a:cs typeface="Calibri" pitchFamily="34" charset="0"/>
            </a:endParaRPr>
          </a:p>
          <a:p>
            <a:pPr marL="448056" lvl="1" indent="0">
              <a:buNone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  <a:cs typeface="Calibri" pitchFamily="34" charset="0"/>
              </a:rPr>
              <a:t>  ETRACS Deployment Team</a:t>
            </a:r>
          </a:p>
          <a:p>
            <a:pPr marL="36576" indent="0">
              <a:buNone/>
            </a:pPr>
            <a:endParaRPr lang="en-PH" sz="2800" dirty="0">
              <a:latin typeface="Calibri" pitchFamily="34" charset="0"/>
              <a:cs typeface="Calibri" pitchFamily="34" charset="0"/>
            </a:endParaRPr>
          </a:p>
          <a:p>
            <a:r>
              <a:rPr lang="en-PH" sz="3800" b="1" dirty="0">
                <a:latin typeface="Segoe UI Emoji" panose="020B0502040204020203" pitchFamily="34" charset="0"/>
                <a:ea typeface="Segoe UI Emoji" panose="020B0502040204020203" pitchFamily="34" charset="0"/>
                <a:cs typeface="Calibri" pitchFamily="34" charset="0"/>
              </a:rPr>
              <a:t> Vince </a:t>
            </a:r>
            <a:r>
              <a:rPr lang="en-PH" sz="3800" b="1" dirty="0" err="1">
                <a:latin typeface="Segoe UI Emoji" panose="020B0502040204020203" pitchFamily="34" charset="0"/>
                <a:ea typeface="Segoe UI Emoji" panose="020B0502040204020203" pitchFamily="34" charset="0"/>
                <a:cs typeface="Calibri" pitchFamily="34" charset="0"/>
              </a:rPr>
              <a:t>Escoreal</a:t>
            </a:r>
            <a:endParaRPr lang="en-PH" sz="3800" b="1" dirty="0">
              <a:latin typeface="Segoe UI Emoji" panose="020B0502040204020203" pitchFamily="34" charset="0"/>
              <a:ea typeface="Segoe UI Emoji" panose="020B0502040204020203" pitchFamily="34" charset="0"/>
              <a:cs typeface="Calibri" pitchFamily="34" charset="0"/>
            </a:endParaRPr>
          </a:p>
          <a:p>
            <a:pPr marL="448056" lvl="1" indent="0">
              <a:buNone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  <a:cs typeface="Calibri" pitchFamily="34" charset="0"/>
              </a:rPr>
              <a:t>  ETRACS Deployment Team</a:t>
            </a:r>
          </a:p>
          <a:p>
            <a:pPr marL="36576" indent="0">
              <a:buNone/>
            </a:pPr>
            <a:endParaRPr lang="en-PH" sz="2800" dirty="0">
              <a:latin typeface="Calibri" pitchFamily="34" charset="0"/>
              <a:cs typeface="Calibri" pitchFamily="34" charset="0"/>
            </a:endParaRPr>
          </a:p>
          <a:p>
            <a:endParaRPr lang="en-PH" sz="2800" dirty="0"/>
          </a:p>
          <a:p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1600035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752600" y="457200"/>
            <a:ext cx="10134600" cy="2971800"/>
          </a:xfrm>
        </p:spPr>
        <p:txBody>
          <a:bodyPr>
            <a:normAutofit/>
          </a:bodyPr>
          <a:lstStyle/>
          <a:p>
            <a:r>
              <a:rPr lang="en-PH" sz="5400" b="1" dirty="0">
                <a:latin typeface="Trebuchet MS" panose="020B0603020202020204" pitchFamily="34" charset="0"/>
              </a:rPr>
              <a:t>Version History</a:t>
            </a:r>
          </a:p>
        </p:txBody>
      </p:sp>
    </p:spTree>
    <p:extLst>
      <p:ext uri="{BB962C8B-B14F-4D97-AF65-F5344CB8AC3E}">
        <p14:creationId xmlns:p14="http://schemas.microsoft.com/office/powerpoint/2010/main" val="4240444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76400"/>
            <a:ext cx="11506200" cy="5029200"/>
          </a:xfrm>
        </p:spPr>
        <p:txBody>
          <a:bodyPr>
            <a:normAutofit/>
          </a:bodyPr>
          <a:lstStyle/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ETRACS  v1.8      ---  2008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ETRACS  v2.0      ---  2010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ETRACS  v2.2      ---  2012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ETRACS  v2.54    ---  2014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ETRACS  v2.55    ---  2019</a:t>
            </a:r>
          </a:p>
          <a:p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10800000" flipV="1">
            <a:off x="609600" y="1021080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944562"/>
          </a:xfrm>
        </p:spPr>
        <p:txBody>
          <a:bodyPr>
            <a:normAutofit/>
          </a:bodyPr>
          <a:lstStyle/>
          <a:p>
            <a:r>
              <a:rPr lang="en-PH" sz="4800" b="1" dirty="0">
                <a:latin typeface="Trebuchet MS" panose="020B0603020202020204" pitchFamily="34" charset="0"/>
              </a:rPr>
              <a:t>Version History</a:t>
            </a:r>
          </a:p>
        </p:txBody>
      </p:sp>
    </p:spTree>
    <p:extLst>
      <p:ext uri="{BB962C8B-B14F-4D97-AF65-F5344CB8AC3E}">
        <p14:creationId xmlns:p14="http://schemas.microsoft.com/office/powerpoint/2010/main" val="3937441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752600" y="457200"/>
            <a:ext cx="10134600" cy="2971800"/>
          </a:xfrm>
        </p:spPr>
        <p:txBody>
          <a:bodyPr>
            <a:normAutofit/>
          </a:bodyPr>
          <a:lstStyle/>
          <a:p>
            <a:r>
              <a:rPr lang="en-PH" sz="5400" b="1" dirty="0">
                <a:latin typeface="Trebuchet MS" panose="020B0603020202020204" pitchFamily="34" charset="0"/>
              </a:rPr>
              <a:t>Who Uses ETRACS</a:t>
            </a:r>
          </a:p>
        </p:txBody>
      </p:sp>
    </p:spTree>
    <p:extLst>
      <p:ext uri="{BB962C8B-B14F-4D97-AF65-F5344CB8AC3E}">
        <p14:creationId xmlns:p14="http://schemas.microsoft.com/office/powerpoint/2010/main" val="1834624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76400"/>
            <a:ext cx="4114800" cy="5029200"/>
          </a:xfrm>
        </p:spPr>
        <p:txBody>
          <a:bodyPr>
            <a:normAutofit/>
          </a:bodyPr>
          <a:lstStyle/>
          <a:p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More than 180 LGUs</a:t>
            </a:r>
          </a:p>
          <a:p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Provinces</a:t>
            </a:r>
          </a:p>
          <a:p>
            <a:pPr lvl="1"/>
            <a:r>
              <a:rPr lang="en-PH" sz="22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Aklan</a:t>
            </a:r>
            <a:r>
              <a:rPr lang="en-PH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</a:p>
          <a:p>
            <a:pPr lvl="1"/>
            <a:r>
              <a:rPr lang="en-PH" sz="22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Albay</a:t>
            </a:r>
            <a:r>
              <a:rPr lang="en-PH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</a:p>
          <a:p>
            <a:pPr lvl="1"/>
            <a:r>
              <a:rPr lang="en-PH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Bohol</a:t>
            </a:r>
          </a:p>
          <a:p>
            <a:pPr lvl="1"/>
            <a:r>
              <a:rPr lang="en-PH" sz="22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Bukidnon</a:t>
            </a:r>
            <a:endParaRPr lang="en-PH" sz="2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Davao Del </a:t>
            </a:r>
            <a:r>
              <a:rPr lang="en-PH" sz="22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Norte</a:t>
            </a:r>
            <a:endParaRPr lang="en-PH" sz="2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Davao De Oro</a:t>
            </a:r>
          </a:p>
          <a:p>
            <a:pPr lvl="1"/>
            <a:r>
              <a:rPr lang="en-PH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Davao Oriental</a:t>
            </a:r>
          </a:p>
        </p:txBody>
      </p:sp>
      <p:sp>
        <p:nvSpPr>
          <p:cNvPr id="7" name="Rectangle 6"/>
          <p:cNvSpPr/>
          <p:nvPr/>
        </p:nvSpPr>
        <p:spPr>
          <a:xfrm rot="10800000" flipV="1">
            <a:off x="609600" y="1021080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944562"/>
          </a:xfrm>
        </p:spPr>
        <p:txBody>
          <a:bodyPr>
            <a:normAutofit/>
          </a:bodyPr>
          <a:lstStyle/>
          <a:p>
            <a:r>
              <a:rPr lang="en-PH" sz="4800" b="1" dirty="0">
                <a:latin typeface="Trebuchet MS" panose="020B0603020202020204" pitchFamily="34" charset="0"/>
              </a:rPr>
              <a:t>Who Uses ETRACS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3886202" y="3200400"/>
            <a:ext cx="3733800" cy="3048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PH" sz="22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Guimaras</a:t>
            </a:r>
            <a:endParaRPr lang="en-PH" sz="2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2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Ilocos</a:t>
            </a:r>
            <a:r>
              <a:rPr lang="en-PH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Norte</a:t>
            </a:r>
          </a:p>
          <a:p>
            <a:pPr lvl="1"/>
            <a:r>
              <a:rPr lang="en-PH" sz="22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Lanao</a:t>
            </a:r>
            <a:r>
              <a:rPr lang="en-PH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Del </a:t>
            </a:r>
            <a:r>
              <a:rPr lang="en-PH" sz="22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Norte</a:t>
            </a:r>
            <a:endParaRPr lang="en-PH" sz="2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Sarangani</a:t>
            </a:r>
          </a:p>
          <a:p>
            <a:pPr lvl="1"/>
            <a:r>
              <a:rPr lang="en-PH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Surigao Del Norte</a:t>
            </a:r>
          </a:p>
          <a:p>
            <a:pPr lvl="1"/>
            <a:endParaRPr lang="en-PH" sz="2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Etc...</a:t>
            </a:r>
          </a:p>
        </p:txBody>
      </p:sp>
    </p:spTree>
    <p:extLst>
      <p:ext uri="{BB962C8B-B14F-4D97-AF65-F5344CB8AC3E}">
        <p14:creationId xmlns:p14="http://schemas.microsoft.com/office/powerpoint/2010/main" val="1901232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5181600"/>
          </a:xfrm>
        </p:spPr>
        <p:txBody>
          <a:bodyPr>
            <a:normAutofit/>
          </a:bodyPr>
          <a:lstStyle/>
          <a:p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Cities</a:t>
            </a:r>
          </a:p>
          <a:p>
            <a:pPr lvl="1"/>
            <a:endParaRPr lang="en-PH" sz="1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4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Iligan</a:t>
            </a: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Puerto </a:t>
            </a:r>
            <a:r>
              <a:rPr lang="en-PH" sz="24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Princesa</a:t>
            </a: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4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Legazpi</a:t>
            </a: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4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Tagbilaran</a:t>
            </a: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San Carlos</a:t>
            </a:r>
          </a:p>
          <a:p>
            <a:pPr lvl="1"/>
            <a:r>
              <a:rPr lang="en-PH" sz="24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Bayawan</a:t>
            </a: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4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Tanjay</a:t>
            </a: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4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Dapitan</a:t>
            </a: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4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Oroquieta</a:t>
            </a: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10800000" flipV="1">
            <a:off x="609600" y="1021080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944562"/>
          </a:xfrm>
        </p:spPr>
        <p:txBody>
          <a:bodyPr>
            <a:normAutofit/>
          </a:bodyPr>
          <a:lstStyle/>
          <a:p>
            <a:r>
              <a:rPr lang="en-PH" sz="4800" b="1" dirty="0">
                <a:latin typeface="Trebuchet MS" panose="020B0603020202020204" pitchFamily="34" charset="0"/>
              </a:rPr>
              <a:t>Who Uses ETRACS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343400" y="2057400"/>
            <a:ext cx="4191000" cy="4724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General Santos</a:t>
            </a:r>
          </a:p>
          <a:p>
            <a:pPr lvl="1"/>
            <a:r>
              <a:rPr lang="en-PH" sz="24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Iriga</a:t>
            </a: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Naga</a:t>
            </a:r>
          </a:p>
          <a:p>
            <a:pPr lvl="1"/>
            <a:r>
              <a:rPr lang="en-PH" sz="24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Danao</a:t>
            </a: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4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Sorsogon</a:t>
            </a: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4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Zamboanga</a:t>
            </a: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Masbate</a:t>
            </a:r>
          </a:p>
          <a:p>
            <a:pPr lvl="1"/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Etc..</a:t>
            </a:r>
          </a:p>
          <a:p>
            <a:pPr lvl="1"/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453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5791200" cy="5181600"/>
          </a:xfrm>
        </p:spPr>
        <p:txBody>
          <a:bodyPr>
            <a:normAutofit/>
          </a:bodyPr>
          <a:lstStyle/>
          <a:p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Municipalities</a:t>
            </a:r>
          </a:p>
          <a:p>
            <a:pPr lvl="1"/>
            <a:endParaRPr lang="en-PH" sz="1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Municipalities of </a:t>
            </a:r>
            <a:r>
              <a:rPr lang="en-PH" sz="22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Aklan</a:t>
            </a:r>
            <a:endParaRPr lang="en-PH" sz="2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Municipalities of </a:t>
            </a:r>
            <a:r>
              <a:rPr lang="en-PH" sz="22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Albay</a:t>
            </a:r>
            <a:endParaRPr lang="en-PH" sz="2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Municipalities of Bohol</a:t>
            </a:r>
          </a:p>
          <a:p>
            <a:pPr lvl="1"/>
            <a:r>
              <a:rPr lang="en-PH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Municipalities of </a:t>
            </a:r>
            <a:r>
              <a:rPr lang="en-PH" sz="22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Camarines</a:t>
            </a:r>
            <a:r>
              <a:rPr lang="en-PH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Sur</a:t>
            </a:r>
          </a:p>
          <a:p>
            <a:pPr lvl="1"/>
            <a:r>
              <a:rPr lang="en-PH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Municipalities of </a:t>
            </a:r>
            <a:r>
              <a:rPr lang="en-PH" sz="22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Catanduanes</a:t>
            </a:r>
            <a:endParaRPr lang="en-PH" sz="2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Municipalities of Davao Del </a:t>
            </a:r>
            <a:r>
              <a:rPr lang="en-PH" sz="22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Norte</a:t>
            </a:r>
            <a:endParaRPr lang="en-PH" sz="2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Municipalities of Davao De Oro</a:t>
            </a:r>
          </a:p>
          <a:p>
            <a:pPr lvl="1"/>
            <a:r>
              <a:rPr lang="en-PH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Municipalities of </a:t>
            </a:r>
            <a:r>
              <a:rPr lang="en-PH" sz="22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Guimaras</a:t>
            </a:r>
            <a:endParaRPr lang="en-PH" sz="2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Municipalities of </a:t>
            </a:r>
            <a:r>
              <a:rPr lang="en-PH" sz="22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Ilocos</a:t>
            </a:r>
            <a:r>
              <a:rPr lang="en-PH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PH" sz="22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Norte</a:t>
            </a:r>
            <a:endParaRPr lang="en-PH" sz="2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Municipalities of </a:t>
            </a:r>
            <a:r>
              <a:rPr lang="en-PH" sz="22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Lanao</a:t>
            </a:r>
            <a:r>
              <a:rPr lang="en-PH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Del </a:t>
            </a:r>
            <a:r>
              <a:rPr lang="en-PH" sz="22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Norte</a:t>
            </a:r>
            <a:endParaRPr lang="en-PH" sz="2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10800000" flipV="1">
            <a:off x="609600" y="1021080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944562"/>
          </a:xfrm>
        </p:spPr>
        <p:txBody>
          <a:bodyPr>
            <a:normAutofit/>
          </a:bodyPr>
          <a:lstStyle/>
          <a:p>
            <a:r>
              <a:rPr lang="en-PH" sz="4800" b="1" dirty="0">
                <a:latin typeface="Trebuchet MS" panose="020B0603020202020204" pitchFamily="34" charset="0"/>
              </a:rPr>
              <a:t>Who Uses ETRACS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248400" y="2057400"/>
            <a:ext cx="5791200" cy="4724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PH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Municipalities of </a:t>
            </a:r>
            <a:r>
              <a:rPr lang="en-PH" sz="22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Bukidnon</a:t>
            </a:r>
            <a:endParaRPr lang="en-PH" sz="2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Municipalities of </a:t>
            </a:r>
            <a:r>
              <a:rPr lang="en-PH" sz="22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Misamis</a:t>
            </a:r>
            <a:r>
              <a:rPr lang="en-PH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Oriental</a:t>
            </a:r>
          </a:p>
          <a:p>
            <a:pPr lvl="1"/>
            <a:r>
              <a:rPr lang="en-PH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Municipalities of </a:t>
            </a:r>
            <a:r>
              <a:rPr lang="en-PH" sz="22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Misamis</a:t>
            </a:r>
            <a:r>
              <a:rPr lang="en-PH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Occidental</a:t>
            </a:r>
          </a:p>
          <a:p>
            <a:pPr lvl="1"/>
            <a:r>
              <a:rPr lang="en-PH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Municipalities of Nueva </a:t>
            </a:r>
            <a:r>
              <a:rPr lang="en-PH" sz="22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Ecija</a:t>
            </a:r>
            <a:endParaRPr lang="en-PH" sz="2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Municipalities of Nueva </a:t>
            </a:r>
            <a:r>
              <a:rPr lang="en-PH" sz="22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Vizcaya</a:t>
            </a:r>
            <a:endParaRPr lang="en-PH" sz="2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Municipalities of Palawan</a:t>
            </a:r>
          </a:p>
          <a:p>
            <a:pPr lvl="1"/>
            <a:endParaRPr lang="en-PH" sz="2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etc…</a:t>
            </a:r>
          </a:p>
          <a:p>
            <a:pPr lvl="1"/>
            <a:endParaRPr lang="en-PH" sz="2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063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752600" y="457200"/>
            <a:ext cx="10134600" cy="2971800"/>
          </a:xfrm>
        </p:spPr>
        <p:txBody>
          <a:bodyPr>
            <a:normAutofit/>
          </a:bodyPr>
          <a:lstStyle/>
          <a:p>
            <a:r>
              <a:rPr lang="en-PH" sz="5400" b="1" dirty="0">
                <a:latin typeface="Trebuchet MS" panose="020B0603020202020204" pitchFamily="34" charset="0"/>
              </a:rPr>
              <a:t>Terms Of Use</a:t>
            </a:r>
          </a:p>
        </p:txBody>
      </p:sp>
    </p:spTree>
    <p:extLst>
      <p:ext uri="{BB962C8B-B14F-4D97-AF65-F5344CB8AC3E}">
        <p14:creationId xmlns:p14="http://schemas.microsoft.com/office/powerpoint/2010/main" val="3988842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10210800" cy="5334000"/>
          </a:xfrm>
        </p:spPr>
        <p:txBody>
          <a:bodyPr>
            <a:normAutofit/>
          </a:bodyPr>
          <a:lstStyle/>
          <a:p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Free (including source code)</a:t>
            </a:r>
          </a:p>
          <a:p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Membership (for sustainability)</a:t>
            </a:r>
          </a:p>
          <a:p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Software can only be distributed through</a:t>
            </a:r>
          </a:p>
          <a:p>
            <a:pPr lvl="1"/>
            <a:endParaRPr lang="en-PH" sz="1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Grants</a:t>
            </a:r>
          </a:p>
          <a:p>
            <a:pPr lvl="1"/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LGU to LGU</a:t>
            </a:r>
          </a:p>
          <a:p>
            <a:pPr lvl="1"/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Direct Membership</a:t>
            </a:r>
          </a:p>
          <a:p>
            <a:pPr lvl="1"/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RAMESES has copyright</a:t>
            </a:r>
          </a:p>
          <a:p>
            <a:pPr lvl="1"/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Nobody can sell the software or provide commercial services or bundle ETRACS with other vendor’s products </a:t>
            </a:r>
          </a:p>
        </p:txBody>
      </p:sp>
      <p:sp>
        <p:nvSpPr>
          <p:cNvPr id="7" name="Rectangle 6"/>
          <p:cNvSpPr/>
          <p:nvPr/>
        </p:nvSpPr>
        <p:spPr>
          <a:xfrm rot="10800000" flipV="1">
            <a:off x="609600" y="1021080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944562"/>
          </a:xfrm>
        </p:spPr>
        <p:txBody>
          <a:bodyPr>
            <a:normAutofit/>
          </a:bodyPr>
          <a:lstStyle/>
          <a:p>
            <a:r>
              <a:rPr lang="en-PH" sz="4800" b="1" dirty="0">
                <a:latin typeface="Trebuchet MS" panose="020B0603020202020204" pitchFamily="34" charset="0"/>
              </a:rPr>
              <a:t>Terms Of Use</a:t>
            </a:r>
          </a:p>
        </p:txBody>
      </p:sp>
    </p:spTree>
    <p:extLst>
      <p:ext uri="{BB962C8B-B14F-4D97-AF65-F5344CB8AC3E}">
        <p14:creationId xmlns:p14="http://schemas.microsoft.com/office/powerpoint/2010/main" val="1310441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752600" y="457200"/>
            <a:ext cx="10134600" cy="2971800"/>
          </a:xfrm>
        </p:spPr>
        <p:txBody>
          <a:bodyPr>
            <a:normAutofit/>
          </a:bodyPr>
          <a:lstStyle/>
          <a:p>
            <a:r>
              <a:rPr lang="en-PH" sz="5400" b="1" dirty="0">
                <a:latin typeface="Trebuchet MS" panose="020B0603020202020204" pitchFamily="34" charset="0"/>
              </a:rPr>
              <a:t>Member Benefits</a:t>
            </a:r>
          </a:p>
        </p:txBody>
      </p:sp>
    </p:spTree>
    <p:extLst>
      <p:ext uri="{BB962C8B-B14F-4D97-AF65-F5344CB8AC3E}">
        <p14:creationId xmlns:p14="http://schemas.microsoft.com/office/powerpoint/2010/main" val="1931398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10210800" cy="5334000"/>
          </a:xfrm>
        </p:spPr>
        <p:txBody>
          <a:bodyPr>
            <a:normAutofit lnSpcReduction="10000"/>
          </a:bodyPr>
          <a:lstStyle/>
          <a:p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Upgrade and assistance</a:t>
            </a:r>
          </a:p>
          <a:p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Discount on trainings, plugins and services</a:t>
            </a:r>
          </a:p>
          <a:p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Free special products  </a:t>
            </a:r>
          </a:p>
          <a:p>
            <a:pPr lvl="1"/>
            <a:r>
              <a:rPr lang="en-PH" sz="24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Queueing</a:t>
            </a:r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 System</a:t>
            </a:r>
          </a:p>
          <a:p>
            <a:pPr lvl="1"/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Kiosk System</a:t>
            </a:r>
          </a:p>
          <a:p>
            <a:pPr lvl="1"/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Cloud Applications</a:t>
            </a:r>
            <a:endParaRPr lang="en-PH" sz="1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SMS</a:t>
            </a:r>
          </a:p>
          <a:p>
            <a:pPr lvl="1"/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Email</a:t>
            </a:r>
          </a:p>
          <a:p>
            <a:pPr lvl="1"/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LGU to LGU connectivity </a:t>
            </a:r>
          </a:p>
          <a:p>
            <a:pPr lvl="2"/>
            <a:r>
              <a:rPr lang="en-PH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Municipality-Province</a:t>
            </a:r>
          </a:p>
          <a:p>
            <a:pPr lvl="2"/>
            <a:r>
              <a:rPr lang="en-PH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Province-Municipality</a:t>
            </a: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10800000" flipV="1">
            <a:off x="609600" y="1021080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944562"/>
          </a:xfrm>
        </p:spPr>
        <p:txBody>
          <a:bodyPr>
            <a:normAutofit/>
          </a:bodyPr>
          <a:lstStyle/>
          <a:p>
            <a:r>
              <a:rPr lang="en-PH" sz="4800" b="1" dirty="0">
                <a:latin typeface="Trebuchet MS" panose="020B0603020202020204" pitchFamily="34" charset="0"/>
              </a:rPr>
              <a:t>Member Benefits</a:t>
            </a:r>
          </a:p>
        </p:txBody>
      </p:sp>
    </p:spTree>
    <p:extLst>
      <p:ext uri="{BB962C8B-B14F-4D97-AF65-F5344CB8AC3E}">
        <p14:creationId xmlns:p14="http://schemas.microsoft.com/office/powerpoint/2010/main" val="41408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76400"/>
            <a:ext cx="11353800" cy="5029200"/>
          </a:xfrm>
        </p:spPr>
        <p:txBody>
          <a:bodyPr>
            <a:normAutofit/>
          </a:bodyPr>
          <a:lstStyle/>
          <a:p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A walkthrough and get oriented to the following: </a:t>
            </a:r>
          </a:p>
          <a:p>
            <a:pPr lvl="1"/>
            <a:endParaRPr lang="en-PH" sz="1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Features of all installed modules in the system</a:t>
            </a:r>
          </a:p>
          <a:p>
            <a:pPr lvl="1"/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Features hosted in </a:t>
            </a:r>
            <a:r>
              <a:rPr lang="en-PH" b="1" dirty="0" err="1">
                <a:solidFill>
                  <a:srgbClr val="FFC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Filipizen</a:t>
            </a:r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 and how it is handled on the LGU level</a:t>
            </a:r>
          </a:p>
          <a:p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To know its objectives</a:t>
            </a:r>
          </a:p>
          <a:p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10800000" flipV="1">
            <a:off x="609600" y="1021080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944562"/>
          </a:xfrm>
        </p:spPr>
        <p:txBody>
          <a:bodyPr>
            <a:normAutofit/>
          </a:bodyPr>
          <a:lstStyle/>
          <a:p>
            <a:r>
              <a:rPr lang="en-PH" sz="4800" b="1" dirty="0">
                <a:latin typeface="Trebuchet MS" panose="020B0603020202020204" pitchFamily="34" charset="0"/>
              </a:rPr>
              <a:t>Purpose of this Training</a:t>
            </a:r>
          </a:p>
        </p:txBody>
      </p:sp>
    </p:spTree>
    <p:extLst>
      <p:ext uri="{BB962C8B-B14F-4D97-AF65-F5344CB8AC3E}">
        <p14:creationId xmlns:p14="http://schemas.microsoft.com/office/powerpoint/2010/main" val="24397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10210800" cy="5334000"/>
          </a:xfrm>
        </p:spPr>
        <p:txBody>
          <a:bodyPr>
            <a:normAutofit/>
          </a:bodyPr>
          <a:lstStyle/>
          <a:p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Online Transactions for Taxpayers</a:t>
            </a:r>
          </a:p>
          <a:p>
            <a:pPr lvl="1"/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Online Billing</a:t>
            </a:r>
          </a:p>
          <a:p>
            <a:pPr lvl="2"/>
            <a:r>
              <a:rPr lang="en-PH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Business</a:t>
            </a:r>
          </a:p>
          <a:p>
            <a:pPr lvl="2"/>
            <a:r>
              <a:rPr lang="en-PH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Real Property Tax</a:t>
            </a:r>
          </a:p>
          <a:p>
            <a:pPr lvl="2"/>
            <a:r>
              <a:rPr lang="en-PH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Payment Order</a:t>
            </a:r>
          </a:p>
          <a:p>
            <a:pPr lvl="2"/>
            <a:r>
              <a:rPr lang="en-PH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Waterworks</a:t>
            </a:r>
          </a:p>
          <a:p>
            <a:pPr lvl="2"/>
            <a:r>
              <a:rPr lang="en-PH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OSCP</a:t>
            </a:r>
          </a:p>
          <a:p>
            <a:pPr lvl="2"/>
            <a:endParaRPr lang="en-PH" sz="2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Online Payment  ( GCASH, </a:t>
            </a:r>
            <a:r>
              <a:rPr lang="en-PH" sz="24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PayMaya</a:t>
            </a:r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, </a:t>
            </a:r>
            <a:r>
              <a:rPr lang="en-PH" sz="24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LandBank</a:t>
            </a:r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, DBP )</a:t>
            </a:r>
          </a:p>
          <a:p>
            <a:pPr lvl="1"/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Online Renewal of Business</a:t>
            </a:r>
          </a:p>
          <a:p>
            <a:pPr lvl="1"/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Online Registration of Business</a:t>
            </a:r>
          </a:p>
          <a:p>
            <a:pPr lvl="1"/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10800000" flipV="1">
            <a:off x="609600" y="1021080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944562"/>
          </a:xfrm>
        </p:spPr>
        <p:txBody>
          <a:bodyPr>
            <a:normAutofit/>
          </a:bodyPr>
          <a:lstStyle/>
          <a:p>
            <a:r>
              <a:rPr lang="en-PH" sz="4800" b="1" dirty="0">
                <a:latin typeface="Trebuchet MS" panose="020B0603020202020204" pitchFamily="34" charset="0"/>
              </a:rPr>
              <a:t>Member Benefits</a:t>
            </a:r>
          </a:p>
        </p:txBody>
      </p:sp>
    </p:spTree>
    <p:extLst>
      <p:ext uri="{BB962C8B-B14F-4D97-AF65-F5344CB8AC3E}">
        <p14:creationId xmlns:p14="http://schemas.microsoft.com/office/powerpoint/2010/main" val="2787593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752600" y="457200"/>
            <a:ext cx="10134600" cy="2971800"/>
          </a:xfrm>
        </p:spPr>
        <p:txBody>
          <a:bodyPr>
            <a:normAutofit/>
          </a:bodyPr>
          <a:lstStyle/>
          <a:p>
            <a:r>
              <a:rPr lang="en-PH" sz="5400" b="1" dirty="0">
                <a:latin typeface="Trebuchet MS" panose="020B0603020202020204" pitchFamily="34" charset="0"/>
              </a:rPr>
              <a:t>Core Modules</a:t>
            </a:r>
          </a:p>
        </p:txBody>
      </p:sp>
    </p:spTree>
    <p:extLst>
      <p:ext uri="{BB962C8B-B14F-4D97-AF65-F5344CB8AC3E}">
        <p14:creationId xmlns:p14="http://schemas.microsoft.com/office/powerpoint/2010/main" val="39334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10210800" cy="5181600"/>
          </a:xfrm>
        </p:spPr>
        <p:txBody>
          <a:bodyPr>
            <a:normAutofit/>
          </a:bodyPr>
          <a:lstStyle/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Administration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Taxpayer Profiling (Entity)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Financial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Treasury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BPLS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RPT</a:t>
            </a:r>
          </a:p>
          <a:p>
            <a:endParaRPr lang="en-PH" sz="2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Other Modules or Plugins</a:t>
            </a:r>
          </a:p>
          <a:p>
            <a:pPr lvl="1"/>
            <a:r>
              <a:rPr lang="en-PH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Queueing</a:t>
            </a:r>
            <a:endParaRPr lang="en-PH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10800000" flipV="1">
            <a:off x="609600" y="1021080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944562"/>
          </a:xfrm>
        </p:spPr>
        <p:txBody>
          <a:bodyPr>
            <a:normAutofit/>
          </a:bodyPr>
          <a:lstStyle/>
          <a:p>
            <a:r>
              <a:rPr lang="en-PH" sz="4800" b="1" dirty="0">
                <a:latin typeface="Trebuchet MS" panose="020B0603020202020204" pitchFamily="34" charset="0"/>
              </a:rPr>
              <a:t>Core Modules</a:t>
            </a:r>
          </a:p>
        </p:txBody>
      </p:sp>
    </p:spTree>
    <p:extLst>
      <p:ext uri="{BB962C8B-B14F-4D97-AF65-F5344CB8AC3E}">
        <p14:creationId xmlns:p14="http://schemas.microsoft.com/office/powerpoint/2010/main" val="19159182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228600"/>
            <a:ext cx="10058400" cy="5867400"/>
          </a:xfrm>
        </p:spPr>
        <p:txBody>
          <a:bodyPr anchor="t">
            <a:normAutofit/>
          </a:bodyPr>
          <a:lstStyle/>
          <a:p>
            <a:r>
              <a:rPr lang="en-PH" sz="6000" b="1" dirty="0">
                <a:solidFill>
                  <a:srgbClr val="FFC000"/>
                </a:solidFill>
                <a:latin typeface="Trebuchet MS" panose="020B0603020202020204" pitchFamily="34" charset="0"/>
              </a:rPr>
              <a:t>Up Next</a:t>
            </a:r>
            <a:br>
              <a:rPr lang="en-PH" sz="4300" b="1" dirty="0">
                <a:latin typeface="Trebuchet MS" panose="020B0603020202020204" pitchFamily="34" charset="0"/>
              </a:rPr>
            </a:br>
            <a:br>
              <a:rPr lang="en-PH" sz="4300" b="1" dirty="0">
                <a:latin typeface="Trebuchet MS" panose="020B0603020202020204" pitchFamily="34" charset="0"/>
              </a:rPr>
            </a:br>
            <a:r>
              <a:rPr lang="en-PH" sz="5000" b="1" dirty="0">
                <a:latin typeface="Trebuchet MS" panose="020B0603020202020204" pitchFamily="34" charset="0"/>
              </a:rPr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428229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C0A63-3114-B268-AC1C-4A5B5838E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16A5245-CC0F-C6F3-87CC-7B3581A768FB}"/>
              </a:ext>
            </a:extLst>
          </p:cNvPr>
          <p:cNvSpPr/>
          <p:nvPr/>
        </p:nvSpPr>
        <p:spPr>
          <a:xfrm rot="10800000" flipV="1">
            <a:off x="609600" y="1021080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4819AD98-D12E-F9D0-3DA3-84080CD70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944562"/>
          </a:xfrm>
        </p:spPr>
        <p:txBody>
          <a:bodyPr>
            <a:normAutofit/>
          </a:bodyPr>
          <a:lstStyle/>
          <a:p>
            <a:r>
              <a:rPr lang="en-PH" sz="4800" b="1" dirty="0">
                <a:latin typeface="Trebuchet MS" panose="020B0603020202020204" pitchFamily="34" charset="0"/>
              </a:rPr>
              <a:t>Training Timeline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1D2C6B-2A5F-CFE3-4B58-E4D5B6A68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404988"/>
              </p:ext>
            </p:extLst>
          </p:nvPr>
        </p:nvGraphicFramePr>
        <p:xfrm>
          <a:off x="609600" y="1108366"/>
          <a:ext cx="10896600" cy="5521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722255968"/>
                    </a:ext>
                  </a:extLst>
                </a:gridCol>
                <a:gridCol w="5378450">
                  <a:extLst>
                    <a:ext uri="{9D8B030D-6E8A-4147-A177-3AD203B41FA5}">
                      <a16:colId xmlns:a16="http://schemas.microsoft.com/office/drawing/2014/main" val="354706547"/>
                    </a:ext>
                  </a:extLst>
                </a:gridCol>
                <a:gridCol w="3003550">
                  <a:extLst>
                    <a:ext uri="{9D8B030D-6E8A-4147-A177-3AD203B41FA5}">
                      <a16:colId xmlns:a16="http://schemas.microsoft.com/office/drawing/2014/main" val="3810341127"/>
                    </a:ext>
                  </a:extLst>
                </a:gridCol>
              </a:tblGrid>
              <a:tr h="5199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ACTIVITY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ATTENDEES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469295"/>
                  </a:ext>
                </a:extLst>
              </a:tr>
              <a:tr h="21938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Day 1</a:t>
                      </a:r>
                      <a:endParaRPr lang="en-US" sz="1400" b="0" baseline="0" dirty="0"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March 11, 2024</a:t>
                      </a:r>
                      <a:endParaRPr lang="en-US" sz="1400" b="0" dirty="0"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  <a:p>
                      <a:pPr marL="0" indent="0" algn="ctr">
                        <a:lnSpc>
                          <a:spcPct val="150000"/>
                        </a:lnSpc>
                        <a:buFont typeface="Courier New" panose="02070309020205020404" pitchFamily="49" charset="0"/>
                        <a:buNone/>
                      </a:pPr>
                      <a:endParaRPr lang="en-P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en-PH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Introduction to the E-TRACS v2.55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fr-FR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Administration (</a:t>
                      </a:r>
                      <a:r>
                        <a:rPr lang="fr-FR" sz="14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Users</a:t>
                      </a:r>
                      <a:r>
                        <a:rPr lang="fr-FR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fr-FR" sz="14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Roles</a:t>
                      </a:r>
                      <a:r>
                        <a:rPr lang="fr-FR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fr-FR" sz="14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Orgs</a:t>
                      </a:r>
                      <a:r>
                        <a:rPr lang="fr-FR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etc…)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en-PH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Taxpayer Profiling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en-PH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Financial Master Files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en-PH" sz="1400" dirty="0"/>
                        <a:t>Treasury Master Files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en-PH" sz="1400" dirty="0"/>
                        <a:t>Accountable Form Transactions</a:t>
                      </a:r>
                      <a:endParaRPr lang="en-P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PH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Personnel from the Treasury, IT offices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729944"/>
                  </a:ext>
                </a:extLst>
              </a:tr>
              <a:tr h="28072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Day 2</a:t>
                      </a:r>
                      <a:endParaRPr lang="en-US" sz="1400" b="0" baseline="0" dirty="0"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March 12, 2024</a:t>
                      </a:r>
                      <a:endParaRPr lang="en-US" sz="1400" b="0" dirty="0"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  <a:p>
                      <a:pPr marL="0" indent="0" algn="ctr">
                        <a:lnSpc>
                          <a:spcPct val="150000"/>
                        </a:lnSpc>
                        <a:buFont typeface="Courier New" panose="02070309020205020404" pitchFamily="49" charset="0"/>
                        <a:buNone/>
                      </a:pPr>
                      <a:endParaRPr lang="en-P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fr-FR" sz="1400" dirty="0"/>
                        <a:t>Collection (AF 51, 52, 54, etc…)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en-PH" sz="1400" dirty="0"/>
                        <a:t>Remittance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en-PH" sz="1400" dirty="0"/>
                        <a:t>Liquidation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en-PH" sz="1400" dirty="0"/>
                        <a:t>Deposit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en-PH" sz="1400" dirty="0"/>
                        <a:t>Report Management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en-PH" sz="1400" dirty="0"/>
                        <a:t>Handling of Sub-Collectors and Field Collections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en-PH" sz="1400" dirty="0"/>
                        <a:t>Batch Collection, Cash Ticket, and Remote Collection</a:t>
                      </a:r>
                      <a:endParaRPr lang="en-P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Personnel from the Treasury, IT offices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endParaRPr lang="en-P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83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06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558EE-129D-A38B-693D-A66D095C5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7B2C464-94A3-77F5-0DA1-07FE1CBE9C08}"/>
              </a:ext>
            </a:extLst>
          </p:cNvPr>
          <p:cNvSpPr/>
          <p:nvPr/>
        </p:nvSpPr>
        <p:spPr>
          <a:xfrm rot="10800000" flipV="1">
            <a:off x="609600" y="1021080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C60FCBA4-E62B-0995-4748-3295F49A2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944562"/>
          </a:xfrm>
        </p:spPr>
        <p:txBody>
          <a:bodyPr>
            <a:normAutofit/>
          </a:bodyPr>
          <a:lstStyle/>
          <a:p>
            <a:r>
              <a:rPr lang="en-PH" sz="4800" b="1" dirty="0">
                <a:latin typeface="Trebuchet MS" panose="020B0603020202020204" pitchFamily="34" charset="0"/>
              </a:rPr>
              <a:t>Training Timeline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69E31A6-916C-389D-9ABE-68D9AEFBB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173197"/>
              </p:ext>
            </p:extLst>
          </p:nvPr>
        </p:nvGraphicFramePr>
        <p:xfrm>
          <a:off x="609600" y="1108367"/>
          <a:ext cx="10896600" cy="5500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722255968"/>
                    </a:ext>
                  </a:extLst>
                </a:gridCol>
                <a:gridCol w="5378450">
                  <a:extLst>
                    <a:ext uri="{9D8B030D-6E8A-4147-A177-3AD203B41FA5}">
                      <a16:colId xmlns:a16="http://schemas.microsoft.com/office/drawing/2014/main" val="354706547"/>
                    </a:ext>
                  </a:extLst>
                </a:gridCol>
                <a:gridCol w="3003550">
                  <a:extLst>
                    <a:ext uri="{9D8B030D-6E8A-4147-A177-3AD203B41FA5}">
                      <a16:colId xmlns:a16="http://schemas.microsoft.com/office/drawing/2014/main" val="3810341127"/>
                    </a:ext>
                  </a:extLst>
                </a:gridCol>
              </a:tblGrid>
              <a:tr h="4918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ACTIVITY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ATTENDEES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5595236"/>
                  </a:ext>
                </a:extLst>
              </a:tr>
              <a:tr h="1669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Day 3</a:t>
                      </a:r>
                      <a:endParaRPr lang="en-US" sz="1400" b="0" baseline="0" dirty="0"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March 13, 2024</a:t>
                      </a:r>
                      <a:endParaRPr lang="en-US" sz="1400" b="0" dirty="0"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  <a:p>
                      <a:pPr marL="0" indent="0" algn="ctr">
                        <a:lnSpc>
                          <a:spcPct val="150000"/>
                        </a:lnSpc>
                        <a:buFont typeface="Courier New" panose="02070309020205020404" pitchFamily="49" charset="0"/>
                        <a:buNone/>
                      </a:pPr>
                      <a:endParaRPr lang="en-P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en-PH" sz="1400" dirty="0"/>
                        <a:t>Introduction to Business Permit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en-PH" sz="1400" dirty="0"/>
                        <a:t>Master File Management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en-PH" sz="1400" dirty="0"/>
                        <a:t>Introduction to Rule Authoring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en-PH" sz="1400" dirty="0"/>
                        <a:t>Capturing of Business Applications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en-PH" sz="1400" dirty="0"/>
                        <a:t>Capture Assess and Post Payment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PH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Personnel from the Treasury, BPLO, IT offices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729944"/>
                  </a:ext>
                </a:extLst>
              </a:tr>
              <a:tr h="20446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Day 4</a:t>
                      </a:r>
                      <a:endParaRPr lang="en-US" sz="1400" b="0" baseline="0" dirty="0"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March 14, 2024</a:t>
                      </a:r>
                      <a:endParaRPr lang="en-US" sz="1400" b="0" dirty="0"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  <a:p>
                      <a:pPr marL="0" indent="0" algn="ctr">
                        <a:lnSpc>
                          <a:spcPct val="150000"/>
                        </a:lnSpc>
                        <a:buFont typeface="Courier New" panose="02070309020205020404" pitchFamily="49" charset="0"/>
                        <a:buNone/>
                      </a:pPr>
                      <a:endParaRPr lang="en-P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en-PH" sz="1400" dirty="0"/>
                        <a:t>New/Renewal of Business Applications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en-PH" sz="1400" dirty="0"/>
                        <a:t>Business Collection (AF 51)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en-PH" sz="1400" dirty="0"/>
                        <a:t>Issuance of Business Permit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en-PH" sz="1400" dirty="0"/>
                        <a:t>Add/Retire LOB – Business Application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en-PH" sz="1400" dirty="0"/>
                        <a:t>Retire Business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en-PH" sz="1400" dirty="0"/>
                        <a:t>Report Management</a:t>
                      </a:r>
                      <a:endParaRPr lang="en-P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Personnel from the Treasury, BPLO, IT offices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endParaRPr lang="en-P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839069"/>
                  </a:ext>
                </a:extLst>
              </a:tr>
              <a:tr h="12946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Day 5</a:t>
                      </a:r>
                      <a:endParaRPr lang="en-US" sz="1400" b="0" baseline="0" dirty="0"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March 15, 2024</a:t>
                      </a:r>
                      <a:endParaRPr lang="en-US" sz="1400" b="0" dirty="0"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  <a:p>
                      <a:pPr marL="0" indent="0" algn="ctr">
                        <a:lnSpc>
                          <a:spcPct val="150000"/>
                        </a:lnSpc>
                        <a:buFont typeface="Courier New" panose="02070309020205020404" pitchFamily="49" charset="0"/>
                        <a:buNone/>
                      </a:pPr>
                      <a:endParaRPr lang="en-P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en-PH" sz="1400" dirty="0"/>
                        <a:t>Preview: Online Business Applications</a:t>
                      </a:r>
                      <a:endParaRPr lang="en-P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en-PH" sz="1400" dirty="0"/>
                        <a:t>Preview: Online Business Payment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en-PH" sz="1400" dirty="0"/>
                        <a:t>Open Forum/Q&amp;A/ Clarifications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Personnel from the Treasury, BPLO, IT offices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buFontTx/>
                        <a:buNone/>
                      </a:pPr>
                      <a:endParaRPr lang="en-PH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5758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12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752600" y="457200"/>
            <a:ext cx="10134600" cy="2971800"/>
          </a:xfrm>
        </p:spPr>
        <p:txBody>
          <a:bodyPr>
            <a:normAutofit/>
          </a:bodyPr>
          <a:lstStyle/>
          <a:p>
            <a:r>
              <a:rPr lang="en-PH" sz="4800" b="1" dirty="0" err="1">
                <a:solidFill>
                  <a:srgbClr val="FFC000"/>
                </a:solidFill>
                <a:latin typeface="Trebuchet MS" panose="020B0603020202020204" pitchFamily="34" charset="0"/>
              </a:rPr>
              <a:t>Filipizen</a:t>
            </a:r>
            <a:r>
              <a:rPr lang="en-PH" sz="4800" b="1" dirty="0">
                <a:latin typeface="Trebuchet MS" panose="020B0603020202020204" pitchFamily="34" charset="0"/>
              </a:rPr>
              <a:t> Connectivity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405554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143000"/>
            <a:ext cx="12192000" cy="571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944562"/>
          </a:xfrm>
        </p:spPr>
        <p:txBody>
          <a:bodyPr>
            <a:normAutofit/>
          </a:bodyPr>
          <a:lstStyle/>
          <a:p>
            <a:r>
              <a:rPr lang="en-PH" sz="4800" b="1" dirty="0" err="1">
                <a:solidFill>
                  <a:srgbClr val="FFC000"/>
                </a:solidFill>
                <a:latin typeface="Trebuchet MS" panose="020B0603020202020204" pitchFamily="34" charset="0"/>
              </a:rPr>
              <a:t>Filipizen</a:t>
            </a:r>
            <a:r>
              <a:rPr lang="en-PH" sz="4800" b="1" dirty="0">
                <a:latin typeface="Trebuchet MS" panose="020B0603020202020204" pitchFamily="34" charset="0"/>
              </a:rPr>
              <a:t> Connectivity Diagram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486400" y="5867400"/>
            <a:ext cx="1447800" cy="838200"/>
            <a:chOff x="5334000" y="5715000"/>
            <a:chExt cx="1447800" cy="8382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600" y="5715000"/>
              <a:ext cx="838200" cy="8382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5752322"/>
              <a:ext cx="692019" cy="763555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665787"/>
            <a:ext cx="1476592" cy="12087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1981200"/>
            <a:ext cx="952500" cy="12192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85800" y="1600200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rebuchet MS" panose="020B0603020202020204" pitchFamily="34" charset="0"/>
              </a:rPr>
              <a:t>LGU-1 </a:t>
            </a:r>
            <a:r>
              <a:rPr lang="en-US" dirty="0" err="1">
                <a:solidFill>
                  <a:schemeClr val="bg1"/>
                </a:solidFill>
                <a:latin typeface="Trebuchet MS" panose="020B0603020202020204" pitchFamily="34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Trebuchet MS" panose="020B0603020202020204" pitchFamily="34" charset="0"/>
              </a:rPr>
              <a:t> Server</a:t>
            </a:r>
          </a:p>
        </p:txBody>
      </p:sp>
      <p:grpSp>
        <p:nvGrpSpPr>
          <p:cNvPr id="18" name="Group 17"/>
          <p:cNvGrpSpPr/>
          <p:nvPr/>
        </p:nvGrpSpPr>
        <p:grpSpPr>
          <a:xfrm rot="631166">
            <a:off x="2435187" y="2674344"/>
            <a:ext cx="2612766" cy="304800"/>
            <a:chOff x="2493995" y="2667000"/>
            <a:chExt cx="2230405" cy="304800"/>
          </a:xfrm>
        </p:grpSpPr>
        <p:sp>
          <p:nvSpPr>
            <p:cNvPr id="20" name="Right Arrow 19"/>
            <p:cNvSpPr/>
            <p:nvPr/>
          </p:nvSpPr>
          <p:spPr>
            <a:xfrm>
              <a:off x="2667000" y="2667000"/>
              <a:ext cx="2057400" cy="3048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20"/>
            <p:cNvSpPr/>
            <p:nvPr/>
          </p:nvSpPr>
          <p:spPr>
            <a:xfrm rot="10800000">
              <a:off x="2493995" y="2667000"/>
              <a:ext cx="2057400" cy="3048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3505200"/>
            <a:ext cx="952500" cy="12192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09600" y="4736068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rebuchet MS" panose="020B0603020202020204" pitchFamily="34" charset="0"/>
              </a:rPr>
              <a:t>LGU-2 </a:t>
            </a:r>
            <a:r>
              <a:rPr lang="en-US" dirty="0" err="1">
                <a:solidFill>
                  <a:schemeClr val="bg1"/>
                </a:solidFill>
                <a:latin typeface="Trebuchet MS" panose="020B0603020202020204" pitchFamily="34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Trebuchet MS" panose="020B0603020202020204" pitchFamily="34" charset="0"/>
              </a:rPr>
              <a:t> Server</a:t>
            </a:r>
          </a:p>
        </p:txBody>
      </p:sp>
      <p:grpSp>
        <p:nvGrpSpPr>
          <p:cNvPr id="25" name="Group 24"/>
          <p:cNvGrpSpPr/>
          <p:nvPr/>
        </p:nvGrpSpPr>
        <p:grpSpPr>
          <a:xfrm rot="20815841">
            <a:off x="2453761" y="3643301"/>
            <a:ext cx="2626969" cy="304800"/>
            <a:chOff x="2493995" y="2667000"/>
            <a:chExt cx="2230405" cy="304800"/>
          </a:xfrm>
        </p:grpSpPr>
        <p:sp>
          <p:nvSpPr>
            <p:cNvPr id="26" name="Right Arrow 25"/>
            <p:cNvSpPr/>
            <p:nvPr/>
          </p:nvSpPr>
          <p:spPr>
            <a:xfrm>
              <a:off x="2667000" y="2667000"/>
              <a:ext cx="2057400" cy="3048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Arrow 26"/>
            <p:cNvSpPr/>
            <p:nvPr/>
          </p:nvSpPr>
          <p:spPr>
            <a:xfrm rot="10800000">
              <a:off x="2493995" y="2667000"/>
              <a:ext cx="2057400" cy="3048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53000" y="5486400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rebuchet MS" panose="020B0603020202020204" pitchFamily="34" charset="0"/>
              </a:rPr>
              <a:t>Taxpayers</a:t>
            </a:r>
          </a:p>
        </p:txBody>
      </p:sp>
      <p:grpSp>
        <p:nvGrpSpPr>
          <p:cNvPr id="29" name="Group 28"/>
          <p:cNvGrpSpPr/>
          <p:nvPr/>
        </p:nvGrpSpPr>
        <p:grpSpPr>
          <a:xfrm rot="16200000">
            <a:off x="5452627" y="4614427"/>
            <a:ext cx="1449306" cy="294639"/>
            <a:chOff x="2493995" y="2667000"/>
            <a:chExt cx="2230405" cy="304800"/>
          </a:xfrm>
        </p:grpSpPr>
        <p:sp>
          <p:nvSpPr>
            <p:cNvPr id="30" name="Right Arrow 29"/>
            <p:cNvSpPr/>
            <p:nvPr/>
          </p:nvSpPr>
          <p:spPr>
            <a:xfrm>
              <a:off x="2667000" y="2667000"/>
              <a:ext cx="2057400" cy="3048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ight Arrow 30"/>
            <p:cNvSpPr/>
            <p:nvPr/>
          </p:nvSpPr>
          <p:spPr>
            <a:xfrm rot="10800000">
              <a:off x="2493995" y="2667000"/>
              <a:ext cx="2057400" cy="3048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208" y="2677455"/>
            <a:ext cx="1476592" cy="120874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8800" y="2368926"/>
            <a:ext cx="1535095" cy="221874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6991566" y="3157788"/>
            <a:ext cx="2304834" cy="347412"/>
            <a:chOff x="2493995" y="2667000"/>
            <a:chExt cx="2230405" cy="304800"/>
          </a:xfrm>
        </p:grpSpPr>
        <p:sp>
          <p:nvSpPr>
            <p:cNvPr id="40" name="Right Arrow 39"/>
            <p:cNvSpPr/>
            <p:nvPr/>
          </p:nvSpPr>
          <p:spPr>
            <a:xfrm>
              <a:off x="2667000" y="2667000"/>
              <a:ext cx="2057400" cy="3048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Arrow 40"/>
            <p:cNvSpPr/>
            <p:nvPr/>
          </p:nvSpPr>
          <p:spPr>
            <a:xfrm rot="10800000">
              <a:off x="2493995" y="2667000"/>
              <a:ext cx="2057400" cy="3048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249466"/>
            <a:ext cx="1524000" cy="41753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48800" y="4019412"/>
            <a:ext cx="1648946" cy="62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58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752600" y="457200"/>
            <a:ext cx="10134600" cy="2971800"/>
          </a:xfrm>
        </p:spPr>
        <p:txBody>
          <a:bodyPr>
            <a:normAutofit/>
          </a:bodyPr>
          <a:lstStyle/>
          <a:p>
            <a:r>
              <a:rPr lang="en-PH" sz="4800" b="1" dirty="0">
                <a:solidFill>
                  <a:srgbClr val="92D050"/>
                </a:solidFill>
                <a:latin typeface="Trebuchet MS" panose="020B0603020202020204" pitchFamily="34" charset="0"/>
              </a:rPr>
              <a:t>LGU</a:t>
            </a:r>
            <a:r>
              <a:rPr lang="en-PH" sz="4800" b="1" dirty="0">
                <a:latin typeface="Trebuchet MS" panose="020B0603020202020204" pitchFamily="34" charset="0"/>
              </a:rPr>
              <a:t> Connectivity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142473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143000"/>
            <a:ext cx="12192000" cy="571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944562"/>
          </a:xfrm>
        </p:spPr>
        <p:txBody>
          <a:bodyPr>
            <a:normAutofit/>
          </a:bodyPr>
          <a:lstStyle/>
          <a:p>
            <a:r>
              <a:rPr lang="en-PH" sz="4800" b="1" dirty="0">
                <a:solidFill>
                  <a:srgbClr val="92D050"/>
                </a:solidFill>
                <a:latin typeface="Trebuchet MS" panose="020B0603020202020204" pitchFamily="34" charset="0"/>
              </a:rPr>
              <a:t>LGU</a:t>
            </a:r>
            <a:r>
              <a:rPr lang="en-PH" sz="4800" b="1" dirty="0">
                <a:latin typeface="Trebuchet MS" panose="020B0603020202020204" pitchFamily="34" charset="0"/>
              </a:rPr>
              <a:t> Connectivity Diagram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334000" y="5867400"/>
            <a:ext cx="1447800" cy="838200"/>
            <a:chOff x="5334000" y="5715000"/>
            <a:chExt cx="1447800" cy="8382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600" y="5715000"/>
              <a:ext cx="838200" cy="8382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5752322"/>
              <a:ext cx="692019" cy="763555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2245121"/>
            <a:ext cx="1476592" cy="120874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62000" y="1916668"/>
            <a:ext cx="1981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rebuchet MS" panose="020B0603020202020204" pitchFamily="34" charset="0"/>
              </a:rPr>
              <a:t>Database Server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0701" y="2246334"/>
            <a:ext cx="952500" cy="12192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95900" y="1639669"/>
            <a:ext cx="17145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rebuchet MS" panose="020B0603020202020204" pitchFamily="34" charset="0"/>
              </a:rPr>
              <a:t>ETRACS </a:t>
            </a:r>
            <a:r>
              <a:rPr lang="en-US" dirty="0" err="1">
                <a:solidFill>
                  <a:schemeClr val="bg1"/>
                </a:solidFill>
                <a:latin typeface="Trebuchet MS" panose="020B0603020202020204" pitchFamily="34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Trebuchet MS" panose="020B0603020202020204" pitchFamily="34" charset="0"/>
              </a:rPr>
              <a:t> Server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34000" y="5574268"/>
            <a:ext cx="1225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rebuchet MS" panose="020B0603020202020204" pitchFamily="34" charset="0"/>
              </a:rPr>
              <a:t>Users</a:t>
            </a:r>
          </a:p>
        </p:txBody>
      </p:sp>
      <p:grpSp>
        <p:nvGrpSpPr>
          <p:cNvPr id="29" name="Group 28"/>
          <p:cNvGrpSpPr/>
          <p:nvPr/>
        </p:nvGrpSpPr>
        <p:grpSpPr>
          <a:xfrm rot="16200000">
            <a:off x="5156330" y="4368674"/>
            <a:ext cx="1726945" cy="304798"/>
            <a:chOff x="2493995" y="2667000"/>
            <a:chExt cx="2230405" cy="304800"/>
          </a:xfrm>
        </p:grpSpPr>
        <p:sp>
          <p:nvSpPr>
            <p:cNvPr id="30" name="Right Arrow 29"/>
            <p:cNvSpPr/>
            <p:nvPr/>
          </p:nvSpPr>
          <p:spPr>
            <a:xfrm>
              <a:off x="2667000" y="2667000"/>
              <a:ext cx="2057400" cy="3048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ight Arrow 30"/>
            <p:cNvSpPr/>
            <p:nvPr/>
          </p:nvSpPr>
          <p:spPr>
            <a:xfrm rot="10800000">
              <a:off x="2493995" y="2667000"/>
              <a:ext cx="2057400" cy="3048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1828800"/>
            <a:ext cx="1524000" cy="417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00" y="2282510"/>
            <a:ext cx="897063" cy="1146490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 rot="10800000">
            <a:off x="6781800" y="2819402"/>
            <a:ext cx="2667001" cy="304798"/>
            <a:chOff x="2493995" y="2667000"/>
            <a:chExt cx="2230405" cy="304800"/>
          </a:xfrm>
        </p:grpSpPr>
        <p:sp>
          <p:nvSpPr>
            <p:cNvPr id="34" name="Right Arrow 33"/>
            <p:cNvSpPr/>
            <p:nvPr/>
          </p:nvSpPr>
          <p:spPr>
            <a:xfrm>
              <a:off x="2667000" y="2667000"/>
              <a:ext cx="2057400" cy="3048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Arrow 35"/>
            <p:cNvSpPr/>
            <p:nvPr/>
          </p:nvSpPr>
          <p:spPr>
            <a:xfrm rot="10800000">
              <a:off x="2493995" y="2667000"/>
              <a:ext cx="2057400" cy="3048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 rot="10800000">
            <a:off x="2590800" y="2819401"/>
            <a:ext cx="2667001" cy="304798"/>
            <a:chOff x="2493995" y="2667000"/>
            <a:chExt cx="2230405" cy="304800"/>
          </a:xfrm>
        </p:grpSpPr>
        <p:sp>
          <p:nvSpPr>
            <p:cNvPr id="44" name="Right Arrow 43"/>
            <p:cNvSpPr/>
            <p:nvPr/>
          </p:nvSpPr>
          <p:spPr>
            <a:xfrm>
              <a:off x="2667000" y="2667000"/>
              <a:ext cx="2057400" cy="3048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ight Arrow 44"/>
            <p:cNvSpPr/>
            <p:nvPr/>
          </p:nvSpPr>
          <p:spPr>
            <a:xfrm rot="10800000">
              <a:off x="2493995" y="2667000"/>
              <a:ext cx="2057400" cy="3048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904379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12205</TotalTime>
  <Words>886</Words>
  <Application>Microsoft Office PowerPoint</Application>
  <PresentationFormat>Widescreen</PresentationFormat>
  <Paragraphs>283</Paragraphs>
  <Slides>33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Courier New</vt:lpstr>
      <vt:lpstr>Franklin Gothic Book</vt:lpstr>
      <vt:lpstr>Segoe UI</vt:lpstr>
      <vt:lpstr>Segoe UI Emoji</vt:lpstr>
      <vt:lpstr>Trebuchet MS</vt:lpstr>
      <vt:lpstr>Wingdings 2</vt:lpstr>
      <vt:lpstr>Technic</vt:lpstr>
      <vt:lpstr> ETRACS  v255   Administration and Users Training</vt:lpstr>
      <vt:lpstr>Training Staff</vt:lpstr>
      <vt:lpstr>Purpose of this Training</vt:lpstr>
      <vt:lpstr>Training Timeline</vt:lpstr>
      <vt:lpstr>Training Timeline</vt:lpstr>
      <vt:lpstr>Filipizen Connectivity Diagram</vt:lpstr>
      <vt:lpstr>Filipizen Connectivity Diagram</vt:lpstr>
      <vt:lpstr>LGU Connectivity Diagram</vt:lpstr>
      <vt:lpstr>LGU Connectivity Diagram</vt:lpstr>
      <vt:lpstr>Why Upgrade to Docker ?</vt:lpstr>
      <vt:lpstr>Reasons for Upgrading</vt:lpstr>
      <vt:lpstr>Hardware Requirements ( Linux Host )</vt:lpstr>
      <vt:lpstr>Hardware Requirements ( Windows Host )</vt:lpstr>
      <vt:lpstr>Objectives</vt:lpstr>
      <vt:lpstr>Objectives</vt:lpstr>
      <vt:lpstr>Objectives</vt:lpstr>
      <vt:lpstr>Objectives</vt:lpstr>
      <vt:lpstr>Users</vt:lpstr>
      <vt:lpstr>Users</vt:lpstr>
      <vt:lpstr>Version History</vt:lpstr>
      <vt:lpstr>Version History</vt:lpstr>
      <vt:lpstr>Who Uses ETRACS</vt:lpstr>
      <vt:lpstr>Who Uses ETRACS</vt:lpstr>
      <vt:lpstr>Who Uses ETRACS</vt:lpstr>
      <vt:lpstr>Who Uses ETRACS</vt:lpstr>
      <vt:lpstr>Terms Of Use</vt:lpstr>
      <vt:lpstr>Terms Of Use</vt:lpstr>
      <vt:lpstr>Member Benefits</vt:lpstr>
      <vt:lpstr>Member Benefits</vt:lpstr>
      <vt:lpstr>Member Benefits</vt:lpstr>
      <vt:lpstr>Core Modules</vt:lpstr>
      <vt:lpstr>Core Modules</vt:lpstr>
      <vt:lpstr>Up Next  Installation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ETRACS Administration and Users Training</dc:title>
  <dc:creator>Rameses</dc:creator>
  <cp:lastModifiedBy>Rameses_4</cp:lastModifiedBy>
  <cp:revision>1764</cp:revision>
  <dcterms:created xsi:type="dcterms:W3CDTF">2006-08-16T00:00:00Z</dcterms:created>
  <dcterms:modified xsi:type="dcterms:W3CDTF">2024-03-11T03:23:39Z</dcterms:modified>
</cp:coreProperties>
</file>