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26"/>
  </p:notesMasterIdLst>
  <p:sldIdLst>
    <p:sldId id="644" r:id="rId2"/>
    <p:sldId id="281" r:id="rId3"/>
    <p:sldId id="595" r:id="rId4"/>
    <p:sldId id="596" r:id="rId5"/>
    <p:sldId id="601" r:id="rId6"/>
    <p:sldId id="629" r:id="rId7"/>
    <p:sldId id="602" r:id="rId8"/>
    <p:sldId id="630" r:id="rId9"/>
    <p:sldId id="631" r:id="rId10"/>
    <p:sldId id="632" r:id="rId11"/>
    <p:sldId id="621" r:id="rId12"/>
    <p:sldId id="633" r:id="rId13"/>
    <p:sldId id="634" r:id="rId14"/>
    <p:sldId id="635" r:id="rId15"/>
    <p:sldId id="622" r:id="rId16"/>
    <p:sldId id="636" r:id="rId17"/>
    <p:sldId id="637" r:id="rId18"/>
    <p:sldId id="638" r:id="rId19"/>
    <p:sldId id="626" r:id="rId20"/>
    <p:sldId id="640" r:id="rId21"/>
    <p:sldId id="639" r:id="rId22"/>
    <p:sldId id="641" r:id="rId23"/>
    <p:sldId id="642" r:id="rId24"/>
    <p:sldId id="64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9" autoAdjust="0"/>
    <p:restoredTop sz="92652" autoAdjust="0"/>
  </p:normalViewPr>
  <p:slideViewPr>
    <p:cSldViewPr>
      <p:cViewPr>
        <p:scale>
          <a:sx n="100" d="100"/>
          <a:sy n="100" d="100"/>
        </p:scale>
        <p:origin x="1477" y="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EBEFC-510F-4677-A762-5A212068106E}" type="datetimeFigureOut">
              <a:rPr lang="en-PH" smtClean="0"/>
              <a:pPr/>
              <a:t>08/03/2024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72A2-BA0B-4C09-B395-3362F4EFE81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603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831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572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314450" y="381000"/>
            <a:ext cx="7600950" cy="3048000"/>
          </a:xfrm>
        </p:spPr>
        <p:txBody>
          <a:bodyPr anchor="b">
            <a:normAutofit/>
          </a:bodyPr>
          <a:lstStyle/>
          <a:p>
            <a:r>
              <a:rPr lang="en-PH" sz="6000" b="1" dirty="0">
                <a:solidFill>
                  <a:srgbClr val="FFC000"/>
                </a:solidFill>
                <a:latin typeface="Trebuchet MS" panose="020B0603020202020204" pitchFamily="34" charset="0"/>
              </a:rPr>
              <a:t>Financial </a:t>
            </a:r>
            <a:br>
              <a:rPr lang="en-PH" sz="6000" b="1" dirty="0">
                <a:solidFill>
                  <a:srgbClr val="FFC000"/>
                </a:solidFill>
                <a:latin typeface="Trebuchet MS" panose="020B0603020202020204" pitchFamily="34" charset="0"/>
              </a:rPr>
            </a:br>
            <a:r>
              <a:rPr lang="en-PH" sz="6000" b="1" dirty="0">
                <a:solidFill>
                  <a:srgbClr val="FFC000"/>
                </a:solidFill>
                <a:latin typeface="Trebuchet MS" panose="020B0603020202020204" pitchFamily="34" charset="0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85135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/>
          <a:lstStyle/>
          <a:p>
            <a:r>
              <a:rPr lang="en-PH" dirty="0"/>
              <a:t>Item Account  Screen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7162800" cy="5484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47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4525963"/>
          </a:xfrm>
        </p:spPr>
        <p:txBody>
          <a:bodyPr>
            <a:normAutofit/>
          </a:bodyPr>
          <a:lstStyle/>
          <a:p>
            <a:r>
              <a:rPr lang="en-PH" sz="2600" dirty="0"/>
              <a:t>Depository banks</a:t>
            </a:r>
          </a:p>
          <a:p>
            <a:r>
              <a:rPr lang="en-PH" sz="2600" dirty="0"/>
              <a:t>Check banks</a:t>
            </a:r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Financial-&gt; Banks”</a:t>
            </a:r>
          </a:p>
        </p:txBody>
      </p:sp>
    </p:spTree>
    <p:extLst>
      <p:ext uri="{BB962C8B-B14F-4D97-AF65-F5344CB8AC3E}">
        <p14:creationId xmlns:p14="http://schemas.microsoft.com/office/powerpoint/2010/main" val="386505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/>
          <a:lstStyle/>
          <a:p>
            <a:r>
              <a:rPr lang="en-PH" dirty="0"/>
              <a:t>Banks Screen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069870"/>
            <a:ext cx="7162799" cy="553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63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PH" sz="4100" dirty="0"/>
              <a:t>Activity:  Create 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105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 to create a new record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Fill-in the required fields that marked with (</a:t>
            </a:r>
            <a:r>
              <a:rPr lang="en-PH" sz="2200" dirty="0">
                <a:solidFill>
                  <a:srgbClr val="FF0000"/>
                </a:solidFill>
              </a:rPr>
              <a:t>*</a:t>
            </a:r>
            <a:r>
              <a:rPr lang="en-PH" sz="2200" dirty="0"/>
              <a:t>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If marked as “Depository Bank”, please specify the deposit slip handlers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to save information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Repeat Step-1 if you want to create another record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to close the screen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128683"/>
            <a:ext cx="319088" cy="30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962400"/>
            <a:ext cx="32004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73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/>
          <a:lstStyle/>
          <a:p>
            <a:r>
              <a:rPr lang="en-PH" dirty="0"/>
              <a:t>Bank Screen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43000"/>
            <a:ext cx="738798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18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Bank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525963"/>
          </a:xfrm>
        </p:spPr>
        <p:txBody>
          <a:bodyPr>
            <a:normAutofit/>
          </a:bodyPr>
          <a:lstStyle/>
          <a:p>
            <a:r>
              <a:rPr lang="en-PH" sz="2600" dirty="0"/>
              <a:t>Depository bank accounts</a:t>
            </a:r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Financial-&gt; Bank Accounts”</a:t>
            </a:r>
          </a:p>
          <a:p>
            <a:endParaRPr lang="en-PH" sz="2600" dirty="0"/>
          </a:p>
          <a:p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242017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/>
          <a:lstStyle/>
          <a:p>
            <a:r>
              <a:rPr lang="en-PH" dirty="0"/>
              <a:t>Bank Accounts Screen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3" y="1085850"/>
            <a:ext cx="8652767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120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PH" sz="4100" dirty="0"/>
              <a:t>Activity:  Create Bank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105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to create a new record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Fill-in the required fields that marked with (</a:t>
            </a:r>
            <a:r>
              <a:rPr lang="en-PH" sz="2200" dirty="0">
                <a:solidFill>
                  <a:srgbClr val="FF0000"/>
                </a:solidFill>
              </a:rPr>
              <a:t>*</a:t>
            </a:r>
            <a:r>
              <a:rPr lang="en-PH" sz="2200" dirty="0"/>
              <a:t>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to save information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Repeat Step-1 if you want to create another record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to close the screen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42883"/>
            <a:ext cx="319088" cy="30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00400"/>
            <a:ext cx="32004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522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/>
          <a:lstStyle/>
          <a:p>
            <a:r>
              <a:rPr lang="en-PH" dirty="0"/>
              <a:t>Bank Account Screen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614428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935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GL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525963"/>
          </a:xfrm>
        </p:spPr>
        <p:txBody>
          <a:bodyPr>
            <a:normAutofit/>
          </a:bodyPr>
          <a:lstStyle/>
          <a:p>
            <a:r>
              <a:rPr lang="en-PH" sz="2600" dirty="0"/>
              <a:t>Create, Update and Delete Account</a:t>
            </a:r>
          </a:p>
          <a:p>
            <a:r>
              <a:rPr lang="en-PH" sz="2600" dirty="0"/>
              <a:t>System Defined Groups</a:t>
            </a:r>
          </a:p>
          <a:p>
            <a:pPr lvl="1"/>
            <a:r>
              <a:rPr lang="en-PH" sz="2200" dirty="0"/>
              <a:t>SRE</a:t>
            </a:r>
          </a:p>
          <a:p>
            <a:pPr lvl="1"/>
            <a:r>
              <a:rPr lang="en-PH" sz="2200" dirty="0"/>
              <a:t>NGAS</a:t>
            </a:r>
          </a:p>
          <a:p>
            <a:pPr lvl="1"/>
            <a:r>
              <a:rPr lang="en-PH" sz="2200" dirty="0"/>
              <a:t>PPSAS</a:t>
            </a:r>
          </a:p>
          <a:p>
            <a:endParaRPr lang="en-PH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“Home-&gt; Financials-&gt; Account Master”</a:t>
            </a:r>
          </a:p>
        </p:txBody>
      </p:sp>
    </p:spTree>
    <p:extLst>
      <p:ext uri="{BB962C8B-B14F-4D97-AF65-F5344CB8AC3E}">
        <p14:creationId xmlns:p14="http://schemas.microsoft.com/office/powerpoint/2010/main" val="85237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410200"/>
          </a:xfrm>
        </p:spPr>
        <p:txBody>
          <a:bodyPr>
            <a:normAutofit/>
          </a:bodyPr>
          <a:lstStyle/>
          <a:p>
            <a:r>
              <a:rPr lang="en-PH" sz="2600" dirty="0"/>
              <a:t>Manage Master Data</a:t>
            </a:r>
          </a:p>
          <a:p>
            <a:pPr lvl="1"/>
            <a:r>
              <a:rPr lang="en-PH" sz="2200" dirty="0"/>
              <a:t>Funds</a:t>
            </a:r>
          </a:p>
          <a:p>
            <a:pPr lvl="1"/>
            <a:r>
              <a:rPr lang="en-PH" sz="2200" dirty="0"/>
              <a:t>Item Accounts (Revenue, Payable, Non-Revenue)</a:t>
            </a:r>
          </a:p>
          <a:p>
            <a:pPr lvl="1"/>
            <a:r>
              <a:rPr lang="en-PH" sz="2200" dirty="0"/>
              <a:t>Banks</a:t>
            </a:r>
          </a:p>
          <a:p>
            <a:pPr lvl="1"/>
            <a:r>
              <a:rPr lang="en-PH" sz="2200" dirty="0"/>
              <a:t>Bank Accounts</a:t>
            </a:r>
          </a:p>
          <a:p>
            <a:r>
              <a:rPr lang="en-PH" sz="2600" dirty="0"/>
              <a:t>Manage GL  Accounts</a:t>
            </a:r>
          </a:p>
          <a:p>
            <a:pPr lvl="1"/>
            <a:r>
              <a:rPr lang="en-PH" sz="2200" dirty="0"/>
              <a:t>SRE</a:t>
            </a:r>
          </a:p>
          <a:p>
            <a:pPr lvl="1"/>
            <a:r>
              <a:rPr lang="en-PH" sz="2200" dirty="0"/>
              <a:t>NGAS</a:t>
            </a:r>
          </a:p>
          <a:p>
            <a:pPr lvl="1"/>
            <a:r>
              <a:rPr lang="en-PH" sz="2200" dirty="0"/>
              <a:t>PPSAS</a:t>
            </a:r>
          </a:p>
          <a:p>
            <a:r>
              <a:rPr lang="en-PH" sz="2600" dirty="0"/>
              <a:t>Manage Account Mapping</a:t>
            </a:r>
          </a:p>
          <a:p>
            <a:r>
              <a:rPr lang="en-PH" sz="2600" dirty="0"/>
              <a:t>Manage Income Targets</a:t>
            </a:r>
          </a:p>
          <a:p>
            <a:r>
              <a:rPr lang="en-PH" sz="2600" dirty="0"/>
              <a:t>Reports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>
            <a:normAutofit/>
          </a:bodyPr>
          <a:lstStyle/>
          <a:p>
            <a:r>
              <a:rPr lang="en-PH" dirty="0"/>
              <a:t>Manage Account Master Screen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E6BED8-5048-B9D3-85A3-6E1943EE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8" y="990600"/>
            <a:ext cx="8328924" cy="562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97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GL Account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525963"/>
          </a:xfrm>
        </p:spPr>
        <p:txBody>
          <a:bodyPr>
            <a:normAutofit/>
          </a:bodyPr>
          <a:lstStyle/>
          <a:p>
            <a:r>
              <a:rPr lang="en-PH" sz="2600" dirty="0"/>
              <a:t>Allow Item Accounts to be mapped to any GL Accounts</a:t>
            </a:r>
          </a:p>
          <a:p>
            <a:r>
              <a:rPr lang="en-PH" sz="2600" dirty="0"/>
              <a:t>This is a requirement in generating reports like Statement of Receipt Sources,  Statement of Revenue, JEV, etc…</a:t>
            </a:r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 </a:t>
            </a:r>
          </a:p>
          <a:p>
            <a:pPr marL="36576" indent="0">
              <a:buNone/>
            </a:pPr>
            <a:r>
              <a:rPr lang="en-PH" sz="2600" dirty="0"/>
              <a:t>“Home-&gt; Financials-&gt; Account Mapping”</a:t>
            </a:r>
          </a:p>
        </p:txBody>
      </p:sp>
    </p:spTree>
    <p:extLst>
      <p:ext uri="{BB962C8B-B14F-4D97-AF65-F5344CB8AC3E}">
        <p14:creationId xmlns:p14="http://schemas.microsoft.com/office/powerpoint/2010/main" val="2390219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90600"/>
          </a:xfrm>
        </p:spPr>
        <p:txBody>
          <a:bodyPr>
            <a:normAutofit/>
          </a:bodyPr>
          <a:lstStyle/>
          <a:p>
            <a:r>
              <a:rPr lang="en-PH" sz="4200" dirty="0"/>
              <a:t>Manage Account Mapping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B1E22-2B04-3845-C7DF-B69DBBEB3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07" y="990600"/>
            <a:ext cx="7668185" cy="56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75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075023"/>
            <a:ext cx="8262937" cy="5554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8600" y="0"/>
            <a:ext cx="87630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Manage Account Mapping Screen</a:t>
            </a:r>
          </a:p>
        </p:txBody>
      </p:sp>
    </p:spTree>
    <p:extLst>
      <p:ext uri="{BB962C8B-B14F-4D97-AF65-F5344CB8AC3E}">
        <p14:creationId xmlns:p14="http://schemas.microsoft.com/office/powerpoint/2010/main" val="718955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14350" y="381000"/>
            <a:ext cx="8477250" cy="5048250"/>
          </a:xfrm>
        </p:spPr>
        <p:txBody>
          <a:bodyPr anchor="t">
            <a:normAutofit/>
          </a:bodyPr>
          <a:lstStyle/>
          <a:p>
            <a:r>
              <a:rPr lang="en-PH" sz="6000" b="1" dirty="0">
                <a:solidFill>
                  <a:srgbClr val="FFC000"/>
                </a:solidFill>
                <a:latin typeface="Trebuchet MS" panose="020B0603020202020204" pitchFamily="34" charset="0"/>
              </a:rPr>
              <a:t>Up Next</a:t>
            </a:r>
            <a:br>
              <a:rPr lang="en-PH" sz="6000" b="1" dirty="0">
                <a:latin typeface="Trebuchet MS" panose="020B0603020202020204" pitchFamily="34" charset="0"/>
              </a:rPr>
            </a:br>
            <a:br>
              <a:rPr lang="en-PH" sz="6000" b="1" dirty="0">
                <a:latin typeface="Trebuchet MS" panose="020B0603020202020204" pitchFamily="34" charset="0"/>
              </a:rPr>
            </a:br>
            <a:r>
              <a:rPr lang="en-PH" sz="5000" b="1" dirty="0">
                <a:latin typeface="Trebuchet MS" panose="020B0603020202020204" pitchFamily="34" charset="0"/>
              </a:rPr>
              <a:t>Treasury</a:t>
            </a:r>
          </a:p>
        </p:txBody>
      </p:sp>
    </p:spTree>
    <p:extLst>
      <p:ext uri="{BB962C8B-B14F-4D97-AF65-F5344CB8AC3E}">
        <p14:creationId xmlns:p14="http://schemas.microsoft.com/office/powerpoint/2010/main" val="347887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648200"/>
          </a:xfrm>
        </p:spPr>
        <p:txBody>
          <a:bodyPr>
            <a:normAutofit/>
          </a:bodyPr>
          <a:lstStyle/>
          <a:p>
            <a:r>
              <a:rPr lang="en-PH" sz="2800" dirty="0">
                <a:latin typeface="+mj-lt"/>
              </a:rPr>
              <a:t>FINANCIAL.MASTER</a:t>
            </a:r>
          </a:p>
          <a:p>
            <a:r>
              <a:rPr lang="en-PH" sz="2800" dirty="0">
                <a:latin typeface="+mj-lt"/>
              </a:rPr>
              <a:t>FINANCIAL.REPORT</a:t>
            </a:r>
          </a:p>
          <a:p>
            <a:r>
              <a:rPr lang="en-PH" sz="2800" dirty="0">
                <a:latin typeface="+mj-lt"/>
              </a:rPr>
              <a:t>FINANCIAL.ADMIN</a:t>
            </a:r>
          </a:p>
          <a:p>
            <a:endParaRPr lang="en-PH" sz="28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Master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382000" cy="4419600"/>
          </a:xfrm>
        </p:spPr>
        <p:txBody>
          <a:bodyPr>
            <a:normAutofit/>
          </a:bodyPr>
          <a:lstStyle/>
          <a:p>
            <a:r>
              <a:rPr lang="en-PH" dirty="0">
                <a:latin typeface="+mj-lt"/>
              </a:rPr>
              <a:t> Fund</a:t>
            </a:r>
          </a:p>
          <a:p>
            <a:r>
              <a:rPr lang="en-PH" dirty="0">
                <a:latin typeface="+mj-lt"/>
              </a:rPr>
              <a:t> Item Account</a:t>
            </a:r>
          </a:p>
          <a:p>
            <a:r>
              <a:rPr lang="en-PH" dirty="0">
                <a:latin typeface="+mj-lt"/>
              </a:rPr>
              <a:t> Bank</a:t>
            </a:r>
          </a:p>
          <a:p>
            <a:r>
              <a:rPr lang="en-PH" dirty="0">
                <a:latin typeface="+mj-lt"/>
              </a:rPr>
              <a:t> Bank Account</a:t>
            </a:r>
          </a:p>
          <a:p>
            <a:endParaRPr lang="en-PH" dirty="0"/>
          </a:p>
          <a:p>
            <a:r>
              <a:rPr lang="en-PH" b="1" dirty="0"/>
              <a:t>REQUIRED ROLE:</a:t>
            </a:r>
          </a:p>
          <a:p>
            <a:pPr lvl="1"/>
            <a:r>
              <a:rPr lang="en-PH" dirty="0"/>
              <a:t>FINANCIAL.MASTER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Fund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105400"/>
          </a:xfrm>
        </p:spPr>
        <p:txBody>
          <a:bodyPr>
            <a:normAutofit/>
          </a:bodyPr>
          <a:lstStyle/>
          <a:p>
            <a:r>
              <a:rPr lang="en-PH" sz="2600" dirty="0"/>
              <a:t>Support for Standard Funds</a:t>
            </a:r>
          </a:p>
          <a:p>
            <a:pPr lvl="1"/>
            <a:r>
              <a:rPr lang="en-PH" sz="2200" dirty="0"/>
              <a:t>GENERAL</a:t>
            </a:r>
          </a:p>
          <a:p>
            <a:pPr lvl="1"/>
            <a:r>
              <a:rPr lang="en-PH" sz="2200" dirty="0"/>
              <a:t>TRUST</a:t>
            </a:r>
          </a:p>
          <a:p>
            <a:pPr lvl="1"/>
            <a:r>
              <a:rPr lang="en-PH" sz="2200" dirty="0"/>
              <a:t>SEF</a:t>
            </a:r>
          </a:p>
          <a:p>
            <a:pPr marL="36576" indent="0">
              <a:buNone/>
            </a:pPr>
            <a:endParaRPr lang="en-PH" sz="2600" dirty="0"/>
          </a:p>
          <a:p>
            <a:r>
              <a:rPr lang="en-PH" sz="2600" dirty="0"/>
              <a:t>Support Special Funds</a:t>
            </a:r>
          </a:p>
          <a:p>
            <a:pPr marL="36576" indent="0">
              <a:buNone/>
            </a:pPr>
            <a:endParaRPr lang="en-PH" sz="2600" b="1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Financial-&gt; Funds”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Funds  Screen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114425"/>
            <a:ext cx="7953375" cy="540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34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Item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>
            <a:normAutofit/>
          </a:bodyPr>
          <a:lstStyle/>
          <a:p>
            <a:r>
              <a:rPr lang="en-PH" sz="2600" dirty="0"/>
              <a:t>Refers to the </a:t>
            </a:r>
            <a:r>
              <a:rPr lang="en-PH" sz="2600" b="1" dirty="0"/>
              <a:t>revenue/payable</a:t>
            </a:r>
            <a:r>
              <a:rPr lang="en-PH" sz="2600" dirty="0"/>
              <a:t> item accounts</a:t>
            </a:r>
          </a:p>
          <a:p>
            <a:r>
              <a:rPr lang="en-PH" sz="2600" dirty="0"/>
              <a:t>Printed on the receipt</a:t>
            </a:r>
          </a:p>
          <a:p>
            <a:r>
              <a:rPr lang="en-PH" sz="2600" dirty="0"/>
              <a:t>Must be specific</a:t>
            </a:r>
          </a:p>
          <a:p>
            <a:pPr lvl="1"/>
            <a:r>
              <a:rPr lang="en-PH" sz="2200" dirty="0"/>
              <a:t>Police Clearance (Local)</a:t>
            </a:r>
          </a:p>
          <a:p>
            <a:pPr lvl="1"/>
            <a:r>
              <a:rPr lang="en-PH" sz="2200" dirty="0"/>
              <a:t>Police Clearance (Abroad)</a:t>
            </a:r>
            <a:endParaRPr lang="en-PH" sz="2600" dirty="0"/>
          </a:p>
          <a:p>
            <a:r>
              <a:rPr lang="en-PH" sz="2600" dirty="0"/>
              <a:t>Must be mapped to GL Accounts to generate report</a:t>
            </a:r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Financial-&gt; Item Accounts”</a:t>
            </a:r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/>
          <a:lstStyle/>
          <a:p>
            <a:r>
              <a:rPr lang="en-PH" dirty="0"/>
              <a:t>Item Accounts  Screen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0" y="1097109"/>
            <a:ext cx="7058025" cy="545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16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PH" sz="4100" dirty="0"/>
              <a:t>Activity:  Create Item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105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 to create a new record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Fill-in the required fields that marked with (</a:t>
            </a:r>
            <a:r>
              <a:rPr lang="en-PH" sz="2200" dirty="0">
                <a:solidFill>
                  <a:srgbClr val="FF0000"/>
                </a:solidFill>
              </a:rPr>
              <a:t>*</a:t>
            </a:r>
            <a:r>
              <a:rPr lang="en-PH" sz="2200" dirty="0"/>
              <a:t>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to save information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“Activate” button to make the account active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Repeat Step-1 if you want to create another record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to close the screen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319088" cy="30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81400"/>
            <a:ext cx="32004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8370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13787</TotalTime>
  <Words>416</Words>
  <Application>Microsoft Office PowerPoint</Application>
  <PresentationFormat>On-screen Show (4:3)</PresentationFormat>
  <Paragraphs>108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Franklin Gothic Book</vt:lpstr>
      <vt:lpstr>Trebuchet MS</vt:lpstr>
      <vt:lpstr>Wingdings 2</vt:lpstr>
      <vt:lpstr>Technic</vt:lpstr>
      <vt:lpstr>Financial  Module</vt:lpstr>
      <vt:lpstr>Features</vt:lpstr>
      <vt:lpstr>Roles</vt:lpstr>
      <vt:lpstr>Master Data</vt:lpstr>
      <vt:lpstr>Fund</vt:lpstr>
      <vt:lpstr>Funds  Screen</vt:lpstr>
      <vt:lpstr>Item Account</vt:lpstr>
      <vt:lpstr>Item Accounts  Screen</vt:lpstr>
      <vt:lpstr>Activity:  Create Item Account</vt:lpstr>
      <vt:lpstr>Item Account  Screen</vt:lpstr>
      <vt:lpstr>Bank</vt:lpstr>
      <vt:lpstr>Banks Screen</vt:lpstr>
      <vt:lpstr>Activity:  Create Bank</vt:lpstr>
      <vt:lpstr>Bank Screen</vt:lpstr>
      <vt:lpstr>Bank Accounts</vt:lpstr>
      <vt:lpstr>Bank Accounts Screen</vt:lpstr>
      <vt:lpstr>Activity:  Create Bank Account</vt:lpstr>
      <vt:lpstr>Bank Account Screen</vt:lpstr>
      <vt:lpstr>GL Account</vt:lpstr>
      <vt:lpstr>Manage Account Master Screen</vt:lpstr>
      <vt:lpstr>GL Account Mapping</vt:lpstr>
      <vt:lpstr>Manage Account Mapping Screen</vt:lpstr>
      <vt:lpstr>PowerPoint Presentation</vt:lpstr>
      <vt:lpstr>Up Next  Treasury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ETRACS Administration and Users Training</dc:title>
  <dc:creator>Rameses</dc:creator>
  <cp:lastModifiedBy>Rameses_4</cp:lastModifiedBy>
  <cp:revision>1050</cp:revision>
  <dcterms:created xsi:type="dcterms:W3CDTF">2006-08-16T00:00:00Z</dcterms:created>
  <dcterms:modified xsi:type="dcterms:W3CDTF">2024-03-11T01:12:34Z</dcterms:modified>
</cp:coreProperties>
</file>