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70"/>
  </p:notesMasterIdLst>
  <p:sldIdLst>
    <p:sldId id="559" r:id="rId2"/>
    <p:sldId id="560" r:id="rId3"/>
    <p:sldId id="564" r:id="rId4"/>
    <p:sldId id="561" r:id="rId5"/>
    <p:sldId id="625" r:id="rId6"/>
    <p:sldId id="568" r:id="rId7"/>
    <p:sldId id="566" r:id="rId8"/>
    <p:sldId id="567" r:id="rId9"/>
    <p:sldId id="569" r:id="rId10"/>
    <p:sldId id="570" r:id="rId11"/>
    <p:sldId id="571" r:id="rId12"/>
    <p:sldId id="572" r:id="rId13"/>
    <p:sldId id="562" r:id="rId14"/>
    <p:sldId id="626" r:id="rId15"/>
    <p:sldId id="565" r:id="rId16"/>
    <p:sldId id="563" r:id="rId17"/>
    <p:sldId id="573" r:id="rId18"/>
    <p:sldId id="574" r:id="rId19"/>
    <p:sldId id="575" r:id="rId20"/>
    <p:sldId id="576" r:id="rId21"/>
    <p:sldId id="577" r:id="rId22"/>
    <p:sldId id="578" r:id="rId23"/>
    <p:sldId id="583" r:id="rId24"/>
    <p:sldId id="584" r:id="rId25"/>
    <p:sldId id="585" r:id="rId26"/>
    <p:sldId id="586" r:id="rId27"/>
    <p:sldId id="579" r:id="rId28"/>
    <p:sldId id="580" r:id="rId29"/>
    <p:sldId id="582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6" r:id="rId58"/>
    <p:sldId id="614" r:id="rId59"/>
    <p:sldId id="615" r:id="rId60"/>
    <p:sldId id="617" r:id="rId61"/>
    <p:sldId id="623" r:id="rId62"/>
    <p:sldId id="624" r:id="rId63"/>
    <p:sldId id="622" r:id="rId64"/>
    <p:sldId id="618" r:id="rId65"/>
    <p:sldId id="619" r:id="rId66"/>
    <p:sldId id="620" r:id="rId67"/>
    <p:sldId id="621" r:id="rId68"/>
    <p:sldId id="62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CCECFF"/>
    <a:srgbClr val="CDCDCD"/>
    <a:srgbClr val="414141"/>
    <a:srgbClr val="FFFFFF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2615" autoAdjust="0"/>
  </p:normalViewPr>
  <p:slideViewPr>
    <p:cSldViewPr>
      <p:cViewPr varScale="1">
        <p:scale>
          <a:sx n="90" d="100"/>
          <a:sy n="90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13/03/2024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394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550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909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12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06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47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806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77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97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4949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886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61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85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96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493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8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13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79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457200"/>
            <a:ext cx="11125199" cy="914403"/>
            <a:chOff x="1066801" y="457200"/>
            <a:chExt cx="11125199" cy="914403"/>
          </a:xfrm>
        </p:grpSpPr>
        <p:sp>
          <p:nvSpPr>
            <p:cNvPr id="7" name="Flowchart: Delay 6"/>
            <p:cNvSpPr/>
            <p:nvPr/>
          </p:nvSpPr>
          <p:spPr>
            <a:xfrm rot="10800000">
              <a:off x="1066801" y="457200"/>
              <a:ext cx="914401" cy="914401"/>
            </a:xfrm>
            <a:prstGeom prst="flowChartDelay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81202" y="457203"/>
              <a:ext cx="1021079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12039600" cy="4419600"/>
          </a:xfrm>
        </p:spPr>
        <p:txBody>
          <a:bodyPr anchor="b">
            <a:normAutofit/>
          </a:bodyPr>
          <a:lstStyle/>
          <a:p>
            <a:pPr algn="ctr"/>
            <a:br>
              <a:rPr lang="en-PH" sz="5000" b="1" dirty="0">
                <a:latin typeface="Trebuchet MS" panose="020B0603020202020204" pitchFamily="34" charset="0"/>
              </a:rPr>
            </a:br>
            <a: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Business Permit and </a:t>
            </a:r>
            <a:b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</a:br>
            <a: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Licensing Module</a:t>
            </a:r>
            <a:endParaRPr lang="en-PH" sz="5000" b="1" dirty="0">
              <a:solidFill>
                <a:schemeClr val="tx1">
                  <a:lumMod val="95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00859"/>
            <a:ext cx="5588000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Rule Management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80902"/>
            <a:ext cx="11201400" cy="58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Reports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05741"/>
            <a:ext cx="11125200" cy="58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32004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Activity-01:  </a:t>
            </a:r>
          </a:p>
        </p:txBody>
      </p:sp>
    </p:spTree>
    <p:extLst>
      <p:ext uri="{BB962C8B-B14F-4D97-AF65-F5344CB8AC3E}">
        <p14:creationId xmlns:p14="http://schemas.microsoft.com/office/powerpoint/2010/main" val="410712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95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Create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867400" cy="5562600"/>
          </a:xfrm>
        </p:spPr>
        <p:txBody>
          <a:bodyPr>
            <a:noAutofit/>
          </a:bodyPr>
          <a:lstStyle/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MASTER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BPLS.MASTER</a:t>
            </a:r>
          </a:p>
          <a:p>
            <a:pPr lvl="1"/>
            <a:endParaRPr lang="en-PH" sz="1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LICENSING 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BPLS.LICENSING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BPLS.REPORT</a:t>
            </a:r>
          </a:p>
          <a:p>
            <a:pPr lvl="1"/>
            <a:endParaRPr lang="en-PH" sz="1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ASSESSMENT OFFICER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BPLS.ASSESSOR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BPLS.REPORT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BPLS.RULE_AUTHOR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1295400"/>
            <a:ext cx="5867400" cy="556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APPROVING OFFICER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BPLS.APPROVER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BPLS.REPORT</a:t>
            </a:r>
          </a:p>
          <a:p>
            <a:pPr lvl="1"/>
            <a:endParaRPr lang="en-PH" sz="1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ENCODER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BPLS.RECORD_ADMIN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BPLS.BUSINESSINFO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BPLS.REPORT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ENTITY.MASTER</a:t>
            </a:r>
          </a:p>
          <a:p>
            <a:endParaRPr lang="en-PH" sz="28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95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Create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867400" cy="5562600"/>
          </a:xfrm>
        </p:spPr>
        <p:txBody>
          <a:bodyPr>
            <a:noAutofit/>
          </a:bodyPr>
          <a:lstStyle/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Engineering Office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BPLS.OBO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BPLS.EXT</a:t>
            </a:r>
          </a:p>
          <a:p>
            <a:endParaRPr lang="en-PH" sz="28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Health Office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BPLS.MHO</a:t>
            </a:r>
          </a:p>
          <a:p>
            <a:pPr lvl="1"/>
            <a:endParaRPr lang="en-PH" sz="1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endParaRPr lang="en-PH" sz="24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1295400"/>
            <a:ext cx="5867400" cy="556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Zoning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BPLS.MPDO </a:t>
            </a:r>
          </a:p>
          <a:p>
            <a:pPr lvl="1"/>
            <a:endParaRPr lang="en-PH" sz="24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endParaRPr lang="en-PH" sz="28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Bureau of Fire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BPLS.SHARED</a:t>
            </a:r>
          </a:p>
          <a:p>
            <a:pPr lvl="1"/>
            <a:r>
              <a:rPr lang="en-PH" sz="2400" dirty="0">
                <a:latin typeface="Trebuchet MS" panose="020B0603020202020204" pitchFamily="34" charset="0"/>
                <a:ea typeface="Segoe UI Emoji" panose="020B0502040204020203" pitchFamily="34" charset="0"/>
              </a:rPr>
              <a:t>BPLS.BFP</a:t>
            </a:r>
            <a:endParaRPr lang="en-PH" sz="10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endParaRPr lang="en-PH" sz="28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0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30440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Master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115824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Classification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Line of Business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LOB Attribute 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Variable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Requirement Type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Lessor List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Government Property List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BP Expiry Date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2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Business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Identifies the classification of LOB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System Defined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LOB Classification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2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Business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" y="1676400"/>
            <a:ext cx="1209672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Line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11658600" cy="54863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Line of Business operated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Line Of Business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1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11353800" cy="5562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Master Data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Capture Application   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Online Application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Assessment 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Ledger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Permit Issuance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Rules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Red Flags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Reports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7620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9438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Line of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7566"/>
            <a:ext cx="11049000" cy="57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Activity-02</a:t>
            </a:r>
          </a:p>
        </p:txBody>
      </p:sp>
    </p:spTree>
    <p:extLst>
      <p:ext uri="{BB962C8B-B14F-4D97-AF65-F5344CB8AC3E}">
        <p14:creationId xmlns:p14="http://schemas.microsoft.com/office/powerpoint/2010/main" val="124047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99568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Activity-02:  Create LOBs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562600"/>
          </a:xfrm>
        </p:spPr>
        <p:txBody>
          <a:bodyPr>
            <a:no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Create a new Line of Business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Create a mapping to PSIC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Update existing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289116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LOB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11658600" cy="54863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Extended information or tags attached to the LOBs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LOB Attribute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8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LOB Attribute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28162"/>
            <a:ext cx="10896601" cy="5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11658600" cy="54863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 named unit of data that has a value assigned to it.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Business Variables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3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4856"/>
            <a:ext cx="10820400" cy="56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Requirement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Documents required in the application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Displayed in the Unified Application Form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Business Requirement Types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9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Business Requirement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0522"/>
            <a:ext cx="10820400" cy="57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9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1506200" cy="9906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Activity-03:  Encode Requirement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562600"/>
          </a:xfrm>
        </p:spPr>
        <p:txBody>
          <a:bodyPr>
            <a:no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Remove the unnecessary requirement types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Create a new requirement type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Update existing requirement type</a:t>
            </a:r>
          </a:p>
        </p:txBody>
      </p:sp>
    </p:spTree>
    <p:extLst>
      <p:ext uri="{BB962C8B-B14F-4D97-AF65-F5344CB8AC3E}">
        <p14:creationId xmlns:p14="http://schemas.microsoft.com/office/powerpoint/2010/main" val="29503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Roles</a:t>
            </a:r>
            <a:endParaRPr lang="en-PH" sz="4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14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Lessor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Records the Building Name and Address information together with the owner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owner must have a record in the Profile list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Business Lessor List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Lessor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10744200" cy="56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2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Government Property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2776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Records the Building Name and Address information owned by the government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Government Property List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02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Government Property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3000"/>
            <a:ext cx="10868249" cy="5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Fee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Records the applicable fees associated to a particular Domain and Role, such as fees from the Engineering Office, Health Office, Zoning, etc…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Business Fee Types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18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Fee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10820400" cy="5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PSIC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detailed classification of industries according to its kind of productive activities undertaken by the establishments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PSIC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0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PSIC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6086"/>
            <a:ext cx="10820400" cy="57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Expiry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334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Records the override value of the quarterly due dates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Master-&gt; BPLS-&gt; BP Expiry Dates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3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Expiry Dates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15416"/>
            <a:ext cx="10439400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971800"/>
            <a:ext cx="4343400" cy="37338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ADMIN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MASTER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RULE_AUTHOR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BUSINESSINFO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ASSESSOR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APPROVER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3400" y="198120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Roles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029200" y="2971800"/>
            <a:ext cx="6934200" cy="3733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LICENSING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SHARED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REPORT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EXT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RECORD_ADMIN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ONLINE_DATA_APPROVER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Domain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990600"/>
            <a:ext cx="6485917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BPLS</a:t>
            </a:r>
          </a:p>
        </p:txBody>
      </p:sp>
    </p:spTree>
    <p:extLst>
      <p:ext uri="{BB962C8B-B14F-4D97-AF65-F5344CB8AC3E}">
        <p14:creationId xmlns:p14="http://schemas.microsoft.com/office/powerpoint/2010/main" val="3808264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Capture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7627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Capture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4300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Manual Capture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Encode the information of a particular business application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Transactions-&gt; Manual Capture</a:t>
            </a:r>
          </a:p>
          <a:p>
            <a:pPr lvl="1"/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Data Migration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Migrates a business application from another system going to ETRACS system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Migration-&gt; Data Migration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9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Manual Capture Demo</a:t>
            </a:r>
          </a:p>
        </p:txBody>
      </p:sp>
    </p:spTree>
    <p:extLst>
      <p:ext uri="{BB962C8B-B14F-4D97-AF65-F5344CB8AC3E}">
        <p14:creationId xmlns:p14="http://schemas.microsoft.com/office/powerpoint/2010/main" val="375681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067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Capture a NEW application that is already active for the current year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5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Capture a renewal application that is already active for the current year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40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Capture an application that has not renewed for the current year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20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Capture an application that is not registered in the system but is already operating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59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Business Rules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188403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Getting To Know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4300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Business Rules uses a 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Rule-Engine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Rule-Engine </a:t>
            </a:r>
            <a:r>
              <a:rPr lang="en-US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is an expert-system program, which runs the rules on the data and if any condition matches then it executes the corresponding actions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32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96012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Rule</a:t>
            </a: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set of conditions followed by the set of actions</a:t>
            </a: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contains mainly two parts, 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condition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 and 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action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condition also knows as a 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fact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or 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antecedents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or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patterns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.  And action also knows as a  </a:t>
            </a:r>
            <a:r>
              <a:rPr lang="en-US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consequent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4472"/>
            <a:ext cx="8229600" cy="10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3276600"/>
            <a:ext cx="4343400" cy="34290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OBO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MHO / CHO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MPDO / CPDO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BFP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3400" y="198120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Roles ( for other offices )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029200" y="3276600"/>
            <a:ext cx="69342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AGRI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VET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TOUR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Domain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990600"/>
            <a:ext cx="6485917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BPLS</a:t>
            </a:r>
          </a:p>
        </p:txBody>
      </p:sp>
    </p:spTree>
    <p:extLst>
      <p:ext uri="{BB962C8B-B14F-4D97-AF65-F5344CB8AC3E}">
        <p14:creationId xmlns:p14="http://schemas.microsoft.com/office/powerpoint/2010/main" val="166139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2014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Human expert</a:t>
            </a: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person who is an expert in a corresponding business domain and provides knowledge in the form of rules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endParaRPr lang="en-PH" sz="32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Expert System</a:t>
            </a: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program that uses the knowledge of a human expert to solve the problems and giving a solution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85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1252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Inference Engine</a:t>
            </a:r>
          </a:p>
          <a:p>
            <a:pPr lvl="1"/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brain of expert-system which manage a large number of rules and facts inside the expert system</a:t>
            </a:r>
          </a:p>
          <a:p>
            <a:pPr lvl="1"/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Its job is picking rules and applying on data and generate a solution </a:t>
            </a:r>
          </a:p>
          <a:p>
            <a:pPr lvl="1"/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45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Rule-Engine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2999"/>
            <a:ext cx="12039600" cy="56388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/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99170"/>
            <a:ext cx="10865465" cy="50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0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Knowledge in the form of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5" y="1738002"/>
            <a:ext cx="11700352" cy="47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5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Knowledge in the form of rules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1" y="1466576"/>
            <a:ext cx="11305699" cy="45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Advantages of Rule-Engine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2014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Greater Flexibility</a:t>
            </a:r>
          </a:p>
          <a:p>
            <a:pPr marL="448056" lvl="1" indent="0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Keeping your rules into a Knowledge Base lets you adapt easily to your decisions when they are changing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8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Easy to Understand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48056" lvl="1" indent="0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Rules are easy to understand as compared to other business logic.</a:t>
            </a:r>
          </a:p>
          <a:p>
            <a:pPr marL="448056" lvl="1" indent="0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this also creates a bridge between Business Analyst and Developers to understand and implement the business logic.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10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Advantages of Rule-Engine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0490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Reduced Complexity</a:t>
            </a:r>
          </a:p>
          <a:p>
            <a:pPr marL="448056" lvl="1" indent="0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reduced the complexity as we no longer need to build the rule engine logic in the source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8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Reusability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48056" lvl="1" indent="0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By keeping rules in one place leads to greater reusability of your business rules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67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Business </a:t>
            </a:r>
            <a:r>
              <a:rPr lang="en-PH" sz="5400" b="1" dirty="0" err="1">
                <a:latin typeface="Trebuchet MS" panose="020B0603020202020204" pitchFamily="34" charset="0"/>
              </a:rPr>
              <a:t>Ruleset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5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</a:t>
            </a:r>
            <a:r>
              <a:rPr lang="en-PH" sz="4300" b="1" dirty="0" err="1">
                <a:latin typeface="Trebuchet MS" panose="020B0603020202020204" pitchFamily="34" charset="0"/>
              </a:rPr>
              <a:t>Ruleset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0490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Info Rules</a:t>
            </a:r>
          </a:p>
          <a:p>
            <a:pPr marL="448056" lvl="1" indent="0">
              <a:buNone/>
            </a:pP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Collects initial information to be used in the assessment rules</a:t>
            </a:r>
          </a:p>
          <a:p>
            <a:pPr marL="448056" lvl="1" indent="0">
              <a:buNone/>
            </a:pP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Assessment Rules</a:t>
            </a:r>
          </a:p>
          <a:p>
            <a:pPr marL="448056" lvl="1" indent="0">
              <a:buNone/>
            </a:pP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Tax, Regulatory Fees and Other Charges</a:t>
            </a:r>
          </a:p>
          <a:p>
            <a:pPr marL="448056" lvl="1" indent="0">
              <a:buNone/>
            </a:pP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Billing Rules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Surcharge and Interest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Quarterly Due Dates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Bill Expiry Date</a:t>
            </a:r>
          </a:p>
        </p:txBody>
      </p:sp>
    </p:spTree>
    <p:extLst>
      <p:ext uri="{BB962C8B-B14F-4D97-AF65-F5344CB8AC3E}">
        <p14:creationId xmlns:p14="http://schemas.microsoft.com/office/powerpoint/2010/main" val="3960582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</a:t>
            </a:r>
            <a:r>
              <a:rPr lang="en-PH" sz="4300" b="1" dirty="0" err="1">
                <a:latin typeface="Trebuchet MS" panose="020B0603020202020204" pitchFamily="34" charset="0"/>
              </a:rPr>
              <a:t>Ruleset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049000" cy="5333999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Requirement Rules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documents required in the application</a:t>
            </a:r>
          </a:p>
          <a:p>
            <a:pPr lvl="1"/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Fire Assessment Rules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fees related to BFP</a:t>
            </a:r>
          </a:p>
        </p:txBody>
      </p:sp>
    </p:spTree>
    <p:extLst>
      <p:ext uri="{BB962C8B-B14F-4D97-AF65-F5344CB8AC3E}">
        <p14:creationId xmlns:p14="http://schemas.microsoft.com/office/powerpoint/2010/main" val="33955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Home Screen and Menus</a:t>
            </a:r>
            <a:endParaRPr lang="en-PH" sz="4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81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Business Rule </a:t>
            </a:r>
            <a:r>
              <a:rPr lang="en-PH" sz="5400" b="1" dirty="0" err="1">
                <a:latin typeface="Trebuchet MS" panose="020B0603020202020204" pitchFamily="34" charset="0"/>
              </a:rPr>
              <a:t>Analyzer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65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Rule </a:t>
            </a:r>
            <a:r>
              <a:rPr lang="en-PH" sz="4300" b="1" dirty="0" err="1">
                <a:latin typeface="Trebuchet MS" panose="020B0603020202020204" pitchFamily="34" charset="0"/>
              </a:rPr>
              <a:t>Analyzer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049000" cy="533399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simulator to run, test and evaluates the result of the rules configured under the different </a:t>
            </a:r>
            <a:r>
              <a:rPr lang="en-PH" sz="3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rulesets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Location</a:t>
            </a:r>
            <a:r>
              <a:rPr lang="en-PH" sz="3200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marL="36576" indent="0">
              <a:buNone/>
            </a:pPr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Tools-&gt; Rule </a:t>
            </a:r>
            <a:r>
              <a:rPr lang="en-PH" sz="2800" dirty="0" err="1">
                <a:latin typeface="Trebuchet MS" panose="020B0603020202020204" pitchFamily="34" charset="0"/>
                <a:ea typeface="Segoe UI Emoji" panose="020B0502040204020203" pitchFamily="34" charset="0"/>
              </a:rPr>
              <a:t>Analyzer</a:t>
            </a:r>
            <a:endParaRPr lang="en-PH" sz="2800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64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Business Rule </a:t>
            </a:r>
            <a:r>
              <a:rPr lang="en-PH" sz="4300" b="1" dirty="0" err="1">
                <a:latin typeface="Trebuchet MS" panose="020B0603020202020204" pitchFamily="34" charset="0"/>
              </a:rPr>
              <a:t>Analyzer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10515600" cy="56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Demo: 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BP Info Rules</a:t>
            </a:r>
          </a:p>
        </p:txBody>
      </p:sp>
    </p:spTree>
    <p:extLst>
      <p:ext uri="{BB962C8B-B14F-4D97-AF65-F5344CB8AC3E}">
        <p14:creationId xmlns:p14="http://schemas.microsoft.com/office/powerpoint/2010/main" val="3752915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Demo: 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BP Assessment Rules</a:t>
            </a:r>
          </a:p>
        </p:txBody>
      </p:sp>
    </p:spTree>
    <p:extLst>
      <p:ext uri="{BB962C8B-B14F-4D97-AF65-F5344CB8AC3E}">
        <p14:creationId xmlns:p14="http://schemas.microsoft.com/office/powerpoint/2010/main" val="3708842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Demo: 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BP Billing Rules</a:t>
            </a:r>
          </a:p>
        </p:txBody>
      </p:sp>
    </p:spTree>
    <p:extLst>
      <p:ext uri="{BB962C8B-B14F-4D97-AF65-F5344CB8AC3E}">
        <p14:creationId xmlns:p14="http://schemas.microsoft.com/office/powerpoint/2010/main" val="1659114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Demo: 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BP Requirement Rules</a:t>
            </a:r>
          </a:p>
        </p:txBody>
      </p:sp>
    </p:spTree>
    <p:extLst>
      <p:ext uri="{BB962C8B-B14F-4D97-AF65-F5344CB8AC3E}">
        <p14:creationId xmlns:p14="http://schemas.microsoft.com/office/powerpoint/2010/main" val="34269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4267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Demo: 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Fire Assessment Rules</a:t>
            </a:r>
          </a:p>
        </p:txBody>
      </p:sp>
    </p:spTree>
    <p:extLst>
      <p:ext uri="{BB962C8B-B14F-4D97-AF65-F5344CB8AC3E}">
        <p14:creationId xmlns:p14="http://schemas.microsoft.com/office/powerpoint/2010/main" val="3208164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4488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Translate the LGU Business Ordinance into Business Rules and configure the Conditions and Actions to meet the correct computation of fees as stated in the ordinance.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Home Screen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54403"/>
            <a:ext cx="10820400" cy="59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Business Menus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0793"/>
            <a:ext cx="10668000" cy="58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33400" y="0"/>
            <a:ext cx="9372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300" b="1" dirty="0">
                <a:latin typeface="Trebuchet MS" panose="020B0603020202020204" pitchFamily="34" charset="0"/>
              </a:rPr>
              <a:t>Master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80902"/>
            <a:ext cx="11201400" cy="58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122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12847</TotalTime>
  <Words>1148</Words>
  <Application>Microsoft Office PowerPoint</Application>
  <PresentationFormat>Widescreen</PresentationFormat>
  <Paragraphs>296</Paragraphs>
  <Slides>68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Franklin Gothic Book</vt:lpstr>
      <vt:lpstr>Segoe UI Emoji</vt:lpstr>
      <vt:lpstr>Trebuchet MS</vt:lpstr>
      <vt:lpstr>Wingdings 2</vt:lpstr>
      <vt:lpstr>Technic</vt:lpstr>
      <vt:lpstr> Business Permit and  Licensing Module</vt:lpstr>
      <vt:lpstr>PowerPoint Presentation</vt:lpstr>
      <vt:lpstr>Roles</vt:lpstr>
      <vt:lpstr>PowerPoint Presentation</vt:lpstr>
      <vt:lpstr>PowerPoint Presentation</vt:lpstr>
      <vt:lpstr>Home Screen and 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Activity-01:  </vt:lpstr>
      <vt:lpstr>Create Users</vt:lpstr>
      <vt:lpstr>Create Users</vt:lpstr>
      <vt:lpstr>Master Data</vt:lpstr>
      <vt:lpstr>Master Data</vt:lpstr>
      <vt:lpstr>Business Classification</vt:lpstr>
      <vt:lpstr>Business Classification</vt:lpstr>
      <vt:lpstr>Line of Business</vt:lpstr>
      <vt:lpstr>Line of Business</vt:lpstr>
      <vt:lpstr>Activity-02</vt:lpstr>
      <vt:lpstr>Activity-02:  Create LOBs</vt:lpstr>
      <vt:lpstr>LOB Attribute</vt:lpstr>
      <vt:lpstr>LOB Attribute</vt:lpstr>
      <vt:lpstr>Business Variable</vt:lpstr>
      <vt:lpstr>Business Variable</vt:lpstr>
      <vt:lpstr>Business Requirement Type</vt:lpstr>
      <vt:lpstr>Business Requirement Types</vt:lpstr>
      <vt:lpstr>Activity-03:  Encode Requirement Types</vt:lpstr>
      <vt:lpstr>Business Lessor List</vt:lpstr>
      <vt:lpstr>Business Lessor List</vt:lpstr>
      <vt:lpstr>Government Property List</vt:lpstr>
      <vt:lpstr>Government Property List</vt:lpstr>
      <vt:lpstr>Business Fee Types</vt:lpstr>
      <vt:lpstr>Business Fee Types</vt:lpstr>
      <vt:lpstr>PSIC</vt:lpstr>
      <vt:lpstr>PSIC</vt:lpstr>
      <vt:lpstr>Business Expiry Dates</vt:lpstr>
      <vt:lpstr>Business Expiry Dates</vt:lpstr>
      <vt:lpstr>Capture Application</vt:lpstr>
      <vt:lpstr>Capture Application</vt:lpstr>
      <vt:lpstr>Manual Capture Demo</vt:lpstr>
      <vt:lpstr>Activity-04</vt:lpstr>
      <vt:lpstr>Activity-05</vt:lpstr>
      <vt:lpstr>Activity-06</vt:lpstr>
      <vt:lpstr>Activity-07</vt:lpstr>
      <vt:lpstr>Business Rules Management</vt:lpstr>
      <vt:lpstr>Getting To Know Rules</vt:lpstr>
      <vt:lpstr>Terminologies</vt:lpstr>
      <vt:lpstr>Terminologies</vt:lpstr>
      <vt:lpstr>Terminologies</vt:lpstr>
      <vt:lpstr>Rule-Engine Diagram</vt:lpstr>
      <vt:lpstr>Knowledge in the form of rules</vt:lpstr>
      <vt:lpstr>Knowledge in the form of rules</vt:lpstr>
      <vt:lpstr>Advantages of Rule-Engine</vt:lpstr>
      <vt:lpstr>Advantages of Rule-Engine</vt:lpstr>
      <vt:lpstr>Business Ruleset</vt:lpstr>
      <vt:lpstr>Business Ruleset</vt:lpstr>
      <vt:lpstr>Business Ruleset</vt:lpstr>
      <vt:lpstr>Business Rule Analyzer</vt:lpstr>
      <vt:lpstr>Business Rule Analyzer</vt:lpstr>
      <vt:lpstr>Business Rule Analyzer</vt:lpstr>
      <vt:lpstr>Demo:  BP Info Rules</vt:lpstr>
      <vt:lpstr>Demo:  BP Assessment Rules</vt:lpstr>
      <vt:lpstr>Demo:  BP Billing Rules</vt:lpstr>
      <vt:lpstr>Demo:  BP Requirement Rules</vt:lpstr>
      <vt:lpstr>Demo:  Fire Assessment Rules</vt:lpstr>
      <vt:lpstr>Activity-08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2015</cp:revision>
  <dcterms:created xsi:type="dcterms:W3CDTF">2006-08-16T00:00:00Z</dcterms:created>
  <dcterms:modified xsi:type="dcterms:W3CDTF">2024-03-13T08:31:51Z</dcterms:modified>
</cp:coreProperties>
</file>