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6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6" r:id="rId27"/>
    <p:sldId id="267" r:id="rId28"/>
    <p:sldId id="268" r:id="rId29"/>
    <p:sldId id="269" r:id="rId30"/>
    <p:sldId id="270" r:id="rId31"/>
    <p:sldId id="271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9" r:id="rId64"/>
    <p:sldId id="31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85"/>
    <a:srgbClr val="CDCDCD"/>
    <a:srgbClr val="414141"/>
    <a:srgbClr val="FFFFFF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2615" autoAdjust="0"/>
  </p:normalViewPr>
  <p:slideViewPr>
    <p:cSldViewPr>
      <p:cViewPr varScale="1">
        <p:scale>
          <a:sx n="90" d="100"/>
          <a:sy n="90" d="100"/>
        </p:scale>
        <p:origin x="566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14/03/2024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071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159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69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544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70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0229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657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3065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906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3028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4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058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4392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1468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6041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762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7824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148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5815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960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44949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8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536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0944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750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455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28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990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139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5279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383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035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Online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5286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MHO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MHO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MHO Fees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Add Fee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added the fees,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96121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MPDO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MPDO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MPDO Fees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Add Fee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added the fees,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417863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Assessor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Assign Assessor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Assessment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Assess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and provide the necessary information to output the correct computation of fees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assessed,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 for Approval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104493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Approver</a:t>
            </a:r>
            <a:r>
              <a:rPr lang="en-PH" sz="4300" b="1" dirty="0">
                <a:latin typeface="Trebuchet MS" panose="020B0603020202020204" pitchFamily="34" charset="0"/>
              </a:rPr>
              <a:t> Approves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Approval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Assessment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 to review the fees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Approve For Payment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251316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BFP</a:t>
            </a:r>
            <a:r>
              <a:rPr lang="en-PH" sz="4300" b="1" dirty="0">
                <a:latin typeface="Trebuchet MS" panose="020B0603020202020204" pitchFamily="34" charset="0"/>
              </a:rPr>
              <a:t>  Process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BFP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 the fees for payment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Once completed,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299194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Collector</a:t>
            </a:r>
            <a:r>
              <a:rPr lang="en-PH" sz="4300" b="1" dirty="0">
                <a:latin typeface="Trebuchet MS" panose="020B0603020202020204" pitchFamily="34" charset="0"/>
              </a:rPr>
              <a:t>  Process the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3538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Issue Cash Receipt using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BPLS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collection type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Search the particular application to pay or use the barcode feature to open the Bill information right away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Select the  Method of Payment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Save the receipt record and print</a:t>
            </a:r>
          </a:p>
        </p:txBody>
      </p:sp>
    </p:spTree>
    <p:extLst>
      <p:ext uri="{BB962C8B-B14F-4D97-AF65-F5344CB8AC3E}">
        <p14:creationId xmlns:p14="http://schemas.microsoft.com/office/powerpoint/2010/main" val="10676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Licensing</a:t>
            </a:r>
            <a:r>
              <a:rPr lang="en-PH" sz="4300" b="1" dirty="0">
                <a:latin typeface="Trebuchet MS" panose="020B0603020202020204" pitchFamily="34" charset="0"/>
              </a:rPr>
              <a:t>  Process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For Release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the requirements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the review,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Release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Issue Permit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Print the permit</a:t>
            </a:r>
          </a:p>
        </p:txBody>
      </p:sp>
    </p:spTree>
    <p:extLst>
      <p:ext uri="{BB962C8B-B14F-4D97-AF65-F5344CB8AC3E}">
        <p14:creationId xmlns:p14="http://schemas.microsoft.com/office/powerpoint/2010/main" val="216878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0584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 Renewal Application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4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Encoder</a:t>
            </a:r>
            <a:r>
              <a:rPr lang="en-PH" sz="4300" b="1" dirty="0">
                <a:latin typeface="Trebuchet MS" panose="020B0603020202020204" pitchFamily="34" charset="0"/>
              </a:rPr>
              <a:t>  Creates Renewal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“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Renewal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” screen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Search the Business account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Update the Owner address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Update the Business location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Update the Contact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Add or Retire a specific LOB if </a:t>
            </a:r>
            <a:r>
              <a:rPr lang="en-PH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neccessary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Update the Business </a:t>
            </a:r>
            <a:r>
              <a:rPr lang="en-PH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and Confirm all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Submit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8211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MHO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MHO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MHO Fees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Add Fee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added the fees,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252933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430000" cy="53339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New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register a new business entity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Transactions-&gt; New Application</a:t>
            </a:r>
          </a:p>
          <a:p>
            <a:pPr lvl="1"/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Renewal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renew an existing business entity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Transactions- &gt; Renewal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MPDO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MPDO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MPDO Fees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Add Fee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added the fees,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110092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Assessor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Assign Assessor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Assessment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Assess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and provide the necessary information to output the correct computation of fees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assessed,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 for Approval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365613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Approver</a:t>
            </a:r>
            <a:r>
              <a:rPr lang="en-PH" sz="4300" b="1" dirty="0">
                <a:latin typeface="Trebuchet MS" panose="020B0603020202020204" pitchFamily="34" charset="0"/>
              </a:rPr>
              <a:t> Approves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Approval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Assessment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 to review the fees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Approve For Payment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337075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BFP</a:t>
            </a:r>
            <a:r>
              <a:rPr lang="en-PH" sz="4300" b="1" dirty="0">
                <a:latin typeface="Trebuchet MS" panose="020B0603020202020204" pitchFamily="34" charset="0"/>
              </a:rPr>
              <a:t>  Process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BFP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Compute the fees for payment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Once completed,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3213192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Collector</a:t>
            </a:r>
            <a:r>
              <a:rPr lang="en-PH" sz="4300" b="1" dirty="0">
                <a:latin typeface="Trebuchet MS" panose="020B0603020202020204" pitchFamily="34" charset="0"/>
              </a:rPr>
              <a:t>  Process the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3538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Issue Cash Receipt using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BPLS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collection type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Search the particular application to pay or use the barcode feature to open the Bill information right away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Select the  Method of Payment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Save the receipt record and print</a:t>
            </a:r>
          </a:p>
        </p:txBody>
      </p:sp>
    </p:spTree>
    <p:extLst>
      <p:ext uri="{BB962C8B-B14F-4D97-AF65-F5344CB8AC3E}">
        <p14:creationId xmlns:p14="http://schemas.microsoft.com/office/powerpoint/2010/main" val="12586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Licensing</a:t>
            </a:r>
            <a:r>
              <a:rPr lang="en-PH" sz="4300" b="1" dirty="0">
                <a:latin typeface="Trebuchet MS" panose="020B0603020202020204" pitchFamily="34" charset="0"/>
              </a:rPr>
              <a:t>  Process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For Release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the requirements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the review,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Release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Issue Permit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Print the permit</a:t>
            </a:r>
          </a:p>
        </p:txBody>
      </p:sp>
    </p:spTree>
    <p:extLst>
      <p:ext uri="{BB962C8B-B14F-4D97-AF65-F5344CB8AC3E}">
        <p14:creationId xmlns:p14="http://schemas.microsoft.com/office/powerpoint/2010/main" val="675199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0584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an Add LOB Application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8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Encoder</a:t>
            </a:r>
            <a:r>
              <a:rPr lang="en-PH" sz="4300" b="1" dirty="0">
                <a:latin typeface="Trebuchet MS" panose="020B0603020202020204" pitchFamily="34" charset="0"/>
              </a:rPr>
              <a:t>  Creates Add-LOB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“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Additional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” screen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Search the Business account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Add the specific LOBs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Fill-in the Business </a:t>
            </a:r>
            <a:r>
              <a:rPr lang="en-PH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and Confirm all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Submit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1090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0584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 Retire LOB Application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8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Encoder</a:t>
            </a:r>
            <a:r>
              <a:rPr lang="en-PH" sz="4300" b="1" dirty="0">
                <a:latin typeface="Trebuchet MS" panose="020B0603020202020204" pitchFamily="34" charset="0"/>
              </a:rPr>
              <a:t>  Creates Retire-LOB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“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Retire LOB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” screen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Search the Business account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Mark the LOBs  as  retire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Fill-in the Business </a:t>
            </a:r>
            <a:r>
              <a:rPr lang="en-PH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and Confirm all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Submit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0052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430000" cy="53339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Additional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add a new LOB to an existing business entity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Transactions-&gt; Additional</a:t>
            </a:r>
          </a:p>
          <a:p>
            <a:pPr lvl="1"/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Retire LOB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retire a specific LOB to an existing business entity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Transactions- &gt; Retire LOB</a:t>
            </a:r>
            <a:endParaRPr lang="en-PH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02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0584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 Retire Business Application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07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 fontScale="90000"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Encoder</a:t>
            </a:r>
            <a:r>
              <a:rPr lang="en-PH" sz="4300" b="1" dirty="0">
                <a:latin typeface="Trebuchet MS" panose="020B0603020202020204" pitchFamily="34" charset="0"/>
              </a:rPr>
              <a:t>  Creates Retire Business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“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Retire Business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” screen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Search the Business account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Enter the reason for retirement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Fill-in the Business </a:t>
            </a:r>
            <a:r>
              <a:rPr lang="en-PH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and Confirm all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Submit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742968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List Management</a:t>
            </a:r>
          </a:p>
        </p:txBody>
      </p:sp>
    </p:spTree>
    <p:extLst>
      <p:ext uri="{BB962C8B-B14F-4D97-AF65-F5344CB8AC3E}">
        <p14:creationId xmlns:p14="http://schemas.microsoft.com/office/powerpoint/2010/main" val="2234864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List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1816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View Applications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View Business Master List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View Business Ledgers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View Business Permits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View Red Flags</a:t>
            </a:r>
          </a:p>
        </p:txBody>
      </p:sp>
    </p:spTree>
    <p:extLst>
      <p:ext uri="{BB962C8B-B14F-4D97-AF65-F5344CB8AC3E}">
        <p14:creationId xmlns:p14="http://schemas.microsoft.com/office/powerpoint/2010/main" val="167249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List of business applications for a particular year 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Business applications are managed by workflow to identify the tasks that are to be executed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86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Applications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066800"/>
            <a:ext cx="9956800" cy="57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8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Business Master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List of all business accounts 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Business Master List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9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Business Master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1" y="1099574"/>
            <a:ext cx="9983189" cy="57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2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Business Ledgers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List of all business ledgers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Business Ledgers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15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Business Ledgers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6800"/>
            <a:ext cx="9991894" cy="57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5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Online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430000" cy="53339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PH" sz="32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Retire Business</a:t>
            </a:r>
          </a:p>
          <a:p>
            <a:pPr lvl="1"/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to retire an existing business entity</a:t>
            </a:r>
          </a:p>
          <a:p>
            <a:pPr lvl="1"/>
            <a:r>
              <a:rPr lang="en-PH" sz="28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:</a:t>
            </a:r>
          </a:p>
          <a:p>
            <a:pPr lvl="2"/>
            <a:r>
              <a:rPr lang="en-PH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Transactions-&gt; Retire Business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22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Business Permits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List of all business permits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Business Permits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72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Business Permits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18206"/>
            <a:ext cx="9931400" cy="56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72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Red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List of all cases of red flags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Red Flags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20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View Red Flags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00" y="1102822"/>
            <a:ext cx="9968900" cy="57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41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264451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1816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Pre-Assessment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Rule </a:t>
            </a:r>
            <a:r>
              <a:rPr lang="en-PH" sz="3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Analyzer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Generate Billing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Build Delinquency Data</a:t>
            </a:r>
          </a:p>
          <a:p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Build Payment Items</a:t>
            </a:r>
          </a:p>
        </p:txBody>
      </p:sp>
    </p:spTree>
    <p:extLst>
      <p:ext uri="{BB962C8B-B14F-4D97-AF65-F5344CB8AC3E}">
        <p14:creationId xmlns:p14="http://schemas.microsoft.com/office/powerpoint/2010/main" val="624307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Pre-Assessment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tool used to generate an unofficial assessment report based on the preliminary information before the actual renewal of registration process begins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Tools-&gt; Pre-Assessment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2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Pre-Assessment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99878"/>
            <a:ext cx="10058400" cy="57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Pre-Assessment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8001000" cy="57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53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Generate Billing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tool used to generate a billing statement for a particular business account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Tools-&gt; Generate Billing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6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39624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Online Application</a:t>
            </a:r>
            <a:br>
              <a:rPr lang="en-PH" sz="5400" b="1" dirty="0">
                <a:latin typeface="Trebuchet MS" panose="020B0603020202020204" pitchFamily="34" charset="0"/>
              </a:rPr>
            </a:br>
            <a:r>
              <a:rPr lang="en-PH" sz="5400" b="1" dirty="0">
                <a:latin typeface="Trebuchet MS" panose="020B0603020202020204" pitchFamily="34" charset="0"/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3562688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Generate Billing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6630"/>
            <a:ext cx="8077200" cy="580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Generate Billing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9656"/>
            <a:ext cx="8153400" cy="58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46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Delinquency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tool used to build the delinquency data before generating the Delinquency Report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Tools-&gt; Build Delinquency Data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66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Delinquency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735" b="2837"/>
          <a:stretch/>
        </p:blipFill>
        <p:spPr>
          <a:xfrm>
            <a:off x="685800" y="990601"/>
            <a:ext cx="95464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7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Delinquency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405" b="2837"/>
          <a:stretch/>
        </p:blipFill>
        <p:spPr>
          <a:xfrm>
            <a:off x="685800" y="990601"/>
            <a:ext cx="985437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7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Delinquency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35" b="2837"/>
          <a:stretch/>
        </p:blipFill>
        <p:spPr>
          <a:xfrm>
            <a:off x="685800" y="990600"/>
            <a:ext cx="954643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56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Payment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1"/>
            <a:ext cx="11506200" cy="5410199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tool used to build the payment items and updates the ledger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Only cash receipt record applies to this feature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This is used only for a special scenario when payment items are not build after a successful cash receipt  record is posted</a:t>
            </a: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Tools-&gt; Build Payment Items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9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Payment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735" b="3726"/>
          <a:stretch/>
        </p:blipFill>
        <p:spPr>
          <a:xfrm>
            <a:off x="685800" y="990601"/>
            <a:ext cx="964691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17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Payment Items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735" b="3726"/>
          <a:stretch/>
        </p:blipFill>
        <p:spPr>
          <a:xfrm>
            <a:off x="685799" y="990601"/>
            <a:ext cx="964691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12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200" b="1" dirty="0">
                <a:latin typeface="Trebuchet MS" panose="020B0603020202020204" pitchFamily="34" charset="0"/>
              </a:rPr>
              <a:t>Build Payment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990601"/>
            <a:ext cx="954826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363200" cy="1142998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Online Application Process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1389"/>
          <a:stretch/>
        </p:blipFill>
        <p:spPr>
          <a:xfrm>
            <a:off x="457200" y="876573"/>
            <a:ext cx="11277600" cy="59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53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457816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1816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Application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Application Listing (By Permit Issuance)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Application Listing (Completed)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Delinquency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Business Permit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DTI Competitiveness Index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Employer Listing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47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11582400" cy="5181600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Line of Business Count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Line of Business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Quarterly Paid Business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Summary of Business Collection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Summary of Business Permit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Taxpayer Listing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Top Business Listing (Capital/Gross)</a:t>
            </a:r>
          </a:p>
          <a:p>
            <a:r>
              <a:rPr lang="en-PH" sz="3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Top Business Listing (Tax/Fee)</a:t>
            </a:r>
          </a:p>
          <a:p>
            <a:pPr marL="36576" indent="0">
              <a:buNone/>
            </a:pP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353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>
            <a:normAutofit/>
          </a:bodyPr>
          <a:lstStyle/>
          <a:p>
            <a:r>
              <a:rPr lang="en-PH" sz="4300" b="1" dirty="0">
                <a:latin typeface="Trebuchet MS" panose="020B0603020202020204" pitchFamily="34" charset="0"/>
              </a:rP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1430000" cy="51816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200" b="1" dirty="0">
                <a:solidFill>
                  <a:srgbClr val="FFC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Location:</a:t>
            </a:r>
          </a:p>
          <a:p>
            <a:pPr marL="36576" indent="0">
              <a:buNone/>
            </a:pPr>
            <a:r>
              <a:rPr lang="en-PH" sz="3200" dirty="0">
                <a:latin typeface="Trebuchet MS" panose="020B0603020202020204" pitchFamily="34" charset="0"/>
                <a:ea typeface="Segoe UI Emoji" panose="020B0502040204020203" pitchFamily="34" charset="0"/>
              </a:rPr>
              <a:t>Main Menu-&gt; Reports-&gt; BPLS</a:t>
            </a:r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PH" sz="32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530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134600" cy="29718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Reports Demo</a:t>
            </a:r>
          </a:p>
        </p:txBody>
      </p:sp>
    </p:spTree>
    <p:extLst>
      <p:ext uri="{BB962C8B-B14F-4D97-AF65-F5344CB8AC3E}">
        <p14:creationId xmlns:p14="http://schemas.microsoft.com/office/powerpoint/2010/main" val="207824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10058400" cy="1600200"/>
          </a:xfrm>
        </p:spPr>
        <p:txBody>
          <a:bodyPr>
            <a:normAutofit/>
          </a:bodyPr>
          <a:lstStyle/>
          <a:p>
            <a:r>
              <a:rPr lang="en-PH" sz="5400" b="1" dirty="0">
                <a:latin typeface="Trebuchet MS" panose="020B0603020202020204" pitchFamily="34" charset="0"/>
              </a:rPr>
              <a:t>Activity-09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92202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PH" sz="36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a New Application</a:t>
            </a:r>
          </a:p>
          <a:p>
            <a:pPr marL="36576" indent="0">
              <a:buNone/>
            </a:pPr>
            <a:endParaRPr lang="en-PH" sz="3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0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Encoder</a:t>
            </a:r>
            <a:r>
              <a:rPr lang="en-PH" sz="4300" b="1" dirty="0">
                <a:latin typeface="Trebuchet MS" panose="020B0603020202020204" pitchFamily="34" charset="0"/>
              </a:rPr>
              <a:t> Creates New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“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New Application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” screen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Enter the Business Name and Trade Name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Find or create a Business Owner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Enter the Business Location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Enter the Contact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Add the necessary LOBs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Fill-in the Business </a:t>
            </a:r>
            <a:r>
              <a:rPr lang="en-PH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Infos</a:t>
            </a: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the required docs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Review and Confirm all information</a:t>
            </a: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Submit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988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506200" cy="838200"/>
          </a:xfrm>
        </p:spPr>
        <p:txBody>
          <a:bodyPr>
            <a:normAutofit/>
          </a:bodyPr>
          <a:lstStyle/>
          <a:p>
            <a:r>
              <a:rPr lang="en-PH" sz="4300" b="1" dirty="0">
                <a:solidFill>
                  <a:srgbClr val="FFC000"/>
                </a:solidFill>
                <a:latin typeface="Trebuchet MS" panose="020B0603020202020204" pitchFamily="34" charset="0"/>
              </a:rPr>
              <a:t>OBO</a:t>
            </a:r>
            <a:r>
              <a:rPr lang="en-PH" sz="4300" b="1" dirty="0">
                <a:latin typeface="Trebuchet MS" panose="020B0603020202020204" pitchFamily="34" charset="0"/>
              </a:rPr>
              <a:t> Assess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11582400" cy="556260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Open the application from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notification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menu or go to        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Home-&gt; Business-&gt; Management-&gt; View Applications                 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and click the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Engineering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folder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Assign To Me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Recurring Fees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menu item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Add Fee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 </a:t>
            </a:r>
          </a:p>
          <a:p>
            <a:pPr marL="550926" indent="-514350">
              <a:buFont typeface="+mj-lt"/>
              <a:buAutoNum type="arabicPeriod"/>
            </a:pPr>
            <a:endParaRPr lang="en-PH" sz="16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550926" indent="-514350">
              <a:buFont typeface="+mj-lt"/>
              <a:buAutoNum type="arabicPeriod"/>
            </a:pP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After completely added the fees, click the  </a:t>
            </a:r>
            <a:r>
              <a:rPr lang="en-PH" sz="2800" b="1" dirty="0">
                <a:solidFill>
                  <a:srgbClr val="FFC000"/>
                </a:solidFill>
                <a:latin typeface="Trebuchet MS" panose="020B0603020202020204" pitchFamily="34" charset="0"/>
                <a:ea typeface="Segoe UI Emoji" panose="020B0502040204020203" pitchFamily="34" charset="0"/>
              </a:rPr>
              <a:t>Submit</a:t>
            </a:r>
            <a:r>
              <a:rPr lang="en-PH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 button</a:t>
            </a:r>
          </a:p>
        </p:txBody>
      </p:sp>
    </p:spTree>
    <p:extLst>
      <p:ext uri="{BB962C8B-B14F-4D97-AF65-F5344CB8AC3E}">
        <p14:creationId xmlns:p14="http://schemas.microsoft.com/office/powerpoint/2010/main" val="34205610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12692</TotalTime>
  <Words>1564</Words>
  <Application>Microsoft Office PowerPoint</Application>
  <PresentationFormat>Widescreen</PresentationFormat>
  <Paragraphs>364</Paragraphs>
  <Slides>64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Franklin Gothic Book</vt:lpstr>
      <vt:lpstr>Segoe UI Emoji</vt:lpstr>
      <vt:lpstr>Trebuchet MS</vt:lpstr>
      <vt:lpstr>Wingdings 2</vt:lpstr>
      <vt:lpstr>Technic</vt:lpstr>
      <vt:lpstr>Online Application</vt:lpstr>
      <vt:lpstr>Online Application</vt:lpstr>
      <vt:lpstr>Online Application</vt:lpstr>
      <vt:lpstr>Online Application</vt:lpstr>
      <vt:lpstr>Online Application Process Flow</vt:lpstr>
      <vt:lpstr>Online Application Process Flow</vt:lpstr>
      <vt:lpstr>Activity-09</vt:lpstr>
      <vt:lpstr>Encoder Creates New Application</vt:lpstr>
      <vt:lpstr>OBO Assess The Application</vt:lpstr>
      <vt:lpstr>MHO Assess The Application</vt:lpstr>
      <vt:lpstr>MPDO Assess The Application</vt:lpstr>
      <vt:lpstr>Assessor Assess The Application</vt:lpstr>
      <vt:lpstr>Approver Approves The Application</vt:lpstr>
      <vt:lpstr>BFP  Process the Application</vt:lpstr>
      <vt:lpstr>Collector  Process the Payment</vt:lpstr>
      <vt:lpstr>Licensing  Process the Application</vt:lpstr>
      <vt:lpstr>Activity-10</vt:lpstr>
      <vt:lpstr>Encoder  Creates Renewal Application</vt:lpstr>
      <vt:lpstr>MHO Assess The Application</vt:lpstr>
      <vt:lpstr>MPDO Assess The Application</vt:lpstr>
      <vt:lpstr>Assessor Assess The Application</vt:lpstr>
      <vt:lpstr>Approver Approves The Application</vt:lpstr>
      <vt:lpstr>BFP  Process the Application</vt:lpstr>
      <vt:lpstr>Collector  Process the Payment</vt:lpstr>
      <vt:lpstr>Licensing  Process the Application</vt:lpstr>
      <vt:lpstr>Activity-11</vt:lpstr>
      <vt:lpstr>Encoder  Creates Add-LOB Application</vt:lpstr>
      <vt:lpstr>Activity-12</vt:lpstr>
      <vt:lpstr>Encoder  Creates Retire-LOB Application</vt:lpstr>
      <vt:lpstr>Activity-13</vt:lpstr>
      <vt:lpstr>Encoder  Creates Retire Business Application</vt:lpstr>
      <vt:lpstr>List Management</vt:lpstr>
      <vt:lpstr>List Management</vt:lpstr>
      <vt:lpstr>View Applications</vt:lpstr>
      <vt:lpstr>View Applications</vt:lpstr>
      <vt:lpstr>View Business Master List</vt:lpstr>
      <vt:lpstr>View Business Master List</vt:lpstr>
      <vt:lpstr>View Business Ledgers</vt:lpstr>
      <vt:lpstr>View Business Ledgers</vt:lpstr>
      <vt:lpstr>View Business Permits</vt:lpstr>
      <vt:lpstr>View Business Permits</vt:lpstr>
      <vt:lpstr>View Red Flags</vt:lpstr>
      <vt:lpstr>View Red Flags</vt:lpstr>
      <vt:lpstr>Tools</vt:lpstr>
      <vt:lpstr>Tools</vt:lpstr>
      <vt:lpstr>Pre-Assessment</vt:lpstr>
      <vt:lpstr>Pre-Assessment</vt:lpstr>
      <vt:lpstr>Pre-Assessment</vt:lpstr>
      <vt:lpstr>Generate Billing</vt:lpstr>
      <vt:lpstr>Generate Billing</vt:lpstr>
      <vt:lpstr>Generate Billing</vt:lpstr>
      <vt:lpstr>Build Delinquency Data</vt:lpstr>
      <vt:lpstr>Build Delinquency Data</vt:lpstr>
      <vt:lpstr>Build Delinquency Data</vt:lpstr>
      <vt:lpstr>Build Delinquency Data</vt:lpstr>
      <vt:lpstr>Build Payment Items</vt:lpstr>
      <vt:lpstr>Build Payment Items</vt:lpstr>
      <vt:lpstr>Build Payment Items</vt:lpstr>
      <vt:lpstr>Build Payment Items</vt:lpstr>
      <vt:lpstr>Reports</vt:lpstr>
      <vt:lpstr>Reports</vt:lpstr>
      <vt:lpstr>Reports</vt:lpstr>
      <vt:lpstr>Reports</vt:lpstr>
      <vt:lpstr>Reports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Rameses_4</cp:lastModifiedBy>
  <cp:revision>2196</cp:revision>
  <dcterms:created xsi:type="dcterms:W3CDTF">2006-08-16T00:00:00Z</dcterms:created>
  <dcterms:modified xsi:type="dcterms:W3CDTF">2024-03-14T02:13:35Z</dcterms:modified>
</cp:coreProperties>
</file>