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89" r:id="rId4"/>
    <p:sldId id="288" r:id="rId5"/>
    <p:sldId id="282" r:id="rId6"/>
    <p:sldId id="283" r:id="rId7"/>
    <p:sldId id="290" r:id="rId8"/>
    <p:sldId id="291" r:id="rId9"/>
    <p:sldId id="28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C8AD4-EB8E-40CA-8858-37683511D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B7564E-D12E-4176-9650-51FC1A693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B78246-113E-4DDB-92FB-2532C4DC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78EDA-7C9C-41EC-8004-52A7CABA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E21D0-FC70-42CA-88E8-DAC7D831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6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F0438-3596-4A65-9955-BB8D839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40053E-B01F-4B29-B0E0-D37CD43C4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C4F21-E93C-48FC-A8B8-0B6ADF12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1509B-AE14-417A-82DA-16951F29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FC5DCD-DA0C-4571-AFC1-A4105D8E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13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B85F88-2508-459E-9088-AE939356A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0FB235-0E47-45F4-A599-531814A9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C8205A-7D1A-4E28-94C1-7CE7D721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54E02-C725-4FE1-99CF-BB4C058D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3687F9-BC60-4353-BFB3-06072C84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0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D3FFA-63F8-403E-B7EA-5B5F7E69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A2379-6E22-4F63-BD99-9825AAAD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3F2B82-2902-4024-9140-8E6EB259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EF3BC-B4AA-432D-AED6-E0BB0813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27944B-E78E-4DB0-BA2F-152030F3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B697-7750-482A-9828-5220558B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F5CC15-D4C8-45A8-B9F5-D036E7DE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7F364-62EE-4117-A3AE-3FAE4DB5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DD31C3-D03B-438A-A7F4-8CC16791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80FE98-00B3-4BC3-92EC-BBE99223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2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0829A-A807-43C5-8643-B27A6D1A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41790-7EF2-434F-BBA9-6FC39CD5D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D048C-8520-4BDC-83B1-D9E240E7C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E97336-928A-47E1-85F9-F56163C9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8C087-ACAD-4210-AE04-F95EF711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895235-8939-4B63-837E-DBF8CCDC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96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9AB36-8C44-4BDA-90D4-DDF974FE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D775CF-8D6F-444C-910F-373A7E94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95C06C-0141-43CC-8C64-D022609B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4F7E5A-D761-428D-89A3-98E56C9BC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1CBDCF-8A64-47A4-8EFC-85D94191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F13CD9-C169-498B-AB5C-518023FB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84415B-2D24-4FBB-9CB0-61F86D6C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0A4332-9492-497D-A54D-54E92D90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2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8BA5F-6101-4B73-A17A-6398C021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2479EC-4D0D-462B-B0AD-125E6054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B689DE-79A3-4793-B6EC-1B2AA985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D1DA50-75A1-410D-B611-245D40AF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8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4A5731-EEA2-47D5-9926-7EED2595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4F0C80-45E9-4389-91C6-00C4B3BE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F3F763-00F8-4970-AD64-4F47CBED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7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E6B8-F0BF-46B5-BA90-450F1644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2209F-6037-412E-91AC-3AB4AA9D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C29F8C-51A2-4710-9521-BD8B2147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CC6141-AFAF-4DB3-A9AA-C6A1A33D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1B8A8F-5BFE-48A7-A3A5-B3C1BED5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5F2479-B9DF-45C1-905D-683A0294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44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620D8-05E9-4F79-BA34-1DC062A3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16A27A-36A6-4CE9-9DF2-6F8FD0F1D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ABE518-C847-4A06-877D-340073927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AA29C-DC31-4F69-B504-FE456D00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6EF6B1-F71A-43D6-AFAE-A328940C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0FF961-412E-40E4-953F-8ACEECB5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07A5E-8078-46B5-AE18-A6683753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5C622E-7580-4065-9A16-EB555BC4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B3CFDC-D830-43E2-8A4B-A45977DD3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34B5-F1F8-48B4-9151-AAFD6C0CAFD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D775B3-BB79-4E48-A692-7E04229C2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1E934-0126-4483-ADFB-60AA1AB2B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744B84-8443-405D-877C-05C9FE64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10666"/>
            <a:ext cx="10515600" cy="2852737"/>
          </a:xfrm>
        </p:spPr>
        <p:txBody>
          <a:bodyPr/>
          <a:lstStyle/>
          <a:p>
            <a:pPr algn="ctr"/>
            <a:r>
              <a:rPr lang="ru-RU" b="1" dirty="0"/>
              <a:t>Четвертая работа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5447EC-4C7D-4C2E-81BC-BE47713CA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9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</a:rPr>
              <a:t>Уровни </a:t>
            </a:r>
            <a:r>
              <a:rPr lang="ru-RU" sz="4000" dirty="0" err="1">
                <a:effectLst/>
              </a:rPr>
              <a:t>взаимодействия</a:t>
            </a:r>
            <a:r>
              <a:rPr lang="ru-RU" sz="4000" dirty="0">
                <a:effectLst/>
              </a:rPr>
              <a:t> с ОС </a:t>
            </a:r>
            <a:r>
              <a:rPr lang="en-GB" sz="4000" dirty="0">
                <a:effectLst/>
              </a:rPr>
              <a:t>Pintos </a:t>
            </a: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C69F1-4C7B-AFA7-506E-89363B72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37" y="1902646"/>
            <a:ext cx="6629400" cy="448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DC78F0-B290-BBB3-FED9-E91F91FCAADC}"/>
              </a:ext>
            </a:extLst>
          </p:cNvPr>
          <p:cNvSpPr txBox="1"/>
          <p:nvPr/>
        </p:nvSpPr>
        <p:spPr>
          <a:xfrm>
            <a:off x="8433237" y="4614041"/>
            <a:ext cx="2645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Работали на этом уровне на протяжении 1-3 лабораторных работ</a:t>
            </a:r>
            <a:endParaRPr lang="en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4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</a:rPr>
              <a:t>Уровни </a:t>
            </a:r>
            <a:r>
              <a:rPr lang="ru-RU" sz="4000" dirty="0" err="1">
                <a:effectLst/>
              </a:rPr>
              <a:t>взаимодействия</a:t>
            </a:r>
            <a:r>
              <a:rPr lang="ru-RU" sz="4000" dirty="0">
                <a:effectLst/>
              </a:rPr>
              <a:t> с ОС </a:t>
            </a:r>
            <a:r>
              <a:rPr lang="en-GB" sz="4000" dirty="0">
                <a:effectLst/>
              </a:rPr>
              <a:t>Pintos </a:t>
            </a: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DEA9B-F801-9345-E662-57E7DC0F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37" y="1860110"/>
            <a:ext cx="6667500" cy="448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4B371-BF52-F47B-EDD5-272557BFA261}"/>
              </a:ext>
            </a:extLst>
          </p:cNvPr>
          <p:cNvSpPr txBox="1"/>
          <p:nvPr/>
        </p:nvSpPr>
        <p:spPr>
          <a:xfrm>
            <a:off x="8681544" y="1860110"/>
            <a:ext cx="3005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Необходимо внедрить в систему возможность обработки </a:t>
            </a:r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пользовательских программ</a:t>
            </a:r>
            <a:r>
              <a:rPr lang="ru-RU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</a:rPr>
              <a:t>Пользовательские программы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218B4-57A8-59DD-A9DD-64B5DBDC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16400" cy="370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51AB05-AA5A-B5E1-B8B8-51322EE742A7}"/>
              </a:ext>
            </a:extLst>
          </p:cNvPr>
          <p:cNvSpPr txBox="1"/>
          <p:nvPr/>
        </p:nvSpPr>
        <p:spPr>
          <a:xfrm>
            <a:off x="5517055" y="1674674"/>
            <a:ext cx="59812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ОС </a:t>
            </a:r>
            <a:r>
              <a:rPr lang="en-GB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Pintos </a:t>
            </a:r>
            <a:r>
              <a:rPr lang="ru-RU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может выполнять программы</a:t>
            </a: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разработанные на языке программирования 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C, </a:t>
            </a: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если:</a:t>
            </a:r>
          </a:p>
          <a:p>
            <a:pPr marL="285750" indent="-285750" algn="just">
              <a:buFont typeface=".PingFang SC Regular"/>
              <a:buChar char="－"/>
            </a:pP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они не превышают заданный̆ лимит по размеру</a:t>
            </a:r>
          </a:p>
          <a:p>
            <a:pPr marL="285750" indent="-285750" algn="just">
              <a:buFont typeface=".PingFang SC Regular"/>
              <a:buChar char="－"/>
            </a:pP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используют ограниченный̆ набор системных вызовов (например, не используют динамическое выделение памяти)</a:t>
            </a:r>
          </a:p>
          <a:p>
            <a:pPr marL="285750" indent="-285750" algn="just">
              <a:buFont typeface=".PingFang SC Regular"/>
              <a:buChar char="－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не содержат вычислений над числами с плавающей запятой</a:t>
            </a:r>
            <a:endParaRPr lang="ru-RU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7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" panose="020F0502020204030204" pitchFamily="34" charset="0"/>
              </a:rPr>
              <a:t>Файловая система </a:t>
            </a:r>
            <a:r>
              <a:rPr lang="en-US" dirty="0">
                <a:cs typeface="Calibri" panose="020F0502020204030204" pitchFamily="34" charset="0"/>
              </a:rPr>
              <a:t>Pintos</a:t>
            </a:r>
            <a:endParaRPr lang="en-RU" dirty="0"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58953-4B9F-42D9-51CB-F56D392AD6DB}"/>
              </a:ext>
            </a:extLst>
          </p:cNvPr>
          <p:cNvSpPr txBox="1"/>
          <p:nvPr/>
        </p:nvSpPr>
        <p:spPr>
          <a:xfrm>
            <a:off x="838200" y="1690688"/>
            <a:ext cx="8600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Пользовательские программы </a:t>
            </a:r>
            <a:r>
              <a:rPr lang="ru-RU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не могут быть загружены из </a:t>
            </a:r>
            <a:r>
              <a:rPr lang="ru-RU" sz="1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хостовои</a:t>
            </a:r>
            <a:r>
              <a:rPr lang="ru-RU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̆ машины</a:t>
            </a:r>
            <a:r>
              <a:rPr lang="ru-RU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а должны быть скопированы на </a:t>
            </a:r>
            <a:r>
              <a:rPr lang="ru-RU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виртуальныи</a:t>
            </a:r>
            <a:r>
              <a:rPr lang="ru-RU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̆ диск с </a:t>
            </a:r>
            <a:r>
              <a:rPr lang="ru-RU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файловои</a:t>
            </a:r>
            <a:r>
              <a:rPr lang="ru-RU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̆ </a:t>
            </a:r>
            <a:r>
              <a:rPr lang="ru-RU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системои</a:t>
            </a:r>
            <a:r>
              <a:rPr lang="ru-RU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̆</a:t>
            </a:r>
            <a:endParaRPr lang="en-US" sz="1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u="sng" dirty="0">
                <a:latin typeface="Calibri" panose="020F0502020204030204" pitchFamily="34" charset="0"/>
                <a:cs typeface="Calibri" panose="020F0502020204030204" pitchFamily="34" charset="0"/>
              </a:rPr>
              <a:t>Примечание: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файловая система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intos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имеет очень ограниченный функционал </a:t>
            </a:r>
          </a:p>
          <a:p>
            <a:pPr algn="just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Пример запуска пользовательской программы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ОС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Pintos:</a:t>
            </a:r>
          </a:p>
          <a:p>
            <a:pPr algn="just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pintos --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qemu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--disk=</a:t>
            </a:r>
            <a:r>
              <a:rPr lang="en-GB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filesys.dsk</a:t>
            </a:r>
            <a:r>
              <a:rPr lang="en-GB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-p ../../examples/echo </a:t>
            </a:r>
            <a:r>
              <a:rPr lang="en-GB" sz="1800" dirty="0">
                <a:effectLst/>
                <a:highlight>
                  <a:srgbClr val="800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-a echo 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 -q</a:t>
            </a:r>
            <a:endParaRPr lang="en-GB" sz="180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pintos --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qemu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--disk=</a:t>
            </a:r>
            <a:r>
              <a:rPr lang="en-GB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filesys.dsk</a:t>
            </a:r>
            <a:r>
              <a:rPr lang="en-GB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 </a:t>
            </a:r>
            <a:r>
              <a:rPr lang="en-GB" sz="1800" dirty="0">
                <a:effectLst/>
                <a:highlight>
                  <a:srgbClr val="800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run 'echo x’</a:t>
            </a:r>
            <a:endParaRPr lang="en-GB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4128B-440A-A68A-45CD-9807CDCF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07" y="4365853"/>
            <a:ext cx="6244315" cy="1347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E1D4A-F3BD-8EA1-5EF3-24065F11799B}"/>
              </a:ext>
            </a:extLst>
          </p:cNvPr>
          <p:cNvSpPr txBox="1"/>
          <p:nvPr/>
        </p:nvSpPr>
        <p:spPr>
          <a:xfrm>
            <a:off x="7055068" y="4460677"/>
            <a:ext cx="4766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 не была исполнена корректно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.к. в системе отсутствуют: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механизм ожидания завершения </a:t>
            </a:r>
            <a:r>
              <a:rPr lang="ru-RU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запущеннои</a:t>
            </a:r>
            <a:r>
              <a:rPr lang="ru-RU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̆ программы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механизм передачи параметров командной̆ строки </a:t>
            </a:r>
            <a:r>
              <a:rPr lang="ru-RU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запускаемои</a:t>
            </a:r>
            <a:r>
              <a:rPr lang="ru-RU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̆ программы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BDC50-E004-06D1-0298-70106A963E48}"/>
              </a:ext>
            </a:extLst>
          </p:cNvPr>
          <p:cNvSpPr txBox="1"/>
          <p:nvPr/>
        </p:nvSpPr>
        <p:spPr>
          <a:xfrm>
            <a:off x="7359869" y="3629680"/>
            <a:ext cx="4156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запись программы на виртуальный диск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запуск программы с виртуального диска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4458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" panose="020F0502020204030204" pitchFamily="34" charset="0"/>
              </a:rPr>
              <a:t>М</a:t>
            </a:r>
            <a:r>
              <a:rPr lang="ru-RU" sz="4400" dirty="0">
                <a:effectLst/>
                <a:cs typeface="Calibri" panose="020F0502020204030204" pitchFamily="34" charset="0"/>
              </a:rPr>
              <a:t>еханизм ожидания завершения </a:t>
            </a:r>
            <a:r>
              <a:rPr lang="ru-RU" sz="4400" dirty="0" err="1">
                <a:effectLst/>
                <a:cs typeface="Calibri" panose="020F0502020204030204" pitchFamily="34" charset="0"/>
              </a:rPr>
              <a:t>запущеннои</a:t>
            </a:r>
            <a:r>
              <a:rPr lang="ru-RU" sz="4400" dirty="0">
                <a:effectLst/>
                <a:cs typeface="Calibri" panose="020F0502020204030204" pitchFamily="34" charset="0"/>
              </a:rPr>
              <a:t>̆ программы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58953-4B9F-42D9-51CB-F56D392AD6DB}"/>
              </a:ext>
            </a:extLst>
          </p:cNvPr>
          <p:cNvSpPr txBox="1"/>
          <p:nvPr/>
        </p:nvSpPr>
        <p:spPr>
          <a:xfrm>
            <a:off x="838200" y="169068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Необходимо изучить детали реализации загрузки пользовательских программ в память: </a:t>
            </a:r>
          </a:p>
          <a:p>
            <a:pPr marL="742950" lvl="1" indent="-285750" algn="just">
              <a:buFont typeface=".PingFang SC Regular"/>
              <a:buChar char="－"/>
            </a:pPr>
            <a:r>
              <a:rPr lang="ru-RU" dirty="0"/>
              <a:t>какие функции выполняет процесс-родитель</a:t>
            </a:r>
          </a:p>
          <a:p>
            <a:pPr marL="742950" lvl="1" indent="-285750" algn="just">
              <a:buFont typeface=".PingFang SC Regular"/>
              <a:buChar char="－"/>
            </a:pPr>
            <a:r>
              <a:rPr lang="ru-RU" dirty="0"/>
              <a:t>какие функции выполняет процесс-потомок</a:t>
            </a:r>
          </a:p>
          <a:p>
            <a:pPr marL="742950" lvl="1" indent="-285750" algn="just">
              <a:buFont typeface=".PingFang SC Regular"/>
              <a:buChar char="－"/>
            </a:pPr>
            <a:r>
              <a:rPr lang="ru-RU" dirty="0"/>
              <a:t>как они взаимодействуют процесс-родитель и процесс-потомок </a:t>
            </a:r>
          </a:p>
          <a:p>
            <a:pPr marL="742950" lvl="1" indent="-285750" algn="just">
              <a:buFont typeface=".PingFang SC Regular"/>
              <a:buChar char="－"/>
            </a:pPr>
            <a:r>
              <a:rPr lang="ru-RU" dirty="0"/>
              <a:t>как выглядит жизненный цикл процесса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4342A-6F5A-8B54-5D93-03C3328F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0575"/>
            <a:ext cx="69215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F5E1AA-AB6F-D5EC-8BC1-667AF98E605E}"/>
              </a:ext>
            </a:extLst>
          </p:cNvPr>
          <p:cNvSpPr txBox="1"/>
          <p:nvPr/>
        </p:nvSpPr>
        <p:spPr>
          <a:xfrm>
            <a:off x="8103477" y="3287918"/>
            <a:ext cx="3825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Функция </a:t>
            </a:r>
            <a:r>
              <a:rPr lang="en-US" i="1" dirty="0" err="1"/>
              <a:t>process_wait</a:t>
            </a:r>
            <a:r>
              <a:rPr lang="en-US" i="1" dirty="0"/>
              <a:t> </a:t>
            </a:r>
            <a:r>
              <a:rPr lang="ru-RU" dirty="0"/>
              <a:t>необходима для того, чтобы </a:t>
            </a:r>
            <a:r>
              <a:rPr lang="ru-RU" b="1" dirty="0"/>
              <a:t>ядро дождалось завершения всех процессов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 ходе работы требуется реализовать эту логику</a:t>
            </a:r>
          </a:p>
        </p:txBody>
      </p:sp>
    </p:spTree>
    <p:extLst>
      <p:ext uri="{BB962C8B-B14F-4D97-AF65-F5344CB8AC3E}">
        <p14:creationId xmlns:p14="http://schemas.microsoft.com/office/powerpoint/2010/main" val="30409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7145"/>
            <a:ext cx="10712669" cy="643868"/>
          </a:xfrm>
        </p:spPr>
        <p:txBody>
          <a:bodyPr>
            <a:normAutofit/>
          </a:bodyPr>
          <a:lstStyle/>
          <a:p>
            <a:r>
              <a:rPr lang="ru-RU" sz="2400" dirty="0">
                <a:cs typeface="Calibri" panose="020F0502020204030204" pitchFamily="34" charset="0"/>
              </a:rPr>
              <a:t>М</a:t>
            </a:r>
            <a:r>
              <a:rPr lang="ru-RU" sz="2400" dirty="0">
                <a:effectLst/>
                <a:cs typeface="Calibri" panose="020F0502020204030204" pitchFamily="34" charset="0"/>
              </a:rPr>
              <a:t>еханизм передачи параметров </a:t>
            </a:r>
            <a:r>
              <a:rPr lang="ru-RU" sz="2400" dirty="0" err="1">
                <a:effectLst/>
                <a:cs typeface="Calibri" panose="020F0502020204030204" pitchFamily="34" charset="0"/>
              </a:rPr>
              <a:t>команднои</a:t>
            </a:r>
            <a:r>
              <a:rPr lang="ru-RU" sz="2400" dirty="0">
                <a:effectLst/>
                <a:cs typeface="Calibri" panose="020F0502020204030204" pitchFamily="34" charset="0"/>
              </a:rPr>
              <a:t>̆ строки </a:t>
            </a:r>
            <a:r>
              <a:rPr lang="ru-RU" sz="2400" dirty="0" err="1">
                <a:effectLst/>
                <a:cs typeface="Calibri" panose="020F0502020204030204" pitchFamily="34" charset="0"/>
              </a:rPr>
              <a:t>запускаемои</a:t>
            </a:r>
            <a:r>
              <a:rPr lang="ru-RU" sz="2400" dirty="0">
                <a:effectLst/>
                <a:cs typeface="Calibri" panose="020F0502020204030204" pitchFamily="34" charset="0"/>
              </a:rPr>
              <a:t>̆ программы</a:t>
            </a:r>
            <a:endParaRPr lang="en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58953-4B9F-42D9-51CB-F56D392AD6DB}"/>
              </a:ext>
            </a:extLst>
          </p:cNvPr>
          <p:cNvSpPr txBox="1"/>
          <p:nvPr/>
        </p:nvSpPr>
        <p:spPr>
          <a:xfrm>
            <a:off x="5959366" y="1319048"/>
            <a:ext cx="5667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Функция </a:t>
            </a:r>
            <a:r>
              <a:rPr lang="en-US" i="1" dirty="0"/>
              <a:t>load </a:t>
            </a:r>
            <a:r>
              <a:rPr lang="ru-RU" dirty="0"/>
              <a:t>выполняет загрузку исполняемого файла с диска в оперативную память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 базовой реализации не настроена передача аргументов командной строки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Необходимо: </a:t>
            </a:r>
          </a:p>
          <a:p>
            <a:pPr marL="285750" indent="-285750" algn="just">
              <a:buFont typeface=".PingFang SC Regular"/>
              <a:buChar char="－"/>
            </a:pPr>
            <a:r>
              <a:rPr lang="ru-RU" dirty="0"/>
              <a:t>изучить как выполняется обработка параметров командной строки (например, </a:t>
            </a:r>
            <a:r>
              <a:rPr lang="en-US" i="1" dirty="0"/>
              <a:t>echo x</a:t>
            </a:r>
            <a:r>
              <a:rPr lang="en-US" dirty="0"/>
              <a:t>) </a:t>
            </a:r>
            <a:endParaRPr lang="ru-RU" dirty="0"/>
          </a:p>
          <a:p>
            <a:pPr marL="285750" indent="-285750" algn="just">
              <a:buFont typeface=".PingFang SC Regular"/>
              <a:buChar char="－"/>
            </a:pPr>
            <a:r>
              <a:rPr lang="ru-RU" dirty="0"/>
              <a:t>изучить устройство виртуальной памяти в ОС </a:t>
            </a:r>
            <a:r>
              <a:rPr lang="en-US" dirty="0"/>
              <a:t>Pintos </a:t>
            </a:r>
            <a:endParaRPr lang="ru-RU" dirty="0"/>
          </a:p>
          <a:p>
            <a:pPr marL="285750" indent="-285750" algn="just">
              <a:buFont typeface=".PingFang SC Regular"/>
              <a:buChar char="－"/>
            </a:pPr>
            <a:r>
              <a:rPr lang="ru-RU" dirty="0"/>
              <a:t>поместить аргументы в стек в правильном порядке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0A140-DB76-AAE7-EF3C-6DF9F46C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791013"/>
            <a:ext cx="4847898" cy="59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8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Виртуальное адресное пространство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12B39-1755-24F1-4345-BB9CC2E6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1" y="1690688"/>
            <a:ext cx="7772400" cy="4631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C4501-69B2-0F40-2C7D-2F77AC42D454}"/>
              </a:ext>
            </a:extLst>
          </p:cNvPr>
          <p:cNvSpPr txBox="1"/>
          <p:nvPr/>
        </p:nvSpPr>
        <p:spPr>
          <a:xfrm>
            <a:off x="8565931" y="2806139"/>
            <a:ext cx="33843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u="sng" dirty="0">
                <a:effectLst/>
                <a:latin typeface="Times New Roman" panose="02020603050405020304" pitchFamily="18" charset="0"/>
              </a:rPr>
              <a:t>Примечание:</a:t>
            </a:r>
            <a:r>
              <a:rPr lang="ru-RU" sz="1800" dirty="0">
                <a:effectLst/>
                <a:latin typeface="Times New Roman" panose="02020603050405020304" pitchFamily="18" charset="0"/>
              </a:rPr>
              <a:t> стек заполняется в обратном порядке, от наибольших адресов памяти в сторону уменьшения адресов, «снизу вверх»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22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58953-4B9F-42D9-51CB-F56D392AD6DB}"/>
              </a:ext>
            </a:extLst>
          </p:cNvPr>
          <p:cNvSpPr txBox="1"/>
          <p:nvPr/>
        </p:nvSpPr>
        <p:spPr>
          <a:xfrm>
            <a:off x="838200" y="1690688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Модифицировать работу системы обработки команд пользователя и передачи параметров </a:t>
            </a:r>
            <a:r>
              <a:rPr lang="ru-RU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команднои</a:t>
            </a:r>
            <a:r>
              <a:rPr lang="ru-RU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̆ строки так, чтобы пользовательская программа могла считывать переданные </a:t>
            </a:r>
            <a:r>
              <a:rPr lang="ru-RU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еи</a:t>
            </a:r>
            <a:r>
              <a:rPr lang="ru-RU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̆ аргументы</a:t>
            </a: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Реализовать функцию ожидания завершения пользовательских программ </a:t>
            </a: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Реализовать минимальную поддержку системных вызов (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write, exit) </a:t>
            </a:r>
            <a:r>
              <a:rPr lang="ru-RU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 пользовательских программ к ядру ОС 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pintos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09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388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.PingFang SC Regular</vt:lpstr>
      <vt:lpstr>Arial</vt:lpstr>
      <vt:lpstr>Calibri</vt:lpstr>
      <vt:lpstr>Calibri Light</vt:lpstr>
      <vt:lpstr>Times New Roman</vt:lpstr>
      <vt:lpstr>Тема Office</vt:lpstr>
      <vt:lpstr>Четвертая работа</vt:lpstr>
      <vt:lpstr>Уровни взаимодействия с ОС Pintos </vt:lpstr>
      <vt:lpstr>Уровни взаимодействия с ОС Pintos </vt:lpstr>
      <vt:lpstr>Пользовательские программы</vt:lpstr>
      <vt:lpstr>Файловая система Pintos</vt:lpstr>
      <vt:lpstr>Механизм ожидания завершения запущенной программы </vt:lpstr>
      <vt:lpstr>Механизм передачи параметров командной строки запускаемой программы</vt:lpstr>
      <vt:lpstr>Виртуальное адресное пространство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Огнев Роман  Андреевич</dc:creator>
  <cp:lastModifiedBy>Огнев Роман  Андреевич</cp:lastModifiedBy>
  <cp:revision>24</cp:revision>
  <dcterms:created xsi:type="dcterms:W3CDTF">2021-11-17T18:19:17Z</dcterms:created>
  <dcterms:modified xsi:type="dcterms:W3CDTF">2023-10-29T19:52:34Z</dcterms:modified>
</cp:coreProperties>
</file>