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0" r:id="rId3"/>
    <p:sldId id="289" r:id="rId4"/>
    <p:sldId id="292" r:id="rId5"/>
    <p:sldId id="293" r:id="rId6"/>
    <p:sldId id="288" r:id="rId7"/>
    <p:sldId id="282" r:id="rId8"/>
    <p:sldId id="283" r:id="rId9"/>
    <p:sldId id="294" r:id="rId10"/>
    <p:sldId id="295" r:id="rId11"/>
    <p:sldId id="291" r:id="rId12"/>
    <p:sldId id="28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C8AD4-EB8E-40CA-8858-37683511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B7564E-D12E-4176-9650-51FC1A693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78246-113E-4DDB-92FB-2532C4DC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A78EDA-7C9C-41EC-8004-52A7CABA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E21D0-FC70-42CA-88E8-DAC7D831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16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F0438-3596-4A65-9955-BB8D8392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40053E-B01F-4B29-B0E0-D37CD43C4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EC4F21-E93C-48FC-A8B8-0B6ADF12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1509B-AE14-417A-82DA-16951F29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FC5DCD-DA0C-4571-AFC1-A4105D8E2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1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B85F88-2508-459E-9088-AE939356A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0FB235-0E47-45F4-A599-531814A997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C8205A-7D1A-4E28-94C1-7CE7D721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854E02-C725-4FE1-99CF-BB4C058D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687F9-BC60-4353-BFB3-06072C84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20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6D3FFA-63F8-403E-B7EA-5B5F7E69D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EA2379-6E22-4F63-BD99-9825AAAD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3F2B82-2902-4024-9140-8E6EB259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8EF3BC-B4AA-432D-AED6-E0BB08136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7944B-E78E-4DB0-BA2F-152030F3D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40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B697-7750-482A-9828-5220558B6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F5CC15-D4C8-45A8-B9F5-D036E7DE2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B27F364-62EE-4117-A3AE-3FAE4DB5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D31C3-D03B-438A-A7F4-8CC16791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80FE98-00B3-4BC3-92EC-BBE99223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2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0829A-A807-43C5-8643-B27A6D1AA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D41790-7EF2-434F-BBA9-6FC39CD5D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0D048C-8520-4BDC-83B1-D9E240E7C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2E97336-928A-47E1-85F9-F56163C9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8C087-ACAD-4210-AE04-F95EF7112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895235-8939-4B63-837E-DBF8CCDC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96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49AB36-8C44-4BDA-90D4-DDF974FED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D775CF-8D6F-444C-910F-373A7E94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5C06C-0141-43CC-8C64-D022609B2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94F7E5A-D761-428D-89A3-98E56C9BC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81CBDCF-8A64-47A4-8EFC-85D94191D2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3F13CD9-C169-498B-AB5C-518023FB0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384415B-2D24-4FBB-9CB0-61F86D6C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0A4332-9492-497D-A54D-54E92D90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142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8BA5F-6101-4B73-A17A-6398C021C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12479EC-4D0D-462B-B0AD-125E60549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B689DE-79A3-4793-B6EC-1B2AA985D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FD1DA50-75A1-410D-B611-245D40AF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58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B4A5731-EEA2-47D5-9926-7EED25955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4F0C80-45E9-4389-91C6-00C4B3BE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F3F763-00F8-4970-AD64-4F47CBED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782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6E6B8-F0BF-46B5-BA90-450F1644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2209F-6037-412E-91AC-3AB4AA9D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C29F8C-51A2-4710-9521-BD8B2147DC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CC6141-AFAF-4DB3-A9AA-C6A1A33D2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1B8A8F-5BFE-48A7-A3A5-B3C1BED5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25F2479-B9DF-45C1-905D-683A0294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44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620D8-05E9-4F79-BA34-1DC062A35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116A27A-36A6-4CE9-9DF2-6F8FD0F1D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ABE518-C847-4A06-877D-340073927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AA29C-DC31-4F69-B504-FE456D00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6EF6B1-F71A-43D6-AFAE-A328940C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0FF961-412E-40E4-953F-8ACEECB57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03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07A5E-8078-46B5-AE18-A6683753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5C622E-7580-4065-9A16-EB555BC4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B3CFDC-D830-43E2-8A4B-A45977DD3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D34B5-F1F8-48B4-9151-AAFD6C0CAFD8}" type="datetimeFigureOut">
              <a:rPr lang="ru-RU" smtClean="0"/>
              <a:t>19.11.2023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D775B3-BB79-4E48-A692-7E04229C2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F1E934-0126-4483-ADFB-60AA1AB2B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77462-F196-4C52-81AB-1252865F4B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6669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1744B84-8443-405D-877C-05C9FE64A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10666"/>
            <a:ext cx="10515600" cy="2852737"/>
          </a:xfrm>
        </p:spPr>
        <p:txBody>
          <a:bodyPr/>
          <a:lstStyle/>
          <a:p>
            <a:pPr algn="ctr"/>
            <a:r>
              <a:rPr lang="ru-RU" b="1" dirty="0"/>
              <a:t>Пятая работа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5447EC-4C7D-4C2E-81BC-BE47713CA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960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cs typeface="Calibri" panose="020F0502020204030204" pitchFamily="34" charset="0"/>
              </a:rPr>
              <a:t>Обработка системных вызовов в ОС </a:t>
            </a:r>
            <a:r>
              <a:rPr lang="en-US" sz="4400" dirty="0">
                <a:effectLst/>
                <a:cs typeface="Calibri" panose="020F0502020204030204" pitchFamily="34" charset="0"/>
              </a:rPr>
              <a:t>Pintos</a:t>
            </a:r>
            <a:endParaRPr lang="ru-RU" sz="4400" dirty="0">
              <a:effectLst/>
              <a:cs typeface="Calibri" panose="020F050202020403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1753F2-3847-2F26-2BCE-C15A83DF12C9}"/>
              </a:ext>
            </a:extLst>
          </p:cNvPr>
          <p:cNvGrpSpPr/>
          <p:nvPr/>
        </p:nvGrpSpPr>
        <p:grpSpPr>
          <a:xfrm>
            <a:off x="838200" y="1828800"/>
            <a:ext cx="5152697" cy="1904125"/>
            <a:chOff x="838200" y="1690688"/>
            <a:chExt cx="6371897" cy="252571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70EBFDD-271B-4FD6-4F89-B6347A9BB9D8}"/>
                </a:ext>
              </a:extLst>
            </p:cNvPr>
            <p:cNvSpPr txBox="1"/>
            <p:nvPr/>
          </p:nvSpPr>
          <p:spPr>
            <a:xfrm>
              <a:off x="838200" y="1690688"/>
              <a:ext cx="637189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CC36065-7780-CD32-06FA-5C0FA24CF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816101"/>
              <a:ext cx="6235700" cy="2400300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2C9655-FA77-ED5A-0F00-981B19651635}"/>
                </a:ext>
              </a:extLst>
            </p:cNvPr>
            <p:cNvCxnSpPr/>
            <p:nvPr/>
          </p:nvCxnSpPr>
          <p:spPr>
            <a:xfrm>
              <a:off x="4487917" y="2648607"/>
              <a:ext cx="13453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BF079B6-56BC-AABF-CDEA-80F744B677CF}"/>
                </a:ext>
              </a:extLst>
            </p:cNvPr>
            <p:cNvCxnSpPr>
              <a:cxnSpLocks/>
            </p:cNvCxnSpPr>
            <p:nvPr/>
          </p:nvCxnSpPr>
          <p:spPr>
            <a:xfrm>
              <a:off x="2853559" y="2648607"/>
              <a:ext cx="373117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0D2ED72-F8E3-4AEF-1E47-D0E974C0FBAD}"/>
                </a:ext>
              </a:extLst>
            </p:cNvPr>
            <p:cNvCxnSpPr/>
            <p:nvPr/>
          </p:nvCxnSpPr>
          <p:spPr>
            <a:xfrm>
              <a:off x="1003738" y="3368565"/>
              <a:ext cx="1345324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53F0EA01-AF53-E13F-AA15-ED6D92ECD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3" y="4033847"/>
            <a:ext cx="5059604" cy="23070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E9EE5C-FB11-53E2-57D1-6A1E7C03AB3F}"/>
              </a:ext>
            </a:extLst>
          </p:cNvPr>
          <p:cNvSpPr txBox="1"/>
          <p:nvPr/>
        </p:nvSpPr>
        <p:spPr>
          <a:xfrm>
            <a:off x="6390291" y="1988438"/>
            <a:ext cx="51526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Реализация обработчика системных вызовов по умолчанию в ОС </a:t>
            </a:r>
            <a:r>
              <a:rPr lang="ru-RU" sz="2400" dirty="0" err="1"/>
              <a:t>P</a:t>
            </a:r>
            <a:r>
              <a:rPr lang="en-US" sz="2400" dirty="0" err="1"/>
              <a:t>intos</a:t>
            </a:r>
            <a:endParaRPr lang="en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DCC309-AB18-26B3-5F56-EAB0AFF4CA39}"/>
              </a:ext>
            </a:extLst>
          </p:cNvPr>
          <p:cNvSpPr txBox="1"/>
          <p:nvPr/>
        </p:nvSpPr>
        <p:spPr>
          <a:xfrm>
            <a:off x="6390291" y="4033847"/>
            <a:ext cx="51526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Системные вызовы, поддержку которых необходимо реализовать по заданию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27617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Модифицированная версия обработчика системных вызовов</a:t>
            </a:r>
            <a:endParaRPr lang="en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E35F0F-78F9-B70C-CEB6-7CC9E17CC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698" y="1939802"/>
            <a:ext cx="9386051" cy="39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23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  <a:endParaRPr lang="en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911773" y="1690688"/>
            <a:ext cx="100189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ru-RU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Модифицировать текущий механизм обработки системных вызовов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(добавить чтение и валидацию аргументов, чтение номера системного вызова, реализация корректного завершения обработки с возвращением значения)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ru-RU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Расширить перечень поддерживаемых системных вызовов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0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Уровни </a:t>
            </a:r>
            <a:r>
              <a:rPr lang="ru-RU" sz="4000" dirty="0" err="1">
                <a:effectLst/>
              </a:rPr>
              <a:t>взаимодействия</a:t>
            </a:r>
            <a:r>
              <a:rPr lang="ru-RU" sz="4000" dirty="0">
                <a:effectLst/>
              </a:rPr>
              <a:t> </a:t>
            </a:r>
            <a:r>
              <a:rPr lang="en-US" sz="4000" dirty="0" err="1">
                <a:effectLst/>
              </a:rPr>
              <a:t>в</a:t>
            </a:r>
            <a:r>
              <a:rPr lang="ru-RU" sz="4000" dirty="0">
                <a:effectLst/>
              </a:rPr>
              <a:t> ОС </a:t>
            </a:r>
            <a:r>
              <a:rPr lang="en-GB" sz="4000" dirty="0">
                <a:effectLst/>
              </a:rPr>
              <a:t>Pintos </a:t>
            </a:r>
            <a:endParaRPr lang="en-GB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DC69F1-4C7B-AFA7-506E-89363B72E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837" y="1902646"/>
            <a:ext cx="6629400" cy="4483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DC78F0-B290-BBB3-FED9-E91F91FCAADC}"/>
              </a:ext>
            </a:extLst>
          </p:cNvPr>
          <p:cNvSpPr txBox="1"/>
          <p:nvPr/>
        </p:nvSpPr>
        <p:spPr>
          <a:xfrm>
            <a:off x="8548851" y="4456386"/>
            <a:ext cx="26456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Работали на этом уровне на протяжении 1-3 лабораторных работ</a:t>
            </a:r>
            <a:endParaRPr lang="en-RU" sz="2000" dirty="0"/>
          </a:p>
        </p:txBody>
      </p:sp>
    </p:spTree>
    <p:extLst>
      <p:ext uri="{BB962C8B-B14F-4D97-AF65-F5344CB8AC3E}">
        <p14:creationId xmlns:p14="http://schemas.microsoft.com/office/powerpoint/2010/main" val="3187548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Уровни </a:t>
            </a:r>
            <a:r>
              <a:rPr lang="ru-RU" sz="4000" dirty="0" err="1">
                <a:effectLst/>
              </a:rPr>
              <a:t>взаимодействия</a:t>
            </a:r>
            <a:r>
              <a:rPr lang="ru-RU" sz="4000" dirty="0">
                <a:effectLst/>
              </a:rPr>
              <a:t> в ОС </a:t>
            </a:r>
            <a:r>
              <a:rPr lang="en-GB" sz="4000" dirty="0">
                <a:effectLst/>
              </a:rPr>
              <a:t>Pintos </a:t>
            </a:r>
            <a:endParaRPr lang="en-GB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EA9B-F801-9345-E662-57E7DC0FD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737" y="1860110"/>
            <a:ext cx="6667500" cy="4483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A4B371-BF52-F47B-EDD5-272557BFA261}"/>
              </a:ext>
            </a:extLst>
          </p:cNvPr>
          <p:cNvSpPr txBox="1"/>
          <p:nvPr/>
        </p:nvSpPr>
        <p:spPr>
          <a:xfrm>
            <a:off x="8681544" y="1860110"/>
            <a:ext cx="30059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 протяжении четвертой работы работы с пользовательским уровнем</a:t>
            </a:r>
            <a:endParaRPr lang="ru-RU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22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AAB596-340B-D769-1168-5F33AB5E9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337" y="1870620"/>
            <a:ext cx="6562835" cy="42624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</a:rPr>
              <a:t>Уровни </a:t>
            </a:r>
            <a:r>
              <a:rPr lang="ru-RU" sz="4000" dirty="0" err="1">
                <a:effectLst/>
              </a:rPr>
              <a:t>взаимодействия</a:t>
            </a:r>
            <a:r>
              <a:rPr lang="ru-RU" sz="4000" dirty="0">
                <a:effectLst/>
              </a:rPr>
              <a:t> в ОС </a:t>
            </a:r>
            <a:r>
              <a:rPr lang="en-GB" sz="4000" dirty="0">
                <a:effectLst/>
              </a:rPr>
              <a:t>Pintos 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A4B371-BF52-F47B-EDD5-272557BFA261}"/>
              </a:ext>
            </a:extLst>
          </p:cNvPr>
          <p:cNvSpPr txBox="1"/>
          <p:nvPr/>
        </p:nvSpPr>
        <p:spPr>
          <a:xfrm>
            <a:off x="8347841" y="1883062"/>
            <a:ext cx="351833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В рамках пятой работы ведется работа над реализацией механизмов</a:t>
            </a:r>
            <a:r>
              <a:rPr lang="ru-RU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прерываний </a:t>
            </a:r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2000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системных вызовов</a:t>
            </a:r>
          </a:p>
          <a:p>
            <a:pPr algn="just"/>
            <a:endParaRPr lang="ru-RU" sz="2000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0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Системные вызовы и прерывания 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— механизмы, позволяющие управлять взаимодействием между пользовательскими программами и аппаратным обеспечением компьютера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FDE3A-C5D3-151A-0ADF-9B3473B06E8E}"/>
              </a:ext>
            </a:extLst>
          </p:cNvPr>
          <p:cNvSpPr/>
          <p:nvPr/>
        </p:nvSpPr>
        <p:spPr>
          <a:xfrm>
            <a:off x="5139559" y="2806262"/>
            <a:ext cx="2259724" cy="176573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68F24A-32CD-CBEA-AA8B-318F3C0F6623}"/>
              </a:ext>
            </a:extLst>
          </p:cNvPr>
          <p:cNvSpPr/>
          <p:nvPr/>
        </p:nvSpPr>
        <p:spPr>
          <a:xfrm>
            <a:off x="3105808" y="2460273"/>
            <a:ext cx="1907626" cy="226938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8269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cs typeface="Calibri" panose="020F0502020204030204" pitchFamily="34" charset="0"/>
              </a:rPr>
              <a:t>Системные вызовы (</a:t>
            </a:r>
            <a:r>
              <a:rPr lang="en-GB" sz="4000" dirty="0">
                <a:effectLst/>
                <a:cs typeface="Calibri" panose="020F0502020204030204" pitchFamily="34" charset="0"/>
              </a:rPr>
              <a:t>System Calls)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1AB05-AA5A-B5E1-B8B8-51322EE742A7}"/>
              </a:ext>
            </a:extLst>
          </p:cNvPr>
          <p:cNvSpPr txBox="1"/>
          <p:nvPr/>
        </p:nvSpPr>
        <p:spPr>
          <a:xfrm>
            <a:off x="838200" y="1674674"/>
            <a:ext cx="1066011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effectLst/>
                <a:cs typeface="Calibri" panose="020F0502020204030204" pitchFamily="34" charset="0"/>
              </a:rPr>
              <a:t>Это программный интерфейс, через который пользовательские программы </a:t>
            </a:r>
            <a:r>
              <a:rPr lang="ru-RU" sz="2200" b="1" dirty="0">
                <a:effectLst/>
                <a:cs typeface="Calibri" panose="020F0502020204030204" pitchFamily="34" charset="0"/>
              </a:rPr>
              <a:t>запрашивают «услуги» у операционной системы</a:t>
            </a:r>
          </a:p>
          <a:p>
            <a:pPr algn="just"/>
            <a:r>
              <a:rPr lang="ru-RU" sz="2200" b="1" dirty="0">
                <a:effectLst/>
                <a:cs typeface="Calibri" panose="020F0502020204030204" pitchFamily="34" charset="0"/>
              </a:rPr>
              <a:t>  </a:t>
            </a:r>
            <a:endParaRPr lang="ru-RU" sz="2200" dirty="0">
              <a:effectLst/>
              <a:cs typeface="Calibri" panose="020F0502020204030204" pitchFamily="34" charset="0"/>
            </a:endParaRPr>
          </a:p>
          <a:p>
            <a:pPr algn="just"/>
            <a:r>
              <a:rPr lang="ru-RU" sz="2200" u="sng" dirty="0">
                <a:effectLst/>
                <a:cs typeface="Calibri" panose="020F0502020204030204" pitchFamily="34" charset="0"/>
              </a:rPr>
              <a:t>Примеры</a:t>
            </a:r>
            <a:r>
              <a:rPr lang="ru-RU" sz="2200" dirty="0">
                <a:effectLst/>
                <a:cs typeface="Calibri" panose="020F0502020204030204" pitchFamily="34" charset="0"/>
              </a:rPr>
              <a:t>: создание и управление процессами (</a:t>
            </a:r>
            <a:r>
              <a:rPr lang="en-GB" sz="2200" i="1" dirty="0">
                <a:effectLst/>
                <a:cs typeface="Calibri" panose="020F0502020204030204" pitchFamily="34" charset="0"/>
              </a:rPr>
              <a:t>fork, exec</a:t>
            </a:r>
            <a:r>
              <a:rPr lang="en-GB" sz="2200" dirty="0">
                <a:effectLst/>
                <a:cs typeface="Calibri" panose="020F0502020204030204" pitchFamily="34" charset="0"/>
              </a:rPr>
              <a:t>), </a:t>
            </a:r>
            <a:r>
              <a:rPr lang="ru-RU" sz="2200" dirty="0">
                <a:effectLst/>
                <a:cs typeface="Calibri" panose="020F0502020204030204" pitchFamily="34" charset="0"/>
              </a:rPr>
              <a:t>управление файлами (</a:t>
            </a:r>
            <a:r>
              <a:rPr lang="en-GB" sz="2200" i="1" dirty="0">
                <a:effectLst/>
                <a:cs typeface="Calibri" panose="020F0502020204030204" pitchFamily="34" charset="0"/>
              </a:rPr>
              <a:t>open, read, write, close</a:t>
            </a:r>
            <a:r>
              <a:rPr lang="en-GB" sz="2200" dirty="0">
                <a:effectLst/>
                <a:cs typeface="Calibri" panose="020F0502020204030204" pitchFamily="34" charset="0"/>
              </a:rPr>
              <a:t>), </a:t>
            </a:r>
            <a:r>
              <a:rPr lang="ru-RU" sz="2200" dirty="0">
                <a:effectLst/>
                <a:cs typeface="Calibri" panose="020F0502020204030204" pitchFamily="34" charset="0"/>
              </a:rPr>
              <a:t>обработка сетевых запросов и взаимодействие с устройствами</a:t>
            </a:r>
          </a:p>
          <a:p>
            <a:pPr algn="just"/>
            <a:endParaRPr lang="ru-RU" sz="2200" dirty="0">
              <a:cs typeface="Calibri" panose="020F0502020204030204" pitchFamily="34" charset="0"/>
            </a:endParaRPr>
          </a:p>
          <a:p>
            <a:pPr algn="just"/>
            <a:r>
              <a:rPr lang="ru-RU" sz="2200" dirty="0">
                <a:solidFill>
                  <a:srgbClr val="000000"/>
                </a:solidFill>
                <a:effectLst/>
              </a:rPr>
              <a:t>Базовая реализация системных вызовов в ОС </a:t>
            </a:r>
            <a:r>
              <a:rPr lang="en-GB" sz="2200" dirty="0">
                <a:solidFill>
                  <a:srgbClr val="000000"/>
                </a:solidFill>
                <a:effectLst/>
              </a:rPr>
              <a:t>Pintos </a:t>
            </a:r>
            <a:r>
              <a:rPr lang="ru-RU" sz="2200" dirty="0">
                <a:solidFill>
                  <a:srgbClr val="000000"/>
                </a:solidFill>
                <a:effectLst/>
              </a:rPr>
              <a:t>размещает аргументы с соответствующим номером системного вызова в регистры и вызывает прерывание 0</a:t>
            </a:r>
            <a:r>
              <a:rPr lang="en-GB" sz="2200" dirty="0">
                <a:solidFill>
                  <a:srgbClr val="000000"/>
                </a:solidFill>
                <a:effectLst/>
              </a:rPr>
              <a:t>x30</a:t>
            </a:r>
          </a:p>
          <a:p>
            <a:pPr algn="just"/>
            <a:endParaRPr lang="ru-RU" sz="2200" dirty="0">
              <a:effectLst/>
              <a:cs typeface="Calibri" panose="020F0502020204030204" pitchFamily="34" charset="0"/>
            </a:endParaRPr>
          </a:p>
          <a:p>
            <a:pPr algn="just"/>
            <a:r>
              <a:rPr lang="ru-RU" sz="2200" dirty="0">
                <a:solidFill>
                  <a:srgbClr val="000000"/>
                </a:solidFill>
                <a:effectLst/>
              </a:rPr>
              <a:t>Это прерывание заставляет процессор остановить выполнение текущего задания, переключиться из режима пользователя в режим ядра и перейти к обработчику прерываний </a:t>
            </a:r>
            <a:r>
              <a:rPr lang="en-GB" sz="2200" dirty="0" err="1">
                <a:solidFill>
                  <a:srgbClr val="000000"/>
                </a:solidFill>
                <a:effectLst/>
              </a:rPr>
              <a:t>syscall_handler</a:t>
            </a:r>
            <a:r>
              <a:rPr lang="en-GB" sz="2200" dirty="0">
                <a:solidFill>
                  <a:srgbClr val="000000"/>
                </a:solidFill>
                <a:effectLst/>
              </a:rPr>
              <a:t>, </a:t>
            </a:r>
            <a:r>
              <a:rPr lang="ru-RU" sz="2200" dirty="0">
                <a:solidFill>
                  <a:srgbClr val="000000"/>
                </a:solidFill>
                <a:effectLst/>
              </a:rPr>
              <a:t>который определен в </a:t>
            </a:r>
            <a:r>
              <a:rPr lang="en-GB" sz="2200" dirty="0" err="1">
                <a:solidFill>
                  <a:srgbClr val="000000"/>
                </a:solidFill>
                <a:effectLst/>
              </a:rPr>
              <a:t>userprog</a:t>
            </a:r>
            <a:r>
              <a:rPr lang="en-GB" sz="2200" dirty="0">
                <a:solidFill>
                  <a:srgbClr val="000000"/>
                </a:solidFill>
                <a:effectLst/>
              </a:rPr>
              <a:t>/</a:t>
            </a:r>
            <a:r>
              <a:rPr lang="en-GB" sz="2200" dirty="0" err="1">
                <a:solidFill>
                  <a:srgbClr val="000000"/>
                </a:solidFill>
                <a:effectLst/>
              </a:rPr>
              <a:t>syscall.c</a:t>
            </a:r>
            <a:endParaRPr lang="en-GB" sz="220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8468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/>
                <a:cs typeface="Calibri" panose="020F0502020204030204" pitchFamily="34" charset="0"/>
              </a:rPr>
              <a:t>Прерывания (</a:t>
            </a:r>
            <a:r>
              <a:rPr lang="en-GB" sz="4000" dirty="0">
                <a:effectLst/>
                <a:cs typeface="Calibri" panose="020F0502020204030204" pitchFamily="34" charset="0"/>
              </a:rPr>
              <a:t>Interrupts)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51AB05-AA5A-B5E1-B8B8-51322EE742A7}"/>
              </a:ext>
            </a:extLst>
          </p:cNvPr>
          <p:cNvSpPr txBox="1"/>
          <p:nvPr/>
        </p:nvSpPr>
        <p:spPr>
          <a:xfrm>
            <a:off x="838200" y="1674674"/>
            <a:ext cx="1066011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Calibri" panose="020F0502020204030204" pitchFamily="34" charset="0"/>
                <a:cs typeface="Calibri" panose="020F0502020204030204" pitchFamily="34" charset="0"/>
              </a:rPr>
              <a:t>Э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то механизм, с помощью которого аппаратное обеспечение может сигнализировать о необходимости немедленного внимания операционной системы</a:t>
            </a:r>
          </a:p>
          <a:p>
            <a:pPr algn="just"/>
            <a:r>
              <a:rPr lang="ru-RU" sz="2000" u="sng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Примеры</a:t>
            </a:r>
            <a:r>
              <a:rPr lang="ru-RU" sz="20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обработка асинхронных событий, таких как ввод данных с клавиатуры, прием пакетов сетевого интерфейса или сигналы таймера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8A29090-4EE7-AB6D-15F0-6C346DA4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55636"/>
              </p:ext>
            </p:extLst>
          </p:nvPr>
        </p:nvGraphicFramePr>
        <p:xfrm>
          <a:off x="1090448" y="3222647"/>
          <a:ext cx="10155620" cy="24688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2031124">
                  <a:extLst>
                    <a:ext uri="{9D8B030D-6E8A-4147-A177-3AD203B41FA5}">
                      <a16:colId xmlns:a16="http://schemas.microsoft.com/office/drawing/2014/main" val="1595822560"/>
                    </a:ext>
                  </a:extLst>
                </a:gridCol>
                <a:gridCol w="1629104">
                  <a:extLst>
                    <a:ext uri="{9D8B030D-6E8A-4147-A177-3AD203B41FA5}">
                      <a16:colId xmlns:a16="http://schemas.microsoft.com/office/drawing/2014/main" val="3717719733"/>
                    </a:ext>
                  </a:extLst>
                </a:gridCol>
                <a:gridCol w="2433144">
                  <a:extLst>
                    <a:ext uri="{9D8B030D-6E8A-4147-A177-3AD203B41FA5}">
                      <a16:colId xmlns:a16="http://schemas.microsoft.com/office/drawing/2014/main" val="975942599"/>
                    </a:ext>
                  </a:extLst>
                </a:gridCol>
                <a:gridCol w="2031124">
                  <a:extLst>
                    <a:ext uri="{9D8B030D-6E8A-4147-A177-3AD203B41FA5}">
                      <a16:colId xmlns:a16="http://schemas.microsoft.com/office/drawing/2014/main" val="1348708484"/>
                    </a:ext>
                  </a:extLst>
                </a:gridCol>
                <a:gridCol w="2031124">
                  <a:extLst>
                    <a:ext uri="{9D8B030D-6E8A-4147-A177-3AD203B41FA5}">
                      <a16:colId xmlns:a16="http://schemas.microsoft.com/office/drawing/2014/main" val="4139840156"/>
                    </a:ext>
                  </a:extLst>
                </a:gridCol>
              </a:tblGrid>
              <a:tr h="27070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Источник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Вид влияния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Могут быть отключены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3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RU" dirty="0"/>
                        <a:t>В</a:t>
                      </a:r>
                      <a:r>
                        <a:rPr lang="ru-RU" dirty="0" err="1"/>
                        <a:t>нутрение</a:t>
                      </a:r>
                      <a:r>
                        <a:rPr lang="ru-RU" dirty="0"/>
                        <a:t>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Процессор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Деление на ноль, обращение по недопустимым адресам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Синхронные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47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Внешние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Внешние устройства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Прерывания таймера, клавиатуры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Асинхронные </a:t>
                      </a:r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Да</a:t>
                      </a:r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124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697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" panose="020F0502020204030204" pitchFamily="34" charset="0"/>
              </a:rPr>
              <a:t>И</a:t>
            </a:r>
            <a:r>
              <a:rPr lang="ru-RU" dirty="0" err="1">
                <a:cs typeface="Calibri" panose="020F0502020204030204" pitchFamily="34" charset="0"/>
              </a:rPr>
              <a:t>нициализация</a:t>
            </a:r>
            <a:r>
              <a:rPr lang="ru-RU" dirty="0">
                <a:cs typeface="Calibri" panose="020F0502020204030204" pitchFamily="34" charset="0"/>
              </a:rPr>
              <a:t> прерываний</a:t>
            </a:r>
            <a:r>
              <a:rPr lang="en-US" dirty="0">
                <a:cs typeface="Calibri" panose="020F0502020204030204" pitchFamily="34" charset="0"/>
              </a:rPr>
              <a:t> </a:t>
            </a:r>
            <a:r>
              <a:rPr lang="ru-RU" dirty="0">
                <a:cs typeface="Calibri" panose="020F0502020204030204" pitchFamily="34" charset="0"/>
              </a:rPr>
              <a:t>в ОС </a:t>
            </a:r>
            <a:r>
              <a:rPr lang="en-US" dirty="0">
                <a:cs typeface="Calibri" panose="020F0502020204030204" pitchFamily="34" charset="0"/>
              </a:rPr>
              <a:t>Pintos</a:t>
            </a:r>
            <a:endParaRPr lang="en-RU" dirty="0"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58953-4B9F-42D9-51CB-F56D392AD6DB}"/>
              </a:ext>
            </a:extLst>
          </p:cNvPr>
          <p:cNvSpPr txBox="1"/>
          <p:nvPr/>
        </p:nvSpPr>
        <p:spPr>
          <a:xfrm>
            <a:off x="838200" y="1514336"/>
            <a:ext cx="54154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 функции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intr_init</a:t>
            </a:r>
            <a:r>
              <a:rPr lang="en-GB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происходит установка таблицы векторов прерываний и связывание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каждой точки входа с функцией </a:t>
            </a:r>
            <a:r>
              <a:rPr lang="en-GB" sz="20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intrNN_stub</a:t>
            </a:r>
            <a:r>
              <a:rPr lang="en-GB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  <a:endParaRPr lang="ru-RU" sz="20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0C742-51DB-D87D-3FFD-F75775463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34" y="1377371"/>
            <a:ext cx="4401784" cy="32741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41819-9FFE-7456-12F4-A833A400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255" y="2672881"/>
            <a:ext cx="3911503" cy="394994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0B6D35-E158-B8DA-EDF1-37C1B465AB58}"/>
              </a:ext>
            </a:extLst>
          </p:cNvPr>
          <p:cNvCxnSpPr/>
          <p:nvPr/>
        </p:nvCxnSpPr>
        <p:spPr>
          <a:xfrm>
            <a:off x="2932387" y="4466893"/>
            <a:ext cx="7672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D1FB436-15F0-0191-A144-75F8098A6657}"/>
              </a:ext>
            </a:extLst>
          </p:cNvPr>
          <p:cNvSpPr txBox="1"/>
          <p:nvPr/>
        </p:nvSpPr>
        <p:spPr>
          <a:xfrm>
            <a:off x="3316014" y="4665426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solidFill>
                  <a:srgbClr val="FF0000"/>
                </a:solidFill>
              </a:rPr>
              <a:t>Названия </a:t>
            </a:r>
          </a:p>
          <a:p>
            <a:r>
              <a:rPr lang="ru-RU" sz="1600" dirty="0">
                <a:solidFill>
                  <a:srgbClr val="FF0000"/>
                </a:solidFill>
              </a:rPr>
              <a:t>обработчиков</a:t>
            </a:r>
            <a:endParaRPr lang="en-RU" sz="16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6F95E9-2AFB-A4A7-9DA1-B68696F56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352" y="4963515"/>
            <a:ext cx="3789268" cy="166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cs typeface="Calibri" panose="020F0502020204030204" pitchFamily="34" charset="0"/>
              </a:rPr>
              <a:t>Обработка прерываний в ОС </a:t>
            </a:r>
            <a:r>
              <a:rPr lang="en-US" sz="4400" dirty="0">
                <a:effectLst/>
                <a:cs typeface="Calibri" panose="020F0502020204030204" pitchFamily="34" charset="0"/>
              </a:rPr>
              <a:t>Pintos</a:t>
            </a:r>
            <a:endParaRPr lang="ru-RU" sz="4400" dirty="0">
              <a:effectLst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33CF7-E167-15C1-2321-20C982D9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193" y="1690688"/>
            <a:ext cx="4469202" cy="482227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FF7B89-74F9-8B25-E8D5-77AFE0753D1E}"/>
              </a:ext>
            </a:extLst>
          </p:cNvPr>
          <p:cNvSpPr/>
          <p:nvPr/>
        </p:nvSpPr>
        <p:spPr>
          <a:xfrm>
            <a:off x="7704083" y="4002313"/>
            <a:ext cx="2638096" cy="1008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0EBFDD-271B-4FD6-4F89-B6347A9BB9D8}"/>
              </a:ext>
            </a:extLst>
          </p:cNvPr>
          <p:cNvSpPr txBox="1"/>
          <p:nvPr/>
        </p:nvSpPr>
        <p:spPr>
          <a:xfrm>
            <a:off x="838200" y="1690688"/>
            <a:ext cx="637189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Основная работа функции 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intr_handler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заключается в вызове функции, предназначенной для обработки конкретного прерывания (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handler)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sz="220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Если такой функции не существует, 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intr_handler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завершается</a:t>
            </a:r>
            <a:r>
              <a:rPr lang="en-US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ошибкой и выводит информацию на консоль</a:t>
            </a: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ru-RU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ru-RU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огда 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intr_handler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завершает работу, ассемблерные функции в 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threads/</a:t>
            </a:r>
            <a:r>
              <a:rPr lang="en-GB" sz="220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intr-stubs.S</a:t>
            </a:r>
            <a:r>
              <a:rPr lang="en-GB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2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восстанавливают ранее сохраненное состояние всех регистров процессора и передают управление процессору</a:t>
            </a:r>
          </a:p>
        </p:txBody>
      </p:sp>
    </p:spTree>
    <p:extLst>
      <p:ext uri="{BB962C8B-B14F-4D97-AF65-F5344CB8AC3E}">
        <p14:creationId xmlns:p14="http://schemas.microsoft.com/office/powerpoint/2010/main" val="304092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C53E7-A358-4FDA-0196-08B3C41D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cs typeface="Calibri" panose="020F0502020204030204" pitchFamily="34" charset="0"/>
              </a:rPr>
              <a:t>Базовая обработка системных вызовов в ОС </a:t>
            </a:r>
            <a:r>
              <a:rPr lang="en-US" sz="4400" dirty="0">
                <a:effectLst/>
                <a:cs typeface="Calibri" panose="020F0502020204030204" pitchFamily="34" charset="0"/>
              </a:rPr>
              <a:t>Pintos</a:t>
            </a:r>
            <a:endParaRPr lang="ru-RU" sz="4400" dirty="0">
              <a:effectLst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160726-2917-8041-F79B-66979FF4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606" y="1890346"/>
            <a:ext cx="8076788" cy="398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856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2291</TotalTime>
  <Words>416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Тема Office</vt:lpstr>
      <vt:lpstr>Пятая работа</vt:lpstr>
      <vt:lpstr>Уровни взаимодействия в ОС Pintos </vt:lpstr>
      <vt:lpstr>Уровни взаимодействия в ОС Pintos </vt:lpstr>
      <vt:lpstr>Уровни взаимодействия в ОС Pintos </vt:lpstr>
      <vt:lpstr>Системные вызовы (System Calls)</vt:lpstr>
      <vt:lpstr>Прерывания (Interrupts)</vt:lpstr>
      <vt:lpstr>Инициализация прерываний в ОС Pintos</vt:lpstr>
      <vt:lpstr>Обработка прерываний в ОС Pintos</vt:lpstr>
      <vt:lpstr>Базовая обработка системных вызовов в ОС Pintos</vt:lpstr>
      <vt:lpstr>Обработка системных вызовов в ОС Pintos</vt:lpstr>
      <vt:lpstr>Модифицированная версия обработчика системных вызовов</vt:lpstr>
      <vt:lpstr>Задачи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Огнев Роман  Андреевич</dc:creator>
  <cp:lastModifiedBy>Огнев Роман  Андреевич</cp:lastModifiedBy>
  <cp:revision>25</cp:revision>
  <dcterms:created xsi:type="dcterms:W3CDTF">2021-11-17T18:19:17Z</dcterms:created>
  <dcterms:modified xsi:type="dcterms:W3CDTF">2023-11-19T19:34:52Z</dcterms:modified>
</cp:coreProperties>
</file>