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62" r:id="rId5"/>
    <p:sldId id="264" r:id="rId6"/>
    <p:sldId id="260" r:id="rId7"/>
    <p:sldId id="265" r:id="rId8"/>
    <p:sldId id="266" r:id="rId9"/>
    <p:sldId id="267" r:id="rId10"/>
    <p:sldId id="261" r:id="rId11"/>
    <p:sldId id="268" r:id="rId12"/>
    <p:sldId id="269" r:id="rId13"/>
    <p:sldId id="270" r:id="rId14"/>
    <p:sldId id="263"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10"/>
    <a:srgbClr val="B6B7B4"/>
    <a:srgbClr val="F4F7EB"/>
    <a:srgbClr val="418AB3"/>
    <a:srgbClr val="0D2E3F"/>
    <a:srgbClr val="4419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3B301-A79B-4D18-B72A-518B560F6A9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239238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3B301-A79B-4D18-B72A-518B560F6A9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70305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3B301-A79B-4D18-B72A-518B560F6A9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53DAC-73B0-4F6D-A510-59DF292610D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91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3B301-A79B-4D18-B72A-518B560F6A9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502579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3B301-A79B-4D18-B72A-518B560F6A9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53DAC-73B0-4F6D-A510-59DF292610D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5713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3B301-A79B-4D18-B72A-518B560F6A9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2428301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3B301-A79B-4D18-B72A-518B560F6A9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881291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3B301-A79B-4D18-B72A-518B560F6A9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413423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3B301-A79B-4D18-B72A-518B560F6A9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298589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3B301-A79B-4D18-B72A-518B560F6A98}" type="datetimeFigureOut">
              <a:rPr lang="en-IN" smtClean="0"/>
              <a:t>19-08-2021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81590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3B301-A79B-4D18-B72A-518B560F6A9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244574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3B301-A79B-4D18-B72A-518B560F6A98}" type="datetimeFigureOut">
              <a:rPr lang="en-IN" smtClean="0"/>
              <a:t>19-08-2021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188634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3B301-A79B-4D18-B72A-518B560F6A98}" type="datetimeFigureOut">
              <a:rPr lang="en-IN" smtClean="0"/>
              <a:t>19-08-2021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30636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3B301-A79B-4D18-B72A-518B560F6A98}" type="datetimeFigureOut">
              <a:rPr lang="en-IN" smtClean="0"/>
              <a:t>19-08-2021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384453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3B301-A79B-4D18-B72A-518B560F6A9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428428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3B301-A79B-4D18-B72A-518B560F6A98}" type="datetimeFigureOut">
              <a:rPr lang="en-IN" smtClean="0"/>
              <a:t>19-08-2021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A53DAC-73B0-4F6D-A510-59DF292610D9}" type="slidenum">
              <a:rPr lang="en-IN" smtClean="0"/>
              <a:t>‹#›</a:t>
            </a:fld>
            <a:endParaRPr lang="en-IN"/>
          </a:p>
        </p:txBody>
      </p:sp>
    </p:spTree>
    <p:extLst>
      <p:ext uri="{BB962C8B-B14F-4D97-AF65-F5344CB8AC3E}">
        <p14:creationId xmlns:p14="http://schemas.microsoft.com/office/powerpoint/2010/main" val="4454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73B301-A79B-4D18-B72A-518B560F6A98}" type="datetimeFigureOut">
              <a:rPr lang="en-IN" smtClean="0"/>
              <a:t>19-08-2021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A53DAC-73B0-4F6D-A510-59DF292610D9}" type="slidenum">
              <a:rPr lang="en-IN" smtClean="0"/>
              <a:t>‹#›</a:t>
            </a:fld>
            <a:endParaRPr lang="en-IN"/>
          </a:p>
        </p:txBody>
      </p:sp>
    </p:spTree>
    <p:extLst>
      <p:ext uri="{BB962C8B-B14F-4D97-AF65-F5344CB8AC3E}">
        <p14:creationId xmlns:p14="http://schemas.microsoft.com/office/powerpoint/2010/main" val="1721242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D546-3D65-4732-97BA-D18EE2C83F8D}"/>
              </a:ext>
            </a:extLst>
          </p:cNvPr>
          <p:cNvSpPr>
            <a:spLocks noGrp="1"/>
          </p:cNvSpPr>
          <p:nvPr>
            <p:ph type="ctrTitle"/>
          </p:nvPr>
        </p:nvSpPr>
        <p:spPr>
          <a:xfrm>
            <a:off x="2589213" y="461640"/>
            <a:ext cx="8915399" cy="2601156"/>
          </a:xfrm>
        </p:spPr>
        <p:txBody>
          <a:bodyPr>
            <a:normAutofit/>
          </a:bodyPr>
          <a:lstStyle/>
          <a:p>
            <a:r>
              <a:rPr lang="en-US" dirty="0">
                <a:solidFill>
                  <a:srgbClr val="A53010"/>
                </a:solidFill>
                <a:latin typeface="Algerian" panose="04020705040A02060702" pitchFamily="82" charset="0"/>
              </a:rPr>
              <a:t>Heart Attack Possibility Prediction</a:t>
            </a:r>
            <a:endParaRPr lang="en-IN" dirty="0">
              <a:solidFill>
                <a:srgbClr val="A53010"/>
              </a:solidFill>
              <a:latin typeface="Algerian" panose="04020705040A02060702" pitchFamily="82" charset="0"/>
            </a:endParaRPr>
          </a:p>
        </p:txBody>
      </p:sp>
      <p:sp>
        <p:nvSpPr>
          <p:cNvPr id="4" name="Subtitle 2">
            <a:extLst>
              <a:ext uri="{FF2B5EF4-FFF2-40B4-BE49-F238E27FC236}">
                <a16:creationId xmlns:a16="http://schemas.microsoft.com/office/drawing/2014/main" id="{86243E54-6B82-47AC-B348-BDD990EDE34F}"/>
              </a:ext>
            </a:extLst>
          </p:cNvPr>
          <p:cNvSpPr>
            <a:spLocks noGrp="1"/>
          </p:cNvSpPr>
          <p:nvPr>
            <p:ph type="subTitle" idx="1"/>
          </p:nvPr>
        </p:nvSpPr>
        <p:spPr>
          <a:xfrm>
            <a:off x="2589213" y="3879542"/>
            <a:ext cx="8915400" cy="1083075"/>
          </a:xfrm>
        </p:spPr>
        <p:txBody>
          <a:bodyPr>
            <a:normAutofit/>
          </a:bodyPr>
          <a:lstStyle/>
          <a:p>
            <a:r>
              <a:rPr lang="en-US" sz="2000" dirty="0">
                <a:solidFill>
                  <a:schemeClr val="tx1"/>
                </a:solidFill>
              </a:rPr>
              <a:t>Name:</a:t>
            </a:r>
          </a:p>
          <a:p>
            <a:r>
              <a:rPr lang="en-US" sz="2000" dirty="0">
                <a:solidFill>
                  <a:schemeClr val="tx1"/>
                </a:solidFill>
              </a:rPr>
              <a:t>Student ID: </a:t>
            </a:r>
          </a:p>
        </p:txBody>
      </p:sp>
    </p:spTree>
    <p:extLst>
      <p:ext uri="{BB962C8B-B14F-4D97-AF65-F5344CB8AC3E}">
        <p14:creationId xmlns:p14="http://schemas.microsoft.com/office/powerpoint/2010/main" val="86740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5EFE-B1F9-4947-A748-1F3F67B21F27}"/>
              </a:ext>
            </a:extLst>
          </p:cNvPr>
          <p:cNvSpPr>
            <a:spLocks noGrp="1"/>
          </p:cNvSpPr>
          <p:nvPr>
            <p:ph type="ctrTitle"/>
          </p:nvPr>
        </p:nvSpPr>
        <p:spPr>
          <a:xfrm>
            <a:off x="2589213" y="168676"/>
            <a:ext cx="9209210" cy="1091953"/>
          </a:xfrm>
        </p:spPr>
        <p:txBody>
          <a:bodyPr>
            <a:normAutofit fontScale="90000"/>
          </a:bodyPr>
          <a:lstStyle/>
          <a:p>
            <a:r>
              <a:rPr lang="en-US" sz="3600" dirty="0">
                <a:solidFill>
                  <a:srgbClr val="A53010"/>
                </a:solidFill>
                <a:latin typeface="Algerian" panose="04020705040A02060702" pitchFamily="82" charset="0"/>
              </a:rPr>
              <a:t>Classification Report  of Algorithms Implemented</a:t>
            </a:r>
            <a:endParaRPr lang="en-IN" sz="3600" dirty="0">
              <a:solidFill>
                <a:srgbClr val="A53010"/>
              </a:solidFill>
              <a:latin typeface="Algerian" panose="04020705040A02060702" pitchFamily="82" charset="0"/>
            </a:endParaRPr>
          </a:p>
        </p:txBody>
      </p:sp>
      <p:graphicFrame>
        <p:nvGraphicFramePr>
          <p:cNvPr id="4" name="Table 3">
            <a:extLst>
              <a:ext uri="{FF2B5EF4-FFF2-40B4-BE49-F238E27FC236}">
                <a16:creationId xmlns:a16="http://schemas.microsoft.com/office/drawing/2014/main" id="{9895D407-AC01-483F-A0AA-5E642F493909}"/>
              </a:ext>
            </a:extLst>
          </p:cNvPr>
          <p:cNvGraphicFramePr>
            <a:graphicFrameLocks noGrp="1"/>
          </p:cNvGraphicFramePr>
          <p:nvPr>
            <p:extLst>
              <p:ext uri="{D42A27DB-BD31-4B8C-83A1-F6EECF244321}">
                <p14:modId xmlns:p14="http://schemas.microsoft.com/office/powerpoint/2010/main" val="2931774397"/>
              </p:ext>
            </p:extLst>
          </p:nvPr>
        </p:nvGraphicFramePr>
        <p:xfrm>
          <a:off x="2589213" y="1384916"/>
          <a:ext cx="9129311" cy="5007007"/>
        </p:xfrm>
        <a:graphic>
          <a:graphicData uri="http://schemas.openxmlformats.org/drawingml/2006/table">
            <a:tbl>
              <a:tblPr firstRow="1" firstCol="1" bandRow="1">
                <a:tableStyleId>{5C22544A-7EE6-4342-B048-85BDC9FD1C3A}</a:tableStyleId>
              </a:tblPr>
              <a:tblGrid>
                <a:gridCol w="2273271">
                  <a:extLst>
                    <a:ext uri="{9D8B030D-6E8A-4147-A177-3AD203B41FA5}">
                      <a16:colId xmlns:a16="http://schemas.microsoft.com/office/drawing/2014/main" val="2192390348"/>
                    </a:ext>
                  </a:extLst>
                </a:gridCol>
                <a:gridCol w="1525577">
                  <a:extLst>
                    <a:ext uri="{9D8B030D-6E8A-4147-A177-3AD203B41FA5}">
                      <a16:colId xmlns:a16="http://schemas.microsoft.com/office/drawing/2014/main" val="3426783415"/>
                    </a:ext>
                  </a:extLst>
                </a:gridCol>
                <a:gridCol w="1678538">
                  <a:extLst>
                    <a:ext uri="{9D8B030D-6E8A-4147-A177-3AD203B41FA5}">
                      <a16:colId xmlns:a16="http://schemas.microsoft.com/office/drawing/2014/main" val="2919915195"/>
                    </a:ext>
                  </a:extLst>
                </a:gridCol>
                <a:gridCol w="1825459">
                  <a:extLst>
                    <a:ext uri="{9D8B030D-6E8A-4147-A177-3AD203B41FA5}">
                      <a16:colId xmlns:a16="http://schemas.microsoft.com/office/drawing/2014/main" val="1135169996"/>
                    </a:ext>
                  </a:extLst>
                </a:gridCol>
                <a:gridCol w="1826466">
                  <a:extLst>
                    <a:ext uri="{9D8B030D-6E8A-4147-A177-3AD203B41FA5}">
                      <a16:colId xmlns:a16="http://schemas.microsoft.com/office/drawing/2014/main" val="555202333"/>
                    </a:ext>
                  </a:extLst>
                </a:gridCol>
              </a:tblGrid>
              <a:tr h="294530">
                <a:tc>
                  <a:txBody>
                    <a:bodyPr/>
                    <a:lstStyle/>
                    <a:p>
                      <a:r>
                        <a:rPr lang="en-IN" sz="1200">
                          <a:effectLst/>
                        </a:rPr>
                        <a:t>Algorithm</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Accuracy</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Precision</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Recall</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F1 - Score</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9393892"/>
                  </a:ext>
                </a:extLst>
              </a:tr>
              <a:tr h="673211">
                <a:tc>
                  <a:txBody>
                    <a:bodyPr/>
                    <a:lstStyle/>
                    <a:p>
                      <a:r>
                        <a:rPr lang="en-IN" sz="1200">
                          <a:effectLst/>
                        </a:rPr>
                        <a:t>Logistics Regression</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83.60 percent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0 - 84 percent</a:t>
                      </a:r>
                    </a:p>
                    <a:p>
                      <a:r>
                        <a:rPr lang="en-IN" sz="1200" dirty="0">
                          <a:effectLst/>
                        </a:rPr>
                        <a:t>1 – 83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0 -78 percent</a:t>
                      </a:r>
                    </a:p>
                    <a:p>
                      <a:r>
                        <a:rPr lang="en-IN" sz="1200" dirty="0">
                          <a:effectLst/>
                        </a:rPr>
                        <a:t>1 -88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0 - 81 percent</a:t>
                      </a:r>
                    </a:p>
                    <a:p>
                      <a:r>
                        <a:rPr lang="en-IN" sz="1200" dirty="0">
                          <a:effectLst/>
                        </a:rPr>
                        <a:t>1 – 86 percent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2999690"/>
                  </a:ext>
                </a:extLst>
              </a:tr>
              <a:tr h="673211">
                <a:tc>
                  <a:txBody>
                    <a:bodyPr/>
                    <a:lstStyle/>
                    <a:p>
                      <a:r>
                        <a:rPr lang="en-IN" sz="1200">
                          <a:effectLst/>
                        </a:rPr>
                        <a:t>Decision Tree</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78.68 percent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73 percent</a:t>
                      </a:r>
                    </a:p>
                    <a:p>
                      <a:r>
                        <a:rPr lang="en-IN" sz="1200" dirty="0">
                          <a:effectLst/>
                        </a:rPr>
                        <a:t>1 – 84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81 percent</a:t>
                      </a:r>
                    </a:p>
                    <a:p>
                      <a:r>
                        <a:rPr lang="en-IN" sz="1200" dirty="0">
                          <a:effectLst/>
                        </a:rPr>
                        <a:t>1 – 76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77</a:t>
                      </a:r>
                      <a:r>
                        <a:rPr lang="en-IN" sz="1100" dirty="0">
                          <a:effectLst/>
                        </a:rPr>
                        <a:t> </a:t>
                      </a:r>
                      <a:r>
                        <a:rPr lang="en-IN" sz="1200" dirty="0">
                          <a:effectLst/>
                        </a:rPr>
                        <a:t>percent</a:t>
                      </a:r>
                    </a:p>
                    <a:p>
                      <a:r>
                        <a:rPr lang="en-IN" sz="1200" dirty="0">
                          <a:effectLst/>
                        </a:rPr>
                        <a:t>1 - 80 percent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4332616"/>
                  </a:ext>
                </a:extLst>
              </a:tr>
              <a:tr h="673211">
                <a:tc>
                  <a:txBody>
                    <a:bodyPr/>
                    <a:lstStyle/>
                    <a:p>
                      <a:r>
                        <a:rPr lang="en-IN" sz="1200" dirty="0">
                          <a:effectLst/>
                        </a:rPr>
                        <a:t>Random Forest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88.52 percent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86 percent</a:t>
                      </a:r>
                    </a:p>
                    <a:p>
                      <a:r>
                        <a:rPr lang="en-IN" sz="1200" dirty="0">
                          <a:effectLst/>
                        </a:rPr>
                        <a:t>1 – 91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0 - 89 percent</a:t>
                      </a:r>
                    </a:p>
                    <a:p>
                      <a:r>
                        <a:rPr lang="en-IN" sz="1200" dirty="0">
                          <a:effectLst/>
                        </a:rPr>
                        <a:t>1 – 88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87 percent</a:t>
                      </a:r>
                    </a:p>
                    <a:p>
                      <a:r>
                        <a:rPr lang="en-IN" sz="1200" dirty="0">
                          <a:effectLst/>
                        </a:rPr>
                        <a:t>1 – 90 percent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4172639"/>
                  </a:ext>
                </a:extLst>
              </a:tr>
              <a:tr h="673211">
                <a:tc>
                  <a:txBody>
                    <a:bodyPr/>
                    <a:lstStyle/>
                    <a:p>
                      <a:r>
                        <a:rPr lang="en-IN" sz="1200">
                          <a:effectLst/>
                        </a:rPr>
                        <a:t>Ada boost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90.16 percent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86 percent</a:t>
                      </a:r>
                    </a:p>
                    <a:p>
                      <a:r>
                        <a:rPr lang="en-IN" sz="1200" dirty="0">
                          <a:effectLst/>
                        </a:rPr>
                        <a:t>1 – 94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93 percent</a:t>
                      </a:r>
                    </a:p>
                    <a:p>
                      <a:r>
                        <a:rPr lang="en-IN" sz="1200" dirty="0">
                          <a:effectLst/>
                        </a:rPr>
                        <a:t>1 -88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89 percent</a:t>
                      </a:r>
                    </a:p>
                    <a:p>
                      <a:r>
                        <a:rPr lang="en-IN" sz="1200" dirty="0">
                          <a:effectLst/>
                        </a:rPr>
                        <a:t>1 – 91 percent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1925001"/>
                  </a:ext>
                </a:extLst>
              </a:tr>
              <a:tr h="673211">
                <a:tc>
                  <a:txBody>
                    <a:bodyPr/>
                    <a:lstStyle/>
                    <a:p>
                      <a:r>
                        <a:rPr lang="en-IN" sz="1200">
                          <a:effectLst/>
                        </a:rPr>
                        <a:t>Naïve bayes</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85.24 percent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88 percent</a:t>
                      </a:r>
                    </a:p>
                    <a:p>
                      <a:r>
                        <a:rPr lang="en-IN" sz="1200" dirty="0">
                          <a:effectLst/>
                        </a:rPr>
                        <a:t>1 – 84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0 -78 percent</a:t>
                      </a:r>
                    </a:p>
                    <a:p>
                      <a:r>
                        <a:rPr lang="en-IN" sz="1200" dirty="0">
                          <a:effectLst/>
                        </a:rPr>
                        <a:t>1 – 91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82 percent </a:t>
                      </a:r>
                    </a:p>
                    <a:p>
                      <a:r>
                        <a:rPr lang="en-IN" sz="1200" dirty="0">
                          <a:effectLst/>
                        </a:rPr>
                        <a:t>1 – 87 percent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3211769"/>
                  </a:ext>
                </a:extLst>
              </a:tr>
              <a:tr h="673211">
                <a:tc>
                  <a:txBody>
                    <a:bodyPr/>
                    <a:lstStyle/>
                    <a:p>
                      <a:r>
                        <a:rPr lang="en-IN" sz="1200">
                          <a:effectLst/>
                        </a:rPr>
                        <a:t>K Neighbours</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85.24 percent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0 -85 percent</a:t>
                      </a:r>
                    </a:p>
                    <a:p>
                      <a:r>
                        <a:rPr lang="en-IN" sz="1200" dirty="0">
                          <a:effectLst/>
                        </a:rPr>
                        <a:t>1 -86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81 percent</a:t>
                      </a:r>
                    </a:p>
                    <a:p>
                      <a:r>
                        <a:rPr lang="en-IN" sz="1200" dirty="0">
                          <a:effectLst/>
                        </a:rPr>
                        <a:t>1 – 88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83 percent</a:t>
                      </a:r>
                    </a:p>
                    <a:p>
                      <a:r>
                        <a:rPr lang="en-IN" sz="1200" dirty="0">
                          <a:effectLst/>
                        </a:rPr>
                        <a:t>1 – 87 percent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570004"/>
                  </a:ext>
                </a:extLst>
              </a:tr>
              <a:tr h="673211">
                <a:tc>
                  <a:txBody>
                    <a:bodyPr/>
                    <a:lstStyle/>
                    <a:p>
                      <a:r>
                        <a:rPr lang="en-IN" sz="1200">
                          <a:effectLst/>
                        </a:rPr>
                        <a:t>Support Vector</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86.88 percent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88 percent</a:t>
                      </a:r>
                    </a:p>
                    <a:p>
                      <a:r>
                        <a:rPr lang="en-IN" sz="1200" dirty="0">
                          <a:effectLst/>
                        </a:rPr>
                        <a:t>1 -86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81 percent </a:t>
                      </a:r>
                    </a:p>
                    <a:p>
                      <a:r>
                        <a:rPr lang="en-IN" sz="1200" dirty="0">
                          <a:effectLst/>
                        </a:rPr>
                        <a:t>1 - 91 percent</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85 percent</a:t>
                      </a:r>
                    </a:p>
                    <a:p>
                      <a:r>
                        <a:rPr lang="en-IN" sz="1200" dirty="0">
                          <a:effectLst/>
                        </a:rPr>
                        <a:t>1 - 89 percent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1757572"/>
                  </a:ext>
                </a:extLst>
              </a:tr>
            </a:tbl>
          </a:graphicData>
        </a:graphic>
      </p:graphicFrame>
    </p:spTree>
    <p:extLst>
      <p:ext uri="{BB962C8B-B14F-4D97-AF65-F5344CB8AC3E}">
        <p14:creationId xmlns:p14="http://schemas.microsoft.com/office/powerpoint/2010/main" val="111253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70F0-EE2E-48DE-BF37-74011335B56C}"/>
              </a:ext>
            </a:extLst>
          </p:cNvPr>
          <p:cNvSpPr>
            <a:spLocks noGrp="1"/>
          </p:cNvSpPr>
          <p:nvPr>
            <p:ph type="ctrTitle"/>
          </p:nvPr>
        </p:nvSpPr>
        <p:spPr>
          <a:xfrm>
            <a:off x="2589213" y="195309"/>
            <a:ext cx="8915399" cy="594804"/>
          </a:xfrm>
        </p:spPr>
        <p:txBody>
          <a:bodyPr>
            <a:normAutofit fontScale="90000"/>
          </a:bodyPr>
          <a:lstStyle/>
          <a:p>
            <a:r>
              <a:rPr lang="en-US" sz="3600" dirty="0">
                <a:solidFill>
                  <a:srgbClr val="A53010"/>
                </a:solidFill>
                <a:latin typeface="Algerian" panose="04020705040A02060702" pitchFamily="82" charset="0"/>
              </a:rPr>
              <a:t>Model Selection</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8E6E3101-AB84-4077-B270-AC6345700F92}"/>
              </a:ext>
            </a:extLst>
          </p:cNvPr>
          <p:cNvSpPr>
            <a:spLocks noGrp="1"/>
          </p:cNvSpPr>
          <p:nvPr>
            <p:ph type="subTitle" idx="1"/>
          </p:nvPr>
        </p:nvSpPr>
        <p:spPr>
          <a:xfrm>
            <a:off x="2589213" y="1038687"/>
            <a:ext cx="8915399" cy="4864975"/>
          </a:xfrm>
        </p:spPr>
        <p:txBody>
          <a:bodyPr>
            <a:normAutofit/>
          </a:bodyPr>
          <a:lstStyle/>
          <a:p>
            <a:pPr algn="just">
              <a:lnSpc>
                <a:spcPct val="150000"/>
              </a:lnSpc>
            </a:pPr>
            <a:r>
              <a:rPr lang="en-US" sz="2000" dirty="0"/>
              <a:t>By implementing different algorithm, the classification report and accuracy on unseen dataset was quite good of Adaptive Boosting (Adaboost) as compared to others the output of the same is shown below</a:t>
            </a:r>
          </a:p>
          <a:p>
            <a:pPr algn="just">
              <a:lnSpc>
                <a:spcPct val="150000"/>
              </a:lnSpc>
            </a:pPr>
            <a:endParaRPr lang="en-IN" sz="2000" dirty="0"/>
          </a:p>
        </p:txBody>
      </p:sp>
      <p:pic>
        <p:nvPicPr>
          <p:cNvPr id="7" name="Picture 6">
            <a:extLst>
              <a:ext uri="{FF2B5EF4-FFF2-40B4-BE49-F238E27FC236}">
                <a16:creationId xmlns:a16="http://schemas.microsoft.com/office/drawing/2014/main" id="{EEDBD603-21C2-4204-A3CB-F2CF19CE5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3000651"/>
            <a:ext cx="8996146" cy="29030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78001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1641-A5DF-4B49-AEDC-AAE42B474263}"/>
              </a:ext>
            </a:extLst>
          </p:cNvPr>
          <p:cNvSpPr>
            <a:spLocks noGrp="1"/>
          </p:cNvSpPr>
          <p:nvPr>
            <p:ph type="ctrTitle"/>
          </p:nvPr>
        </p:nvSpPr>
        <p:spPr>
          <a:xfrm>
            <a:off x="2589213" y="266331"/>
            <a:ext cx="8915399" cy="688008"/>
          </a:xfrm>
        </p:spPr>
        <p:txBody>
          <a:bodyPr>
            <a:normAutofit/>
          </a:bodyPr>
          <a:lstStyle/>
          <a:p>
            <a:r>
              <a:rPr lang="en-US" sz="3600" dirty="0">
                <a:solidFill>
                  <a:srgbClr val="A53010"/>
                </a:solidFill>
                <a:latin typeface="Algerian" panose="04020705040A02060702" pitchFamily="82" charset="0"/>
              </a:rPr>
              <a:t>Conclusion</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14E452DF-DF2F-4608-AFB7-FFB93AFDB016}"/>
              </a:ext>
            </a:extLst>
          </p:cNvPr>
          <p:cNvSpPr>
            <a:spLocks noGrp="1"/>
          </p:cNvSpPr>
          <p:nvPr>
            <p:ph type="subTitle" idx="1"/>
          </p:nvPr>
        </p:nvSpPr>
        <p:spPr>
          <a:xfrm>
            <a:off x="2589213" y="1162975"/>
            <a:ext cx="8915399" cy="4740687"/>
          </a:xfrm>
        </p:spPr>
        <p:txBody>
          <a:bodyPr>
            <a:normAutofit lnSpcReduction="10000"/>
          </a:bodyPr>
          <a:lstStyle/>
          <a:p>
            <a:pPr algn="just">
              <a:lnSpc>
                <a:spcPct val="200000"/>
              </a:lnSpc>
            </a:pPr>
            <a:r>
              <a:rPr lang="en-US" sz="2000" b="0" i="0" u="none" strike="noStrike" baseline="0" dirty="0">
                <a:latin typeface="Century Gothic (Body)"/>
              </a:rPr>
              <a:t>A prototype of the system which classifies an individual that he may suffer heart attack or not is implemented. The dataset was retrieved from Kaggle</a:t>
            </a:r>
            <a:r>
              <a:rPr lang="en-US" sz="2000" dirty="0">
                <a:latin typeface="Century Gothic (Body)"/>
              </a:rPr>
              <a:t> </a:t>
            </a:r>
            <a:r>
              <a:rPr lang="en-US" sz="2000" b="0" i="0" u="none" strike="noStrike" baseline="0" dirty="0">
                <a:latin typeface="Century Gothic (Body)"/>
              </a:rPr>
              <a:t>repository and pre-processed. The final dataset consists of 13 independent variables or features and one dependent variable named target . If target is 0, it implies that there is no chance heart attack and value of 1 implies that the person may suffer heart attack. For these classification, Adaboost algorithm has provided better accuracy and classification report compare to others.</a:t>
            </a:r>
            <a:endParaRPr lang="en-IN" sz="2000" dirty="0">
              <a:latin typeface="Century Gothic (Body)"/>
            </a:endParaRPr>
          </a:p>
        </p:txBody>
      </p:sp>
    </p:spTree>
    <p:extLst>
      <p:ext uri="{BB962C8B-B14F-4D97-AF65-F5344CB8AC3E}">
        <p14:creationId xmlns:p14="http://schemas.microsoft.com/office/powerpoint/2010/main" val="93353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1726-F977-426E-A3B0-2D385C26206E}"/>
              </a:ext>
            </a:extLst>
          </p:cNvPr>
          <p:cNvSpPr>
            <a:spLocks noGrp="1"/>
          </p:cNvSpPr>
          <p:nvPr>
            <p:ph type="ctrTitle"/>
          </p:nvPr>
        </p:nvSpPr>
        <p:spPr>
          <a:xfrm>
            <a:off x="2589213" y="301842"/>
            <a:ext cx="8915399" cy="652496"/>
          </a:xfrm>
        </p:spPr>
        <p:txBody>
          <a:bodyPr>
            <a:normAutofit/>
          </a:bodyPr>
          <a:lstStyle/>
          <a:p>
            <a:r>
              <a:rPr lang="en-US" sz="3600" dirty="0">
                <a:solidFill>
                  <a:srgbClr val="A53010"/>
                </a:solidFill>
                <a:latin typeface="Algerian" panose="04020705040A02060702" pitchFamily="82" charset="0"/>
              </a:rPr>
              <a:t>Future Work</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F78C5652-8511-440D-A32C-324F90A7172B}"/>
              </a:ext>
            </a:extLst>
          </p:cNvPr>
          <p:cNvSpPr>
            <a:spLocks noGrp="1"/>
          </p:cNvSpPr>
          <p:nvPr>
            <p:ph type="subTitle" idx="1"/>
          </p:nvPr>
        </p:nvSpPr>
        <p:spPr>
          <a:xfrm>
            <a:off x="2589213" y="1189608"/>
            <a:ext cx="8915399" cy="5015882"/>
          </a:xfrm>
        </p:spPr>
        <p:txBody>
          <a:bodyPr>
            <a:noAutofit/>
          </a:bodyPr>
          <a:lstStyle/>
          <a:p>
            <a:pPr algn="just">
              <a:lnSpc>
                <a:spcPct val="200000"/>
              </a:lnSpc>
            </a:pPr>
            <a:r>
              <a:rPr lang="en-US" sz="2000" b="0" i="0" u="none" strike="noStrike" baseline="0" dirty="0">
                <a:latin typeface="Century Gothic (Body)"/>
              </a:rPr>
              <a:t>The similar prediction systems can be built for various other chronic or fatal diseases like Cancer, Diabetes, etc. with the help of recent technologies like machine learning, fuzzy logics, image processing and many others. Also, new algorithms can be proposed to achieve more accuracy and reliability. The Big Data Technology like Hadoop can be used to store huge chunks of data of all the users worldwide and to manage the data or reports of the user; technologies like Cloud Computing can be </a:t>
            </a:r>
            <a:r>
              <a:rPr lang="en-IN" sz="2000" b="0" i="0" u="none" strike="noStrike" baseline="0" dirty="0">
                <a:latin typeface="Century Gothic (Body)"/>
              </a:rPr>
              <a:t>made use of.</a:t>
            </a:r>
            <a:endParaRPr lang="en-IN" sz="2000" dirty="0">
              <a:latin typeface="Century Gothic (Body)"/>
            </a:endParaRPr>
          </a:p>
        </p:txBody>
      </p:sp>
    </p:spTree>
    <p:extLst>
      <p:ext uri="{BB962C8B-B14F-4D97-AF65-F5344CB8AC3E}">
        <p14:creationId xmlns:p14="http://schemas.microsoft.com/office/powerpoint/2010/main" val="86162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555B-FF3E-430C-9F7F-515F747CB649}"/>
              </a:ext>
            </a:extLst>
          </p:cNvPr>
          <p:cNvSpPr>
            <a:spLocks noGrp="1"/>
          </p:cNvSpPr>
          <p:nvPr>
            <p:ph type="ctrTitle"/>
          </p:nvPr>
        </p:nvSpPr>
        <p:spPr>
          <a:xfrm>
            <a:off x="2589213" y="275209"/>
            <a:ext cx="8915399" cy="745723"/>
          </a:xfrm>
        </p:spPr>
        <p:txBody>
          <a:bodyPr>
            <a:normAutofit/>
          </a:bodyPr>
          <a:lstStyle/>
          <a:p>
            <a:r>
              <a:rPr lang="en-US" sz="3600" dirty="0">
                <a:solidFill>
                  <a:srgbClr val="A53010"/>
                </a:solidFill>
                <a:latin typeface="Algerian" panose="04020705040A02060702" pitchFamily="82" charset="0"/>
              </a:rPr>
              <a:t>Limitation Of This Research </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CDE62B29-D731-4886-B3F4-C7323037E294}"/>
              </a:ext>
            </a:extLst>
          </p:cNvPr>
          <p:cNvSpPr>
            <a:spLocks noGrp="1"/>
          </p:cNvSpPr>
          <p:nvPr>
            <p:ph type="subTitle" idx="1"/>
          </p:nvPr>
        </p:nvSpPr>
        <p:spPr>
          <a:xfrm>
            <a:off x="2589213" y="1322773"/>
            <a:ext cx="8915399" cy="4971495"/>
          </a:xfrm>
        </p:spPr>
        <p:txBody>
          <a:bodyPr>
            <a:normAutofit lnSpcReduction="10000"/>
          </a:bodyPr>
          <a:lstStyle/>
          <a:p>
            <a:pPr marL="285750" indent="-285750" algn="just">
              <a:lnSpc>
                <a:spcPct val="150000"/>
              </a:lnSpc>
              <a:buFont typeface="Arial" panose="020B0604020202020204" pitchFamily="34" charset="0"/>
              <a:buChar char="•"/>
            </a:pPr>
            <a:r>
              <a:rPr lang="en-US" sz="2000" dirty="0"/>
              <a:t>The number of patient medical record was too less for training a accurate machine learning model.</a:t>
            </a:r>
          </a:p>
          <a:p>
            <a:pPr marL="285750" indent="-285750" algn="just">
              <a:lnSpc>
                <a:spcPct val="150000"/>
              </a:lnSpc>
              <a:buFont typeface="Arial" panose="020B0604020202020204" pitchFamily="34" charset="0"/>
              <a:buChar char="•"/>
            </a:pPr>
            <a:r>
              <a:rPr lang="en-US" sz="2000" dirty="0"/>
              <a:t>The features taken into consideration for prediction of heart attack was only 14.</a:t>
            </a:r>
          </a:p>
          <a:p>
            <a:pPr marL="285750" indent="-285750" algn="just">
              <a:lnSpc>
                <a:spcPct val="150000"/>
              </a:lnSpc>
              <a:buFont typeface="Arial" panose="020B0604020202020204" pitchFamily="34" charset="0"/>
              <a:buChar char="•"/>
            </a:pPr>
            <a:r>
              <a:rPr lang="en-US" sz="2000" dirty="0"/>
              <a:t>The guidance of domain experts such as cardiologist was not considered.</a:t>
            </a:r>
          </a:p>
          <a:p>
            <a:pPr marL="285750" indent="-285750" algn="just">
              <a:lnSpc>
                <a:spcPct val="150000"/>
              </a:lnSpc>
              <a:buFont typeface="Arial" panose="020B0604020202020204" pitchFamily="34" charset="0"/>
              <a:buChar char="•"/>
            </a:pPr>
            <a:r>
              <a:rPr lang="en-IN" sz="2000" dirty="0"/>
              <a:t>The accuracy and classification report was not up to the mark and can be improved using another technique.</a:t>
            </a:r>
          </a:p>
          <a:p>
            <a:pPr marL="285750" indent="-285750" algn="just">
              <a:lnSpc>
                <a:spcPct val="150000"/>
              </a:lnSpc>
              <a:buFont typeface="Arial" panose="020B0604020202020204" pitchFamily="34" charset="0"/>
              <a:buChar char="•"/>
            </a:pPr>
            <a:r>
              <a:rPr lang="en-IN" sz="2000" dirty="0"/>
              <a:t>The other important factors such as weight, resting heart rate, number of blood vessels blocked, smoker, alcoholic, etc.</a:t>
            </a:r>
          </a:p>
        </p:txBody>
      </p:sp>
    </p:spTree>
    <p:extLst>
      <p:ext uri="{BB962C8B-B14F-4D97-AF65-F5344CB8AC3E}">
        <p14:creationId xmlns:p14="http://schemas.microsoft.com/office/powerpoint/2010/main" val="184442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9ABB-6471-4856-9EF7-4B7E54A95F7A}"/>
              </a:ext>
            </a:extLst>
          </p:cNvPr>
          <p:cNvSpPr>
            <a:spLocks noGrp="1"/>
          </p:cNvSpPr>
          <p:nvPr>
            <p:ph type="ctrTitle"/>
          </p:nvPr>
        </p:nvSpPr>
        <p:spPr>
          <a:xfrm>
            <a:off x="2589213" y="954338"/>
            <a:ext cx="8481241" cy="2951837"/>
          </a:xfrm>
        </p:spPr>
        <p:txBody>
          <a:bodyPr>
            <a:normAutofit/>
          </a:bodyPr>
          <a:lstStyle/>
          <a:p>
            <a:pPr algn="ctr"/>
            <a:r>
              <a:rPr lang="en-US" sz="6000" dirty="0">
                <a:solidFill>
                  <a:srgbClr val="A53010"/>
                </a:solidFill>
                <a:latin typeface="Algerian" panose="04020705040A02060702" pitchFamily="82" charset="0"/>
              </a:rPr>
              <a:t>THANK YOU</a:t>
            </a:r>
            <a:endParaRPr lang="en-IN" sz="6000" dirty="0">
              <a:solidFill>
                <a:srgbClr val="A53010"/>
              </a:solidFill>
              <a:latin typeface="Algerian" panose="04020705040A02060702" pitchFamily="82" charset="0"/>
            </a:endParaRPr>
          </a:p>
        </p:txBody>
      </p:sp>
    </p:spTree>
    <p:extLst>
      <p:ext uri="{BB962C8B-B14F-4D97-AF65-F5344CB8AC3E}">
        <p14:creationId xmlns:p14="http://schemas.microsoft.com/office/powerpoint/2010/main" val="391947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0A6F-3AD3-4593-BAA9-2F96A16A0313}"/>
              </a:ext>
            </a:extLst>
          </p:cNvPr>
          <p:cNvSpPr>
            <a:spLocks noGrp="1"/>
          </p:cNvSpPr>
          <p:nvPr>
            <p:ph type="ctrTitle"/>
          </p:nvPr>
        </p:nvSpPr>
        <p:spPr>
          <a:xfrm>
            <a:off x="2589213" y="248574"/>
            <a:ext cx="8915399" cy="834501"/>
          </a:xfrm>
        </p:spPr>
        <p:txBody>
          <a:bodyPr>
            <a:normAutofit/>
          </a:bodyPr>
          <a:lstStyle/>
          <a:p>
            <a:r>
              <a:rPr lang="en-US" sz="3600" dirty="0">
                <a:solidFill>
                  <a:srgbClr val="A53010"/>
                </a:solidFill>
                <a:latin typeface="Algerian" panose="04020705040A02060702" pitchFamily="82" charset="0"/>
              </a:rPr>
              <a:t>Importance Of This Research</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2EA8014C-458E-40B9-9B11-424EB9CFDD3B}"/>
              </a:ext>
            </a:extLst>
          </p:cNvPr>
          <p:cNvSpPr>
            <a:spLocks noGrp="1"/>
          </p:cNvSpPr>
          <p:nvPr>
            <p:ph type="subTitle" idx="1"/>
          </p:nvPr>
        </p:nvSpPr>
        <p:spPr>
          <a:xfrm>
            <a:off x="2589213" y="1083075"/>
            <a:ext cx="8915399" cy="5388745"/>
          </a:xfrm>
        </p:spPr>
        <p:txBody>
          <a:bodyPr>
            <a:noAutofit/>
          </a:bodyPr>
          <a:lstStyle/>
          <a:p>
            <a:pPr algn="just">
              <a:lnSpc>
                <a:spcPct val="200000"/>
              </a:lnSpc>
            </a:pPr>
            <a:r>
              <a:rPr lang="en-US" sz="2000" dirty="0"/>
              <a:t>Heart attack is the most fatal chronic disease causing 25 % death all over the world. The death due to heart attack is sudden with early warnings  or without any symptoms. The clinical diagnosis test of heart attack is to costly which everyone cannot prefer in undeveloped countries. The availability of experts doctor such as cardiologist is quite less in rural areas as compared to urban areas. Therefore, there was a need to develop a intelligent based heart attack possibility prediction system which can help in early detection of disease. This will help to reduce the harm caused due to heart attack.</a:t>
            </a:r>
            <a:endParaRPr lang="en-IN" sz="2000" dirty="0"/>
          </a:p>
        </p:txBody>
      </p:sp>
    </p:spTree>
    <p:extLst>
      <p:ext uri="{BB962C8B-B14F-4D97-AF65-F5344CB8AC3E}">
        <p14:creationId xmlns:p14="http://schemas.microsoft.com/office/powerpoint/2010/main" val="37706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A268-6F21-4791-9FB2-6B6649C523A4}"/>
              </a:ext>
            </a:extLst>
          </p:cNvPr>
          <p:cNvSpPr>
            <a:spLocks noGrp="1"/>
          </p:cNvSpPr>
          <p:nvPr>
            <p:ph type="ctrTitle"/>
          </p:nvPr>
        </p:nvSpPr>
        <p:spPr>
          <a:xfrm>
            <a:off x="2589213" y="168675"/>
            <a:ext cx="8915399" cy="785661"/>
          </a:xfrm>
        </p:spPr>
        <p:txBody>
          <a:bodyPr>
            <a:noAutofit/>
          </a:bodyPr>
          <a:lstStyle/>
          <a:p>
            <a:r>
              <a:rPr lang="en-US" sz="3600" dirty="0">
                <a:solidFill>
                  <a:srgbClr val="A53010"/>
                </a:solidFill>
                <a:latin typeface="Algerian" panose="04020705040A02060702" pitchFamily="82" charset="0"/>
              </a:rPr>
              <a:t>Introduction</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2DDF21FD-C209-46D7-8D92-9CDB397F7DD8}"/>
              </a:ext>
            </a:extLst>
          </p:cNvPr>
          <p:cNvSpPr>
            <a:spLocks noGrp="1"/>
          </p:cNvSpPr>
          <p:nvPr>
            <p:ph type="subTitle" idx="1"/>
          </p:nvPr>
        </p:nvSpPr>
        <p:spPr>
          <a:xfrm>
            <a:off x="2589213" y="954335"/>
            <a:ext cx="8915399" cy="5490853"/>
          </a:xfrm>
        </p:spPr>
        <p:txBody>
          <a:bodyPr>
            <a:noAutofit/>
          </a:bodyPr>
          <a:lstStyle/>
          <a:p>
            <a:pPr algn="just">
              <a:lnSpc>
                <a:spcPct val="200000"/>
              </a:lnSpc>
            </a:pPr>
            <a:r>
              <a:rPr lang="en-IN" sz="2000" dirty="0">
                <a:effectLst/>
                <a:latin typeface="Century Gothic (Body)"/>
                <a:ea typeface="Calibri" panose="020F0502020204030204" pitchFamily="34" charset="0"/>
              </a:rPr>
              <a:t>Conventional methods to diagnose takes more time such as angiography or ECG which may prove fatal and is not that useful for early prediction. To overcome the disadvantage of conventional methods for the prediction of heart attack, researchers attempted to develop smart healthcare system using machine learning techniques. Machine learning is a part of artificial intelligence, in which machine is trained on the data that is collected from patient medical history. The development of this technique has led to decrease the number of death due to heart attack. </a:t>
            </a:r>
            <a:endParaRPr lang="en-IN" sz="2000" dirty="0">
              <a:latin typeface="Century Gothic (Body)"/>
            </a:endParaRPr>
          </a:p>
        </p:txBody>
      </p:sp>
    </p:spTree>
    <p:extLst>
      <p:ext uri="{BB962C8B-B14F-4D97-AF65-F5344CB8AC3E}">
        <p14:creationId xmlns:p14="http://schemas.microsoft.com/office/powerpoint/2010/main" val="374089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3746-AB76-4666-81FB-4CDF24CBE6F5}"/>
              </a:ext>
            </a:extLst>
          </p:cNvPr>
          <p:cNvSpPr>
            <a:spLocks noGrp="1"/>
          </p:cNvSpPr>
          <p:nvPr>
            <p:ph type="ctrTitle"/>
          </p:nvPr>
        </p:nvSpPr>
        <p:spPr>
          <a:xfrm>
            <a:off x="2589213" y="213065"/>
            <a:ext cx="8915399" cy="741274"/>
          </a:xfrm>
        </p:spPr>
        <p:txBody>
          <a:bodyPr>
            <a:normAutofit/>
          </a:bodyPr>
          <a:lstStyle/>
          <a:p>
            <a:r>
              <a:rPr lang="en-US" sz="3600" dirty="0">
                <a:solidFill>
                  <a:srgbClr val="A53010"/>
                </a:solidFill>
                <a:latin typeface="Algerian" panose="04020705040A02060702" pitchFamily="82" charset="0"/>
              </a:rPr>
              <a:t>Factors Affecting Heart Attack</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A8448E0C-A330-4102-AFD5-17E5CD68483C}"/>
              </a:ext>
            </a:extLst>
          </p:cNvPr>
          <p:cNvSpPr>
            <a:spLocks noGrp="1"/>
          </p:cNvSpPr>
          <p:nvPr>
            <p:ph type="subTitle" idx="1"/>
          </p:nvPr>
        </p:nvSpPr>
        <p:spPr>
          <a:xfrm>
            <a:off x="2589213" y="1260629"/>
            <a:ext cx="8915399" cy="4758430"/>
          </a:xfrm>
        </p:spPr>
        <p:txBody>
          <a:bodyPr>
            <a:normAutofit fontScale="92500" lnSpcReduction="10000"/>
          </a:bodyPr>
          <a:lstStyle/>
          <a:p>
            <a:pPr marL="285750" indent="-285750">
              <a:lnSpc>
                <a:spcPct val="150000"/>
              </a:lnSpc>
              <a:buFont typeface="Wingdings" panose="05000000000000000000" pitchFamily="2" charset="2"/>
              <a:buChar char="q"/>
            </a:pPr>
            <a:r>
              <a:rPr lang="en-IN" sz="2400" dirty="0">
                <a:effectLst/>
                <a:latin typeface="Century Gothic (Body)"/>
                <a:ea typeface="Calibri" panose="020F0502020204030204" pitchFamily="34" charset="0"/>
                <a:cs typeface="Times New Roman" panose="02020603050405020304" pitchFamily="18" charset="0"/>
              </a:rPr>
              <a:t>High Blood Cholesterol</a:t>
            </a:r>
          </a:p>
          <a:p>
            <a:pPr marL="285750" indent="-285750">
              <a:lnSpc>
                <a:spcPct val="150000"/>
              </a:lnSpc>
              <a:buFont typeface="Wingdings" panose="05000000000000000000" pitchFamily="2" charset="2"/>
              <a:buChar char="q"/>
            </a:pPr>
            <a:r>
              <a:rPr lang="en-IN" sz="2400" dirty="0">
                <a:effectLst/>
                <a:latin typeface="Century Gothic (Body)"/>
                <a:ea typeface="Calibri" panose="020F0502020204030204" pitchFamily="34" charset="0"/>
                <a:cs typeface="Times New Roman" panose="02020603050405020304" pitchFamily="18" charset="0"/>
              </a:rPr>
              <a:t>High Blood Pressure</a:t>
            </a:r>
          </a:p>
          <a:p>
            <a:pPr marL="285750" indent="-285750">
              <a:lnSpc>
                <a:spcPct val="150000"/>
              </a:lnSpc>
              <a:buFont typeface="Wingdings" panose="05000000000000000000" pitchFamily="2" charset="2"/>
              <a:buChar char="q"/>
            </a:pPr>
            <a:r>
              <a:rPr lang="en-IN" sz="2400" dirty="0">
                <a:effectLst/>
                <a:latin typeface="Century Gothic (Body)"/>
                <a:ea typeface="Calibri" panose="020F0502020204030204" pitchFamily="34" charset="0"/>
                <a:cs typeface="Times New Roman" panose="02020603050405020304" pitchFamily="18" charset="0"/>
              </a:rPr>
              <a:t>Obesity </a:t>
            </a:r>
          </a:p>
          <a:p>
            <a:pPr marL="285750" indent="-285750">
              <a:lnSpc>
                <a:spcPct val="150000"/>
              </a:lnSpc>
              <a:buFont typeface="Wingdings" panose="05000000000000000000" pitchFamily="2" charset="2"/>
              <a:buChar char="q"/>
            </a:pPr>
            <a:r>
              <a:rPr lang="en-IN" sz="2400" dirty="0">
                <a:effectLst/>
                <a:latin typeface="Century Gothic (Body)"/>
                <a:ea typeface="Calibri" panose="020F0502020204030204" pitchFamily="34" charset="0"/>
                <a:cs typeface="Times New Roman" panose="02020603050405020304" pitchFamily="18" charset="0"/>
              </a:rPr>
              <a:t>Stress</a:t>
            </a:r>
          </a:p>
          <a:p>
            <a:pPr marL="285750" indent="-285750">
              <a:lnSpc>
                <a:spcPct val="150000"/>
              </a:lnSpc>
              <a:buFont typeface="Wingdings" panose="05000000000000000000" pitchFamily="2" charset="2"/>
              <a:buChar char="q"/>
            </a:pPr>
            <a:r>
              <a:rPr lang="en-IN" sz="2400" dirty="0">
                <a:latin typeface="Century Gothic (Body)"/>
              </a:rPr>
              <a:t>Lack Of Physical Activity</a:t>
            </a:r>
          </a:p>
          <a:p>
            <a:pPr marL="285750" indent="-285750">
              <a:lnSpc>
                <a:spcPct val="150000"/>
              </a:lnSpc>
              <a:buFont typeface="Wingdings" panose="05000000000000000000" pitchFamily="2" charset="2"/>
              <a:buChar char="q"/>
            </a:pPr>
            <a:r>
              <a:rPr lang="en-IN" sz="2400" dirty="0">
                <a:effectLst/>
                <a:latin typeface="Century Gothic (Body)"/>
                <a:ea typeface="Calibri" panose="020F0502020204030204" pitchFamily="34" charset="0"/>
                <a:cs typeface="Times New Roman" panose="02020603050405020304" pitchFamily="18" charset="0"/>
              </a:rPr>
              <a:t>Drinking Alcohol</a:t>
            </a:r>
          </a:p>
          <a:p>
            <a:pPr marL="285750" indent="-285750">
              <a:lnSpc>
                <a:spcPct val="150000"/>
              </a:lnSpc>
              <a:buFont typeface="Wingdings" panose="05000000000000000000" pitchFamily="2" charset="2"/>
              <a:buChar char="q"/>
            </a:pPr>
            <a:r>
              <a:rPr lang="en-IN" sz="2400" dirty="0">
                <a:effectLst/>
                <a:latin typeface="Century Gothic (Body)"/>
                <a:ea typeface="Calibri" panose="020F0502020204030204" pitchFamily="34" charset="0"/>
                <a:cs typeface="Times New Roman" panose="02020603050405020304" pitchFamily="18" charset="0"/>
              </a:rPr>
              <a:t>Smoking</a:t>
            </a:r>
          </a:p>
          <a:p>
            <a:pPr marL="285750" indent="-285750">
              <a:lnSpc>
                <a:spcPct val="150000"/>
              </a:lnSpc>
              <a:buFont typeface="Wingdings" panose="05000000000000000000" pitchFamily="2" charset="2"/>
              <a:buChar char="q"/>
            </a:pPr>
            <a:r>
              <a:rPr lang="en-IN" sz="2400" dirty="0">
                <a:effectLst/>
                <a:latin typeface="Century Gothic (Body)"/>
                <a:ea typeface="Calibri" panose="020F0502020204030204" pitchFamily="34" charset="0"/>
                <a:cs typeface="Times New Roman" panose="02020603050405020304" pitchFamily="18" charset="0"/>
              </a:rPr>
              <a:t>Diabetes</a:t>
            </a:r>
          </a:p>
          <a:p>
            <a:pPr>
              <a:lnSpc>
                <a:spcPct val="150000"/>
              </a:lnSpc>
            </a:pPr>
            <a:endParaRPr lang="en-IN" sz="2000" dirty="0">
              <a:latin typeface="Century Gothic (Body)"/>
            </a:endParaRPr>
          </a:p>
        </p:txBody>
      </p:sp>
    </p:spTree>
    <p:extLst>
      <p:ext uri="{BB962C8B-B14F-4D97-AF65-F5344CB8AC3E}">
        <p14:creationId xmlns:p14="http://schemas.microsoft.com/office/powerpoint/2010/main" val="104096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6C16-0AC4-435C-8222-8DB2C2CCD604}"/>
              </a:ext>
            </a:extLst>
          </p:cNvPr>
          <p:cNvSpPr>
            <a:spLocks noGrp="1"/>
          </p:cNvSpPr>
          <p:nvPr>
            <p:ph type="ctrTitle"/>
          </p:nvPr>
        </p:nvSpPr>
        <p:spPr>
          <a:xfrm>
            <a:off x="2589213" y="319596"/>
            <a:ext cx="8915399" cy="932155"/>
          </a:xfrm>
        </p:spPr>
        <p:txBody>
          <a:bodyPr>
            <a:normAutofit/>
          </a:bodyPr>
          <a:lstStyle/>
          <a:p>
            <a:r>
              <a:rPr lang="en-US" sz="3600" dirty="0">
                <a:solidFill>
                  <a:srgbClr val="A53010"/>
                </a:solidFill>
                <a:latin typeface="Algerian" panose="04020705040A02060702" pitchFamily="82" charset="0"/>
              </a:rPr>
              <a:t>Aim And Objectives</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D08CA2F1-ED01-4380-B88D-3B6DDC2D2F95}"/>
              </a:ext>
            </a:extLst>
          </p:cNvPr>
          <p:cNvSpPr>
            <a:spLocks noGrp="1"/>
          </p:cNvSpPr>
          <p:nvPr>
            <p:ph type="subTitle" idx="1"/>
          </p:nvPr>
        </p:nvSpPr>
        <p:spPr>
          <a:xfrm>
            <a:off x="2589213" y="1429305"/>
            <a:ext cx="8915399" cy="4474357"/>
          </a:xfrm>
        </p:spPr>
        <p:txBody>
          <a:bodyPr>
            <a:normAutofit/>
          </a:bodyPr>
          <a:lstStyle/>
          <a:p>
            <a:pPr algn="just">
              <a:lnSpc>
                <a:spcPct val="210000"/>
              </a:lnSpc>
            </a:pPr>
            <a:r>
              <a:rPr lang="en-IN" sz="2000" dirty="0">
                <a:effectLst/>
                <a:latin typeface="Century Gothic (Body)"/>
                <a:ea typeface="Calibri" panose="020F0502020204030204" pitchFamily="34" charset="0"/>
              </a:rPr>
              <a:t>The aim is to classify the patient have the chances of heart attack or not.</a:t>
            </a:r>
            <a:r>
              <a:rPr lang="en-IN" sz="2000" dirty="0">
                <a:effectLst/>
                <a:latin typeface="Century Gothic (Body)"/>
                <a:ea typeface="Calibri" panose="020F0502020204030204" pitchFamily="34" charset="0"/>
                <a:cs typeface="Times New Roman" panose="02020603050405020304" pitchFamily="18" charset="0"/>
              </a:rPr>
              <a:t> The main objective of thesis is to make prototype of heart attack prediction system that would make intelligent medical decision which traditional techniques cannot. Moreover, it would reduce the cost of medical tests and also help to learn the hidden knowledge present in historical medical dataset.</a:t>
            </a:r>
          </a:p>
          <a:p>
            <a:endParaRPr lang="en-IN" sz="2000" dirty="0">
              <a:latin typeface="Century Gothic (Body)"/>
            </a:endParaRPr>
          </a:p>
        </p:txBody>
      </p:sp>
    </p:spTree>
    <p:extLst>
      <p:ext uri="{BB962C8B-B14F-4D97-AF65-F5344CB8AC3E}">
        <p14:creationId xmlns:p14="http://schemas.microsoft.com/office/powerpoint/2010/main" val="174671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81DA-C23F-4ECB-BBF8-23F4E6A8C5A6}"/>
              </a:ext>
            </a:extLst>
          </p:cNvPr>
          <p:cNvSpPr>
            <a:spLocks noGrp="1"/>
          </p:cNvSpPr>
          <p:nvPr>
            <p:ph type="ctrTitle"/>
          </p:nvPr>
        </p:nvSpPr>
        <p:spPr>
          <a:xfrm>
            <a:off x="2589213" y="363985"/>
            <a:ext cx="8915399" cy="656948"/>
          </a:xfrm>
        </p:spPr>
        <p:txBody>
          <a:bodyPr>
            <a:normAutofit/>
          </a:bodyPr>
          <a:lstStyle/>
          <a:p>
            <a:r>
              <a:rPr lang="en-US" sz="3600" dirty="0">
                <a:solidFill>
                  <a:srgbClr val="A53010"/>
                </a:solidFill>
                <a:latin typeface="Algerian" panose="04020705040A02060702" pitchFamily="82" charset="0"/>
              </a:rPr>
              <a:t>DATA DESCRIPTION</a:t>
            </a:r>
            <a:endParaRPr lang="en-IN" sz="3600" dirty="0">
              <a:solidFill>
                <a:srgbClr val="A53010"/>
              </a:solidFill>
              <a:latin typeface="Algerian" panose="04020705040A02060702" pitchFamily="82" charset="0"/>
            </a:endParaRPr>
          </a:p>
        </p:txBody>
      </p:sp>
      <p:graphicFrame>
        <p:nvGraphicFramePr>
          <p:cNvPr id="5" name="Table 4">
            <a:extLst>
              <a:ext uri="{FF2B5EF4-FFF2-40B4-BE49-F238E27FC236}">
                <a16:creationId xmlns:a16="http://schemas.microsoft.com/office/drawing/2014/main" id="{0EFB71A2-CAE0-400A-9486-BA42C9D59A3D}"/>
              </a:ext>
            </a:extLst>
          </p:cNvPr>
          <p:cNvGraphicFramePr>
            <a:graphicFrameLocks noGrp="1"/>
          </p:cNvGraphicFramePr>
          <p:nvPr>
            <p:extLst>
              <p:ext uri="{D42A27DB-BD31-4B8C-83A1-F6EECF244321}">
                <p14:modId xmlns:p14="http://schemas.microsoft.com/office/powerpoint/2010/main" val="3860695928"/>
              </p:ext>
            </p:extLst>
          </p:nvPr>
        </p:nvGraphicFramePr>
        <p:xfrm>
          <a:off x="2589213" y="1020933"/>
          <a:ext cx="8738694" cy="5644815"/>
        </p:xfrm>
        <a:graphic>
          <a:graphicData uri="http://schemas.openxmlformats.org/drawingml/2006/table">
            <a:tbl>
              <a:tblPr firstRow="1" firstCol="1" bandRow="1">
                <a:tableStyleId>{5C22544A-7EE6-4342-B048-85BDC9FD1C3A}</a:tableStyleId>
              </a:tblPr>
              <a:tblGrid>
                <a:gridCol w="4369347">
                  <a:extLst>
                    <a:ext uri="{9D8B030D-6E8A-4147-A177-3AD203B41FA5}">
                      <a16:colId xmlns:a16="http://schemas.microsoft.com/office/drawing/2014/main" val="1224588276"/>
                    </a:ext>
                  </a:extLst>
                </a:gridCol>
                <a:gridCol w="4369347">
                  <a:extLst>
                    <a:ext uri="{9D8B030D-6E8A-4147-A177-3AD203B41FA5}">
                      <a16:colId xmlns:a16="http://schemas.microsoft.com/office/drawing/2014/main" val="4123302341"/>
                    </a:ext>
                  </a:extLst>
                </a:gridCol>
              </a:tblGrid>
              <a:tr h="208313">
                <a:tc>
                  <a:txBody>
                    <a:bodyPr/>
                    <a:lstStyle/>
                    <a:p>
                      <a:r>
                        <a:rPr lang="en-IN" sz="1200">
                          <a:effectLst/>
                        </a:rPr>
                        <a:t>Features</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Values</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354055"/>
                  </a:ext>
                </a:extLst>
              </a:tr>
              <a:tr h="208313">
                <a:tc>
                  <a:txBody>
                    <a:bodyPr/>
                    <a:lstStyle/>
                    <a:p>
                      <a:r>
                        <a:rPr lang="en-IN" sz="1200">
                          <a:effectLst/>
                        </a:rPr>
                        <a:t>Age</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It is continuous data</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530549"/>
                  </a:ext>
                </a:extLst>
              </a:tr>
              <a:tr h="359140">
                <a:tc>
                  <a:txBody>
                    <a:bodyPr/>
                    <a:lstStyle/>
                    <a:p>
                      <a:r>
                        <a:rPr lang="en-IN" sz="1200">
                          <a:effectLst/>
                        </a:rPr>
                        <a:t>Sex</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1 – Male</a:t>
                      </a:r>
                    </a:p>
                    <a:p>
                      <a:r>
                        <a:rPr lang="en-IN" sz="1200" dirty="0">
                          <a:effectLst/>
                        </a:rPr>
                        <a:t>0 - Female</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0621447"/>
                  </a:ext>
                </a:extLst>
              </a:tr>
              <a:tr h="718280">
                <a:tc>
                  <a:txBody>
                    <a:bodyPr/>
                    <a:lstStyle/>
                    <a:p>
                      <a:r>
                        <a:rPr lang="en-IN" sz="1200" dirty="0">
                          <a:effectLst/>
                        </a:rPr>
                        <a:t>Chest pain </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typical angina</a:t>
                      </a:r>
                    </a:p>
                    <a:p>
                      <a:r>
                        <a:rPr lang="en-IN" sz="1200" dirty="0">
                          <a:effectLst/>
                        </a:rPr>
                        <a:t>1 - atypical angina</a:t>
                      </a:r>
                    </a:p>
                    <a:p>
                      <a:r>
                        <a:rPr lang="en-IN" sz="1200" dirty="0">
                          <a:effectLst/>
                        </a:rPr>
                        <a:t>2 - non-anginal pain</a:t>
                      </a:r>
                    </a:p>
                    <a:p>
                      <a:r>
                        <a:rPr lang="en-IN" sz="1200" dirty="0">
                          <a:effectLst/>
                        </a:rPr>
                        <a:t>3 - asymptomatic</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577202"/>
                  </a:ext>
                </a:extLst>
              </a:tr>
              <a:tr h="397209">
                <a:tc>
                  <a:txBody>
                    <a:bodyPr/>
                    <a:lstStyle/>
                    <a:p>
                      <a:r>
                        <a:rPr lang="en-IN" sz="1200" dirty="0">
                          <a:effectLst/>
                        </a:rPr>
                        <a:t>Resting blood pressure</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It is continuous value measured in mm Hg</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3298187"/>
                  </a:ext>
                </a:extLst>
              </a:tr>
              <a:tr h="397209">
                <a:tc>
                  <a:txBody>
                    <a:bodyPr/>
                    <a:lstStyle/>
                    <a:p>
                      <a:r>
                        <a:rPr lang="en-IN" sz="1200">
                          <a:effectLst/>
                        </a:rPr>
                        <a:t>Cholesterol level</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It is continuous value measured in mg/dl</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1089704"/>
                  </a:ext>
                </a:extLst>
              </a:tr>
              <a:tr h="397209">
                <a:tc>
                  <a:txBody>
                    <a:bodyPr/>
                    <a:lstStyle/>
                    <a:p>
                      <a:r>
                        <a:rPr lang="en-IN" sz="1200" dirty="0">
                          <a:effectLst/>
                        </a:rPr>
                        <a:t>Fasting blood sugar</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It is continuous value measured in mg/dl</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104375"/>
                  </a:ext>
                </a:extLst>
              </a:tr>
              <a:tr h="595815">
                <a:tc>
                  <a:txBody>
                    <a:bodyPr/>
                    <a:lstStyle/>
                    <a:p>
                      <a:r>
                        <a:rPr lang="en-IN" sz="1200" dirty="0">
                          <a:effectLst/>
                        </a:rPr>
                        <a:t>Resting electrocardiographic results</a:t>
                      </a:r>
                      <a:endParaRPr lang="en-IN" sz="11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Normal </a:t>
                      </a:r>
                    </a:p>
                    <a:p>
                      <a:r>
                        <a:rPr lang="en-IN" sz="1200" dirty="0">
                          <a:effectLst/>
                        </a:rPr>
                        <a:t>1 - ST-T wave abnormality</a:t>
                      </a:r>
                    </a:p>
                    <a:p>
                      <a:r>
                        <a:rPr lang="en-IN" sz="1200" dirty="0">
                          <a:effectLst/>
                        </a:rPr>
                        <a:t>2 - definite left ventricular hypertrophy</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354568"/>
                  </a:ext>
                </a:extLst>
              </a:tr>
              <a:tr h="208313">
                <a:tc>
                  <a:txBody>
                    <a:bodyPr/>
                    <a:lstStyle/>
                    <a:p>
                      <a:r>
                        <a:rPr lang="en-IN" sz="1200">
                          <a:effectLst/>
                        </a:rPr>
                        <a:t>Maximum heart rate achieved</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It is continuous value</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0380255"/>
                  </a:ext>
                </a:extLst>
              </a:tr>
              <a:tr h="349400">
                <a:tc>
                  <a:txBody>
                    <a:bodyPr/>
                    <a:lstStyle/>
                    <a:p>
                      <a:r>
                        <a:rPr lang="en-IN" sz="1200">
                          <a:effectLst/>
                        </a:rPr>
                        <a:t>Exercise induced angina</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1 – Yes</a:t>
                      </a:r>
                    </a:p>
                    <a:p>
                      <a:r>
                        <a:rPr lang="en-IN" sz="1200" dirty="0">
                          <a:effectLst/>
                        </a:rPr>
                        <a:t>0 - No </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426334"/>
                  </a:ext>
                </a:extLst>
              </a:tr>
              <a:tr h="208313">
                <a:tc>
                  <a:txBody>
                    <a:bodyPr/>
                    <a:lstStyle/>
                    <a:p>
                      <a:r>
                        <a:rPr lang="en-IN" sz="1200">
                          <a:effectLst/>
                        </a:rPr>
                        <a:t>ST depression induced by exercise</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It is continuous value</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429481"/>
                  </a:ext>
                </a:extLst>
              </a:tr>
              <a:tr h="524101">
                <a:tc>
                  <a:txBody>
                    <a:bodyPr/>
                    <a:lstStyle/>
                    <a:p>
                      <a:r>
                        <a:rPr lang="en-IN" sz="1200">
                          <a:effectLst/>
                        </a:rPr>
                        <a:t>Slope of the peak exercise ST segment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0 – up sloping</a:t>
                      </a:r>
                    </a:p>
                    <a:p>
                      <a:r>
                        <a:rPr lang="en-IN" sz="1200" dirty="0">
                          <a:effectLst/>
                        </a:rPr>
                        <a:t>1 – flat</a:t>
                      </a:r>
                    </a:p>
                    <a:p>
                      <a:r>
                        <a:rPr lang="en-IN" sz="1200" dirty="0">
                          <a:effectLst/>
                        </a:rPr>
                        <a:t>2 – down sloping</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3555165"/>
                  </a:ext>
                </a:extLst>
              </a:tr>
              <a:tr h="208313">
                <a:tc>
                  <a:txBody>
                    <a:bodyPr/>
                    <a:lstStyle/>
                    <a:p>
                      <a:r>
                        <a:rPr lang="en-IN" sz="1200">
                          <a:effectLst/>
                        </a:rPr>
                        <a:t>Number of major vessels</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It is categorical variable</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6012012"/>
                  </a:ext>
                </a:extLst>
              </a:tr>
              <a:tr h="208313">
                <a:tc>
                  <a:txBody>
                    <a:bodyPr/>
                    <a:lstStyle/>
                    <a:p>
                      <a:r>
                        <a:rPr lang="en-IN" sz="1200">
                          <a:effectLst/>
                        </a:rPr>
                        <a:t>Thalassemia</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a:effectLst/>
                        </a:rPr>
                        <a:t>It is categorical variable</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8425792"/>
                  </a:ext>
                </a:extLst>
              </a:tr>
              <a:tr h="595815">
                <a:tc>
                  <a:txBody>
                    <a:bodyPr/>
                    <a:lstStyle/>
                    <a:p>
                      <a:r>
                        <a:rPr lang="en-IN" sz="1200">
                          <a:effectLst/>
                        </a:rPr>
                        <a:t>Target</a:t>
                      </a:r>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rPr>
                        <a:t>It is categorical variable to predict person may suffer a heart attack or not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568391"/>
                  </a:ext>
                </a:extLst>
              </a:tr>
            </a:tbl>
          </a:graphicData>
        </a:graphic>
      </p:graphicFrame>
    </p:spTree>
    <p:extLst>
      <p:ext uri="{BB962C8B-B14F-4D97-AF65-F5344CB8AC3E}">
        <p14:creationId xmlns:p14="http://schemas.microsoft.com/office/powerpoint/2010/main" val="111620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9A8F-63FB-4DE0-B746-B3A8C036A2D3}"/>
              </a:ext>
            </a:extLst>
          </p:cNvPr>
          <p:cNvSpPr>
            <a:spLocks noGrp="1"/>
          </p:cNvSpPr>
          <p:nvPr>
            <p:ph type="ctrTitle"/>
          </p:nvPr>
        </p:nvSpPr>
        <p:spPr>
          <a:xfrm>
            <a:off x="2589213" y="301843"/>
            <a:ext cx="8915399" cy="603680"/>
          </a:xfrm>
        </p:spPr>
        <p:txBody>
          <a:bodyPr>
            <a:normAutofit fontScale="90000"/>
          </a:bodyPr>
          <a:lstStyle/>
          <a:p>
            <a:r>
              <a:rPr lang="en-US" sz="3600" dirty="0">
                <a:solidFill>
                  <a:srgbClr val="A53010"/>
                </a:solidFill>
                <a:latin typeface="Algerian" panose="04020705040A02060702" pitchFamily="82" charset="0"/>
              </a:rPr>
              <a:t>Data Cleaning</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487E8368-47A7-4CD7-977D-D955A883E203}"/>
              </a:ext>
            </a:extLst>
          </p:cNvPr>
          <p:cNvSpPr>
            <a:spLocks noGrp="1"/>
          </p:cNvSpPr>
          <p:nvPr>
            <p:ph type="subTitle" idx="1"/>
          </p:nvPr>
        </p:nvSpPr>
        <p:spPr>
          <a:xfrm>
            <a:off x="2589213" y="905523"/>
            <a:ext cx="8915399" cy="2991775"/>
          </a:xfrm>
        </p:spPr>
        <p:txBody>
          <a:bodyPr>
            <a:normAutofit/>
          </a:bodyPr>
          <a:lstStyle/>
          <a:p>
            <a:pPr algn="just">
              <a:lnSpc>
                <a:spcPct val="150000"/>
              </a:lnSpc>
            </a:pPr>
            <a:r>
              <a:rPr lang="en-IN" sz="2000" dirty="0">
                <a:solidFill>
                  <a:srgbClr val="000000"/>
                </a:solidFill>
                <a:effectLst/>
                <a:latin typeface="Century Gothic (Body)"/>
                <a:ea typeface="Calibri" panose="020F0502020204030204" pitchFamily="34" charset="0"/>
              </a:rPr>
              <a:t>This is the most time tedious task. The data may have  some duplicates, missing values or some error. Due to human error some values would be wrongly entered and stored in database. This type of data has to be cleaned before it is provided to model for training. But the data used for these project didn’t have any type of missing, mismatched, duplicate value as shown in below image</a:t>
            </a:r>
          </a:p>
          <a:p>
            <a:pPr algn="just">
              <a:lnSpc>
                <a:spcPct val="150000"/>
              </a:lnSpc>
            </a:pPr>
            <a:endParaRPr lang="en-IN" sz="2000" dirty="0">
              <a:latin typeface="Century Gothic (Body)"/>
            </a:endParaRPr>
          </a:p>
        </p:txBody>
      </p:sp>
      <p:pic>
        <p:nvPicPr>
          <p:cNvPr id="5" name="Picture 4">
            <a:extLst>
              <a:ext uri="{FF2B5EF4-FFF2-40B4-BE49-F238E27FC236}">
                <a16:creationId xmlns:a16="http://schemas.microsoft.com/office/drawing/2014/main" id="{EAF8DFA8-7890-4C6D-9ED2-935BC6615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444" y="4021584"/>
            <a:ext cx="8779167" cy="25345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6807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14C3-61C4-4715-9D43-D472DD7888FA}"/>
              </a:ext>
            </a:extLst>
          </p:cNvPr>
          <p:cNvSpPr>
            <a:spLocks noGrp="1"/>
          </p:cNvSpPr>
          <p:nvPr>
            <p:ph type="ctrTitle"/>
          </p:nvPr>
        </p:nvSpPr>
        <p:spPr>
          <a:xfrm>
            <a:off x="2672180" y="106533"/>
            <a:ext cx="8832432" cy="763480"/>
          </a:xfrm>
        </p:spPr>
        <p:txBody>
          <a:bodyPr>
            <a:normAutofit/>
          </a:bodyPr>
          <a:lstStyle/>
          <a:p>
            <a:r>
              <a:rPr lang="en-US" sz="3600" dirty="0">
                <a:solidFill>
                  <a:srgbClr val="A53010"/>
                </a:solidFill>
                <a:latin typeface="Algerian" panose="04020705040A02060702" pitchFamily="82" charset="0"/>
              </a:rPr>
              <a:t>Data Transformation</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0312D51F-7C03-42CF-85BA-E27F8E4D89E3}"/>
              </a:ext>
            </a:extLst>
          </p:cNvPr>
          <p:cNvSpPr>
            <a:spLocks noGrp="1"/>
          </p:cNvSpPr>
          <p:nvPr>
            <p:ph type="subTitle" idx="1"/>
          </p:nvPr>
        </p:nvSpPr>
        <p:spPr>
          <a:xfrm>
            <a:off x="2672181" y="870013"/>
            <a:ext cx="8832432" cy="3542189"/>
          </a:xfrm>
        </p:spPr>
        <p:txBody>
          <a:bodyPr>
            <a:noAutofit/>
          </a:bodyPr>
          <a:lstStyle/>
          <a:p>
            <a:pPr algn="just">
              <a:lnSpc>
                <a:spcPct val="120000"/>
              </a:lnSpc>
            </a:pPr>
            <a:r>
              <a:rPr lang="en-IN" sz="2000" dirty="0">
                <a:latin typeface="Century Gothic (Body)"/>
                <a:ea typeface="Calibri" panose="020F0502020204030204" pitchFamily="34" charset="0"/>
              </a:rPr>
              <a:t>B</a:t>
            </a:r>
            <a:r>
              <a:rPr lang="en-IN" sz="2000" dirty="0">
                <a:effectLst/>
                <a:latin typeface="Century Gothic (Body)"/>
                <a:ea typeface="Calibri" panose="020F0502020204030204" pitchFamily="34" charset="0"/>
              </a:rPr>
              <a:t>efore going towards modelling the data, the dataset was firstly normalized and standardized. In the process of normalization, the input variables are normalized in the range between 0 and 1. In the process of standardization each input variable is scaled such that the mean value is subtracted from the input value and then the value thus obtained is divided by the standard deviation so that the distribution can be shifted such that the mean value can be obtained as 0 and the standard deviation value can be obtained as 1.But </a:t>
            </a:r>
            <a:r>
              <a:rPr lang="en-IN" sz="2000" dirty="0">
                <a:latin typeface="Century Gothic (Body)"/>
                <a:ea typeface="Calibri" panose="020F0502020204030204" pitchFamily="34" charset="0"/>
              </a:rPr>
              <a:t>for these dataset only the renaming is done to understand it efficiently as shown.</a:t>
            </a:r>
            <a:endParaRPr lang="en-IN" sz="2000" dirty="0">
              <a:latin typeface="Century Gothic (Body)"/>
            </a:endParaRPr>
          </a:p>
        </p:txBody>
      </p:sp>
      <p:pic>
        <p:nvPicPr>
          <p:cNvPr id="4" name="Picture 3">
            <a:extLst>
              <a:ext uri="{FF2B5EF4-FFF2-40B4-BE49-F238E27FC236}">
                <a16:creationId xmlns:a16="http://schemas.microsoft.com/office/drawing/2014/main" id="{EE156824-6077-4BF4-96F6-AFEB70BC8F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9832" y="4563121"/>
            <a:ext cx="8629095" cy="218834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60914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3EF7-CDAD-472A-AF14-8267FD146E57}"/>
              </a:ext>
            </a:extLst>
          </p:cNvPr>
          <p:cNvSpPr>
            <a:spLocks noGrp="1"/>
          </p:cNvSpPr>
          <p:nvPr>
            <p:ph type="ctrTitle"/>
          </p:nvPr>
        </p:nvSpPr>
        <p:spPr>
          <a:xfrm>
            <a:off x="2589213" y="372861"/>
            <a:ext cx="8915399" cy="1126283"/>
          </a:xfrm>
        </p:spPr>
        <p:txBody>
          <a:bodyPr>
            <a:normAutofit fontScale="90000"/>
          </a:bodyPr>
          <a:lstStyle/>
          <a:p>
            <a:r>
              <a:rPr lang="en-US" sz="3600" dirty="0">
                <a:solidFill>
                  <a:srgbClr val="A53010"/>
                </a:solidFill>
                <a:latin typeface="Algerian" panose="04020705040A02060702" pitchFamily="82" charset="0"/>
              </a:rPr>
              <a:t>Machine learning Algorithms Implemented</a:t>
            </a:r>
            <a:endParaRPr lang="en-IN" sz="3600" dirty="0">
              <a:solidFill>
                <a:srgbClr val="A53010"/>
              </a:solidFill>
              <a:latin typeface="Algerian" panose="04020705040A02060702" pitchFamily="82" charset="0"/>
            </a:endParaRPr>
          </a:p>
        </p:txBody>
      </p:sp>
      <p:sp>
        <p:nvSpPr>
          <p:cNvPr id="3" name="Subtitle 2">
            <a:extLst>
              <a:ext uri="{FF2B5EF4-FFF2-40B4-BE49-F238E27FC236}">
                <a16:creationId xmlns:a16="http://schemas.microsoft.com/office/drawing/2014/main" id="{D1DACEBF-8D00-4037-A132-A0461716E533}"/>
              </a:ext>
            </a:extLst>
          </p:cNvPr>
          <p:cNvSpPr>
            <a:spLocks noGrp="1"/>
          </p:cNvSpPr>
          <p:nvPr>
            <p:ph type="subTitle" idx="1"/>
          </p:nvPr>
        </p:nvSpPr>
        <p:spPr>
          <a:xfrm>
            <a:off x="2589213" y="1757779"/>
            <a:ext cx="8915399" cy="4145883"/>
          </a:xfrm>
        </p:spPr>
        <p:txBody>
          <a:bodyPr>
            <a:normAutofit/>
          </a:bodyPr>
          <a:lstStyle/>
          <a:p>
            <a:pPr marL="342900" indent="-342900">
              <a:lnSpc>
                <a:spcPct val="150000"/>
              </a:lnSpc>
              <a:buFont typeface="Wingdings" panose="05000000000000000000" pitchFamily="2" charset="2"/>
              <a:buChar char="q"/>
            </a:pPr>
            <a:r>
              <a:rPr lang="en-US" sz="2000" dirty="0"/>
              <a:t>Logistics Regression</a:t>
            </a:r>
          </a:p>
          <a:p>
            <a:pPr marL="342900" indent="-342900">
              <a:lnSpc>
                <a:spcPct val="150000"/>
              </a:lnSpc>
              <a:buFont typeface="Wingdings" panose="05000000000000000000" pitchFamily="2" charset="2"/>
              <a:buChar char="q"/>
            </a:pPr>
            <a:r>
              <a:rPr lang="en-US" sz="2000" dirty="0"/>
              <a:t>Naïve Bayes</a:t>
            </a:r>
          </a:p>
          <a:p>
            <a:pPr marL="342900" indent="-342900">
              <a:lnSpc>
                <a:spcPct val="150000"/>
              </a:lnSpc>
              <a:buFont typeface="Wingdings" panose="05000000000000000000" pitchFamily="2" charset="2"/>
              <a:buChar char="q"/>
            </a:pPr>
            <a:r>
              <a:rPr lang="en-US" sz="2000" dirty="0"/>
              <a:t>K Nearest Neighbors</a:t>
            </a:r>
          </a:p>
          <a:p>
            <a:pPr marL="342900" indent="-342900">
              <a:lnSpc>
                <a:spcPct val="150000"/>
              </a:lnSpc>
              <a:buFont typeface="Wingdings" panose="05000000000000000000" pitchFamily="2" charset="2"/>
              <a:buChar char="q"/>
            </a:pPr>
            <a:r>
              <a:rPr lang="en-US" sz="2000" dirty="0"/>
              <a:t>Decision Tree</a:t>
            </a:r>
          </a:p>
          <a:p>
            <a:pPr marL="342900" indent="-342900">
              <a:lnSpc>
                <a:spcPct val="150000"/>
              </a:lnSpc>
              <a:buFont typeface="Wingdings" panose="05000000000000000000" pitchFamily="2" charset="2"/>
              <a:buChar char="q"/>
            </a:pPr>
            <a:r>
              <a:rPr lang="en-US" sz="2000" dirty="0"/>
              <a:t>Random Forest</a:t>
            </a:r>
          </a:p>
          <a:p>
            <a:pPr marL="342900" indent="-342900">
              <a:lnSpc>
                <a:spcPct val="150000"/>
              </a:lnSpc>
              <a:buFont typeface="Wingdings" panose="05000000000000000000" pitchFamily="2" charset="2"/>
              <a:buChar char="q"/>
            </a:pPr>
            <a:r>
              <a:rPr lang="en-US" sz="2000" dirty="0"/>
              <a:t>Support Vector Machine</a:t>
            </a:r>
          </a:p>
          <a:p>
            <a:pPr marL="342900" indent="-342900">
              <a:lnSpc>
                <a:spcPct val="150000"/>
              </a:lnSpc>
              <a:buFont typeface="Wingdings" panose="05000000000000000000" pitchFamily="2" charset="2"/>
              <a:buChar char="q"/>
            </a:pPr>
            <a:r>
              <a:rPr lang="en-US" sz="2000" dirty="0"/>
              <a:t>Adaptive Boosting</a:t>
            </a:r>
            <a:endParaRPr lang="en-IN" sz="2000" dirty="0"/>
          </a:p>
        </p:txBody>
      </p:sp>
    </p:spTree>
    <p:extLst>
      <p:ext uri="{BB962C8B-B14F-4D97-AF65-F5344CB8AC3E}">
        <p14:creationId xmlns:p14="http://schemas.microsoft.com/office/powerpoint/2010/main" val="40553792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142</TotalTime>
  <Words>1197</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Century Gothic</vt:lpstr>
      <vt:lpstr>Century Gothic (Body)</vt:lpstr>
      <vt:lpstr>Wingdings</vt:lpstr>
      <vt:lpstr>Wingdings 3</vt:lpstr>
      <vt:lpstr>Wisp</vt:lpstr>
      <vt:lpstr>Heart Attack Possibility Prediction</vt:lpstr>
      <vt:lpstr>Importance Of This Research</vt:lpstr>
      <vt:lpstr>Introduction</vt:lpstr>
      <vt:lpstr>Factors Affecting Heart Attack</vt:lpstr>
      <vt:lpstr>Aim And Objectives</vt:lpstr>
      <vt:lpstr>DATA DESCRIPTION</vt:lpstr>
      <vt:lpstr>Data Cleaning</vt:lpstr>
      <vt:lpstr>Data Transformation</vt:lpstr>
      <vt:lpstr>Machine learning Algorithms Implemented</vt:lpstr>
      <vt:lpstr>Classification Report  of Algorithms Implemented</vt:lpstr>
      <vt:lpstr>Model Selection</vt:lpstr>
      <vt:lpstr>Conclusion</vt:lpstr>
      <vt:lpstr>Future Work</vt:lpstr>
      <vt:lpstr>Limitation Of This Research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Possibility Prediction</dc:title>
  <dc:creator>Rohit Gupta</dc:creator>
  <cp:lastModifiedBy>Rohit Gupta</cp:lastModifiedBy>
  <cp:revision>1</cp:revision>
  <dcterms:created xsi:type="dcterms:W3CDTF">2021-08-19T06:45:09Z</dcterms:created>
  <dcterms:modified xsi:type="dcterms:W3CDTF">2021-08-19T09:07:49Z</dcterms:modified>
</cp:coreProperties>
</file>