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60" r:id="rId4"/>
    <p:sldId id="264" r:id="rId5"/>
    <p:sldId id="265" r:id="rId6"/>
    <p:sldId id="266" r:id="rId7"/>
    <p:sldId id="267" r:id="rId8"/>
    <p:sldId id="270" r:id="rId9"/>
    <p:sldId id="271" r:id="rId10"/>
    <p:sldId id="272" r:id="rId11"/>
    <p:sldId id="273" r:id="rId12"/>
    <p:sldId id="274" r:id="rId13"/>
    <p:sldId id="275" r:id="rId14"/>
    <p:sldId id="276" r:id="rId15"/>
    <p:sldId id="277"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4E2275-D542-4957-98B7-4BE91951670D}">
          <p14:sldIdLst>
            <p14:sldId id="256"/>
            <p14:sldId id="259"/>
            <p14:sldId id="260"/>
            <p14:sldId id="264"/>
            <p14:sldId id="265"/>
            <p14:sldId id="266"/>
            <p14:sldId id="267"/>
            <p14:sldId id="270"/>
            <p14:sldId id="271"/>
            <p14:sldId id="272"/>
            <p14:sldId id="273"/>
            <p14:sldId id="274"/>
            <p14:sldId id="275"/>
            <p14:sldId id="276"/>
            <p14:sldId id="277"/>
            <p14:sldId id="279"/>
            <p14:sldId id="280"/>
            <p14:sldId id="281"/>
            <p14:sldId id="282"/>
            <p14:sldId id="283"/>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p:scale>
          <a:sx n="79" d="100"/>
          <a:sy n="79" d="100"/>
        </p:scale>
        <p:origin x="7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haritynavigator.org/index.cfm?bay=content.view&amp;cpid=1653" TargetMode="External"/><Relationship Id="rId2" Type="http://schemas.openxmlformats.org/officeDocument/2006/relationships/hyperlink" Target="https://www.kaggle.com/katyjqian/charity-navigator-scores-expenses-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893C-C21C-4CC1-AF14-4D6E50D43B9B}"/>
              </a:ext>
            </a:extLst>
          </p:cNvPr>
          <p:cNvSpPr>
            <a:spLocks noGrp="1"/>
          </p:cNvSpPr>
          <p:nvPr>
            <p:ph type="ctrTitle"/>
          </p:nvPr>
        </p:nvSpPr>
        <p:spPr>
          <a:xfrm>
            <a:off x="1600200" y="1498060"/>
            <a:ext cx="8991600" cy="2534604"/>
          </a:xfrm>
        </p:spPr>
        <p:txBody>
          <a:bodyPr>
            <a:normAutofit/>
          </a:bodyPr>
          <a:lstStyle/>
          <a:p>
            <a:r>
              <a:rPr lang="en-US" dirty="0"/>
              <a:t>The Impact of Leadership Compensation and Administrative Overhead on Fundraising Efficiency</a:t>
            </a:r>
          </a:p>
        </p:txBody>
      </p:sp>
      <p:sp>
        <p:nvSpPr>
          <p:cNvPr id="3" name="Subtitle 2">
            <a:extLst>
              <a:ext uri="{FF2B5EF4-FFF2-40B4-BE49-F238E27FC236}">
                <a16:creationId xmlns:a16="http://schemas.microsoft.com/office/drawing/2014/main" id="{D79BBA70-41DD-450B-8DE2-5B23E9F8E8B8}"/>
              </a:ext>
            </a:extLst>
          </p:cNvPr>
          <p:cNvSpPr>
            <a:spLocks noGrp="1"/>
          </p:cNvSpPr>
          <p:nvPr>
            <p:ph type="subTitle" idx="1"/>
          </p:nvPr>
        </p:nvSpPr>
        <p:spPr/>
        <p:txBody>
          <a:bodyPr>
            <a:normAutofit fontScale="92500" lnSpcReduction="20000"/>
          </a:bodyPr>
          <a:lstStyle/>
          <a:p>
            <a:r>
              <a:rPr lang="en-US" dirty="0"/>
              <a:t>Final Project Presentation</a:t>
            </a:r>
          </a:p>
          <a:p>
            <a:r>
              <a:rPr lang="en-US" dirty="0"/>
              <a:t>Rebecca Lewis</a:t>
            </a:r>
            <a:br>
              <a:rPr lang="en-US" dirty="0"/>
            </a:br>
            <a:r>
              <a:rPr lang="en-US" dirty="0"/>
              <a:t>DSC 530</a:t>
            </a:r>
            <a:br>
              <a:rPr lang="en-US" dirty="0"/>
            </a:br>
            <a:r>
              <a:rPr lang="en-US" dirty="0"/>
              <a:t>August 10, 2019</a:t>
            </a:r>
          </a:p>
        </p:txBody>
      </p:sp>
    </p:spTree>
    <p:extLst>
      <p:ext uri="{BB962C8B-B14F-4D97-AF65-F5344CB8AC3E}">
        <p14:creationId xmlns:p14="http://schemas.microsoft.com/office/powerpoint/2010/main" val="52027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F8A0-082E-4CA6-BE78-6DE641D0BB67}"/>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8C2A3E38-89FB-4072-B510-004B0EEE7A8A}"/>
              </a:ext>
            </a:extLst>
          </p:cNvPr>
          <p:cNvSpPr>
            <a:spLocks noGrp="1"/>
          </p:cNvSpPr>
          <p:nvPr>
            <p:ph idx="1"/>
          </p:nvPr>
        </p:nvSpPr>
        <p:spPr/>
        <p:txBody>
          <a:bodyPr/>
          <a:lstStyle/>
          <a:p>
            <a:r>
              <a:rPr lang="en-US" dirty="0"/>
              <a:t>All of the plots had a heavy positive skew which was a result of some mega organizations with expenses and revenue well over a billion dollars.  I created an additional category of organization labeled as mega and excluded them from any categorical analysis with the big group of organizations.  They are still included in the analysis of all organizations.</a:t>
            </a:r>
          </a:p>
          <a:p>
            <a:r>
              <a:rPr lang="en-US" dirty="0"/>
              <a:t>Leadership Compensation included null and zero values.  According to charity navigator, these could be due to data that was not reported or the leader not receiving compensation.  Because we do not have a way to determine which scenario applies, rows with a 0 or null in leadership compensation were removed.</a:t>
            </a:r>
          </a:p>
        </p:txBody>
      </p:sp>
    </p:spTree>
    <p:extLst>
      <p:ext uri="{BB962C8B-B14F-4D97-AF65-F5344CB8AC3E}">
        <p14:creationId xmlns:p14="http://schemas.microsoft.com/office/powerpoint/2010/main" val="340847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E6B2-2E96-41B9-9024-B419B0A6C787}"/>
              </a:ext>
            </a:extLst>
          </p:cNvPr>
          <p:cNvSpPr>
            <a:spLocks noGrp="1"/>
          </p:cNvSpPr>
          <p:nvPr>
            <p:ph type="title"/>
          </p:nvPr>
        </p:nvSpPr>
        <p:spPr>
          <a:xfrm>
            <a:off x="804672" y="707821"/>
            <a:ext cx="4486656" cy="1141497"/>
          </a:xfrm>
        </p:spPr>
        <p:txBody>
          <a:bodyPr/>
          <a:lstStyle/>
          <a:p>
            <a:r>
              <a:rPr lang="en-US" dirty="0"/>
              <a:t>Fundraising Efficiency PMF</a:t>
            </a:r>
          </a:p>
        </p:txBody>
      </p:sp>
      <p:sp>
        <p:nvSpPr>
          <p:cNvPr id="4" name="Text Placeholder 3">
            <a:extLst>
              <a:ext uri="{FF2B5EF4-FFF2-40B4-BE49-F238E27FC236}">
                <a16:creationId xmlns:a16="http://schemas.microsoft.com/office/drawing/2014/main" id="{56937DC5-F6AE-4381-988E-03399F43C0C3}"/>
              </a:ext>
            </a:extLst>
          </p:cNvPr>
          <p:cNvSpPr>
            <a:spLocks noGrp="1"/>
          </p:cNvSpPr>
          <p:nvPr>
            <p:ph type="body" sz="half" idx="2"/>
          </p:nvPr>
        </p:nvSpPr>
        <p:spPr>
          <a:xfrm>
            <a:off x="1115568" y="2013909"/>
            <a:ext cx="3794760" cy="4136269"/>
          </a:xfrm>
        </p:spPr>
        <p:txBody>
          <a:bodyPr>
            <a:normAutofit/>
          </a:bodyPr>
          <a:lstStyle/>
          <a:p>
            <a:r>
              <a:rPr lang="en-US" dirty="0"/>
              <a:t>Small vs Mid Sized Organizations</a:t>
            </a:r>
          </a:p>
          <a:p>
            <a:r>
              <a:rPr lang="en-US" dirty="0"/>
              <a:t>Small and mid sized organizations are just as likely to be efficient at fundraising with mid level organizations slightly more efficient with a higher probability of organizations at a cost per dollar of .10.</a:t>
            </a:r>
          </a:p>
          <a:p>
            <a:r>
              <a:rPr lang="en-US" dirty="0"/>
              <a:t>Tying this back to our goal, the mean leader compensation for each category is very close:</a:t>
            </a:r>
          </a:p>
          <a:p>
            <a:r>
              <a:rPr lang="en-US" dirty="0"/>
              <a:t>Small: $112,890</a:t>
            </a:r>
            <a:br>
              <a:rPr lang="en-US" dirty="0"/>
            </a:br>
            <a:r>
              <a:rPr lang="en-US" dirty="0"/>
              <a:t>Mid: $171,094 </a:t>
            </a:r>
          </a:p>
          <a:p>
            <a:r>
              <a:rPr lang="en-US" dirty="0"/>
              <a:t>However, the mean administrative expenses are very different:</a:t>
            </a:r>
          </a:p>
          <a:p>
            <a:r>
              <a:rPr lang="en-US" dirty="0"/>
              <a:t>Small: $229,415</a:t>
            </a:r>
            <a:br>
              <a:rPr lang="en-US" dirty="0"/>
            </a:br>
            <a:r>
              <a:rPr lang="en-US" dirty="0"/>
              <a:t>Mid: $665,166</a:t>
            </a:r>
          </a:p>
        </p:txBody>
      </p:sp>
      <p:pic>
        <p:nvPicPr>
          <p:cNvPr id="22" name="Content Placeholder 21" descr="A screenshot of a cell phone&#10;&#10;Description automatically generated">
            <a:extLst>
              <a:ext uri="{FF2B5EF4-FFF2-40B4-BE49-F238E27FC236}">
                <a16:creationId xmlns:a16="http://schemas.microsoft.com/office/drawing/2014/main" id="{1B318B9F-A9D6-4DFB-8ED3-34FE56E4C99E}"/>
              </a:ext>
            </a:extLst>
          </p:cNvPr>
          <p:cNvPicPr>
            <a:picLocks noGrp="1" noChangeAspect="1"/>
          </p:cNvPicPr>
          <p:nvPr>
            <p:ph idx="1"/>
          </p:nvPr>
        </p:nvPicPr>
        <p:blipFill>
          <a:blip r:embed="rId2"/>
          <a:stretch>
            <a:fillRect/>
          </a:stretch>
        </p:blipFill>
        <p:spPr>
          <a:xfrm>
            <a:off x="6735763" y="1734089"/>
            <a:ext cx="4816475" cy="3389823"/>
          </a:xfrm>
        </p:spPr>
      </p:pic>
    </p:spTree>
    <p:extLst>
      <p:ext uri="{BB962C8B-B14F-4D97-AF65-F5344CB8AC3E}">
        <p14:creationId xmlns:p14="http://schemas.microsoft.com/office/powerpoint/2010/main" val="96771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E6B2-2E96-41B9-9024-B419B0A6C787}"/>
              </a:ext>
            </a:extLst>
          </p:cNvPr>
          <p:cNvSpPr>
            <a:spLocks noGrp="1"/>
          </p:cNvSpPr>
          <p:nvPr>
            <p:ph type="title"/>
          </p:nvPr>
        </p:nvSpPr>
        <p:spPr>
          <a:xfrm>
            <a:off x="804672" y="707821"/>
            <a:ext cx="4486656" cy="1141497"/>
          </a:xfrm>
        </p:spPr>
        <p:txBody>
          <a:bodyPr/>
          <a:lstStyle/>
          <a:p>
            <a:r>
              <a:rPr lang="en-US" dirty="0"/>
              <a:t>Fundraising Efficiency PMF</a:t>
            </a:r>
          </a:p>
        </p:txBody>
      </p:sp>
      <p:sp>
        <p:nvSpPr>
          <p:cNvPr id="4" name="Text Placeholder 3">
            <a:extLst>
              <a:ext uri="{FF2B5EF4-FFF2-40B4-BE49-F238E27FC236}">
                <a16:creationId xmlns:a16="http://schemas.microsoft.com/office/drawing/2014/main" id="{56937DC5-F6AE-4381-988E-03399F43C0C3}"/>
              </a:ext>
            </a:extLst>
          </p:cNvPr>
          <p:cNvSpPr>
            <a:spLocks noGrp="1"/>
          </p:cNvSpPr>
          <p:nvPr>
            <p:ph type="body" sz="half" idx="2"/>
          </p:nvPr>
        </p:nvSpPr>
        <p:spPr>
          <a:xfrm>
            <a:off x="1115568" y="2013909"/>
            <a:ext cx="3794760" cy="4136269"/>
          </a:xfrm>
        </p:spPr>
        <p:txBody>
          <a:bodyPr>
            <a:normAutofit/>
          </a:bodyPr>
          <a:lstStyle/>
          <a:p>
            <a:r>
              <a:rPr lang="en-US" dirty="0"/>
              <a:t>Small vs Big Organizations</a:t>
            </a:r>
          </a:p>
          <a:p>
            <a:r>
              <a:rPr lang="en-US" dirty="0"/>
              <a:t>Smaller organizations are less likely to be as efficient at fundraising.  Most big organizations are likely to spend 0-.5 cents per dollar where most small organizations are likely to spend .10-.20 cents per dollar.</a:t>
            </a:r>
          </a:p>
          <a:p>
            <a:r>
              <a:rPr lang="en-US" dirty="0"/>
              <a:t>Both the mean leader compensation and the mean administrative expenses for big organizations are much higher:</a:t>
            </a:r>
          </a:p>
          <a:p>
            <a:r>
              <a:rPr lang="en-US" dirty="0"/>
              <a:t>Leader Compensation</a:t>
            </a:r>
            <a:br>
              <a:rPr lang="en-US" dirty="0"/>
            </a:br>
            <a:r>
              <a:rPr lang="en-US" dirty="0"/>
              <a:t>Small: $112,890</a:t>
            </a:r>
            <a:br>
              <a:rPr lang="en-US" dirty="0"/>
            </a:br>
            <a:r>
              <a:rPr lang="en-US" dirty="0"/>
              <a:t>Big: $325,895</a:t>
            </a:r>
          </a:p>
          <a:p>
            <a:r>
              <a:rPr lang="en-US" dirty="0"/>
              <a:t>Administrative Expenses:</a:t>
            </a:r>
            <a:br>
              <a:rPr lang="en-US" dirty="0"/>
            </a:br>
            <a:r>
              <a:rPr lang="en-US" dirty="0"/>
              <a:t>Small: $229,415</a:t>
            </a:r>
            <a:br>
              <a:rPr lang="en-US" dirty="0"/>
            </a:br>
            <a:r>
              <a:rPr lang="en-US" dirty="0"/>
              <a:t>Big: $4,418,345</a:t>
            </a:r>
          </a:p>
        </p:txBody>
      </p:sp>
      <p:pic>
        <p:nvPicPr>
          <p:cNvPr id="7" name="Content Placeholder 6" descr="A screenshot of a cell phone&#10;&#10;Description automatically generated">
            <a:extLst>
              <a:ext uri="{FF2B5EF4-FFF2-40B4-BE49-F238E27FC236}">
                <a16:creationId xmlns:a16="http://schemas.microsoft.com/office/drawing/2014/main" id="{0C4F0EAE-3481-4111-A637-094627FEC4CC}"/>
              </a:ext>
            </a:extLst>
          </p:cNvPr>
          <p:cNvPicPr>
            <a:picLocks noGrp="1" noChangeAspect="1"/>
          </p:cNvPicPr>
          <p:nvPr>
            <p:ph idx="1"/>
          </p:nvPr>
        </p:nvPicPr>
        <p:blipFill>
          <a:blip r:embed="rId2"/>
          <a:stretch>
            <a:fillRect/>
          </a:stretch>
        </p:blipFill>
        <p:spPr>
          <a:xfrm>
            <a:off x="6735763" y="1734089"/>
            <a:ext cx="4816475" cy="3389823"/>
          </a:xfrm>
        </p:spPr>
      </p:pic>
      <p:sp>
        <p:nvSpPr>
          <p:cNvPr id="8" name="TextBox 7">
            <a:extLst>
              <a:ext uri="{FF2B5EF4-FFF2-40B4-BE49-F238E27FC236}">
                <a16:creationId xmlns:a16="http://schemas.microsoft.com/office/drawing/2014/main" id="{3B34AA0E-9746-498D-ADA1-48F94400CDF9}"/>
              </a:ext>
            </a:extLst>
          </p:cNvPr>
          <p:cNvSpPr txBox="1"/>
          <p:nvPr/>
        </p:nvSpPr>
        <p:spPr>
          <a:xfrm>
            <a:off x="7217923" y="5573949"/>
            <a:ext cx="4464996" cy="523220"/>
          </a:xfrm>
          <a:prstGeom prst="rect">
            <a:avLst/>
          </a:prstGeom>
          <a:noFill/>
        </p:spPr>
        <p:txBody>
          <a:bodyPr wrap="square" rtlCol="0">
            <a:spAutoFit/>
          </a:bodyPr>
          <a:lstStyle/>
          <a:p>
            <a:r>
              <a:rPr lang="en-US" sz="1400" dirty="0"/>
              <a:t>NOTE: Organizations with over one billion dollars in total revenue or expenses are excluded.</a:t>
            </a:r>
          </a:p>
        </p:txBody>
      </p:sp>
    </p:spTree>
    <p:extLst>
      <p:ext uri="{BB962C8B-B14F-4D97-AF65-F5344CB8AC3E}">
        <p14:creationId xmlns:p14="http://schemas.microsoft.com/office/powerpoint/2010/main" val="96554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E6B2-2E96-41B9-9024-B419B0A6C787}"/>
              </a:ext>
            </a:extLst>
          </p:cNvPr>
          <p:cNvSpPr>
            <a:spLocks noGrp="1"/>
          </p:cNvSpPr>
          <p:nvPr>
            <p:ph type="title"/>
          </p:nvPr>
        </p:nvSpPr>
        <p:spPr>
          <a:xfrm>
            <a:off x="804672" y="707821"/>
            <a:ext cx="4486656" cy="1141497"/>
          </a:xfrm>
        </p:spPr>
        <p:txBody>
          <a:bodyPr/>
          <a:lstStyle/>
          <a:p>
            <a:r>
              <a:rPr lang="en-US" dirty="0"/>
              <a:t>Fundraising Efficiency PMF</a:t>
            </a:r>
          </a:p>
        </p:txBody>
      </p:sp>
      <p:sp>
        <p:nvSpPr>
          <p:cNvPr id="4" name="Text Placeholder 3">
            <a:extLst>
              <a:ext uri="{FF2B5EF4-FFF2-40B4-BE49-F238E27FC236}">
                <a16:creationId xmlns:a16="http://schemas.microsoft.com/office/drawing/2014/main" id="{56937DC5-F6AE-4381-988E-03399F43C0C3}"/>
              </a:ext>
            </a:extLst>
          </p:cNvPr>
          <p:cNvSpPr>
            <a:spLocks noGrp="1"/>
          </p:cNvSpPr>
          <p:nvPr>
            <p:ph type="body" sz="half" idx="2"/>
          </p:nvPr>
        </p:nvSpPr>
        <p:spPr>
          <a:xfrm>
            <a:off x="1115568" y="2013909"/>
            <a:ext cx="3794760" cy="4136269"/>
          </a:xfrm>
        </p:spPr>
        <p:txBody>
          <a:bodyPr>
            <a:normAutofit/>
          </a:bodyPr>
          <a:lstStyle/>
          <a:p>
            <a:r>
              <a:rPr lang="en-US" dirty="0"/>
              <a:t>Mid vs Big Organizations</a:t>
            </a:r>
          </a:p>
          <a:p>
            <a:r>
              <a:rPr lang="en-US" dirty="0"/>
              <a:t>the plot for mid level and big organizations is similar to the small and big. Mid level and small organizations were very close. </a:t>
            </a:r>
          </a:p>
          <a:p>
            <a:r>
              <a:rPr lang="en-US" dirty="0"/>
              <a:t>Both the mean leader compensation and the mean administrative expenses for big organizations are much higher:</a:t>
            </a:r>
          </a:p>
          <a:p>
            <a:r>
              <a:rPr lang="en-US" dirty="0"/>
              <a:t>Leader Compensation</a:t>
            </a:r>
            <a:br>
              <a:rPr lang="en-US" dirty="0"/>
            </a:br>
            <a:r>
              <a:rPr lang="en-US" dirty="0"/>
              <a:t>Mid: $171,094</a:t>
            </a:r>
            <a:br>
              <a:rPr lang="en-US" dirty="0"/>
            </a:br>
            <a:r>
              <a:rPr lang="en-US" dirty="0"/>
              <a:t>Big: $325,895</a:t>
            </a:r>
          </a:p>
          <a:p>
            <a:r>
              <a:rPr lang="en-US" dirty="0"/>
              <a:t>Administrative Expenses:</a:t>
            </a:r>
            <a:br>
              <a:rPr lang="en-US" dirty="0"/>
            </a:br>
            <a:r>
              <a:rPr lang="en-US" dirty="0"/>
              <a:t>Mid: $665,166</a:t>
            </a:r>
            <a:br>
              <a:rPr lang="en-US" dirty="0"/>
            </a:br>
            <a:r>
              <a:rPr lang="en-US" dirty="0"/>
              <a:t>Big: $4,418,345</a:t>
            </a:r>
          </a:p>
        </p:txBody>
      </p:sp>
      <p:sp>
        <p:nvSpPr>
          <p:cNvPr id="8" name="TextBox 7">
            <a:extLst>
              <a:ext uri="{FF2B5EF4-FFF2-40B4-BE49-F238E27FC236}">
                <a16:creationId xmlns:a16="http://schemas.microsoft.com/office/drawing/2014/main" id="{3B34AA0E-9746-498D-ADA1-48F94400CDF9}"/>
              </a:ext>
            </a:extLst>
          </p:cNvPr>
          <p:cNvSpPr txBox="1"/>
          <p:nvPr/>
        </p:nvSpPr>
        <p:spPr>
          <a:xfrm>
            <a:off x="7217923" y="5573949"/>
            <a:ext cx="4464996" cy="523220"/>
          </a:xfrm>
          <a:prstGeom prst="rect">
            <a:avLst/>
          </a:prstGeom>
          <a:noFill/>
        </p:spPr>
        <p:txBody>
          <a:bodyPr wrap="square" rtlCol="0">
            <a:spAutoFit/>
          </a:bodyPr>
          <a:lstStyle/>
          <a:p>
            <a:r>
              <a:rPr lang="en-US" sz="1400" dirty="0"/>
              <a:t>NOTE: Organizations with over one billion dollars in total revenue or expenses are excluded.</a:t>
            </a:r>
          </a:p>
        </p:txBody>
      </p:sp>
      <p:pic>
        <p:nvPicPr>
          <p:cNvPr id="9" name="Content Placeholder 8" descr="A screenshot of a cell phone&#10;&#10;Description automatically generated">
            <a:extLst>
              <a:ext uri="{FF2B5EF4-FFF2-40B4-BE49-F238E27FC236}">
                <a16:creationId xmlns:a16="http://schemas.microsoft.com/office/drawing/2014/main" id="{A6D99D46-5326-4D7F-B623-4FC8FAB64B86}"/>
              </a:ext>
            </a:extLst>
          </p:cNvPr>
          <p:cNvPicPr>
            <a:picLocks noGrp="1" noChangeAspect="1"/>
          </p:cNvPicPr>
          <p:nvPr>
            <p:ph idx="1"/>
          </p:nvPr>
        </p:nvPicPr>
        <p:blipFill>
          <a:blip r:embed="rId2"/>
          <a:stretch>
            <a:fillRect/>
          </a:stretch>
        </p:blipFill>
        <p:spPr>
          <a:xfrm>
            <a:off x="6735763" y="1734089"/>
            <a:ext cx="4816475" cy="3389823"/>
          </a:xfrm>
        </p:spPr>
      </p:pic>
    </p:spTree>
    <p:extLst>
      <p:ext uri="{BB962C8B-B14F-4D97-AF65-F5344CB8AC3E}">
        <p14:creationId xmlns:p14="http://schemas.microsoft.com/office/powerpoint/2010/main" val="386402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CF26-47AF-4983-A08E-1BFEE1E8C91B}"/>
              </a:ext>
            </a:extLst>
          </p:cNvPr>
          <p:cNvSpPr>
            <a:spLocks noGrp="1"/>
          </p:cNvSpPr>
          <p:nvPr>
            <p:ph type="title"/>
          </p:nvPr>
        </p:nvSpPr>
        <p:spPr>
          <a:xfrm>
            <a:off x="804672" y="1290520"/>
            <a:ext cx="4486656" cy="1141497"/>
          </a:xfrm>
        </p:spPr>
        <p:txBody>
          <a:bodyPr/>
          <a:lstStyle/>
          <a:p>
            <a:r>
              <a:rPr lang="en-US" dirty="0"/>
              <a:t>Fundraising Efficiency</a:t>
            </a:r>
            <a:br>
              <a:rPr lang="en-US" dirty="0"/>
            </a:br>
            <a:r>
              <a:rPr lang="en-US" dirty="0"/>
              <a:t>CDF</a:t>
            </a:r>
          </a:p>
        </p:txBody>
      </p:sp>
      <p:sp>
        <p:nvSpPr>
          <p:cNvPr id="4" name="Text Placeholder 3">
            <a:extLst>
              <a:ext uri="{FF2B5EF4-FFF2-40B4-BE49-F238E27FC236}">
                <a16:creationId xmlns:a16="http://schemas.microsoft.com/office/drawing/2014/main" id="{73ED4E03-1EEA-4A8B-B7BD-9B3DD0CF4610}"/>
              </a:ext>
            </a:extLst>
          </p:cNvPr>
          <p:cNvSpPr>
            <a:spLocks noGrp="1"/>
          </p:cNvSpPr>
          <p:nvPr>
            <p:ph type="body" sz="half" idx="2"/>
          </p:nvPr>
        </p:nvSpPr>
        <p:spPr>
          <a:xfrm>
            <a:off x="1115568" y="2596610"/>
            <a:ext cx="3794760" cy="2970870"/>
          </a:xfrm>
        </p:spPr>
        <p:txBody>
          <a:bodyPr>
            <a:normAutofit/>
          </a:bodyPr>
          <a:lstStyle/>
          <a:p>
            <a:r>
              <a:rPr lang="en-US" dirty="0"/>
              <a:t>About 80% of the organizations reported have a fundraising cost of .20 cents on the dollar.  </a:t>
            </a:r>
          </a:p>
          <a:p>
            <a:r>
              <a:rPr lang="en-US" dirty="0"/>
              <a:t>There are very few organizations above .70 cents.</a:t>
            </a:r>
          </a:p>
          <a:p>
            <a:r>
              <a:rPr lang="en-US" dirty="0"/>
              <a:t>Overall, big organizations are the most efficient at raising money and out-perform smaller organizations at the 0-.15 cost per dollar level.  As we saw earlier, the mean leader compensation and administrative expenses are much larger for big organizations.</a:t>
            </a:r>
          </a:p>
        </p:txBody>
      </p:sp>
      <p:pic>
        <p:nvPicPr>
          <p:cNvPr id="10" name="Content Placeholder 9" descr="A screenshot of a map&#10;&#10;Description automatically generated">
            <a:extLst>
              <a:ext uri="{FF2B5EF4-FFF2-40B4-BE49-F238E27FC236}">
                <a16:creationId xmlns:a16="http://schemas.microsoft.com/office/drawing/2014/main" id="{6D1B248B-0E00-43B1-AAD7-B57D2FFB0F3E}"/>
              </a:ext>
            </a:extLst>
          </p:cNvPr>
          <p:cNvPicPr>
            <a:picLocks noGrp="1" noChangeAspect="1"/>
          </p:cNvPicPr>
          <p:nvPr>
            <p:ph idx="1"/>
          </p:nvPr>
        </p:nvPicPr>
        <p:blipFill>
          <a:blip r:embed="rId2"/>
          <a:stretch>
            <a:fillRect/>
          </a:stretch>
        </p:blipFill>
        <p:spPr>
          <a:xfrm>
            <a:off x="6735763" y="1707946"/>
            <a:ext cx="4816475" cy="3442108"/>
          </a:xfrm>
        </p:spPr>
      </p:pic>
      <p:sp>
        <p:nvSpPr>
          <p:cNvPr id="11" name="TextBox 10">
            <a:extLst>
              <a:ext uri="{FF2B5EF4-FFF2-40B4-BE49-F238E27FC236}">
                <a16:creationId xmlns:a16="http://schemas.microsoft.com/office/drawing/2014/main" id="{D0621445-484D-49B2-8061-455FBDD2E2A2}"/>
              </a:ext>
            </a:extLst>
          </p:cNvPr>
          <p:cNvSpPr txBox="1"/>
          <p:nvPr/>
        </p:nvSpPr>
        <p:spPr>
          <a:xfrm>
            <a:off x="7217923" y="5573949"/>
            <a:ext cx="4464996" cy="523220"/>
          </a:xfrm>
          <a:prstGeom prst="rect">
            <a:avLst/>
          </a:prstGeom>
          <a:noFill/>
        </p:spPr>
        <p:txBody>
          <a:bodyPr wrap="square" rtlCol="0">
            <a:spAutoFit/>
          </a:bodyPr>
          <a:lstStyle/>
          <a:p>
            <a:r>
              <a:rPr lang="en-US" sz="1400" dirty="0"/>
              <a:t>NOTE: Organizations with over one billion dollars in total revenue or expenses are excluded.</a:t>
            </a:r>
          </a:p>
        </p:txBody>
      </p:sp>
    </p:spTree>
    <p:extLst>
      <p:ext uri="{BB962C8B-B14F-4D97-AF65-F5344CB8AC3E}">
        <p14:creationId xmlns:p14="http://schemas.microsoft.com/office/powerpoint/2010/main" val="266176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7DD9-B71A-44E0-97CE-723284527D11}"/>
              </a:ext>
            </a:extLst>
          </p:cNvPr>
          <p:cNvSpPr>
            <a:spLocks noGrp="1"/>
          </p:cNvSpPr>
          <p:nvPr>
            <p:ph type="title"/>
          </p:nvPr>
        </p:nvSpPr>
        <p:spPr>
          <a:xfrm>
            <a:off x="804672" y="1815815"/>
            <a:ext cx="4486656" cy="1141497"/>
          </a:xfrm>
        </p:spPr>
        <p:txBody>
          <a:bodyPr/>
          <a:lstStyle/>
          <a:p>
            <a:r>
              <a:rPr lang="en-US" dirty="0"/>
              <a:t>Analytical Distribution</a:t>
            </a:r>
          </a:p>
        </p:txBody>
      </p:sp>
      <p:pic>
        <p:nvPicPr>
          <p:cNvPr id="6" name="Content Placeholder 5" descr="A screenshot of a cell phone&#10;&#10;Description automatically generated">
            <a:extLst>
              <a:ext uri="{FF2B5EF4-FFF2-40B4-BE49-F238E27FC236}">
                <a16:creationId xmlns:a16="http://schemas.microsoft.com/office/drawing/2014/main" id="{890F48B2-7EFE-4A76-BC45-8CCAA439DF40}"/>
              </a:ext>
            </a:extLst>
          </p:cNvPr>
          <p:cNvPicPr>
            <a:picLocks noGrp="1" noChangeAspect="1"/>
          </p:cNvPicPr>
          <p:nvPr>
            <p:ph idx="1"/>
          </p:nvPr>
        </p:nvPicPr>
        <p:blipFill>
          <a:blip r:embed="rId2"/>
          <a:stretch>
            <a:fillRect/>
          </a:stretch>
        </p:blipFill>
        <p:spPr>
          <a:xfrm>
            <a:off x="6781120" y="137160"/>
            <a:ext cx="4606208" cy="3291840"/>
          </a:xfrm>
        </p:spPr>
      </p:pic>
      <p:sp>
        <p:nvSpPr>
          <p:cNvPr id="4" name="Text Placeholder 3">
            <a:extLst>
              <a:ext uri="{FF2B5EF4-FFF2-40B4-BE49-F238E27FC236}">
                <a16:creationId xmlns:a16="http://schemas.microsoft.com/office/drawing/2014/main" id="{EB8147D9-C07F-41CE-B7D3-F05EAB0A4CF7}"/>
              </a:ext>
            </a:extLst>
          </p:cNvPr>
          <p:cNvSpPr>
            <a:spLocks noGrp="1"/>
          </p:cNvSpPr>
          <p:nvPr>
            <p:ph type="body" sz="half" idx="2"/>
          </p:nvPr>
        </p:nvSpPr>
        <p:spPr>
          <a:xfrm>
            <a:off x="1115568" y="3121905"/>
            <a:ext cx="3794760" cy="2194036"/>
          </a:xfrm>
        </p:spPr>
        <p:txBody>
          <a:bodyPr/>
          <a:lstStyle/>
          <a:p>
            <a:r>
              <a:rPr lang="en-US" dirty="0"/>
              <a:t>The normal distribution model is a good fit for the data because the data line follows the model with a slight deviation as it approaches 100%.</a:t>
            </a:r>
          </a:p>
          <a:p>
            <a:r>
              <a:rPr lang="en-US" dirty="0"/>
              <a:t>The normal probability plot also supports this as the majority of the data surrounding the mean is along the model line.</a:t>
            </a:r>
          </a:p>
        </p:txBody>
      </p:sp>
      <p:pic>
        <p:nvPicPr>
          <p:cNvPr id="8" name="Picture 7" descr="A screenshot of a cell phone&#10;&#10;Description automatically generated">
            <a:extLst>
              <a:ext uri="{FF2B5EF4-FFF2-40B4-BE49-F238E27FC236}">
                <a16:creationId xmlns:a16="http://schemas.microsoft.com/office/drawing/2014/main" id="{ED562947-0B81-4565-AE51-8446D6E527D4}"/>
              </a:ext>
            </a:extLst>
          </p:cNvPr>
          <p:cNvPicPr>
            <a:picLocks noChangeAspect="1"/>
          </p:cNvPicPr>
          <p:nvPr/>
        </p:nvPicPr>
        <p:blipFill>
          <a:blip r:embed="rId3"/>
          <a:stretch>
            <a:fillRect/>
          </a:stretch>
        </p:blipFill>
        <p:spPr>
          <a:xfrm>
            <a:off x="6733756" y="3429000"/>
            <a:ext cx="4700936" cy="3291840"/>
          </a:xfrm>
          <a:prstGeom prst="rect">
            <a:avLst/>
          </a:prstGeom>
        </p:spPr>
      </p:pic>
    </p:spTree>
    <p:extLst>
      <p:ext uri="{BB962C8B-B14F-4D97-AF65-F5344CB8AC3E}">
        <p14:creationId xmlns:p14="http://schemas.microsoft.com/office/powerpoint/2010/main" val="135992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06AE81-465E-4BD2-9C1B-C8D4AADAD780}"/>
              </a:ext>
            </a:extLst>
          </p:cNvPr>
          <p:cNvSpPr>
            <a:spLocks noGrp="1"/>
          </p:cNvSpPr>
          <p:nvPr>
            <p:ph type="body" idx="1"/>
          </p:nvPr>
        </p:nvSpPr>
        <p:spPr/>
        <p:txBody>
          <a:bodyPr/>
          <a:lstStyle/>
          <a:p>
            <a:r>
              <a:rPr lang="en-US" dirty="0"/>
              <a:t>Fundraising Efficiency vs. Leader Compensation</a:t>
            </a:r>
          </a:p>
        </p:txBody>
      </p:sp>
      <p:pic>
        <p:nvPicPr>
          <p:cNvPr id="8" name="Content Placeholder 7" descr="A screenshot of a cell phone&#10;&#10;Description automatically generated">
            <a:extLst>
              <a:ext uri="{FF2B5EF4-FFF2-40B4-BE49-F238E27FC236}">
                <a16:creationId xmlns:a16="http://schemas.microsoft.com/office/drawing/2014/main" id="{05553A0E-CE64-4886-A5DD-5A09F03BE455}"/>
              </a:ext>
            </a:extLst>
          </p:cNvPr>
          <p:cNvPicPr>
            <a:picLocks noGrp="1" noChangeAspect="1"/>
          </p:cNvPicPr>
          <p:nvPr>
            <p:ph sz="half" idx="2"/>
          </p:nvPr>
        </p:nvPicPr>
        <p:blipFill>
          <a:blip r:embed="rId2"/>
          <a:stretch>
            <a:fillRect/>
          </a:stretch>
        </p:blipFill>
        <p:spPr>
          <a:xfrm>
            <a:off x="1905526" y="3143250"/>
            <a:ext cx="3624798" cy="2597150"/>
          </a:xfrm>
        </p:spPr>
      </p:pic>
      <p:pic>
        <p:nvPicPr>
          <p:cNvPr id="10" name="Content Placeholder 9" descr="A screenshot of a cell phone&#10;&#10;Description automatically generated">
            <a:extLst>
              <a:ext uri="{FF2B5EF4-FFF2-40B4-BE49-F238E27FC236}">
                <a16:creationId xmlns:a16="http://schemas.microsoft.com/office/drawing/2014/main" id="{E5CDA64C-B582-495C-9B52-F3EF2BDB82B8}"/>
              </a:ext>
            </a:extLst>
          </p:cNvPr>
          <p:cNvPicPr>
            <a:picLocks noGrp="1" noChangeAspect="1"/>
          </p:cNvPicPr>
          <p:nvPr>
            <p:ph sz="quarter" idx="4"/>
          </p:nvPr>
        </p:nvPicPr>
        <p:blipFill>
          <a:blip r:embed="rId3"/>
          <a:stretch>
            <a:fillRect/>
          </a:stretch>
        </p:blipFill>
        <p:spPr>
          <a:xfrm>
            <a:off x="6652945" y="3143250"/>
            <a:ext cx="3624798" cy="2597150"/>
          </a:xfrm>
        </p:spPr>
      </p:pic>
      <p:sp>
        <p:nvSpPr>
          <p:cNvPr id="5" name="Text Placeholder 4">
            <a:extLst>
              <a:ext uri="{FF2B5EF4-FFF2-40B4-BE49-F238E27FC236}">
                <a16:creationId xmlns:a16="http://schemas.microsoft.com/office/drawing/2014/main" id="{B945962B-9924-4B40-B684-78B3A6236988}"/>
              </a:ext>
            </a:extLst>
          </p:cNvPr>
          <p:cNvSpPr>
            <a:spLocks noGrp="1"/>
          </p:cNvSpPr>
          <p:nvPr>
            <p:ph type="body" sz="quarter" idx="13"/>
          </p:nvPr>
        </p:nvSpPr>
        <p:spPr/>
        <p:txBody>
          <a:bodyPr/>
          <a:lstStyle/>
          <a:p>
            <a:r>
              <a:rPr lang="en-US" dirty="0"/>
              <a:t>Fundraising Efficiency vs. Admin Expenses</a:t>
            </a:r>
          </a:p>
        </p:txBody>
      </p:sp>
      <p:sp>
        <p:nvSpPr>
          <p:cNvPr id="6" name="Title 5">
            <a:extLst>
              <a:ext uri="{FF2B5EF4-FFF2-40B4-BE49-F238E27FC236}">
                <a16:creationId xmlns:a16="http://schemas.microsoft.com/office/drawing/2014/main" id="{B3BA9FC8-8500-4D86-B76F-58C362D88E35}"/>
              </a:ext>
            </a:extLst>
          </p:cNvPr>
          <p:cNvSpPr>
            <a:spLocks noGrp="1"/>
          </p:cNvSpPr>
          <p:nvPr>
            <p:ph type="title"/>
          </p:nvPr>
        </p:nvSpPr>
        <p:spPr/>
        <p:txBody>
          <a:bodyPr/>
          <a:lstStyle/>
          <a:p>
            <a:r>
              <a:rPr lang="en-US" dirty="0"/>
              <a:t>Bivariate Relationships</a:t>
            </a:r>
            <a:br>
              <a:rPr lang="en-US" dirty="0"/>
            </a:br>
            <a:r>
              <a:rPr lang="en-US" dirty="0"/>
              <a:t>All Organizations</a:t>
            </a:r>
          </a:p>
        </p:txBody>
      </p:sp>
      <p:sp>
        <p:nvSpPr>
          <p:cNvPr id="11" name="Text Placeholder 1">
            <a:extLst>
              <a:ext uri="{FF2B5EF4-FFF2-40B4-BE49-F238E27FC236}">
                <a16:creationId xmlns:a16="http://schemas.microsoft.com/office/drawing/2014/main" id="{F78CBF94-5A7A-4065-AFE1-4F9C190657B7}"/>
              </a:ext>
            </a:extLst>
          </p:cNvPr>
          <p:cNvSpPr txBox="1">
            <a:spLocks/>
          </p:cNvSpPr>
          <p:nvPr/>
        </p:nvSpPr>
        <p:spPr>
          <a:xfrm>
            <a:off x="1726107" y="5866130"/>
            <a:ext cx="4270248" cy="704087"/>
          </a:xfrm>
          <a:prstGeom prst="rect">
            <a:avLst/>
          </a:prstGeom>
        </p:spPr>
        <p:txBody>
          <a:bodyPr vert="horz" lIns="91440" tIns="45720" rIns="91440" bIns="45720" rtlCol="0" anchor="b" anchorCtr="1">
            <a:normAutofit fontScale="85000"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a:t>Pearson’s Correlation: .01</a:t>
            </a:r>
          </a:p>
          <a:p>
            <a:r>
              <a:rPr lang="en-US" dirty="0"/>
              <a:t>Spearman’s rank Correlation: .06</a:t>
            </a:r>
          </a:p>
        </p:txBody>
      </p:sp>
      <p:sp>
        <p:nvSpPr>
          <p:cNvPr id="12" name="Text Placeholder 1">
            <a:extLst>
              <a:ext uri="{FF2B5EF4-FFF2-40B4-BE49-F238E27FC236}">
                <a16:creationId xmlns:a16="http://schemas.microsoft.com/office/drawing/2014/main" id="{A1EDD1A2-3618-4E53-BA98-160BF8C1F2B9}"/>
              </a:ext>
            </a:extLst>
          </p:cNvPr>
          <p:cNvSpPr txBox="1">
            <a:spLocks/>
          </p:cNvSpPr>
          <p:nvPr/>
        </p:nvSpPr>
        <p:spPr>
          <a:xfrm>
            <a:off x="6460251" y="5845021"/>
            <a:ext cx="4270248" cy="704087"/>
          </a:xfrm>
          <a:prstGeom prst="rect">
            <a:avLst/>
          </a:prstGeom>
        </p:spPr>
        <p:txBody>
          <a:bodyPr vert="horz" lIns="91440" tIns="45720" rIns="91440" bIns="45720" rtlCol="0" anchor="b" anchorCtr="1">
            <a:normAutofit fontScale="85000"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a:t>Pearson’s Correlation: -.02</a:t>
            </a:r>
          </a:p>
          <a:p>
            <a:r>
              <a:rPr lang="en-US" dirty="0"/>
              <a:t>Spearman’s rank Correlation: -.01</a:t>
            </a:r>
          </a:p>
        </p:txBody>
      </p:sp>
    </p:spTree>
    <p:extLst>
      <p:ext uri="{BB962C8B-B14F-4D97-AF65-F5344CB8AC3E}">
        <p14:creationId xmlns:p14="http://schemas.microsoft.com/office/powerpoint/2010/main" val="313089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5900-D2A5-4FF1-B06D-D1D47D5463F7}"/>
              </a:ext>
            </a:extLst>
          </p:cNvPr>
          <p:cNvSpPr>
            <a:spLocks noGrp="1"/>
          </p:cNvSpPr>
          <p:nvPr>
            <p:ph type="title"/>
          </p:nvPr>
        </p:nvSpPr>
        <p:spPr/>
        <p:txBody>
          <a:bodyPr/>
          <a:lstStyle/>
          <a:p>
            <a:r>
              <a:rPr lang="en-US" dirty="0"/>
              <a:t>Correlation vs Causation</a:t>
            </a:r>
          </a:p>
        </p:txBody>
      </p:sp>
      <p:sp>
        <p:nvSpPr>
          <p:cNvPr id="3" name="Content Placeholder 2">
            <a:extLst>
              <a:ext uri="{FF2B5EF4-FFF2-40B4-BE49-F238E27FC236}">
                <a16:creationId xmlns:a16="http://schemas.microsoft.com/office/drawing/2014/main" id="{86BDE10A-5B0B-455D-9936-E9DD4F989FC1}"/>
              </a:ext>
            </a:extLst>
          </p:cNvPr>
          <p:cNvSpPr>
            <a:spLocks noGrp="1"/>
          </p:cNvSpPr>
          <p:nvPr>
            <p:ph idx="1"/>
          </p:nvPr>
        </p:nvSpPr>
        <p:spPr>
          <a:xfrm>
            <a:off x="622570" y="2638044"/>
            <a:ext cx="10914434" cy="4025403"/>
          </a:xfrm>
        </p:spPr>
        <p:txBody>
          <a:bodyPr>
            <a:normAutofit fontScale="92500" lnSpcReduction="10000"/>
          </a:bodyPr>
          <a:lstStyle/>
          <a:p>
            <a:r>
              <a:rPr lang="en-US" dirty="0"/>
              <a:t>Causation cannot be assumed by any of the data presented in this project.</a:t>
            </a:r>
          </a:p>
          <a:p>
            <a:r>
              <a:rPr lang="en-US" dirty="0"/>
              <a:t>Plotting the variables without transformations presented a fan shape which indicated heteroscedasticity.  This could be attributed to the large range of values in the independent variable and a smaller range in the dependent variable.  By taking the log of both variables, the plots were clearer however the relationship was still difficult to determine by the plots alone.</a:t>
            </a:r>
          </a:p>
          <a:p>
            <a:r>
              <a:rPr lang="en-US" dirty="0"/>
              <a:t>Spearman’s Rank Correlation is more reliable in this dataset because of the null and zero values in the leader compensation column.  Spearman’s correlation coefficient (.06) presented a very slight positive relationship between leader compensation and the cost to raise a dollar.  This means that as the leader’s compensation increased, the cost to raise a dollar increased.  In summary, higher compensation for a leader has a negative impact on the fundraising efficiency because </a:t>
            </a:r>
            <a:r>
              <a:rPr lang="en-US" b="1" dirty="0"/>
              <a:t>a lower “cost to raise a dollar” is better</a:t>
            </a:r>
            <a:r>
              <a:rPr lang="en-US" dirty="0"/>
              <a:t>.</a:t>
            </a:r>
          </a:p>
          <a:p>
            <a:r>
              <a:rPr lang="en-US" dirty="0"/>
              <a:t>Pearson’s correlation coefficient (-.02) presented a very slight negative relationship between administrative expenses and the cost to raise a dollar.  This means that as the administrative expenses increased, the cost to raise a dollar decreased.  In summary, higher administrative expenses have a positive impact on the fundraising efficiency because </a:t>
            </a:r>
            <a:r>
              <a:rPr lang="en-US" b="1" dirty="0"/>
              <a:t>a lower “cost to raise a dollar” is better</a:t>
            </a:r>
            <a:r>
              <a:rPr lang="en-US" dirty="0"/>
              <a:t>.</a:t>
            </a:r>
          </a:p>
          <a:p>
            <a:endParaRPr lang="en-US" dirty="0"/>
          </a:p>
        </p:txBody>
      </p:sp>
    </p:spTree>
    <p:extLst>
      <p:ext uri="{BB962C8B-B14F-4D97-AF65-F5344CB8AC3E}">
        <p14:creationId xmlns:p14="http://schemas.microsoft.com/office/powerpoint/2010/main" val="423315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A229-2750-44CE-9B13-F575C404B19B}"/>
              </a:ext>
            </a:extLst>
          </p:cNvPr>
          <p:cNvSpPr>
            <a:spLocks noGrp="1"/>
          </p:cNvSpPr>
          <p:nvPr>
            <p:ph type="title"/>
          </p:nvPr>
        </p:nvSpPr>
        <p:spPr/>
        <p:txBody>
          <a:bodyPr>
            <a:normAutofit fontScale="90000"/>
          </a:bodyPr>
          <a:lstStyle/>
          <a:p>
            <a:r>
              <a:rPr lang="en-US" dirty="0"/>
              <a:t>Hypothesis: Larger organizations are more efficient at raising money</a:t>
            </a:r>
          </a:p>
        </p:txBody>
      </p:sp>
      <p:sp>
        <p:nvSpPr>
          <p:cNvPr id="3" name="Content Placeholder 2">
            <a:extLst>
              <a:ext uri="{FF2B5EF4-FFF2-40B4-BE49-F238E27FC236}">
                <a16:creationId xmlns:a16="http://schemas.microsoft.com/office/drawing/2014/main" id="{4E109FF4-D3C8-432A-9773-E9C91A7E0AEA}"/>
              </a:ext>
            </a:extLst>
          </p:cNvPr>
          <p:cNvSpPr>
            <a:spLocks noGrp="1"/>
          </p:cNvSpPr>
          <p:nvPr>
            <p:ph sz="half" idx="1"/>
          </p:nvPr>
        </p:nvSpPr>
        <p:spPr/>
        <p:txBody>
          <a:bodyPr>
            <a:normAutofit lnSpcReduction="10000"/>
          </a:bodyPr>
          <a:lstStyle/>
          <a:p>
            <a:r>
              <a:rPr lang="en-US" dirty="0"/>
              <a:t>Test statistic is the mean of fund efficiency.</a:t>
            </a:r>
          </a:p>
          <a:p>
            <a:r>
              <a:rPr lang="en-US" dirty="0"/>
              <a:t>Null Hypothesis - the size of the organization has no effect on their fundraising efficiency</a:t>
            </a:r>
          </a:p>
          <a:p>
            <a:r>
              <a:rPr lang="en-US" dirty="0"/>
              <a:t>P Value – 0</a:t>
            </a:r>
          </a:p>
          <a:p>
            <a:r>
              <a:rPr lang="en-US" dirty="0"/>
              <a:t>The p value of 0 indicates the difference in fundraising efficiency between small and big organizations is statistically significant because p &lt; .001. </a:t>
            </a:r>
          </a:p>
        </p:txBody>
      </p:sp>
      <p:pic>
        <p:nvPicPr>
          <p:cNvPr id="6" name="Content Placeholder 5" descr="A close up of a map&#10;&#10;Description automatically generated">
            <a:extLst>
              <a:ext uri="{FF2B5EF4-FFF2-40B4-BE49-F238E27FC236}">
                <a16:creationId xmlns:a16="http://schemas.microsoft.com/office/drawing/2014/main" id="{DF3B4063-A508-4082-AEB6-D68B32059A9F}"/>
              </a:ext>
            </a:extLst>
          </p:cNvPr>
          <p:cNvPicPr>
            <a:picLocks noGrp="1" noChangeAspect="1"/>
          </p:cNvPicPr>
          <p:nvPr>
            <p:ph sz="half" idx="2"/>
          </p:nvPr>
        </p:nvPicPr>
        <p:blipFill>
          <a:blip r:embed="rId2"/>
          <a:stretch>
            <a:fillRect/>
          </a:stretch>
        </p:blipFill>
        <p:spPr>
          <a:xfrm>
            <a:off x="6338888" y="2663494"/>
            <a:ext cx="4270375" cy="3051836"/>
          </a:xfrm>
        </p:spPr>
      </p:pic>
    </p:spTree>
    <p:extLst>
      <p:ext uri="{BB962C8B-B14F-4D97-AF65-F5344CB8AC3E}">
        <p14:creationId xmlns:p14="http://schemas.microsoft.com/office/powerpoint/2010/main" val="429273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855-0B45-4754-B2FC-471F94AF3D45}"/>
              </a:ext>
            </a:extLst>
          </p:cNvPr>
          <p:cNvSpPr>
            <a:spLocks noGrp="1"/>
          </p:cNvSpPr>
          <p:nvPr>
            <p:ph type="title"/>
          </p:nvPr>
        </p:nvSpPr>
        <p:spPr/>
        <p:txBody>
          <a:bodyPr/>
          <a:lstStyle/>
          <a:p>
            <a:r>
              <a:rPr lang="en-US" dirty="0"/>
              <a:t>Hypothesis: Admin expenses have an impact on fundraising efficiency</a:t>
            </a:r>
          </a:p>
        </p:txBody>
      </p:sp>
      <p:sp>
        <p:nvSpPr>
          <p:cNvPr id="3" name="Content Placeholder 2">
            <a:extLst>
              <a:ext uri="{FF2B5EF4-FFF2-40B4-BE49-F238E27FC236}">
                <a16:creationId xmlns:a16="http://schemas.microsoft.com/office/drawing/2014/main" id="{C5DAF90E-8804-4DC7-B228-CFEC6CF0C9CE}"/>
              </a:ext>
            </a:extLst>
          </p:cNvPr>
          <p:cNvSpPr>
            <a:spLocks noGrp="1"/>
          </p:cNvSpPr>
          <p:nvPr>
            <p:ph sz="half" idx="1"/>
          </p:nvPr>
        </p:nvSpPr>
        <p:spPr>
          <a:xfrm>
            <a:off x="1581912" y="2638044"/>
            <a:ext cx="9026650" cy="3101982"/>
          </a:xfrm>
        </p:spPr>
        <p:txBody>
          <a:bodyPr>
            <a:normAutofit/>
          </a:bodyPr>
          <a:lstStyle/>
          <a:p>
            <a:r>
              <a:rPr lang="en-US" dirty="0"/>
              <a:t>Test statistic is the Pearson’s correlation coefficient</a:t>
            </a:r>
          </a:p>
          <a:p>
            <a:r>
              <a:rPr lang="en-US" dirty="0"/>
              <a:t>Null Hypothesis - the amount of money spent on staffing and overhead has no effect on their fundraising efficiency</a:t>
            </a:r>
          </a:p>
          <a:p>
            <a:r>
              <a:rPr lang="en-US" dirty="0"/>
              <a:t>P Value – .037</a:t>
            </a:r>
          </a:p>
          <a:p>
            <a:r>
              <a:rPr lang="en-US" dirty="0"/>
              <a:t>The p value is less than .05 which is still considered statistically significant.  Also, the max correlation out of 1000 iterations is relatively close to the actual which supports that this correlation is not likely due to chance.</a:t>
            </a:r>
          </a:p>
        </p:txBody>
      </p:sp>
    </p:spTree>
    <p:extLst>
      <p:ext uri="{BB962C8B-B14F-4D97-AF65-F5344CB8AC3E}">
        <p14:creationId xmlns:p14="http://schemas.microsoft.com/office/powerpoint/2010/main" val="387596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BF9C-88B0-4E05-8E96-3DF290B642CC}"/>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4A5A3631-CC7B-4921-886E-4516C7CC6DE7}"/>
              </a:ext>
            </a:extLst>
          </p:cNvPr>
          <p:cNvSpPr>
            <a:spLocks noGrp="1"/>
          </p:cNvSpPr>
          <p:nvPr>
            <p:ph idx="1"/>
          </p:nvPr>
        </p:nvSpPr>
        <p:spPr/>
        <p:txBody>
          <a:bodyPr/>
          <a:lstStyle/>
          <a:p>
            <a:pPr marL="0" indent="0" algn="ctr">
              <a:buNone/>
            </a:pPr>
            <a:r>
              <a:rPr lang="en-US" dirty="0"/>
              <a:t>Many donors are unwilling to give to organizations with high paid leaders and higher administrative expenses in general.  Changing the world unfortunately is not free and an investment is often required in staff and overhead to make an impact.  </a:t>
            </a:r>
          </a:p>
          <a:p>
            <a:pPr marL="0" indent="0" algn="ctr">
              <a:buNone/>
            </a:pPr>
            <a:r>
              <a:rPr lang="en-US" dirty="0"/>
              <a:t>The initial inspiration behind this project was to determine if leadership compensation and administrative expenses have an effect on an organization’s fundraising success. Do the dollars invested behind the scenes increase the ability of nonprofits to make an impact on the people they serve? Are larger organizations more efficient at raising money than smaller organizations simply because they can pay their staff better?</a:t>
            </a:r>
          </a:p>
        </p:txBody>
      </p:sp>
    </p:spTree>
    <p:extLst>
      <p:ext uri="{BB962C8B-B14F-4D97-AF65-F5344CB8AC3E}">
        <p14:creationId xmlns:p14="http://schemas.microsoft.com/office/powerpoint/2010/main" val="413949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3C5603-9190-4FB8-ABAB-A20E88582E0F}"/>
              </a:ext>
            </a:extLst>
          </p:cNvPr>
          <p:cNvSpPr>
            <a:spLocks noGrp="1"/>
          </p:cNvSpPr>
          <p:nvPr>
            <p:ph type="body" idx="1"/>
          </p:nvPr>
        </p:nvSpPr>
        <p:spPr/>
        <p:txBody>
          <a:bodyPr/>
          <a:lstStyle/>
          <a:p>
            <a:r>
              <a:rPr lang="en-US" dirty="0"/>
              <a:t>Leader Compensation</a:t>
            </a:r>
          </a:p>
        </p:txBody>
      </p:sp>
      <p:pic>
        <p:nvPicPr>
          <p:cNvPr id="8" name="Content Placeholder 7" descr="A screenshot of a cell phone&#10;&#10;Description automatically generated">
            <a:extLst>
              <a:ext uri="{FF2B5EF4-FFF2-40B4-BE49-F238E27FC236}">
                <a16:creationId xmlns:a16="http://schemas.microsoft.com/office/drawing/2014/main" id="{224A875D-DBF7-4849-8FB9-278B86C037DD}"/>
              </a:ext>
            </a:extLst>
          </p:cNvPr>
          <p:cNvPicPr>
            <a:picLocks noGrp="1" noChangeAspect="1"/>
          </p:cNvPicPr>
          <p:nvPr>
            <p:ph sz="half" idx="2"/>
          </p:nvPr>
        </p:nvPicPr>
        <p:blipFill>
          <a:blip r:embed="rId2"/>
          <a:stretch>
            <a:fillRect/>
          </a:stretch>
        </p:blipFill>
        <p:spPr>
          <a:xfrm>
            <a:off x="1774945" y="3143250"/>
            <a:ext cx="3885961" cy="2597150"/>
          </a:xfrm>
        </p:spPr>
      </p:pic>
      <p:pic>
        <p:nvPicPr>
          <p:cNvPr id="10" name="Content Placeholder 9" descr="A screenshot of a cell phone&#10;&#10;Description automatically generated">
            <a:extLst>
              <a:ext uri="{FF2B5EF4-FFF2-40B4-BE49-F238E27FC236}">
                <a16:creationId xmlns:a16="http://schemas.microsoft.com/office/drawing/2014/main" id="{A04A37D8-A109-499A-8601-B21FE154A459}"/>
              </a:ext>
            </a:extLst>
          </p:cNvPr>
          <p:cNvPicPr>
            <a:picLocks noGrp="1" noChangeAspect="1"/>
          </p:cNvPicPr>
          <p:nvPr>
            <p:ph sz="quarter" idx="4"/>
          </p:nvPr>
        </p:nvPicPr>
        <p:blipFill>
          <a:blip r:embed="rId3"/>
          <a:stretch>
            <a:fillRect/>
          </a:stretch>
        </p:blipFill>
        <p:spPr>
          <a:xfrm>
            <a:off x="6522363" y="3143250"/>
            <a:ext cx="3885961" cy="2597150"/>
          </a:xfrm>
        </p:spPr>
      </p:pic>
      <p:sp>
        <p:nvSpPr>
          <p:cNvPr id="5" name="Text Placeholder 4">
            <a:extLst>
              <a:ext uri="{FF2B5EF4-FFF2-40B4-BE49-F238E27FC236}">
                <a16:creationId xmlns:a16="http://schemas.microsoft.com/office/drawing/2014/main" id="{1CFBEF40-6B7E-41B0-B134-AC6A4C152D4F}"/>
              </a:ext>
            </a:extLst>
          </p:cNvPr>
          <p:cNvSpPr>
            <a:spLocks noGrp="1"/>
          </p:cNvSpPr>
          <p:nvPr>
            <p:ph type="body" sz="quarter" idx="13"/>
          </p:nvPr>
        </p:nvSpPr>
        <p:spPr/>
        <p:txBody>
          <a:bodyPr/>
          <a:lstStyle/>
          <a:p>
            <a:r>
              <a:rPr lang="en-US" dirty="0"/>
              <a:t>Administrative Expenses</a:t>
            </a:r>
          </a:p>
        </p:txBody>
      </p:sp>
      <p:sp>
        <p:nvSpPr>
          <p:cNvPr id="6" name="Title 5">
            <a:extLst>
              <a:ext uri="{FF2B5EF4-FFF2-40B4-BE49-F238E27FC236}">
                <a16:creationId xmlns:a16="http://schemas.microsoft.com/office/drawing/2014/main" id="{C6A6B48B-E986-484D-81E9-1F558D0ED9EE}"/>
              </a:ext>
            </a:extLst>
          </p:cNvPr>
          <p:cNvSpPr>
            <a:spLocks noGrp="1"/>
          </p:cNvSpPr>
          <p:nvPr>
            <p:ph type="title"/>
          </p:nvPr>
        </p:nvSpPr>
        <p:spPr/>
        <p:txBody>
          <a:bodyPr/>
          <a:lstStyle/>
          <a:p>
            <a:r>
              <a:rPr lang="en-US" dirty="0"/>
              <a:t>Regression analysis</a:t>
            </a:r>
          </a:p>
        </p:txBody>
      </p:sp>
      <p:sp>
        <p:nvSpPr>
          <p:cNvPr id="11" name="Text Placeholder 1">
            <a:extLst>
              <a:ext uri="{FF2B5EF4-FFF2-40B4-BE49-F238E27FC236}">
                <a16:creationId xmlns:a16="http://schemas.microsoft.com/office/drawing/2014/main" id="{E5325100-4ACA-426C-81BB-8799865E0BB5}"/>
              </a:ext>
            </a:extLst>
          </p:cNvPr>
          <p:cNvSpPr txBox="1">
            <a:spLocks/>
          </p:cNvSpPr>
          <p:nvPr/>
        </p:nvSpPr>
        <p:spPr>
          <a:xfrm>
            <a:off x="1583436" y="5541264"/>
            <a:ext cx="4270248"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a:t>Slope Test P-value: .18</a:t>
            </a:r>
          </a:p>
        </p:txBody>
      </p:sp>
      <p:sp>
        <p:nvSpPr>
          <p:cNvPr id="12" name="Text Placeholder 1">
            <a:extLst>
              <a:ext uri="{FF2B5EF4-FFF2-40B4-BE49-F238E27FC236}">
                <a16:creationId xmlns:a16="http://schemas.microsoft.com/office/drawing/2014/main" id="{91261C99-C3AE-47DA-8F33-F28C1CFA835B}"/>
              </a:ext>
            </a:extLst>
          </p:cNvPr>
          <p:cNvSpPr txBox="1">
            <a:spLocks/>
          </p:cNvSpPr>
          <p:nvPr/>
        </p:nvSpPr>
        <p:spPr>
          <a:xfrm>
            <a:off x="6338316" y="5541264"/>
            <a:ext cx="4270248"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a:t>Slope Test P-value: .98 </a:t>
            </a:r>
          </a:p>
        </p:txBody>
      </p:sp>
    </p:spTree>
    <p:extLst>
      <p:ext uri="{BB962C8B-B14F-4D97-AF65-F5344CB8AC3E}">
        <p14:creationId xmlns:p14="http://schemas.microsoft.com/office/powerpoint/2010/main" val="43696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9A4E-E56A-4C91-8A42-7845F9DA8132}"/>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EC45B401-12DB-4489-8FEB-AC3C1350D1CD}"/>
              </a:ext>
            </a:extLst>
          </p:cNvPr>
          <p:cNvSpPr>
            <a:spLocks noGrp="1"/>
          </p:cNvSpPr>
          <p:nvPr>
            <p:ph idx="1"/>
          </p:nvPr>
        </p:nvSpPr>
        <p:spPr/>
        <p:txBody>
          <a:bodyPr/>
          <a:lstStyle/>
          <a:p>
            <a:r>
              <a:rPr lang="en-US" dirty="0"/>
              <a:t>While the model lines seem to match the results we received in our correlation analysis, it is difficult to see if they fit the data in the visualization.  To make the visualizations clearer, I could have transformed the variables with a log 10 function, but I wanted the model to use the actual data.</a:t>
            </a:r>
          </a:p>
          <a:p>
            <a:r>
              <a:rPr lang="en-US" dirty="0"/>
              <a:t>The p-values from the slope test indicate that that our results are not statistically significant since they are above .05.  This means that the impact of both leadership compensation and administrative expenses on fundraising efficiency could be due to chance.</a:t>
            </a:r>
          </a:p>
          <a:p>
            <a:endParaRPr lang="en-US" dirty="0"/>
          </a:p>
        </p:txBody>
      </p:sp>
    </p:spTree>
    <p:extLst>
      <p:ext uri="{BB962C8B-B14F-4D97-AF65-F5344CB8AC3E}">
        <p14:creationId xmlns:p14="http://schemas.microsoft.com/office/powerpoint/2010/main" val="84415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2F2F-508D-4E75-9E6C-815A5D6D0683}"/>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2DE6DE80-6422-4C46-A9FD-13DF3A96E538}"/>
              </a:ext>
            </a:extLst>
          </p:cNvPr>
          <p:cNvSpPr>
            <a:spLocks noGrp="1"/>
          </p:cNvSpPr>
          <p:nvPr>
            <p:ph idx="1"/>
          </p:nvPr>
        </p:nvSpPr>
        <p:spPr/>
        <p:txBody>
          <a:bodyPr>
            <a:normAutofit/>
          </a:bodyPr>
          <a:lstStyle/>
          <a:p>
            <a:pPr marL="0" indent="0">
              <a:buNone/>
            </a:pPr>
            <a:r>
              <a:rPr lang="en-US" dirty="0"/>
              <a:t>The dataset used for this project is from Charity Navigator, a nonprofit organization that evaluates charities and assigns a rating based on financial health, accountability and transparency with the goal of aiding donors with deciding where to spend their charitable contributions. </a:t>
            </a:r>
            <a:r>
              <a:rPr lang="en-US" baseline="30000" dirty="0"/>
              <a:t>1</a:t>
            </a:r>
          </a:p>
          <a:p>
            <a:pPr marL="0" indent="0">
              <a:buNone/>
            </a:pPr>
            <a:r>
              <a:rPr lang="en-US" dirty="0"/>
              <a:t>The data includes financial and rating information for charities from 2017 and can be accessed from:</a:t>
            </a:r>
          </a:p>
          <a:p>
            <a:pPr marL="0" indent="0">
              <a:buNone/>
            </a:pPr>
            <a:r>
              <a:rPr lang="en-US" u="sng" dirty="0">
                <a:hlinkClick r:id="rId2"/>
              </a:rPr>
              <a:t>https://www.kaggle.com/katyjqian/charity-navigator-scores-expenses-dataset</a:t>
            </a:r>
            <a:endParaRPr lang="en-US" u="sng" dirty="0"/>
          </a:p>
          <a:p>
            <a:pPr marL="0" indent="0">
              <a:buNone/>
            </a:pPr>
            <a:r>
              <a:rPr lang="en-US" sz="1400" dirty="0"/>
              <a:t>[1] About Us. </a:t>
            </a:r>
            <a:r>
              <a:rPr lang="en-US" sz="1400" i="1" dirty="0"/>
              <a:t>Charity Navigator</a:t>
            </a:r>
            <a:r>
              <a:rPr lang="en-US" sz="1400" dirty="0"/>
              <a:t>. Retrieved August 10, 2019 from </a:t>
            </a:r>
            <a:r>
              <a:rPr lang="en-US" sz="1400" dirty="0">
                <a:hlinkClick r:id="rId3"/>
              </a:rPr>
              <a:t>http://www.charitynavigator.org/index.cfm?bay=content.view&amp;cpid=1653</a:t>
            </a:r>
            <a:endParaRPr lang="en-US" sz="1400" dirty="0"/>
          </a:p>
          <a:p>
            <a:pPr marL="0" indent="0">
              <a:buNone/>
            </a:pPr>
            <a:endParaRPr lang="en-US" u="sng" dirty="0"/>
          </a:p>
        </p:txBody>
      </p:sp>
    </p:spTree>
    <p:extLst>
      <p:ext uri="{BB962C8B-B14F-4D97-AF65-F5344CB8AC3E}">
        <p14:creationId xmlns:p14="http://schemas.microsoft.com/office/powerpoint/2010/main" val="269286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9CD4-C3EA-4F25-932F-9E49800DA2FC}"/>
              </a:ext>
            </a:extLst>
          </p:cNvPr>
          <p:cNvSpPr>
            <a:spLocks noGrp="1"/>
          </p:cNvSpPr>
          <p:nvPr>
            <p:ph type="title"/>
          </p:nvPr>
        </p:nvSpPr>
        <p:spPr>
          <a:xfrm>
            <a:off x="804672" y="1786628"/>
            <a:ext cx="4486656" cy="1141497"/>
          </a:xfrm>
        </p:spPr>
        <p:txBody>
          <a:bodyPr/>
          <a:lstStyle/>
          <a:p>
            <a:r>
              <a:rPr lang="en-US" dirty="0"/>
              <a:t>Total Expenses</a:t>
            </a:r>
          </a:p>
        </p:txBody>
      </p:sp>
      <p:pic>
        <p:nvPicPr>
          <p:cNvPr id="6" name="Content Placeholder 5" descr="A screenshot of a cell phone&#10;&#10;Description automatically generated">
            <a:extLst>
              <a:ext uri="{FF2B5EF4-FFF2-40B4-BE49-F238E27FC236}">
                <a16:creationId xmlns:a16="http://schemas.microsoft.com/office/drawing/2014/main" id="{1523FD8B-F34E-4AAB-BF53-597796D0FEBF}"/>
              </a:ext>
            </a:extLst>
          </p:cNvPr>
          <p:cNvPicPr>
            <a:picLocks noGrp="1" noChangeAspect="1"/>
          </p:cNvPicPr>
          <p:nvPr>
            <p:ph idx="1"/>
          </p:nvPr>
        </p:nvPicPr>
        <p:blipFill>
          <a:blip r:embed="rId2"/>
          <a:stretch>
            <a:fillRect/>
          </a:stretch>
        </p:blipFill>
        <p:spPr>
          <a:xfrm>
            <a:off x="6735763" y="1746865"/>
            <a:ext cx="4816475" cy="3364271"/>
          </a:xfrm>
        </p:spPr>
      </p:pic>
      <p:sp>
        <p:nvSpPr>
          <p:cNvPr id="4" name="Text Placeholder 3">
            <a:extLst>
              <a:ext uri="{FF2B5EF4-FFF2-40B4-BE49-F238E27FC236}">
                <a16:creationId xmlns:a16="http://schemas.microsoft.com/office/drawing/2014/main" id="{E42AB22D-AFC8-421E-AC9B-AE5723C94110}"/>
              </a:ext>
            </a:extLst>
          </p:cNvPr>
          <p:cNvSpPr>
            <a:spLocks noGrp="1"/>
          </p:cNvSpPr>
          <p:nvPr>
            <p:ph type="body" sz="half" idx="2"/>
          </p:nvPr>
        </p:nvSpPr>
        <p:spPr>
          <a:xfrm>
            <a:off x="1115568" y="3092718"/>
            <a:ext cx="3794760" cy="2194036"/>
          </a:xfrm>
        </p:spPr>
        <p:txBody>
          <a:bodyPr>
            <a:normAutofit fontScale="92500"/>
          </a:bodyPr>
          <a:lstStyle/>
          <a:p>
            <a:r>
              <a:rPr lang="en-US" dirty="0"/>
              <a:t>Total expenses for the organization in US dollars; sum of administrative, program and fundraising expenses for the fiscal year including 2017</a:t>
            </a:r>
          </a:p>
          <a:p>
            <a:r>
              <a:rPr lang="en-US" dirty="0"/>
              <a:t>Mean: $14,484,281</a:t>
            </a:r>
            <a:br>
              <a:rPr lang="en-US" dirty="0"/>
            </a:br>
            <a:r>
              <a:rPr lang="en-US" dirty="0"/>
              <a:t>Standard Deviation $69,437,316.  </a:t>
            </a:r>
          </a:p>
          <a:p>
            <a:r>
              <a:rPr lang="en-US" dirty="0"/>
              <a:t>The standard deviation is much larger than the mean which indicates a large spread in the data.  The distribution is positively skewed.</a:t>
            </a:r>
          </a:p>
        </p:txBody>
      </p:sp>
    </p:spTree>
    <p:extLst>
      <p:ext uri="{BB962C8B-B14F-4D97-AF65-F5344CB8AC3E}">
        <p14:creationId xmlns:p14="http://schemas.microsoft.com/office/powerpoint/2010/main" val="287394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9CD4-C3EA-4F25-932F-9E49800DA2FC}"/>
              </a:ext>
            </a:extLst>
          </p:cNvPr>
          <p:cNvSpPr>
            <a:spLocks noGrp="1"/>
          </p:cNvSpPr>
          <p:nvPr>
            <p:ph type="title"/>
          </p:nvPr>
        </p:nvSpPr>
        <p:spPr>
          <a:xfrm>
            <a:off x="804672" y="1420868"/>
            <a:ext cx="4486656" cy="1141497"/>
          </a:xfrm>
        </p:spPr>
        <p:txBody>
          <a:bodyPr anchor="ctr" anchorCtr="0"/>
          <a:lstStyle/>
          <a:p>
            <a:r>
              <a:rPr lang="en-US" dirty="0"/>
              <a:t>Revenue</a:t>
            </a:r>
            <a:br>
              <a:rPr lang="en-US" dirty="0"/>
            </a:br>
            <a:r>
              <a:rPr lang="en-US" dirty="0"/>
              <a:t>(total and Net)</a:t>
            </a:r>
          </a:p>
        </p:txBody>
      </p:sp>
      <p:sp>
        <p:nvSpPr>
          <p:cNvPr id="4" name="Text Placeholder 3">
            <a:extLst>
              <a:ext uri="{FF2B5EF4-FFF2-40B4-BE49-F238E27FC236}">
                <a16:creationId xmlns:a16="http://schemas.microsoft.com/office/drawing/2014/main" id="{E42AB22D-AFC8-421E-AC9B-AE5723C94110}"/>
              </a:ext>
            </a:extLst>
          </p:cNvPr>
          <p:cNvSpPr>
            <a:spLocks noGrp="1"/>
          </p:cNvSpPr>
          <p:nvPr>
            <p:ph type="body" sz="half" idx="2"/>
          </p:nvPr>
        </p:nvSpPr>
        <p:spPr>
          <a:xfrm>
            <a:off x="1115568" y="2726957"/>
            <a:ext cx="3794760" cy="3364271"/>
          </a:xfrm>
        </p:spPr>
        <p:txBody>
          <a:bodyPr anchor="ctr" anchorCtr="0">
            <a:normAutofit fontScale="92500" lnSpcReduction="20000"/>
          </a:bodyPr>
          <a:lstStyle/>
          <a:p>
            <a:r>
              <a:rPr lang="en-US" dirty="0"/>
              <a:t>The dataset provides total revenue for the organization in US dollars.  Net revenue was calculated and added to the dataset during the cleaning phase.</a:t>
            </a:r>
          </a:p>
          <a:p>
            <a:r>
              <a:rPr lang="en-US" dirty="0"/>
              <a:t>Total Revenue:</a:t>
            </a:r>
            <a:br>
              <a:rPr lang="en-US" dirty="0"/>
            </a:br>
            <a:r>
              <a:rPr lang="en-US" dirty="0"/>
              <a:t>Mean: $15,827,234</a:t>
            </a:r>
            <a:br>
              <a:rPr lang="en-US" dirty="0"/>
            </a:br>
            <a:r>
              <a:rPr lang="en-US" dirty="0"/>
              <a:t>Standard Deviation $75,576,578  </a:t>
            </a:r>
          </a:p>
          <a:p>
            <a:r>
              <a:rPr lang="en-US" dirty="0"/>
              <a:t>The standard deviation is much larger than the mean which indicates a large spread in the data.  The distribution is positively skewed.</a:t>
            </a:r>
          </a:p>
          <a:p>
            <a:r>
              <a:rPr lang="en-US" dirty="0"/>
              <a:t>Net Revenue:</a:t>
            </a:r>
            <a:br>
              <a:rPr lang="en-US" dirty="0"/>
            </a:br>
            <a:r>
              <a:rPr lang="en-US" dirty="0"/>
              <a:t>Mean: $1,342,952</a:t>
            </a:r>
            <a:br>
              <a:rPr lang="en-US" dirty="0"/>
            </a:br>
            <a:r>
              <a:rPr lang="en-US" dirty="0"/>
              <a:t>Standard Deviation: $11,567,885</a:t>
            </a:r>
          </a:p>
          <a:p>
            <a:r>
              <a:rPr lang="en-US" dirty="0"/>
              <a:t>The distribution for the net revenue is more of a normal than the total revenue.</a:t>
            </a:r>
          </a:p>
        </p:txBody>
      </p:sp>
      <p:pic>
        <p:nvPicPr>
          <p:cNvPr id="9" name="Content Placeholder 8" descr="A screenshot of a cell phone&#10;&#10;Description automatically generated">
            <a:extLst>
              <a:ext uri="{FF2B5EF4-FFF2-40B4-BE49-F238E27FC236}">
                <a16:creationId xmlns:a16="http://schemas.microsoft.com/office/drawing/2014/main" id="{5207C675-B10F-44E6-A62E-C797AFD435F1}"/>
              </a:ext>
            </a:extLst>
          </p:cNvPr>
          <p:cNvPicPr>
            <a:picLocks noGrp="1" noChangeAspect="1"/>
          </p:cNvPicPr>
          <p:nvPr>
            <p:ph idx="1"/>
          </p:nvPr>
        </p:nvPicPr>
        <p:blipFill>
          <a:blip r:embed="rId2"/>
          <a:stretch>
            <a:fillRect/>
          </a:stretch>
        </p:blipFill>
        <p:spPr>
          <a:xfrm>
            <a:off x="6735761" y="103351"/>
            <a:ext cx="4816475" cy="3364271"/>
          </a:xfrm>
        </p:spPr>
      </p:pic>
      <p:pic>
        <p:nvPicPr>
          <p:cNvPr id="12" name="Picture 11">
            <a:extLst>
              <a:ext uri="{FF2B5EF4-FFF2-40B4-BE49-F238E27FC236}">
                <a16:creationId xmlns:a16="http://schemas.microsoft.com/office/drawing/2014/main" id="{4495F286-E7B3-439B-9182-2358E1780B28}"/>
              </a:ext>
            </a:extLst>
          </p:cNvPr>
          <p:cNvPicPr>
            <a:picLocks noChangeAspect="1"/>
          </p:cNvPicPr>
          <p:nvPr/>
        </p:nvPicPr>
        <p:blipFill>
          <a:blip r:embed="rId3"/>
          <a:stretch>
            <a:fillRect/>
          </a:stretch>
        </p:blipFill>
        <p:spPr>
          <a:xfrm>
            <a:off x="6734730" y="3389657"/>
            <a:ext cx="4817506" cy="3364992"/>
          </a:xfrm>
          <a:prstGeom prst="rect">
            <a:avLst/>
          </a:prstGeom>
        </p:spPr>
      </p:pic>
    </p:spTree>
    <p:extLst>
      <p:ext uri="{BB962C8B-B14F-4D97-AF65-F5344CB8AC3E}">
        <p14:creationId xmlns:p14="http://schemas.microsoft.com/office/powerpoint/2010/main" val="13291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1D83-EF3F-4E44-8B98-45C5FBBDCE49}"/>
              </a:ext>
            </a:extLst>
          </p:cNvPr>
          <p:cNvSpPr>
            <a:spLocks noGrp="1"/>
          </p:cNvSpPr>
          <p:nvPr>
            <p:ph type="title"/>
          </p:nvPr>
        </p:nvSpPr>
        <p:spPr>
          <a:xfrm>
            <a:off x="804672" y="1731764"/>
            <a:ext cx="4486656" cy="1141497"/>
          </a:xfrm>
        </p:spPr>
        <p:txBody>
          <a:bodyPr/>
          <a:lstStyle/>
          <a:p>
            <a:r>
              <a:rPr lang="en-US" dirty="0"/>
              <a:t>Leader Compensation</a:t>
            </a:r>
          </a:p>
        </p:txBody>
      </p:sp>
      <p:pic>
        <p:nvPicPr>
          <p:cNvPr id="6" name="Content Placeholder 5" descr="A screenshot of a cell phone&#10;&#10;Description automatically generated">
            <a:extLst>
              <a:ext uri="{FF2B5EF4-FFF2-40B4-BE49-F238E27FC236}">
                <a16:creationId xmlns:a16="http://schemas.microsoft.com/office/drawing/2014/main" id="{7C763242-F93A-427C-A3C2-286171A6DE6E}"/>
              </a:ext>
            </a:extLst>
          </p:cNvPr>
          <p:cNvPicPr>
            <a:picLocks noGrp="1" noChangeAspect="1"/>
          </p:cNvPicPr>
          <p:nvPr>
            <p:ph idx="1"/>
          </p:nvPr>
        </p:nvPicPr>
        <p:blipFill>
          <a:blip r:embed="rId2"/>
          <a:stretch>
            <a:fillRect/>
          </a:stretch>
        </p:blipFill>
        <p:spPr>
          <a:xfrm>
            <a:off x="6735763" y="1746865"/>
            <a:ext cx="4816475" cy="3364271"/>
          </a:xfrm>
        </p:spPr>
      </p:pic>
      <p:sp>
        <p:nvSpPr>
          <p:cNvPr id="4" name="Text Placeholder 3">
            <a:extLst>
              <a:ext uri="{FF2B5EF4-FFF2-40B4-BE49-F238E27FC236}">
                <a16:creationId xmlns:a16="http://schemas.microsoft.com/office/drawing/2014/main" id="{33059BE7-36AE-4D88-AC66-0F7405A95EE9}"/>
              </a:ext>
            </a:extLst>
          </p:cNvPr>
          <p:cNvSpPr>
            <a:spLocks noGrp="1"/>
          </p:cNvSpPr>
          <p:nvPr>
            <p:ph type="body" sz="half" idx="2"/>
          </p:nvPr>
        </p:nvSpPr>
        <p:spPr>
          <a:xfrm>
            <a:off x="1115568" y="3037854"/>
            <a:ext cx="3794760" cy="2194036"/>
          </a:xfrm>
        </p:spPr>
        <p:txBody>
          <a:bodyPr>
            <a:normAutofit fontScale="92500" lnSpcReduction="20000"/>
          </a:bodyPr>
          <a:lstStyle/>
          <a:p>
            <a:r>
              <a:rPr lang="en-US" dirty="0"/>
              <a:t>Compensation of the organization’s top leader.</a:t>
            </a:r>
          </a:p>
          <a:p>
            <a:r>
              <a:rPr lang="en-US" dirty="0"/>
              <a:t>Mean: $164,159 </a:t>
            </a:r>
            <a:br>
              <a:rPr lang="en-US" dirty="0"/>
            </a:br>
            <a:r>
              <a:rPr lang="en-US" dirty="0"/>
              <a:t>Standard Deviation: $145,319</a:t>
            </a:r>
          </a:p>
          <a:p>
            <a:r>
              <a:rPr lang="en-US" dirty="0"/>
              <a:t>The distribution is approximately normal with slightly positive skew. </a:t>
            </a:r>
          </a:p>
          <a:p>
            <a:r>
              <a:rPr lang="en-US" dirty="0"/>
              <a:t>Null values as well as 0 values are present in this column.  Based upon the Charity Navigator website, this can indicate either the data was not available or the leader is not compensated.</a:t>
            </a:r>
          </a:p>
          <a:p>
            <a:endParaRPr lang="en-US" dirty="0"/>
          </a:p>
        </p:txBody>
      </p:sp>
    </p:spTree>
    <p:extLst>
      <p:ext uri="{BB962C8B-B14F-4D97-AF65-F5344CB8AC3E}">
        <p14:creationId xmlns:p14="http://schemas.microsoft.com/office/powerpoint/2010/main" val="407043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B428-5857-4EE6-AEBF-CE9515331667}"/>
              </a:ext>
            </a:extLst>
          </p:cNvPr>
          <p:cNvSpPr>
            <a:spLocks noGrp="1"/>
          </p:cNvSpPr>
          <p:nvPr>
            <p:ph type="title"/>
          </p:nvPr>
        </p:nvSpPr>
        <p:spPr/>
        <p:txBody>
          <a:bodyPr/>
          <a:lstStyle/>
          <a:p>
            <a:r>
              <a:rPr lang="en-US" dirty="0"/>
              <a:t>Fundraising Efficiency</a:t>
            </a:r>
          </a:p>
        </p:txBody>
      </p:sp>
      <p:pic>
        <p:nvPicPr>
          <p:cNvPr id="6" name="Content Placeholder 5">
            <a:extLst>
              <a:ext uri="{FF2B5EF4-FFF2-40B4-BE49-F238E27FC236}">
                <a16:creationId xmlns:a16="http://schemas.microsoft.com/office/drawing/2014/main" id="{76747425-7E51-4632-93C4-32EEAADEB631}"/>
              </a:ext>
            </a:extLst>
          </p:cNvPr>
          <p:cNvPicPr>
            <a:picLocks noGrp="1" noChangeAspect="1"/>
          </p:cNvPicPr>
          <p:nvPr>
            <p:ph idx="1"/>
          </p:nvPr>
        </p:nvPicPr>
        <p:blipFill>
          <a:blip r:embed="rId2"/>
          <a:stretch>
            <a:fillRect/>
          </a:stretch>
        </p:blipFill>
        <p:spPr>
          <a:xfrm>
            <a:off x="6735763" y="1746865"/>
            <a:ext cx="4816475" cy="3364271"/>
          </a:xfrm>
        </p:spPr>
      </p:pic>
      <p:sp>
        <p:nvSpPr>
          <p:cNvPr id="4" name="Text Placeholder 3">
            <a:extLst>
              <a:ext uri="{FF2B5EF4-FFF2-40B4-BE49-F238E27FC236}">
                <a16:creationId xmlns:a16="http://schemas.microsoft.com/office/drawing/2014/main" id="{36047104-D3D2-4E96-B393-2D15F81982AF}"/>
              </a:ext>
            </a:extLst>
          </p:cNvPr>
          <p:cNvSpPr>
            <a:spLocks noGrp="1"/>
          </p:cNvSpPr>
          <p:nvPr>
            <p:ph type="body" sz="half" idx="2"/>
          </p:nvPr>
        </p:nvSpPr>
        <p:spPr/>
        <p:txBody>
          <a:bodyPr>
            <a:normAutofit/>
          </a:bodyPr>
          <a:lstStyle/>
          <a:p>
            <a:r>
              <a:rPr lang="en-US" dirty="0"/>
              <a:t>The fundraising efficiency is the approximate cost of raising one US dollar.  An important consideration is that a lower fundraising efficiency is better.</a:t>
            </a:r>
          </a:p>
          <a:p>
            <a:r>
              <a:rPr lang="en-US" dirty="0"/>
              <a:t>Mean: .11</a:t>
            </a:r>
            <a:br>
              <a:rPr lang="en-US" dirty="0"/>
            </a:br>
            <a:r>
              <a:rPr lang="en-US" dirty="0"/>
              <a:t>Standard Deviation: .09</a:t>
            </a:r>
          </a:p>
          <a:p>
            <a:r>
              <a:rPr lang="en-US" dirty="0"/>
              <a:t>The distribution is approximately normal and a positive skew.</a:t>
            </a:r>
          </a:p>
        </p:txBody>
      </p:sp>
    </p:spTree>
    <p:extLst>
      <p:ext uri="{BB962C8B-B14F-4D97-AF65-F5344CB8AC3E}">
        <p14:creationId xmlns:p14="http://schemas.microsoft.com/office/powerpoint/2010/main" val="417903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C1DDC2-23C0-4A88-88D5-300738D906BC}"/>
              </a:ext>
            </a:extLst>
          </p:cNvPr>
          <p:cNvSpPr>
            <a:spLocks noGrp="1"/>
          </p:cNvSpPr>
          <p:nvPr>
            <p:ph type="body" idx="1"/>
          </p:nvPr>
        </p:nvSpPr>
        <p:spPr>
          <a:xfrm>
            <a:off x="372025" y="2487165"/>
            <a:ext cx="3718221" cy="704087"/>
          </a:xfrm>
        </p:spPr>
        <p:txBody>
          <a:bodyPr>
            <a:normAutofit lnSpcReduction="10000"/>
          </a:bodyPr>
          <a:lstStyle/>
          <a:p>
            <a:r>
              <a:rPr lang="en-US" sz="1800" dirty="0"/>
              <a:t>Fundraising Expenses:</a:t>
            </a:r>
          </a:p>
          <a:p>
            <a:r>
              <a:rPr lang="en-US" sz="1400" cap="none" dirty="0"/>
              <a:t>Amount spent on raising </a:t>
            </a:r>
            <a:r>
              <a:rPr lang="en-US" sz="1300" cap="none" dirty="0"/>
              <a:t>money</a:t>
            </a:r>
          </a:p>
        </p:txBody>
      </p:sp>
      <p:pic>
        <p:nvPicPr>
          <p:cNvPr id="9" name="Content Placeholder 8" descr="A screenshot of a cell phone&#10;&#10;Description automatically generated">
            <a:extLst>
              <a:ext uri="{FF2B5EF4-FFF2-40B4-BE49-F238E27FC236}">
                <a16:creationId xmlns:a16="http://schemas.microsoft.com/office/drawing/2014/main" id="{5777676F-9D42-4F76-9176-8A02FE787894}"/>
              </a:ext>
            </a:extLst>
          </p:cNvPr>
          <p:cNvPicPr>
            <a:picLocks noGrp="1" noChangeAspect="1"/>
          </p:cNvPicPr>
          <p:nvPr>
            <p:ph sz="half" idx="2"/>
          </p:nvPr>
        </p:nvPicPr>
        <p:blipFill>
          <a:blip r:embed="rId2"/>
          <a:stretch>
            <a:fillRect/>
          </a:stretch>
        </p:blipFill>
        <p:spPr>
          <a:xfrm>
            <a:off x="8265827" y="3296158"/>
            <a:ext cx="3718221" cy="2597150"/>
          </a:xfrm>
        </p:spPr>
      </p:pic>
      <p:pic>
        <p:nvPicPr>
          <p:cNvPr id="11" name="Content Placeholder 10" descr="A screenshot of a cell phone&#10;&#10;Description automatically generated">
            <a:extLst>
              <a:ext uri="{FF2B5EF4-FFF2-40B4-BE49-F238E27FC236}">
                <a16:creationId xmlns:a16="http://schemas.microsoft.com/office/drawing/2014/main" id="{C0E4A60A-04F2-4E6F-93DA-223028851314}"/>
              </a:ext>
            </a:extLst>
          </p:cNvPr>
          <p:cNvPicPr>
            <a:picLocks noGrp="1" noChangeAspect="1"/>
          </p:cNvPicPr>
          <p:nvPr>
            <p:ph sz="quarter" idx="4"/>
          </p:nvPr>
        </p:nvPicPr>
        <p:blipFill>
          <a:blip r:embed="rId3"/>
          <a:stretch>
            <a:fillRect/>
          </a:stretch>
        </p:blipFill>
        <p:spPr>
          <a:xfrm>
            <a:off x="207954" y="3296158"/>
            <a:ext cx="3718221" cy="2597150"/>
          </a:xfrm>
        </p:spPr>
      </p:pic>
      <p:sp>
        <p:nvSpPr>
          <p:cNvPr id="5" name="Text Placeholder 4">
            <a:extLst>
              <a:ext uri="{FF2B5EF4-FFF2-40B4-BE49-F238E27FC236}">
                <a16:creationId xmlns:a16="http://schemas.microsoft.com/office/drawing/2014/main" id="{EEE5A5BE-20F5-4602-86DB-94F2112031D5}"/>
              </a:ext>
            </a:extLst>
          </p:cNvPr>
          <p:cNvSpPr>
            <a:spLocks noGrp="1"/>
          </p:cNvSpPr>
          <p:nvPr>
            <p:ph type="body" sz="quarter" idx="13"/>
          </p:nvPr>
        </p:nvSpPr>
        <p:spPr>
          <a:xfrm>
            <a:off x="4412064" y="2487166"/>
            <a:ext cx="3717858" cy="704087"/>
          </a:xfrm>
        </p:spPr>
        <p:txBody>
          <a:bodyPr>
            <a:normAutofit fontScale="70000" lnSpcReduction="20000"/>
          </a:bodyPr>
          <a:lstStyle/>
          <a:p>
            <a:r>
              <a:rPr lang="en-US" sz="2600" dirty="0"/>
              <a:t>Program Expenses:</a:t>
            </a:r>
          </a:p>
          <a:p>
            <a:r>
              <a:rPr lang="en-US" cap="none" dirty="0"/>
              <a:t>Amount spent on programs and services</a:t>
            </a:r>
          </a:p>
        </p:txBody>
      </p:sp>
      <p:sp>
        <p:nvSpPr>
          <p:cNvPr id="6" name="Title 5">
            <a:extLst>
              <a:ext uri="{FF2B5EF4-FFF2-40B4-BE49-F238E27FC236}">
                <a16:creationId xmlns:a16="http://schemas.microsoft.com/office/drawing/2014/main" id="{3E3C7A08-219B-4E72-99A7-42DF402C7E60}"/>
              </a:ext>
            </a:extLst>
          </p:cNvPr>
          <p:cNvSpPr>
            <a:spLocks noGrp="1"/>
          </p:cNvSpPr>
          <p:nvPr>
            <p:ph type="title"/>
          </p:nvPr>
        </p:nvSpPr>
        <p:spPr/>
        <p:txBody>
          <a:bodyPr/>
          <a:lstStyle/>
          <a:p>
            <a:r>
              <a:rPr lang="en-US" dirty="0"/>
              <a:t>Expense Subcategories</a:t>
            </a:r>
          </a:p>
        </p:txBody>
      </p:sp>
      <p:pic>
        <p:nvPicPr>
          <p:cNvPr id="13" name="Picture 12" descr="A screenshot of a cell phone&#10;&#10;Description automatically generated">
            <a:extLst>
              <a:ext uri="{FF2B5EF4-FFF2-40B4-BE49-F238E27FC236}">
                <a16:creationId xmlns:a16="http://schemas.microsoft.com/office/drawing/2014/main" id="{097FA26D-E010-48D7-A1C5-3BB952D2A59E}"/>
              </a:ext>
            </a:extLst>
          </p:cNvPr>
          <p:cNvPicPr>
            <a:picLocks noChangeAspect="1"/>
          </p:cNvPicPr>
          <p:nvPr/>
        </p:nvPicPr>
        <p:blipFill>
          <a:blip r:embed="rId4"/>
          <a:stretch>
            <a:fillRect/>
          </a:stretch>
        </p:blipFill>
        <p:spPr>
          <a:xfrm>
            <a:off x="4330029" y="3296412"/>
            <a:ext cx="3717858" cy="2596896"/>
          </a:xfrm>
          <a:prstGeom prst="rect">
            <a:avLst/>
          </a:prstGeom>
        </p:spPr>
      </p:pic>
      <p:sp>
        <p:nvSpPr>
          <p:cNvPr id="14" name="Text Placeholder 4">
            <a:extLst>
              <a:ext uri="{FF2B5EF4-FFF2-40B4-BE49-F238E27FC236}">
                <a16:creationId xmlns:a16="http://schemas.microsoft.com/office/drawing/2014/main" id="{2EA07F44-31C8-4039-8795-2D120C0C527D}"/>
              </a:ext>
            </a:extLst>
          </p:cNvPr>
          <p:cNvSpPr txBox="1">
            <a:spLocks/>
          </p:cNvSpPr>
          <p:nvPr/>
        </p:nvSpPr>
        <p:spPr>
          <a:xfrm>
            <a:off x="8616333" y="2487166"/>
            <a:ext cx="3367715" cy="704087"/>
          </a:xfrm>
          <a:prstGeom prst="rect">
            <a:avLst/>
          </a:prstGeom>
        </p:spPr>
        <p:txBody>
          <a:bodyPr vert="horz" lIns="91440" tIns="45720" rIns="91440" bIns="45720" rtlCol="0" anchor="b" anchorCtr="1">
            <a:normAutofit fontScale="700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sz="2600" dirty="0"/>
              <a:t>Administrative Expenses:</a:t>
            </a:r>
          </a:p>
          <a:p>
            <a:r>
              <a:rPr lang="en-US" cap="none" dirty="0"/>
              <a:t>Amount spent on staffing and  overhead</a:t>
            </a:r>
          </a:p>
        </p:txBody>
      </p:sp>
      <p:sp>
        <p:nvSpPr>
          <p:cNvPr id="15" name="Text Placeholder 1">
            <a:extLst>
              <a:ext uri="{FF2B5EF4-FFF2-40B4-BE49-F238E27FC236}">
                <a16:creationId xmlns:a16="http://schemas.microsoft.com/office/drawing/2014/main" id="{0CAC8D06-8FC9-4FBB-B60E-524F0AB24A93}"/>
              </a:ext>
            </a:extLst>
          </p:cNvPr>
          <p:cNvSpPr txBox="1">
            <a:spLocks/>
          </p:cNvSpPr>
          <p:nvPr/>
        </p:nvSpPr>
        <p:spPr>
          <a:xfrm>
            <a:off x="295825" y="5707253"/>
            <a:ext cx="3718221"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sz="1600" cap="none" dirty="0"/>
              <a:t>Mean: $892,930</a:t>
            </a:r>
            <a:br>
              <a:rPr lang="en-US" sz="1600" cap="none" dirty="0"/>
            </a:br>
            <a:r>
              <a:rPr lang="en-US" sz="1600" cap="none" dirty="0"/>
              <a:t>Standard Deviation: $4,355,881 </a:t>
            </a:r>
          </a:p>
        </p:txBody>
      </p:sp>
      <p:sp>
        <p:nvSpPr>
          <p:cNvPr id="20" name="Text Placeholder 1">
            <a:extLst>
              <a:ext uri="{FF2B5EF4-FFF2-40B4-BE49-F238E27FC236}">
                <a16:creationId xmlns:a16="http://schemas.microsoft.com/office/drawing/2014/main" id="{7141A305-4B2E-4D5D-8145-BCD1F3B9074F}"/>
              </a:ext>
            </a:extLst>
          </p:cNvPr>
          <p:cNvSpPr txBox="1">
            <a:spLocks/>
          </p:cNvSpPr>
          <p:nvPr/>
        </p:nvSpPr>
        <p:spPr>
          <a:xfrm>
            <a:off x="4476344" y="5707253"/>
            <a:ext cx="3718221"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sz="1600" cap="none" dirty="0"/>
              <a:t>Mean: $</a:t>
            </a:r>
            <a:r>
              <a:rPr lang="en-US" sz="1600" dirty="0"/>
              <a:t>12,430,698</a:t>
            </a:r>
            <a:br>
              <a:rPr lang="en-US" sz="1600" cap="none" dirty="0"/>
            </a:br>
            <a:r>
              <a:rPr lang="en-US" sz="1600" cap="none" dirty="0"/>
              <a:t>Standard Deviation: $</a:t>
            </a:r>
            <a:r>
              <a:rPr lang="en-US" sz="1600" dirty="0"/>
              <a:t>63,494,723</a:t>
            </a:r>
            <a:r>
              <a:rPr lang="en-US" sz="1600" cap="none" dirty="0"/>
              <a:t> </a:t>
            </a:r>
          </a:p>
        </p:txBody>
      </p:sp>
      <p:sp>
        <p:nvSpPr>
          <p:cNvPr id="21" name="Text Placeholder 1">
            <a:extLst>
              <a:ext uri="{FF2B5EF4-FFF2-40B4-BE49-F238E27FC236}">
                <a16:creationId xmlns:a16="http://schemas.microsoft.com/office/drawing/2014/main" id="{BBFB3EA6-DB51-435C-A0D3-D80DF08C240D}"/>
              </a:ext>
            </a:extLst>
          </p:cNvPr>
          <p:cNvSpPr txBox="1">
            <a:spLocks/>
          </p:cNvSpPr>
          <p:nvPr/>
        </p:nvSpPr>
        <p:spPr>
          <a:xfrm>
            <a:off x="8645555" y="5707252"/>
            <a:ext cx="3309269" cy="704087"/>
          </a:xfrm>
          <a:prstGeom prst="rect">
            <a:avLst/>
          </a:prstGeom>
        </p:spPr>
        <p:txBody>
          <a:bodyPr vert="horz" lIns="91440" tIns="45720" rIns="91440" bIns="45720" rtlCol="0" anchor="b" anchorCtr="1">
            <a:normAutofit fontScale="85000"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cap="none" dirty="0"/>
              <a:t>Mean: $</a:t>
            </a:r>
            <a:r>
              <a:rPr lang="en-US" dirty="0"/>
              <a:t>1,138,577</a:t>
            </a:r>
            <a:br>
              <a:rPr lang="en-US" cap="none" dirty="0"/>
            </a:br>
            <a:r>
              <a:rPr lang="en-US" cap="none" dirty="0"/>
              <a:t>Standard Deviation: $</a:t>
            </a:r>
            <a:r>
              <a:rPr lang="en-US" dirty="0"/>
              <a:t>4,362,715</a:t>
            </a:r>
            <a:endParaRPr lang="en-US" cap="none" dirty="0"/>
          </a:p>
        </p:txBody>
      </p:sp>
    </p:spTree>
    <p:extLst>
      <p:ext uri="{BB962C8B-B14F-4D97-AF65-F5344CB8AC3E}">
        <p14:creationId xmlns:p14="http://schemas.microsoft.com/office/powerpoint/2010/main" val="154407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CF30-5E44-4C8E-8126-77EAD697EDFA}"/>
              </a:ext>
            </a:extLst>
          </p:cNvPr>
          <p:cNvSpPr>
            <a:spLocks noGrp="1"/>
          </p:cNvSpPr>
          <p:nvPr>
            <p:ph type="title"/>
          </p:nvPr>
        </p:nvSpPr>
        <p:spPr/>
        <p:txBody>
          <a:bodyPr/>
          <a:lstStyle/>
          <a:p>
            <a:r>
              <a:rPr lang="en-US" dirty="0"/>
              <a:t>Organization Size</a:t>
            </a:r>
          </a:p>
        </p:txBody>
      </p:sp>
      <p:sp>
        <p:nvSpPr>
          <p:cNvPr id="3" name="Content Placeholder 2">
            <a:extLst>
              <a:ext uri="{FF2B5EF4-FFF2-40B4-BE49-F238E27FC236}">
                <a16:creationId xmlns:a16="http://schemas.microsoft.com/office/drawing/2014/main" id="{9212E10A-B756-4950-8079-388BDE3FBAB7}"/>
              </a:ext>
            </a:extLst>
          </p:cNvPr>
          <p:cNvSpPr>
            <a:spLocks noGrp="1"/>
          </p:cNvSpPr>
          <p:nvPr>
            <p:ph idx="1"/>
          </p:nvPr>
        </p:nvSpPr>
        <p:spPr>
          <a:xfrm>
            <a:off x="2231136" y="2473452"/>
            <a:ext cx="7729728" cy="3101983"/>
          </a:xfrm>
        </p:spPr>
        <p:txBody>
          <a:bodyPr/>
          <a:lstStyle/>
          <a:p>
            <a:pPr marL="0" indent="0">
              <a:buNone/>
            </a:pPr>
            <a:r>
              <a:rPr lang="en-US" dirty="0"/>
              <a:t>Charity Navigator grouped organizations into the following size categories:</a:t>
            </a:r>
          </a:p>
          <a:p>
            <a:pPr lvl="2" fontAlgn="base"/>
            <a:r>
              <a:rPr lang="en-US" dirty="0"/>
              <a:t>Small – organizations with total expenses &lt; 3.5M </a:t>
            </a:r>
          </a:p>
          <a:p>
            <a:pPr lvl="2" fontAlgn="base"/>
            <a:r>
              <a:rPr lang="en-US" dirty="0"/>
              <a:t>Mid – organizations with total expenses between 3.5M and 13.5M</a:t>
            </a:r>
          </a:p>
          <a:p>
            <a:pPr lvl="2" fontAlgn="base"/>
            <a:r>
              <a:rPr lang="en-US" dirty="0"/>
              <a:t>Large – organizations with total expenses between 13.5M and 1B</a:t>
            </a:r>
          </a:p>
          <a:p>
            <a:pPr lvl="2" fontAlgn="base"/>
            <a:endParaRPr lang="en-US" dirty="0"/>
          </a:p>
        </p:txBody>
      </p:sp>
      <p:pic>
        <p:nvPicPr>
          <p:cNvPr id="7" name="Picture 6">
            <a:extLst>
              <a:ext uri="{FF2B5EF4-FFF2-40B4-BE49-F238E27FC236}">
                <a16:creationId xmlns:a16="http://schemas.microsoft.com/office/drawing/2014/main" id="{7CF22A31-3CD6-45FE-8C95-574190A4AD71}"/>
              </a:ext>
            </a:extLst>
          </p:cNvPr>
          <p:cNvPicPr>
            <a:picLocks noChangeAspect="1"/>
          </p:cNvPicPr>
          <p:nvPr/>
        </p:nvPicPr>
        <p:blipFill>
          <a:blip r:embed="rId2"/>
          <a:stretch>
            <a:fillRect/>
          </a:stretch>
        </p:blipFill>
        <p:spPr>
          <a:xfrm>
            <a:off x="2361401" y="4024443"/>
            <a:ext cx="7011997" cy="2743825"/>
          </a:xfrm>
          <a:prstGeom prst="rect">
            <a:avLst/>
          </a:prstGeom>
        </p:spPr>
      </p:pic>
    </p:spTree>
    <p:extLst>
      <p:ext uri="{BB962C8B-B14F-4D97-AF65-F5344CB8AC3E}">
        <p14:creationId xmlns:p14="http://schemas.microsoft.com/office/powerpoint/2010/main" val="41419231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386</TotalTime>
  <Words>1433</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The Impact of Leadership Compensation and Administrative Overhead on Fundraising Efficiency</vt:lpstr>
      <vt:lpstr>Inspiration</vt:lpstr>
      <vt:lpstr>DataSet</vt:lpstr>
      <vt:lpstr>Total Expenses</vt:lpstr>
      <vt:lpstr>Revenue (total and Net)</vt:lpstr>
      <vt:lpstr>Leader Compensation</vt:lpstr>
      <vt:lpstr>Fundraising Efficiency</vt:lpstr>
      <vt:lpstr>Expense Subcategories</vt:lpstr>
      <vt:lpstr>Organization Size</vt:lpstr>
      <vt:lpstr>Outliers</vt:lpstr>
      <vt:lpstr>Fundraising Efficiency PMF</vt:lpstr>
      <vt:lpstr>Fundraising Efficiency PMF</vt:lpstr>
      <vt:lpstr>Fundraising Efficiency PMF</vt:lpstr>
      <vt:lpstr>Fundraising Efficiency CDF</vt:lpstr>
      <vt:lpstr>Analytical Distribution</vt:lpstr>
      <vt:lpstr>Bivariate Relationships All Organizations</vt:lpstr>
      <vt:lpstr>Correlation vs Causation</vt:lpstr>
      <vt:lpstr>Hypothesis: Larger organizations are more efficient at raising money</vt:lpstr>
      <vt:lpstr>Hypothesis: Admin expenses have an impact on fundraising efficiency</vt:lpstr>
      <vt:lpstr>Regression analysis</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Fundraising efficiency</dc:title>
  <dc:creator>Rebecca Vicknair Lewis</dc:creator>
  <cp:lastModifiedBy>Rebecca Vicknair Lewis</cp:lastModifiedBy>
  <cp:revision>26</cp:revision>
  <dcterms:created xsi:type="dcterms:W3CDTF">2019-08-10T18:34:16Z</dcterms:created>
  <dcterms:modified xsi:type="dcterms:W3CDTF">2019-08-11T01:01:01Z</dcterms:modified>
</cp:coreProperties>
</file>