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574800" y="114300"/>
            <a:ext cx="9855200" cy="65026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5283200" y="2819400"/>
            <a:ext cx="8565280" cy="5651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7391400" y="762000"/>
            <a:ext cx="4660900" cy="30753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6901631" y="3197028"/>
            <a:ext cx="5380144" cy="8115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ing Strategy discussion"/>
          <p:cNvSpPr txBox="1"/>
          <p:nvPr/>
        </p:nvSpPr>
        <p:spPr>
          <a:xfrm>
            <a:off x="489137" y="27380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discussion</a:t>
            </a:r>
          </a:p>
        </p:txBody>
      </p:sp>
      <p:pic>
        <p:nvPicPr>
          <p:cNvPr id="120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Presented by…"/>
          <p:cNvSpPr txBox="1"/>
          <p:nvPr/>
        </p:nvSpPr>
        <p:spPr>
          <a:xfrm>
            <a:off x="913361" y="4135280"/>
            <a:ext cx="10720879" cy="172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Presented by</a:t>
            </a:r>
          </a:p>
          <a:p>
            <a:pPr>
              <a:defRPr b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Rahoul Viinoaday </a:t>
            </a:r>
          </a:p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sting Strategy"/>
          <p:cNvSpPr txBox="1"/>
          <p:nvPr/>
        </p:nvSpPr>
        <p:spPr>
          <a:xfrm>
            <a:off x="628837" y="6602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</a:t>
            </a:r>
          </a:p>
        </p:txBody>
      </p:sp>
      <p:pic>
        <p:nvPicPr>
          <p:cNvPr id="124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genda:…"/>
          <p:cNvSpPr txBox="1"/>
          <p:nvPr/>
        </p:nvSpPr>
        <p:spPr>
          <a:xfrm>
            <a:off x="1154661" y="2200580"/>
            <a:ext cx="10720879" cy="340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66039" algn="l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Agenda: </a:t>
            </a:r>
          </a:p>
          <a:p>
            <a:pPr algn="l"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 marL="481676" indent="-415636" algn="l">
              <a:lnSpc>
                <a:spcPct val="150000"/>
              </a:lnSpc>
              <a:buSzPct val="80000"/>
              <a:buBlip>
                <a:blip r:embed="rId3"/>
              </a:buBlip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Objective </a:t>
            </a:r>
          </a:p>
          <a:p>
            <a:pPr marL="481676" indent="-415636" algn="l">
              <a:lnSpc>
                <a:spcPct val="150000"/>
              </a:lnSpc>
              <a:buSzPct val="80000"/>
              <a:buBlip>
                <a:blip r:embed="rId3"/>
              </a:buBlip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Automation testing Strategy </a:t>
            </a:r>
          </a:p>
          <a:p>
            <a:pPr marL="481676" indent="-415636" algn="l">
              <a:lnSpc>
                <a:spcPct val="150000"/>
              </a:lnSpc>
              <a:buSzPct val="80000"/>
              <a:buBlip>
                <a:blip r:embed="rId3"/>
              </a:buBlip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Functional Testing </a:t>
            </a:r>
          </a:p>
          <a:p>
            <a:pPr marL="481676" indent="-415636" algn="l">
              <a:lnSpc>
                <a:spcPct val="150000"/>
              </a:lnSpc>
              <a:buSzPct val="80000"/>
              <a:buBlip>
                <a:blip r:embed="rId3"/>
              </a:buBlip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Release management </a:t>
            </a:r>
          </a:p>
          <a:p>
            <a:pPr marL="481676" indent="-415636" algn="l">
              <a:lnSpc>
                <a:spcPct val="150000"/>
              </a:lnSpc>
              <a:buSzPct val="80000"/>
              <a:buBlip>
                <a:blip r:embed="rId3"/>
              </a:buBlip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Team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sting Strategy"/>
          <p:cNvSpPr txBox="1"/>
          <p:nvPr/>
        </p:nvSpPr>
        <p:spPr>
          <a:xfrm>
            <a:off x="628837" y="6602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</a:t>
            </a:r>
          </a:p>
        </p:txBody>
      </p:sp>
      <p:pic>
        <p:nvPicPr>
          <p:cNvPr id="128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Objective :…"/>
          <p:cNvSpPr txBox="1"/>
          <p:nvPr/>
        </p:nvSpPr>
        <p:spPr>
          <a:xfrm>
            <a:off x="1141961" y="2356954"/>
            <a:ext cx="10720879" cy="30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Objective : </a:t>
            </a:r>
          </a:p>
          <a:p>
            <a:pPr algn="l" defTabSz="457200">
              <a:defRPr sz="2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search engine is a software program that helps people find the information they are looking for online using keywords or phrases. Search engines are able to return results quickly.</a:t>
            </a:r>
          </a:p>
          <a:p>
            <a:pPr algn="l" defTabSz="457200">
              <a:defRPr sz="2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The main objective of software testing strategy is to design the tests with the hope of latest tools and technology such a way that it systematically finds different errors in the application and deliver the best quality user experience to end users.</a:t>
            </a:r>
          </a:p>
          <a:p>
            <a:pPr algn="l"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sting Strategy"/>
          <p:cNvSpPr txBox="1"/>
          <p:nvPr/>
        </p:nvSpPr>
        <p:spPr>
          <a:xfrm>
            <a:off x="628837" y="6602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</a:t>
            </a:r>
          </a:p>
        </p:txBody>
      </p:sp>
      <p:pic>
        <p:nvPicPr>
          <p:cNvPr id="132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utomation Testing Approach:…"/>
          <p:cNvSpPr txBox="1"/>
          <p:nvPr/>
        </p:nvSpPr>
        <p:spPr>
          <a:xfrm>
            <a:off x="461241" y="1564153"/>
            <a:ext cx="10720879" cy="770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Automation Testing Approach: </a:t>
            </a:r>
          </a:p>
          <a:p>
            <a:pPr algn="l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Selection of Automation tool :</a:t>
            </a:r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We can use the Selenium web driver Visual studio ,C# or java with Spec-flow /Cucumber for automation testing .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Automation framework using (BDD, TestNG, Selenium,Git,Jenkins, Extent report .etc ),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CICD Pipeline (Continues Improvement and continues Delivery )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Dedicated Automation Test environment required to run the automation scripts.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Automation script development model</a:t>
            </a:r>
            <a:r>
              <a:rPr b="0"/>
              <a:t> : Page Object model pattern . Gherkin syntax for writing the feature file Test scenario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Benefits :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Easy to maintain the locators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Single file to store the all web element in repository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Easy to manage the changes without going each step definition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Gherkin syntax for design the Test scripts  in the feature file ,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Prepare reusable assets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of the Automation script</a:t>
            </a:r>
          </a:p>
          <a:p>
            <a:pPr algn="l" defTabSz="457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test scripts which is higher ROI </a:t>
            </a:r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We have to  target the repetitive script for the automation were manual testing efforts required more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Complex logic used scenario</a:t>
            </a:r>
            <a:endParaRPr b="0"/>
          </a:p>
          <a:p>
            <a:pPr lvl="2" indent="914400"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Key points. </a:t>
            </a:r>
            <a:r>
              <a:rPr b="0"/>
              <a:t>For </a:t>
            </a:r>
            <a:r>
              <a:t> </a:t>
            </a:r>
            <a:r>
              <a:rPr b="0"/>
              <a:t>select the automation Tools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Selenium is open source and have support of multiple Languages and OS  (Window , Mac, Linux.) (c#, java, python ruby, perl etc. )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Having large community support </a:t>
            </a: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sting Strategy"/>
          <p:cNvSpPr txBox="1"/>
          <p:nvPr/>
        </p:nvSpPr>
        <p:spPr>
          <a:xfrm>
            <a:off x="628837" y="6602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</a:t>
            </a:r>
          </a:p>
        </p:txBody>
      </p:sp>
      <p:pic>
        <p:nvPicPr>
          <p:cNvPr id="136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Functional Testing Approach:…"/>
          <p:cNvSpPr txBox="1"/>
          <p:nvPr/>
        </p:nvSpPr>
        <p:spPr>
          <a:xfrm>
            <a:off x="448541" y="1157130"/>
            <a:ext cx="10720879" cy="795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  <a:r>
              <a:t>Functional Testing Approach: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Understanding the business objective for each feature and dependency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Define the scope of the testing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Prepare Test Plan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Define the Test  Approach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Cross browser testing (Chrome/Firefox with different version )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Understand the Risk and prepare the Contingency plan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Need to start the testing as early as possible.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Need to Involve tester from beginning of the project .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Prepare  the Test scenarios for each user stories/requirement and get it reviewed from the Product owner or BA. </a:t>
            </a:r>
          </a:p>
          <a:p>
            <a:pPr marL="363681" indent="-249381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Creating Detailed Test Scripts  for each story. </a:t>
            </a:r>
          </a:p>
          <a:p>
            <a:pPr marL="363681" indent="-249381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Peer review of the test scripts from Team member to make sure 100% coverage </a:t>
            </a:r>
          </a:p>
          <a:p>
            <a:pPr marL="363681" indent="-249381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Test execution and Defect logging  in Test management tool </a:t>
            </a:r>
          </a:p>
          <a:p>
            <a:pPr algn="l" defTabSz="457200"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Regression test Suite 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Identify the End to End test scripts for the regression were cover the core functionality of the application 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Manage and maintain the regression pack</a:t>
            </a:r>
          </a:p>
          <a:p>
            <a:pPr algn="l" defTabSz="457200"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Defect Management :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the defects in defect management tool (Jira/Azure )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 up defect triage call with all the required stake holder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the Severity and priority 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Take the approval on deferred defects </a:t>
            </a:r>
          </a:p>
          <a:p>
            <a:pPr algn="l" defTabSz="457200"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Testing techniques </a:t>
            </a:r>
            <a:endParaRPr b="1"/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Boundary Value Analysis , Exploratory Testing ,Session based testing (SBT )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Functional non functional testing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RTM (Requirements Traceability Matrix ) make sure we Provide coverage of each user stories /functional requirements 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Database testing /API testing 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Test Deliverables (Test script execution report, defect report, Test plan)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 release build Sign-off checklist so we can make sure we covered maximum scenarios ,</a:t>
            </a:r>
          </a:p>
          <a:p>
            <a:pPr algn="l" defTabSz="457200"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Advantage 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Agile testing will take continues feed back from the PO so it will help to progress on development and testing .</a:t>
            </a:r>
          </a:p>
          <a:p>
            <a:pPr marL="355600" indent="-228600" algn="l" defTabSz="457200">
              <a:buSzPct val="100000"/>
              <a:buChar char="•"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Agile testing is fast paced and need to ready for adopt new changes </a:t>
            </a:r>
          </a:p>
          <a:p>
            <a:pPr algn="l" defTabSz="457200"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algn="l" defTabSz="457200">
              <a:defRPr b="1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Tools : Jira/Azure devops /HPALM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sting Strategy"/>
          <p:cNvSpPr txBox="1"/>
          <p:nvPr/>
        </p:nvSpPr>
        <p:spPr>
          <a:xfrm>
            <a:off x="628837" y="6602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</a:t>
            </a:r>
          </a:p>
        </p:txBody>
      </p:sp>
      <p:pic>
        <p:nvPicPr>
          <p:cNvPr id="140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lease Management :…"/>
          <p:cNvSpPr txBox="1"/>
          <p:nvPr/>
        </p:nvSpPr>
        <p:spPr>
          <a:xfrm>
            <a:off x="443461" y="1112680"/>
            <a:ext cx="10720879" cy="61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  <a:r>
              <a:t>Release Management :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Understanding the business objective for each feature and dependency in release planing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Define the scope of the testing each release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Prepare Release Test Plan (Automation and Manual testing )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Define the  release Test ing  Approach 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Cross browser testing (Chrome/Firefox with different version )</a:t>
            </a:r>
          </a:p>
          <a:p>
            <a:pPr marL="384463" indent="-270163" algn="l">
              <a:buSzPct val="100000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t>Understand the Risk and prepare the Contingency plan for any ad hoc  issue occurs</a:t>
            </a:r>
          </a:p>
          <a:p>
            <a:pPr marL="363681" indent="-249381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 up the Release readiness Meeting to understand the features is plan for release is on track </a:t>
            </a:r>
          </a:p>
          <a:p>
            <a:pPr marL="363681" indent="-249381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 up Go Nogo call with all the stakeholder before the Release testing start and accordingly update the testing approach </a:t>
            </a:r>
          </a:p>
          <a:p>
            <a:pPr marL="363681" indent="-249381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Provide daily Release testing report to all the stakeholder 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Release Regression test Suite 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 Automation regression test suite should be run on dedicated Automation test environment 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Identify the End to End test scripts for the regression were cover the core functionality of the application 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Manage and maintain the regression pack along with old and new features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 the regression suite with severity (Critical and Hight ) for deal with unforeseen situations 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Release Defect Management :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the defects in defect management tool (Jira/Azure )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 up defect triage call with all the required stake holder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the Severity and priority </a:t>
            </a:r>
          </a:p>
          <a:p>
            <a:pPr marL="355600" indent="-228600" algn="l" defTabSz="457200">
              <a:buSzPct val="100000"/>
              <a:buChar char="•"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Take the approval on deferred defects </a:t>
            </a: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Resource  Allocation plan: 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complete the testing accordion to time line ,Resource allocation will be done  as per the requirement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Considering impact of the time lines and application criticality  combination of experience and junior tester will be allocated. </a:t>
            </a: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Risk and Mitigation :</a:t>
            </a:r>
          </a:p>
        </p:txBody>
      </p:sp>
      <p:graphicFrame>
        <p:nvGraphicFramePr>
          <p:cNvPr id="142" name="Table"/>
          <p:cNvGraphicFramePr/>
          <p:nvPr/>
        </p:nvGraphicFramePr>
        <p:xfrm>
          <a:off x="611352" y="7362660"/>
          <a:ext cx="8896039" cy="17292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39933"/>
                <a:gridCol w="1712796"/>
                <a:gridCol w="4938863"/>
              </a:tblGrid>
              <a:tr h="31884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Risk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10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Mitigation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1884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Adhoc Change request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Most Likely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Considered Buffer Efforts at the time of Sprint planing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49864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 Environment Down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Likely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mitigate the risk need additional  support from other team member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31884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ResourcesTraining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Less Likely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If required  KT document will be used or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1884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 data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Less Likely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Created test data back up for each release seaprately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sting Strategy"/>
          <p:cNvSpPr txBox="1"/>
          <p:nvPr/>
        </p:nvSpPr>
        <p:spPr>
          <a:xfrm>
            <a:off x="628837" y="660258"/>
            <a:ext cx="11048931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Testing Strategy </a:t>
            </a:r>
          </a:p>
        </p:txBody>
      </p:sp>
      <p:pic>
        <p:nvPicPr>
          <p:cNvPr id="145" name="bep.png" descr="b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0083" y="327660"/>
            <a:ext cx="1910994" cy="93472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am work is the key of success of any project/work in life.…"/>
          <p:cNvSpPr txBox="1"/>
          <p:nvPr/>
        </p:nvSpPr>
        <p:spPr>
          <a:xfrm>
            <a:off x="1141961" y="1633380"/>
            <a:ext cx="10720879" cy="286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buClr>
                <a:srgbClr val="3E231A"/>
              </a:buCl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Team work is the key of success of any project/work in life. </a:t>
            </a:r>
          </a:p>
          <a:p>
            <a:pPr marL="270163" indent="-270163" algn="l">
              <a:buSzPct val="100000"/>
              <a:buChar char="•"/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3290" indent="-353290" algn="l">
              <a:buSzPct val="100000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Involved with team for day to day discussion . </a:t>
            </a:r>
          </a:p>
          <a:p>
            <a:pPr marL="353290" indent="-353290" algn="l">
              <a:buSzPct val="100000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Understand the problem statements and accordingly provide the inputs</a:t>
            </a:r>
          </a:p>
          <a:p>
            <a:pPr marL="353290" indent="-353290" algn="l">
              <a:buSzPct val="100000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Handle the conflicts promptly discuss with team and find the root cause and according take it further</a:t>
            </a:r>
          </a:p>
          <a:p>
            <a:pPr marL="353290" indent="-353290" algn="l">
              <a:buSzPct val="100000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Believe on each team member to closely work with the team for getting the resolutions on problem statement </a:t>
            </a:r>
          </a:p>
          <a:p>
            <a:pPr marL="353290" indent="-353290" algn="l">
              <a:buSzPct val="100000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Positive Attitude </a:t>
            </a:r>
          </a:p>
          <a:p>
            <a:pPr algn="l">
              <a:defRPr b="1" sz="13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47" name="Thank you"/>
          <p:cNvSpPr txBox="1"/>
          <p:nvPr/>
        </p:nvSpPr>
        <p:spPr>
          <a:xfrm>
            <a:off x="557761" y="5138580"/>
            <a:ext cx="10720879" cy="253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Thank you </a:t>
            </a: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13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