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1652" y="1628781"/>
            <a:ext cx="11162349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1000">
                <a:solidFill>
                  <a:schemeClr val="tx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dirty="0" smtClean="0"/>
              <a:t>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26720" y="661126"/>
            <a:ext cx="11340000" cy="2798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</a:t>
            </a:r>
            <a:r>
              <a:rPr lang="en-US" noProof="0" dirty="0" smtClean="0"/>
              <a:t>subtitle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42" y="327026"/>
            <a:ext cx="11340000" cy="30318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36051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7" Type="http://schemas.openxmlformats.org/officeDocument/2006/relationships/image" Target="../media/image2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"/>
            </p:custDataLst>
            <p:extLst/>
          </p:nvPr>
        </p:nvGraphicFramePr>
        <p:xfrm>
          <a:off x="2119" y="1597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97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01651" y="317501"/>
            <a:ext cx="11188700" cy="6921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501651" y="1665289"/>
            <a:ext cx="11188700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cxnSp>
        <p:nvCxnSpPr>
          <p:cNvPr id="9" name="Shape 68"/>
          <p:cNvCxnSpPr/>
          <p:nvPr userDrawn="1"/>
        </p:nvCxnSpPr>
        <p:spPr>
          <a:xfrm>
            <a:off x="426000" y="6475709"/>
            <a:ext cx="11340000" cy="0"/>
          </a:xfrm>
          <a:prstGeom prst="straightConnector1">
            <a:avLst/>
          </a:prstGeom>
          <a:noFill/>
          <a:ln w="12700" cap="flat" cmpd="sng">
            <a:solidFill>
              <a:srgbClr val="53565A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5" t="24297" r="8992" b="20741"/>
          <a:stretch/>
        </p:blipFill>
        <p:spPr>
          <a:xfrm>
            <a:off x="10625287" y="6509735"/>
            <a:ext cx="1140713" cy="310040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 userDrawn="1"/>
        </p:nvSpPr>
        <p:spPr bwMode="auto">
          <a:xfrm>
            <a:off x="426000" y="6603200"/>
            <a:ext cx="1566134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8DF478-B544-4ED8-9ED4-6A2648E2D233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  <a:sym typeface="Frutiger Next Pro Light" charset="0"/>
              </a:rPr>
              <a:t> |  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  <a:sym typeface="Frutiger Next Pro Light" charset="0"/>
              </a:rPr>
              <a:t>Deloitte Consulting | Cloud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 flipV="1">
            <a:off x="426000" y="940281"/>
            <a:ext cx="11340000" cy="25879"/>
          </a:xfrm>
          <a:prstGeom prst="line">
            <a:avLst/>
          </a:prstGeom>
          <a:ln w="28575">
            <a:solidFill>
              <a:srgbClr val="86BC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 userDrawn="1"/>
        </p:nvSpPr>
        <p:spPr>
          <a:xfrm>
            <a:off x="5353809" y="6527336"/>
            <a:ext cx="1484382" cy="27186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t>Deloitte &amp; Inside Sherpa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t>TS&amp;A Cloud – Digital Internship</a:t>
            </a:r>
            <a:endParaRPr kumimoji="0" lang="en-AU" sz="800" b="0" i="0" u="none" strike="noStrike" kern="1200" cap="none" spc="0" normalizeH="0" baseline="0" noProof="0" dirty="0">
              <a:ln>
                <a:noFill/>
              </a:ln>
              <a:solidFill>
                <a:srgbClr val="787878">
                  <a:lumMod val="60000"/>
                  <a:lumOff val="40000"/>
                </a:srgbClr>
              </a:solidFill>
              <a:effectLst/>
              <a:uLnTx/>
              <a:uFillTx/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59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SzPct val="100000"/>
        <a:buFont typeface="Arial" panose="020B0604020202020204" pitchFamily="34" charset="0"/>
        <a:buNone/>
        <a:defRPr sz="1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/>
        <a:buNone/>
        <a:defRPr lang="en-US" sz="10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7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35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defRPr lang="en-US" sz="10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32800" indent="-176400" algn="l" defTabSz="79851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tabLst/>
        <a:defRPr lang="en-US" sz="10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11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4020">
          <p15:clr>
            <a:srgbClr val="F26B43"/>
          </p15:clr>
        </p15:guide>
        <p15:guide id="4" pos="316">
          <p15:clr>
            <a:srgbClr val="F26B43"/>
          </p15:clr>
        </p15:guide>
        <p15:guide id="5" pos="736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00">
          <p15:clr>
            <a:srgbClr val="F26B43"/>
          </p15:clr>
        </p15:guide>
        <p15:guide id="8" orient="horz" pos="4080">
          <p15:clr>
            <a:srgbClr val="F26B43"/>
          </p15:clr>
        </p15:guide>
        <p15:guide id="10" pos="4961">
          <p15:clr>
            <a:srgbClr val="F26B43"/>
          </p15:clr>
        </p15:guide>
        <p15:guide id="11" orient="horz" pos="236">
          <p15:clr>
            <a:srgbClr val="F26B43"/>
          </p15:clr>
        </p15:guide>
        <p15:guide id="12" pos="1363">
          <p15:clr>
            <a:srgbClr val="F26B43"/>
          </p15:clr>
        </p15:guide>
        <p15:guide id="13" pos="1516">
          <p15:clr>
            <a:srgbClr val="F26B43"/>
          </p15:clr>
        </p15:guide>
        <p15:guide id="14" pos="2560">
          <p15:clr>
            <a:srgbClr val="F26B43"/>
          </p15:clr>
        </p15:guide>
        <p15:guide id="15" pos="2711">
          <p15:clr>
            <a:srgbClr val="F26B43"/>
          </p15:clr>
        </p15:guide>
        <p15:guide id="16" pos="6160">
          <p15:clr>
            <a:srgbClr val="F26B43"/>
          </p15:clr>
        </p15:guide>
        <p15:guide id="17" pos="3764">
          <p15:clr>
            <a:srgbClr val="F26B43"/>
          </p15:clr>
        </p15:guide>
        <p15:guide id="18" pos="3916">
          <p15:clr>
            <a:srgbClr val="F26B43"/>
          </p15:clr>
        </p15:guide>
        <p15:guide id="19" pos="3840">
          <p15:clr>
            <a:srgbClr val="F26B43"/>
          </p15:clr>
        </p15:guide>
        <p15:guide id="20" pos="6312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 smtClean="0"/>
              <a:t>Strapline…</a:t>
            </a: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6542" y="327026"/>
            <a:ext cx="11340000" cy="303187"/>
          </a:xfrm>
        </p:spPr>
        <p:txBody>
          <a:bodyPr/>
          <a:lstStyle/>
          <a:p>
            <a:r>
              <a:rPr lang="en-AU" dirty="0" smtClean="0"/>
              <a:t>Title.. </a:t>
            </a:r>
            <a:endParaRPr lang="en-AU" dirty="0">
              <a:solidFill>
                <a:srgbClr val="86BC25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26542" y="1129211"/>
            <a:ext cx="4536000" cy="68825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6BC25"/>
                </a:solidFill>
                <a:effectLst/>
                <a:uLnTx/>
                <a:uFillTx/>
              </a:rPr>
              <a:t>Defining Cloud Computing </a:t>
            </a:r>
            <a:endParaRPr kumimoji="0" lang="en-AU" sz="1600" b="1" i="0" u="none" strike="noStrike" kern="0" cap="none" spc="0" normalizeH="0" baseline="0" noProof="0" dirty="0" smtClean="0">
              <a:ln>
                <a:noFill/>
              </a:ln>
              <a:solidFill>
                <a:srgbClr val="86BC25"/>
              </a:solidFill>
              <a:effectLst/>
              <a:uLnTx/>
              <a:uFillTx/>
            </a:endParaRPr>
          </a:p>
          <a:p>
            <a:pPr marR="0" lvl="0" algn="just" defTabSz="91440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AU" sz="1400" spc="-25" dirty="0" smtClean="0">
                <a:solidFill>
                  <a:srgbClr val="000000"/>
                </a:solidFill>
                <a:cs typeface="Verdana"/>
              </a:rPr>
              <a:t>…</a:t>
            </a:r>
            <a:endParaRPr lang="en-AU" sz="1400" spc="-25" dirty="0">
              <a:solidFill>
                <a:srgbClr val="000000"/>
              </a:solidFill>
              <a:cs typeface="Verdana"/>
            </a:endParaRPr>
          </a:p>
        </p:txBody>
      </p:sp>
      <p:sp>
        <p:nvSpPr>
          <p:cNvPr id="59" name="object 23"/>
          <p:cNvSpPr txBox="1"/>
          <p:nvPr/>
        </p:nvSpPr>
        <p:spPr>
          <a:xfrm>
            <a:off x="6521856" y="1129211"/>
            <a:ext cx="5244685" cy="65146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 marR="5080" algn="just">
              <a:lnSpc>
                <a:spcPct val="130000"/>
              </a:lnSpc>
              <a:spcBef>
                <a:spcPts val="359"/>
              </a:spcBef>
            </a:pPr>
            <a:r>
              <a:rPr lang="en-US" sz="1600" b="1" spc="-25" dirty="0">
                <a:solidFill>
                  <a:srgbClr val="86BC25"/>
                </a:solidFill>
                <a:cs typeface="Verdana"/>
              </a:rPr>
              <a:t>Cloud Characteristics </a:t>
            </a:r>
            <a:endParaRPr lang="en-US" sz="1400" b="1" spc="-25" dirty="0">
              <a:solidFill>
                <a:srgbClr val="86BC25"/>
              </a:solidFill>
              <a:cs typeface="Verdana"/>
            </a:endParaRPr>
          </a:p>
          <a:p>
            <a:pPr marL="12700" marR="5080" algn="just">
              <a:lnSpc>
                <a:spcPct val="130000"/>
              </a:lnSpc>
              <a:spcBef>
                <a:spcPts val="359"/>
              </a:spcBef>
            </a:pPr>
            <a:r>
              <a:rPr lang="en-AU" sz="1400" spc="-25" dirty="0">
                <a:solidFill>
                  <a:srgbClr val="000000"/>
                </a:solidFill>
                <a:cs typeface="Verdana"/>
              </a:rPr>
              <a:t>…</a:t>
            </a:r>
            <a:endParaRPr lang="en-US" sz="1400" spc="-25" dirty="0">
              <a:solidFill>
                <a:srgbClr val="000000"/>
              </a:solidFill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88859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loitte_4_3_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�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 - Network and Security Solutions - Wide.potx" id="{BBB8FC03-DEC5-4C7E-971D-ABE7AE675190}" vid="{44E1F9DE-26A1-427E-A0A8-34CC89E4AC2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Frutiger Next Pro Light</vt:lpstr>
      <vt:lpstr>Open Sans</vt:lpstr>
      <vt:lpstr>Verdana</vt:lpstr>
      <vt:lpstr>Deloitte_4_3_Onscreen</vt:lpstr>
      <vt:lpstr>think-cell Slide</vt:lpstr>
      <vt:lpstr>Title.. 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Transformation Journey – The Deloitte Approach</dc:title>
  <dc:creator>lunguroiu@deloitte.com.au;hal-khudairy@deloitte.com.au;matgeorge@deloitte.com.au;dkissane@deloitte.com.au</dc:creator>
  <cp:lastModifiedBy>Unguroiu, Laurentiu (AU - Sydney)</cp:lastModifiedBy>
  <cp:revision>8</cp:revision>
  <dcterms:created xsi:type="dcterms:W3CDTF">2019-03-31T19:26:34Z</dcterms:created>
  <dcterms:modified xsi:type="dcterms:W3CDTF">2019-04-03T20:21:31Z</dcterms:modified>
</cp:coreProperties>
</file>