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0"/>
  </p:notesMasterIdLst>
  <p:handoutMasterIdLst>
    <p:handoutMasterId r:id="rId11"/>
  </p:handoutMasterIdLst>
  <p:sldIdLst>
    <p:sldId id="340" r:id="rId6"/>
    <p:sldId id="437" r:id="rId7"/>
    <p:sldId id="439" r:id="rId8"/>
    <p:sldId id="436" r:id="rId9"/>
  </p:sldIdLst>
  <p:sldSz cx="12192000" cy="6858000"/>
  <p:notesSz cx="7315200" cy="9601200"/>
  <p:custDataLst>
    <p:tags r:id="rId1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1" id="{802E5F98-B458-43BC-82D3-4C1BA50911FE}">
          <p14:sldIdLst>
            <p14:sldId id="437"/>
            <p14:sldId id="439"/>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9" autoAdjust="0"/>
    <p:restoredTop sz="94799" autoAdjust="0"/>
  </p:normalViewPr>
  <p:slideViewPr>
    <p:cSldViewPr snapToGrid="0" showGuides="1">
      <p:cViewPr varScale="1">
        <p:scale>
          <a:sx n="110" d="100"/>
          <a:sy n="110" d="100"/>
        </p:scale>
        <p:origin x="680" y="184"/>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5/15/19</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5/15/19</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3"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15/5/19</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 Type="http://schemas.openxmlformats.org/officeDocument/2006/relationships/tags" Target="../tags/tag5.xml"/><Relationship Id="rId16" Type="http://schemas.openxmlformats.org/officeDocument/2006/relationships/tags" Target="../tags/tag19.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tags" Target="../tags/tag18.xml"/><Relationship Id="rId10" Type="http://schemas.openxmlformats.org/officeDocument/2006/relationships/tags" Target="../tags/tag13.xml"/><Relationship Id="rId19" Type="http://schemas.openxmlformats.org/officeDocument/2006/relationships/slideLayout" Target="../slideLayouts/slideLayout3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780243" cy="505645"/>
          </a:xfrm>
        </p:spPr>
        <p:txBody>
          <a:bodyPr/>
          <a:lstStyle/>
          <a:p>
            <a:r>
              <a:rPr lang="en-AU" dirty="0">
                <a:latin typeface="+mj-lt"/>
                <a:cs typeface="Segoe UI Light" panose="020B0502040204020203" pitchFamily="34" charset="0"/>
              </a:rPr>
              <a:t>Technology, Strategy &amp; Transformation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AU" dirty="0"/>
              <a:t>Guidance: </a:t>
            </a:r>
            <a:r>
              <a:rPr lang="en-AU" b="0" dirty="0"/>
              <a:t>This is to provide comfort to the client that you understand what your team is responsible for delivering.</a:t>
            </a:r>
          </a:p>
        </p:txBody>
      </p:sp>
      <p:sp>
        <p:nvSpPr>
          <p:cNvPr id="6" name="Text Placeholder 5"/>
          <p:cNvSpPr>
            <a:spLocks noGrp="1"/>
          </p:cNvSpPr>
          <p:nvPr>
            <p:ph type="body" sz="quarter" idx="23"/>
          </p:nvPr>
        </p:nvSpPr>
        <p:spPr>
          <a:xfrm>
            <a:off x="6178100" y="1857891"/>
            <a:ext cx="5544000" cy="1695451"/>
          </a:xfrm>
        </p:spPr>
        <p:txBody>
          <a:bodyPr/>
          <a:lstStyle/>
          <a:p>
            <a:r>
              <a:rPr lang="en-AU" dirty="0"/>
              <a:t>Guidance: </a:t>
            </a:r>
            <a:r>
              <a:rPr lang="en-AU" b="0" dirty="0"/>
              <a:t>This is to provide possible risks, issues and dependencies that may arise during the engagement so that efficient mitigation is possible. This can be researched online.</a:t>
            </a:r>
          </a:p>
          <a:p>
            <a:endParaRPr lang="en-AU" dirty="0"/>
          </a:p>
        </p:txBody>
      </p:sp>
      <p:sp>
        <p:nvSpPr>
          <p:cNvPr id="10" name="Text Placeholder 9"/>
          <p:cNvSpPr>
            <a:spLocks noGrp="1"/>
          </p:cNvSpPr>
          <p:nvPr>
            <p:ph type="body" sz="quarter" idx="13"/>
          </p:nvPr>
        </p:nvSpPr>
        <p:spPr/>
        <p:txBody>
          <a:bodyPr/>
          <a:lstStyle/>
          <a:p>
            <a:r>
              <a:rPr lang="en-AU" sz="1600" dirty="0"/>
              <a:t>This project plan will outline how Deloitte will deliver this technology evaluation and selection engagement.</a:t>
            </a:r>
          </a:p>
        </p:txBody>
      </p:sp>
      <p:sp>
        <p:nvSpPr>
          <p:cNvPr id="11" name="Title 10"/>
          <p:cNvSpPr>
            <a:spLocks noGrp="1"/>
          </p:cNvSpPr>
          <p:nvPr>
            <p:ph type="title"/>
          </p:nvPr>
        </p:nvSpPr>
        <p:spPr/>
        <p:txBody>
          <a:bodyPr/>
          <a:lstStyle/>
          <a:p>
            <a:r>
              <a:rPr lang="en-AU" dirty="0"/>
              <a:t>Project Plan for SectorMetric</a:t>
            </a:r>
          </a:p>
        </p:txBody>
      </p:sp>
      <p:sp>
        <p:nvSpPr>
          <p:cNvPr id="13" name="TextBox 12"/>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Our understanding</a:t>
            </a:r>
          </a:p>
        </p:txBody>
      </p:sp>
      <p:sp>
        <p:nvSpPr>
          <p:cNvPr id="16" name="TextBox 15"/>
          <p:cNvSpPr txBox="1"/>
          <p:nvPr/>
        </p:nvSpPr>
        <p:spPr>
          <a:xfrm>
            <a:off x="6177460"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Risks, issues and dependencies</a:t>
            </a:r>
          </a:p>
        </p:txBody>
      </p:sp>
    </p:spTree>
    <p:extLst>
      <p:ext uri="{BB962C8B-B14F-4D97-AF65-F5344CB8AC3E}">
        <p14:creationId xmlns:p14="http://schemas.microsoft.com/office/powerpoint/2010/main" val="8014039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sz="1600" dirty="0"/>
              <a:t>This project plan will outline how Deloitte will deliver this technology evaluation and selection engagement.</a:t>
            </a:r>
          </a:p>
          <a:p>
            <a:endParaRPr lang="en-AU" sz="1600" dirty="0"/>
          </a:p>
        </p:txBody>
      </p:sp>
      <p:sp>
        <p:nvSpPr>
          <p:cNvPr id="3" name="Title 2"/>
          <p:cNvSpPr>
            <a:spLocks noGrp="1"/>
          </p:cNvSpPr>
          <p:nvPr>
            <p:ph type="title"/>
          </p:nvPr>
        </p:nvSpPr>
        <p:spPr/>
        <p:txBody>
          <a:bodyPr/>
          <a:lstStyle/>
          <a:p>
            <a:r>
              <a:rPr lang="en-AU" dirty="0"/>
              <a:t>Project Plan for SectorMetric</a:t>
            </a:r>
          </a:p>
        </p:txBody>
      </p:sp>
      <p:sp>
        <p:nvSpPr>
          <p:cNvPr id="5" name="Text Placeholder 4"/>
          <p:cNvSpPr>
            <a:spLocks noGrp="1"/>
          </p:cNvSpPr>
          <p:nvPr>
            <p:ph type="body" sz="quarter" idx="21"/>
          </p:nvPr>
        </p:nvSpPr>
        <p:spPr/>
        <p:txBody>
          <a:bodyPr/>
          <a:lstStyle/>
          <a:p>
            <a:r>
              <a:rPr lang="en-AU" dirty="0"/>
              <a:t>Guidance: </a:t>
            </a:r>
            <a:r>
              <a:rPr lang="en-AU" b="0" dirty="0"/>
              <a:t>Resource plan and estimation fees are usually broken down into components. This outlines a price tag to the client.</a:t>
            </a:r>
            <a:endParaRPr lang="en-AU" dirty="0"/>
          </a:p>
        </p:txBody>
      </p:sp>
      <p:sp>
        <p:nvSpPr>
          <p:cNvPr id="8" name="TextBox 7"/>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Initial project timeline</a:t>
            </a:r>
          </a:p>
        </p:txBody>
      </p:sp>
      <p:sp>
        <p:nvSpPr>
          <p:cNvPr id="9" name="TextBox 8"/>
          <p:cNvSpPr txBox="1"/>
          <p:nvPr/>
        </p:nvSpPr>
        <p:spPr>
          <a:xfrm>
            <a:off x="6177462" y="1398917"/>
            <a:ext cx="463739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Resource plan and estimation of fees</a:t>
            </a:r>
          </a:p>
        </p:txBody>
      </p:sp>
      <p:sp>
        <p:nvSpPr>
          <p:cNvPr id="10" name="Rectangle 9"/>
          <p:cNvSpPr/>
          <p:nvPr>
            <p:custDataLst>
              <p:tags r:id="rId1"/>
            </p:custDataLst>
          </p:nvPr>
        </p:nvSpPr>
        <p:spPr>
          <a:xfrm>
            <a:off x="466721" y="2633344"/>
            <a:ext cx="5298882" cy="83976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sp>
        <p:nvSpPr>
          <p:cNvPr id="11" name="Rectangle 10"/>
          <p:cNvSpPr/>
          <p:nvPr>
            <p:custDataLst>
              <p:tags r:id="rId2"/>
            </p:custDataLst>
          </p:nvPr>
        </p:nvSpPr>
        <p:spPr>
          <a:xfrm>
            <a:off x="460866" y="3546648"/>
            <a:ext cx="5299200" cy="340157"/>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2" name="Table 11"/>
          <p:cNvGraphicFramePr>
            <a:graphicFrameLocks noGrp="1"/>
          </p:cNvGraphicFramePr>
          <p:nvPr>
            <p:custDataLst>
              <p:tags r:id="rId3"/>
            </p:custDataLst>
            <p:extLst>
              <p:ext uri="{D42A27DB-BD31-4B8C-83A1-F6EECF244321}">
                <p14:modId xmlns:p14="http://schemas.microsoft.com/office/powerpoint/2010/main" val="2790168460"/>
              </p:ext>
            </p:extLst>
          </p:nvPr>
        </p:nvGraphicFramePr>
        <p:xfrm>
          <a:off x="1614453" y="2345337"/>
          <a:ext cx="4046800" cy="253318"/>
        </p:xfrm>
        <a:graphic>
          <a:graphicData uri="http://schemas.openxmlformats.org/drawingml/2006/table">
            <a:tbl>
              <a:tblPr firstRow="1" bandRow="1">
                <a:tableStyleId>{5C22544A-7EE6-4342-B048-85BDC9FD1C3A}</a:tableStyleId>
              </a:tblPr>
              <a:tblGrid>
                <a:gridCol w="404680">
                  <a:extLst>
                    <a:ext uri="{9D8B030D-6E8A-4147-A177-3AD203B41FA5}">
                      <a16:colId xmlns:a16="http://schemas.microsoft.com/office/drawing/2014/main" val="20000"/>
                    </a:ext>
                  </a:extLst>
                </a:gridCol>
                <a:gridCol w="404680">
                  <a:extLst>
                    <a:ext uri="{9D8B030D-6E8A-4147-A177-3AD203B41FA5}">
                      <a16:colId xmlns:a16="http://schemas.microsoft.com/office/drawing/2014/main" val="20001"/>
                    </a:ext>
                  </a:extLst>
                </a:gridCol>
                <a:gridCol w="404680">
                  <a:extLst>
                    <a:ext uri="{9D8B030D-6E8A-4147-A177-3AD203B41FA5}">
                      <a16:colId xmlns:a16="http://schemas.microsoft.com/office/drawing/2014/main" val="20002"/>
                    </a:ext>
                  </a:extLst>
                </a:gridCol>
                <a:gridCol w="404680">
                  <a:extLst>
                    <a:ext uri="{9D8B030D-6E8A-4147-A177-3AD203B41FA5}">
                      <a16:colId xmlns:a16="http://schemas.microsoft.com/office/drawing/2014/main" val="20003"/>
                    </a:ext>
                  </a:extLst>
                </a:gridCol>
                <a:gridCol w="404680">
                  <a:extLst>
                    <a:ext uri="{9D8B030D-6E8A-4147-A177-3AD203B41FA5}">
                      <a16:colId xmlns:a16="http://schemas.microsoft.com/office/drawing/2014/main" val="20004"/>
                    </a:ext>
                  </a:extLst>
                </a:gridCol>
                <a:gridCol w="404680">
                  <a:extLst>
                    <a:ext uri="{9D8B030D-6E8A-4147-A177-3AD203B41FA5}">
                      <a16:colId xmlns:a16="http://schemas.microsoft.com/office/drawing/2014/main" val="20005"/>
                    </a:ext>
                  </a:extLst>
                </a:gridCol>
                <a:gridCol w="404680">
                  <a:extLst>
                    <a:ext uri="{9D8B030D-6E8A-4147-A177-3AD203B41FA5}">
                      <a16:colId xmlns:a16="http://schemas.microsoft.com/office/drawing/2014/main" val="20006"/>
                    </a:ext>
                  </a:extLst>
                </a:gridCol>
                <a:gridCol w="404680">
                  <a:extLst>
                    <a:ext uri="{9D8B030D-6E8A-4147-A177-3AD203B41FA5}">
                      <a16:colId xmlns:a16="http://schemas.microsoft.com/office/drawing/2014/main" val="20007"/>
                    </a:ext>
                  </a:extLst>
                </a:gridCol>
                <a:gridCol w="404680">
                  <a:extLst>
                    <a:ext uri="{9D8B030D-6E8A-4147-A177-3AD203B41FA5}">
                      <a16:colId xmlns:a16="http://schemas.microsoft.com/office/drawing/2014/main" val="20008"/>
                    </a:ext>
                  </a:extLst>
                </a:gridCol>
                <a:gridCol w="404680">
                  <a:extLst>
                    <a:ext uri="{9D8B030D-6E8A-4147-A177-3AD203B41FA5}">
                      <a16:colId xmlns:a16="http://schemas.microsoft.com/office/drawing/2014/main" val="20009"/>
                    </a:ext>
                  </a:extLst>
                </a:gridCol>
              </a:tblGrid>
              <a:tr h="253318">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1</a:t>
            </a: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2</a:t>
            </a: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3"/>
              </a:lnSpc>
            </a:pPr>
            <a:r>
              <a:rPr lang="en-AU" sz="667" b="1" dirty="0">
                <a:solidFill>
                  <a:schemeClr val="bg1"/>
                </a:solidFill>
              </a:rPr>
              <a:t>Weekly Leads Meeting</a:t>
            </a:r>
          </a:p>
        </p:txBody>
      </p:sp>
      <p:sp>
        <p:nvSpPr>
          <p:cNvPr id="16" name="Rectangle 15"/>
          <p:cNvSpPr/>
          <p:nvPr/>
        </p:nvSpPr>
        <p:spPr>
          <a:xfrm>
            <a:off x="476609" y="3190947"/>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3</a:t>
            </a:r>
          </a:p>
        </p:txBody>
      </p:sp>
      <p:sp>
        <p:nvSpPr>
          <p:cNvPr id="18" name="Diamond 17"/>
          <p:cNvSpPr/>
          <p:nvPr>
            <p:custDataLst>
              <p:tags r:id="rId4"/>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5"/>
            </p:custDataLst>
          </p:nvPr>
        </p:nvSpPr>
        <p:spPr>
          <a:xfrm>
            <a:off x="2637189" y="4481023"/>
            <a:ext cx="841810" cy="168792"/>
          </a:xfrm>
          <a:prstGeom prst="rect">
            <a:avLst/>
          </a:prstGeom>
          <a:noFill/>
          <a:ln w="6350">
            <a:noFill/>
          </a:ln>
        </p:spPr>
        <p:txBody>
          <a:bodyPr wrap="square" lIns="15000" tIns="15000" rIns="15000" bIns="15000" rtlCol="0" anchor="ctr">
            <a:spAutoFit/>
          </a:bodyPr>
          <a:lstStyle/>
          <a:p>
            <a:r>
              <a:rPr lang="en-AU" sz="900" dirty="0"/>
              <a:t>Milestone</a:t>
            </a:r>
          </a:p>
        </p:txBody>
      </p:sp>
      <p:sp>
        <p:nvSpPr>
          <p:cNvPr id="20" name="Diamond 19"/>
          <p:cNvSpPr/>
          <p:nvPr>
            <p:custDataLst>
              <p:tags r:id="rId6"/>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7"/>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a:t>Project status</a:t>
            </a:r>
          </a:p>
          <a:p>
            <a:r>
              <a:rPr lang="en-AU" sz="900" dirty="0"/>
              <a:t>meeting</a:t>
            </a:r>
          </a:p>
        </p:txBody>
      </p:sp>
      <p:cxnSp>
        <p:nvCxnSpPr>
          <p:cNvPr id="35" name="Straight Connector 34"/>
          <p:cNvCxnSpPr/>
          <p:nvPr>
            <p:custDataLst>
              <p:tags r:id="rId8"/>
            </p:custDataLst>
          </p:nvPr>
        </p:nvCxnSpPr>
        <p:spPr>
          <a:xfrm flipH="1">
            <a:off x="2013864"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9"/>
            </p:custDataLst>
          </p:nvPr>
        </p:nvCxnSpPr>
        <p:spPr>
          <a:xfrm flipH="1">
            <a:off x="3627156"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0"/>
            </p:custDataLst>
          </p:nvPr>
        </p:nvCxnSpPr>
        <p:spPr>
          <a:xfrm flipH="1">
            <a:off x="2820510"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1"/>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2"/>
            </p:custDataLst>
          </p:nvPr>
        </p:nvCxnSpPr>
        <p:spPr>
          <a:xfrm flipH="1">
            <a:off x="3223833"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3"/>
            </p:custDataLst>
          </p:nvPr>
        </p:nvCxnSpPr>
        <p:spPr>
          <a:xfrm flipH="1">
            <a:off x="2417187"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4"/>
            </p:custDataLst>
          </p:nvPr>
        </p:nvCxnSpPr>
        <p:spPr>
          <a:xfrm flipH="1">
            <a:off x="4030479"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5"/>
            </p:custDataLst>
          </p:nvPr>
        </p:nvCxnSpPr>
        <p:spPr>
          <a:xfrm flipH="1">
            <a:off x="4433802"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6"/>
            </p:custDataLst>
          </p:nvPr>
        </p:nvCxnSpPr>
        <p:spPr>
          <a:xfrm flipH="1">
            <a:off x="4837125"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17"/>
            </p:custDataLst>
          </p:nvPr>
        </p:nvCxnSpPr>
        <p:spPr>
          <a:xfrm flipH="1">
            <a:off x="5240448"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18"/>
            </p:custDataLst>
          </p:nvPr>
        </p:nvCxnSpPr>
        <p:spPr>
          <a:xfrm flipH="1">
            <a:off x="564377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rgbClr val="53565A"/>
                </a:solidFill>
              </a:rPr>
              <a:t>Phase</a:t>
            </a:r>
          </a:p>
        </p:txBody>
      </p:sp>
      <p:sp>
        <p:nvSpPr>
          <p:cNvPr id="68" name="Text Placeholder 4"/>
          <p:cNvSpPr>
            <a:spLocks noGrp="1"/>
          </p:cNvSpPr>
          <p:nvPr>
            <p:ph type="body" sz="quarter" idx="21"/>
          </p:nvPr>
        </p:nvSpPr>
        <p:spPr>
          <a:xfrm>
            <a:off x="460866" y="1841399"/>
            <a:ext cx="5544000" cy="1695451"/>
          </a:xfrm>
        </p:spPr>
        <p:txBody>
          <a:bodyPr/>
          <a:lstStyle/>
          <a:p>
            <a:r>
              <a:rPr lang="en-AU" dirty="0"/>
              <a:t>Guidance: </a:t>
            </a:r>
            <a:r>
              <a:rPr lang="en-AU" b="0" dirty="0"/>
              <a:t>Sample project timeline. Populate using the given information.</a:t>
            </a:r>
          </a:p>
        </p:txBody>
      </p:sp>
      <p:graphicFrame>
        <p:nvGraphicFramePr>
          <p:cNvPr id="31" name="Table 30"/>
          <p:cNvGraphicFramePr>
            <a:graphicFrameLocks noGrp="1"/>
          </p:cNvGraphicFramePr>
          <p:nvPr>
            <p:extLst>
              <p:ext uri="{D42A27DB-BD31-4B8C-83A1-F6EECF244321}">
                <p14:modId xmlns:p14="http://schemas.microsoft.com/office/powerpoint/2010/main" val="25681405"/>
              </p:ext>
            </p:extLst>
          </p:nvPr>
        </p:nvGraphicFramePr>
        <p:xfrm>
          <a:off x="6177462" y="2308536"/>
          <a:ext cx="5544000" cy="2839720"/>
        </p:xfrm>
        <a:graphic>
          <a:graphicData uri="http://schemas.openxmlformats.org/drawingml/2006/table">
            <a:tbl>
              <a:tblPr firstRow="1" bandRow="1">
                <a:tableStyleId>{69012ECD-51FC-41F1-AA8D-1B2483CD663E}</a:tableStyleId>
              </a:tblPr>
              <a:tblGrid>
                <a:gridCol w="1386000">
                  <a:extLst>
                    <a:ext uri="{9D8B030D-6E8A-4147-A177-3AD203B41FA5}">
                      <a16:colId xmlns:a16="http://schemas.microsoft.com/office/drawing/2014/main" val="1176197226"/>
                    </a:ext>
                  </a:extLst>
                </a:gridCol>
                <a:gridCol w="1386000">
                  <a:extLst>
                    <a:ext uri="{9D8B030D-6E8A-4147-A177-3AD203B41FA5}">
                      <a16:colId xmlns:a16="http://schemas.microsoft.com/office/drawing/2014/main" val="359691312"/>
                    </a:ext>
                  </a:extLst>
                </a:gridCol>
                <a:gridCol w="1386000">
                  <a:extLst>
                    <a:ext uri="{9D8B030D-6E8A-4147-A177-3AD203B41FA5}">
                      <a16:colId xmlns:a16="http://schemas.microsoft.com/office/drawing/2014/main" val="2002613879"/>
                    </a:ext>
                  </a:extLst>
                </a:gridCol>
                <a:gridCol w="1386000">
                  <a:extLst>
                    <a:ext uri="{9D8B030D-6E8A-4147-A177-3AD203B41FA5}">
                      <a16:colId xmlns:a16="http://schemas.microsoft.com/office/drawing/2014/main" val="1091982804"/>
                    </a:ext>
                  </a:extLst>
                </a:gridCol>
              </a:tblGrid>
              <a:tr h="370840">
                <a:tc>
                  <a:txBody>
                    <a:bodyPr/>
                    <a:lstStyle/>
                    <a:p>
                      <a:r>
                        <a:rPr lang="en-AU" sz="1200" dirty="0"/>
                        <a:t>Position</a:t>
                      </a:r>
                    </a:p>
                  </a:txBody>
                  <a:tcPr/>
                </a:tc>
                <a:tc>
                  <a:txBody>
                    <a:bodyPr/>
                    <a:lstStyle/>
                    <a:p>
                      <a:r>
                        <a:rPr lang="en-AU" sz="1200" dirty="0"/>
                        <a:t>Daily rate not incl. GST</a:t>
                      </a:r>
                    </a:p>
                  </a:txBody>
                  <a:tcPr/>
                </a:tc>
                <a:tc>
                  <a:txBody>
                    <a:bodyPr/>
                    <a:lstStyle/>
                    <a:p>
                      <a:r>
                        <a:rPr lang="en-AU" sz="1200" dirty="0"/>
                        <a:t>Number of days over 6 weeks</a:t>
                      </a:r>
                    </a:p>
                  </a:txBody>
                  <a:tcPr/>
                </a:tc>
                <a:tc>
                  <a:txBody>
                    <a:bodyPr/>
                    <a:lstStyle/>
                    <a:p>
                      <a:r>
                        <a:rPr lang="en-AU" sz="1200" dirty="0"/>
                        <a:t>Total</a:t>
                      </a:r>
                    </a:p>
                  </a:txBody>
                  <a:tcPr/>
                </a:tc>
                <a:extLst>
                  <a:ext uri="{0D108BD9-81ED-4DB2-BD59-A6C34878D82A}">
                    <a16:rowId xmlns:a16="http://schemas.microsoft.com/office/drawing/2014/main" val="3166371809"/>
                  </a:ext>
                </a:extLst>
              </a:tr>
              <a:tr h="370840">
                <a:tc>
                  <a:txBody>
                    <a:bodyPr/>
                    <a:lstStyle/>
                    <a:p>
                      <a:r>
                        <a:rPr lang="en-AU" sz="1200" dirty="0"/>
                        <a:t>Partner</a:t>
                      </a:r>
                    </a:p>
                  </a:txBody>
                  <a:tcPr/>
                </a:tc>
                <a:tc>
                  <a:txBody>
                    <a:bodyPr/>
                    <a:lstStyle/>
                    <a:p>
                      <a:endParaRPr lang="en-AU" dirty="0"/>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505874258"/>
                  </a:ext>
                </a:extLst>
              </a:tr>
              <a:tr h="370840">
                <a:tc>
                  <a:txBody>
                    <a:bodyPr/>
                    <a:lstStyle/>
                    <a:p>
                      <a:r>
                        <a:rPr lang="en-AU" sz="1200" dirty="0"/>
                        <a:t>Director</a:t>
                      </a:r>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256801894"/>
                  </a:ext>
                </a:extLst>
              </a:tr>
              <a:tr h="370840">
                <a:tc>
                  <a:txBody>
                    <a:bodyPr/>
                    <a:lstStyle/>
                    <a:p>
                      <a:r>
                        <a:rPr lang="en-AU" sz="1200" dirty="0"/>
                        <a:t>Senior</a:t>
                      </a:r>
                      <a:r>
                        <a:rPr lang="en-AU" sz="1200" baseline="0" dirty="0"/>
                        <a:t> Consultant</a:t>
                      </a:r>
                      <a:endParaRPr lang="en-AU" sz="1200" dirty="0"/>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840710635"/>
                  </a:ext>
                </a:extLst>
              </a:tr>
              <a:tr h="370840">
                <a:tc>
                  <a:txBody>
                    <a:bodyPr/>
                    <a:lstStyle/>
                    <a:p>
                      <a:r>
                        <a:rPr lang="en-AU" sz="1200" dirty="0"/>
                        <a:t>Senior</a:t>
                      </a:r>
                      <a:r>
                        <a:rPr lang="en-AU" sz="1200" baseline="0" dirty="0"/>
                        <a:t> Consultant</a:t>
                      </a:r>
                      <a:endParaRPr lang="en-AU" sz="1200" dirty="0"/>
                    </a:p>
                  </a:txBody>
                  <a:tcPr/>
                </a:tc>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4184204567"/>
                  </a:ext>
                </a:extLst>
              </a:tr>
              <a:tr h="370840">
                <a:tc>
                  <a:txBody>
                    <a:bodyPr/>
                    <a:lstStyle/>
                    <a:p>
                      <a:endParaRPr lang="en-AU" sz="1200" dirty="0"/>
                    </a:p>
                  </a:txBody>
                  <a:tcPr/>
                </a:tc>
                <a:tc>
                  <a:txBody>
                    <a:bodyPr/>
                    <a:lstStyle/>
                    <a:p>
                      <a:endParaRPr lang="en-AU" sz="1200" dirty="0"/>
                    </a:p>
                  </a:txBody>
                  <a:tcPr/>
                </a:tc>
                <a:tc>
                  <a:txBody>
                    <a:bodyPr/>
                    <a:lstStyle/>
                    <a:p>
                      <a:r>
                        <a:rPr lang="en-AU" sz="1200" b="1" dirty="0"/>
                        <a:t>Total</a:t>
                      </a:r>
                    </a:p>
                  </a:txBody>
                  <a:tcPr/>
                </a:tc>
                <a:tc>
                  <a:txBody>
                    <a:bodyPr/>
                    <a:lstStyle/>
                    <a:p>
                      <a:pPr algn="r"/>
                      <a:endParaRPr lang="en-AU" sz="1200" dirty="0"/>
                    </a:p>
                  </a:txBody>
                  <a:tcPr/>
                </a:tc>
                <a:extLst>
                  <a:ext uri="{0D108BD9-81ED-4DB2-BD59-A6C34878D82A}">
                    <a16:rowId xmlns:a16="http://schemas.microsoft.com/office/drawing/2014/main" val="1497364185"/>
                  </a:ext>
                </a:extLst>
              </a:tr>
            </a:tbl>
          </a:graphicData>
        </a:graphic>
      </p:graphicFrame>
    </p:spTree>
    <p:extLst>
      <p:ext uri="{BB962C8B-B14F-4D97-AF65-F5344CB8AC3E}">
        <p14:creationId xmlns:p14="http://schemas.microsoft.com/office/powerpoint/2010/main" val="15557059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snQemyh5tkKEejMZezUyN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2.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K4cFUID00q1F56rNrMIv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s9tbQbCFEOip0LQzD18n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Q12kDLQyk6.uqCuZnf8I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Smm7uRiUtU.JmH98qLiG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14554E-08F4-4595-B005-99FEB531E0F4}">
  <ds:schemaRefs>
    <ds:schemaRef ds:uri="203f0f4d-b3b9-4ed8-8c19-eebed11dd308"/>
    <ds:schemaRef ds:uri="http://schemas.microsoft.com/sharepoint/v3"/>
    <ds:schemaRef ds:uri="39C40E9B-856B-46A7-8793-65A6FC1828D8"/>
    <ds:schemaRef ds:uri="5a51c775-c49c-428b-8c1e-2f89178d00f4"/>
    <ds:schemaRef ds:uri="http://schemas.microsoft.com/office/infopath/2007/PartnerControls"/>
    <ds:schemaRef ds:uri="http://schemas.microsoft.com/office/2006/metadata/properties"/>
    <ds:schemaRef ds:uri="8DD08C88-CC4C-4D35-9129-A70DAA36BE5E"/>
    <ds:schemaRef ds:uri="http://schemas.microsoft.com/office/2006/documentManagement/types"/>
    <ds:schemaRef ds:uri="http://purl.org/dc/elements/1.1/"/>
    <ds:schemaRef ds:uri="http://schemas.openxmlformats.org/package/2006/metadata/core-properties"/>
    <ds:schemaRef ds:uri="2e263111-b571-4954-8ad9-3d41fbcd6be7"/>
    <ds:schemaRef ds:uri="http://purl.org/dc/terms/"/>
    <ds:schemaRef ds:uri="http://purl.org/dc/dcmitype/"/>
    <ds:schemaRef ds:uri="428bb8f6-6046-4ac8-a522-70af368045b5"/>
    <ds:schemaRef ds:uri="http://www.w3.org/XML/1998/namespace"/>
    <ds:schemaRef ds:uri="83DDB362-4C05-4E52-A8D9-EF2F47978B8D"/>
    <ds:schemaRef ds:uri="7D1768DD-F29E-4DC2-9191-F2636B9FA92C"/>
  </ds:schemaRefs>
</ds:datastoreItem>
</file>

<file path=customXml/itemProps2.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3.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4.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119</TotalTime>
  <Words>223</Words>
  <Application>Microsoft Macintosh PowerPoint</Application>
  <PresentationFormat>Widescreen</PresentationFormat>
  <Paragraphs>56</Paragraphs>
  <Slides>4</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0" baseType="lpstr">
      <vt:lpstr>Arial</vt:lpstr>
      <vt:lpstr>Verdana</vt:lpstr>
      <vt:lpstr>Wingdings</vt:lpstr>
      <vt:lpstr>Wingdings 2</vt:lpstr>
      <vt:lpstr>Deloitte_US_Onscreen</vt:lpstr>
      <vt:lpstr>think-cell Slide</vt:lpstr>
      <vt:lpstr>Inside Sherpa – Digital Internship</vt:lpstr>
      <vt:lpstr>Project Plan for SectorMetric</vt:lpstr>
      <vt:lpstr>Project Plan for SectorMetric</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Eric Norris</cp:lastModifiedBy>
  <cp:revision>25</cp:revision>
  <cp:lastPrinted>2014-06-25T02:16:22Z</cp:lastPrinted>
  <dcterms:created xsi:type="dcterms:W3CDTF">2016-11-09T03:27:53Z</dcterms:created>
  <dcterms:modified xsi:type="dcterms:W3CDTF">2019-05-15T06:01:54Z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