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i="1" dirty="0">
                <a:solidFill>
                  <a:schemeClr val="accent5">
                    <a:lumMod val="75000"/>
                  </a:schemeClr>
                </a:solidFill>
                <a:latin typeface="Arial Black" panose="020B0A040201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Vikram R-2021103061-College </a:t>
            </a:r>
            <a:r>
              <a:rPr lang="en-US" sz="2000" b="1" dirty="0">
                <a:solidFill>
                  <a:schemeClr val="accent1">
                    <a:lumMod val="75000"/>
                  </a:schemeClr>
                </a:solidFill>
                <a:latin typeface="Arial"/>
                <a:cs typeface="Arial"/>
              </a:rPr>
              <a:t>of Engineering Guindy-Computer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endParaRPr lang="en-US" dirty="0"/>
          </a:p>
          <a:p>
            <a:pPr marL="305435" indent="-305435"/>
            <a:r>
              <a:rPr lang="en-US" sz="2000" dirty="0">
                <a:latin typeface="Arial" panose="020B0604020202020204" pitchFamily="34" charset="0"/>
                <a:cs typeface="Arial" panose="020B0604020202020204" pitchFamily="34" charset="0"/>
              </a:rPr>
              <a:t>Develop a Python program for a keylogger that discreetly captures and logs user keystrokes while running in the background, without disrupting system operations. The keylogger should utilize the </a:t>
            </a:r>
            <a:r>
              <a:rPr lang="en-US" sz="2000" dirty="0" err="1">
                <a:latin typeface="Arial" panose="020B0604020202020204" pitchFamily="34" charset="0"/>
                <a:cs typeface="Arial" panose="020B0604020202020204" pitchFamily="34" charset="0"/>
              </a:rPr>
              <a:t>pynput</a:t>
            </a:r>
            <a:r>
              <a:rPr lang="en-US" sz="2000" dirty="0">
                <a:latin typeface="Arial" panose="020B0604020202020204" pitchFamily="34" charset="0"/>
                <a:cs typeface="Arial" panose="020B0604020202020204" pitchFamily="34" charset="0"/>
              </a:rPr>
              <a:t> library to capture keystrokes in real-time and store them in both a text file and a JSON file for structured data representation. The program should feature a simple GUI allowing users to start and stop the keylogging process, with status messages indicating its current state. Additionally, ensure that the log files are uniquely named to prevent overwriting previous logs, and implement error handling for robustness. The program should also  prioritize user privacy and security by excluding sensitive information from logs and adhering to legal and ethical standards.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200" dirty="0">
                <a:latin typeface="Arial" panose="020B0604020202020204" pitchFamily="34" charset="0"/>
                <a:cs typeface="Arial" panose="020B0604020202020204" pitchFamily="34" charset="0"/>
              </a:rPr>
              <a:t>The proposed system aims to address the challenge of developing a keylogger application in Python, allowing discreet capture and logging of user keystrokes while running in the background. The solution will consist of the following components:</a:t>
            </a:r>
          </a:p>
          <a:p>
            <a:r>
              <a:rPr lang="en-US" sz="1200" b="1" dirty="0">
                <a:latin typeface="Arial" panose="020B0604020202020204" pitchFamily="34" charset="0"/>
                <a:cs typeface="Arial" panose="020B0604020202020204" pitchFamily="34" charset="0"/>
              </a:rPr>
              <a:t>Keylogger Implementation: </a:t>
            </a:r>
            <a:r>
              <a:rPr lang="en-US" sz="1200" dirty="0">
                <a:latin typeface="Arial" panose="020B0604020202020204" pitchFamily="34" charset="0"/>
                <a:cs typeface="Arial" panose="020B0604020202020204" pitchFamily="34" charset="0"/>
              </a:rPr>
              <a:t>Utilize the </a:t>
            </a:r>
            <a:r>
              <a:rPr lang="en-US" sz="1200" dirty="0" err="1">
                <a:latin typeface="Arial" panose="020B0604020202020204" pitchFamily="34" charset="0"/>
                <a:cs typeface="Arial" panose="020B0604020202020204" pitchFamily="34" charset="0"/>
              </a:rPr>
              <a:t>pynput</a:t>
            </a:r>
            <a:r>
              <a:rPr lang="en-US" sz="1200" dirty="0">
                <a:latin typeface="Arial" panose="020B0604020202020204" pitchFamily="34" charset="0"/>
                <a:cs typeface="Arial" panose="020B0604020202020204" pitchFamily="34" charset="0"/>
              </a:rPr>
              <a:t> library to capture keystrokes in real-time as users interact with their keyboards.</a:t>
            </a:r>
          </a:p>
          <a:p>
            <a:r>
              <a:rPr lang="en-US" sz="1200" b="1" dirty="0">
                <a:latin typeface="Arial" panose="020B0604020202020204" pitchFamily="34" charset="0"/>
                <a:cs typeface="Arial" panose="020B0604020202020204" pitchFamily="34" charset="0"/>
              </a:rPr>
              <a:t>Background Operation: </a:t>
            </a:r>
            <a:r>
              <a:rPr lang="en-US" sz="1200" dirty="0">
                <a:latin typeface="Arial" panose="020B0604020202020204" pitchFamily="34" charset="0"/>
                <a:cs typeface="Arial" panose="020B0604020202020204" pitchFamily="34" charset="0"/>
              </a:rPr>
              <a:t>Ensure that the keylogger runs silently in the background without interfering with system operations or user activities.</a:t>
            </a:r>
          </a:p>
          <a:p>
            <a:r>
              <a:rPr lang="en-US" sz="1200" b="1" dirty="0">
                <a:latin typeface="Arial" panose="020B0604020202020204" pitchFamily="34" charset="0"/>
                <a:cs typeface="Arial" panose="020B0604020202020204" pitchFamily="34" charset="0"/>
              </a:rPr>
              <a:t>Logging Mechanism: </a:t>
            </a:r>
            <a:r>
              <a:rPr lang="en-US" sz="1200" dirty="0">
                <a:latin typeface="Arial" panose="020B0604020202020204" pitchFamily="34" charset="0"/>
                <a:cs typeface="Arial" panose="020B0604020202020204" pitchFamily="34" charset="0"/>
              </a:rPr>
              <a:t>Capture and log keystrokes into both a text file and a JSON file for structured data representation.</a:t>
            </a:r>
          </a:p>
          <a:p>
            <a:r>
              <a:rPr lang="en-US" sz="1200" b="1" dirty="0">
                <a:latin typeface="Arial" panose="020B0604020202020204" pitchFamily="34" charset="0"/>
                <a:cs typeface="Arial" panose="020B0604020202020204" pitchFamily="34" charset="0"/>
              </a:rPr>
              <a:t>Graphical User Interface (GUI): </a:t>
            </a:r>
            <a:r>
              <a:rPr lang="en-US" sz="1200" dirty="0">
                <a:latin typeface="Arial" panose="020B0604020202020204" pitchFamily="34" charset="0"/>
                <a:cs typeface="Arial" panose="020B0604020202020204" pitchFamily="34" charset="0"/>
              </a:rPr>
              <a:t>Design a simple GUI using the </a:t>
            </a:r>
            <a:r>
              <a:rPr lang="en-US" sz="1200" dirty="0" err="1">
                <a:latin typeface="Arial" panose="020B0604020202020204" pitchFamily="34" charset="0"/>
                <a:cs typeface="Arial" panose="020B0604020202020204" pitchFamily="34" charset="0"/>
              </a:rPr>
              <a:t>tkinter</a:t>
            </a:r>
            <a:r>
              <a:rPr lang="en-US" sz="1200" dirty="0">
                <a:latin typeface="Arial" panose="020B0604020202020204" pitchFamily="34" charset="0"/>
                <a:cs typeface="Arial" panose="020B0604020202020204" pitchFamily="34" charset="0"/>
              </a:rPr>
              <a:t> library to provide users with control over the keylogging process, featuring start and stop buttons and a status message display.</a:t>
            </a:r>
          </a:p>
          <a:p>
            <a:r>
              <a:rPr lang="en-US" sz="1200" b="1" dirty="0">
                <a:latin typeface="Arial" panose="020B0604020202020204" pitchFamily="34" charset="0"/>
                <a:cs typeface="Arial" panose="020B0604020202020204" pitchFamily="34" charset="0"/>
              </a:rPr>
              <a:t>Start/Stop Functionality: </a:t>
            </a:r>
            <a:r>
              <a:rPr lang="en-US" sz="1200" dirty="0">
                <a:latin typeface="Arial" panose="020B0604020202020204" pitchFamily="34" charset="0"/>
                <a:cs typeface="Arial" panose="020B0604020202020204" pitchFamily="34" charset="0"/>
              </a:rPr>
              <a:t>Implement event handlers for the GUI buttons to initiate and halt the keylogging process upon user input.</a:t>
            </a:r>
          </a:p>
          <a:p>
            <a:r>
              <a:rPr lang="en-US" sz="1200" b="1" dirty="0">
                <a:latin typeface="Arial" panose="020B0604020202020204" pitchFamily="34" charset="0"/>
                <a:cs typeface="Arial" panose="020B0604020202020204" pitchFamily="34" charset="0"/>
              </a:rPr>
              <a:t>Status Messages: </a:t>
            </a:r>
            <a:r>
              <a:rPr lang="en-US" sz="1200" dirty="0">
                <a:latin typeface="Arial" panose="020B0604020202020204" pitchFamily="34" charset="0"/>
                <a:cs typeface="Arial" panose="020B0604020202020204" pitchFamily="34" charset="0"/>
              </a:rPr>
              <a:t>Display informative status messages in the GUI to indicate the current state of the keylogger, whether active or stopped.</a:t>
            </a:r>
          </a:p>
          <a:p>
            <a:r>
              <a:rPr lang="en-US" sz="1200" b="1" dirty="0">
                <a:latin typeface="Arial" panose="020B0604020202020204" pitchFamily="34" charset="0"/>
                <a:cs typeface="Arial" panose="020B0604020202020204" pitchFamily="34" charset="0"/>
              </a:rPr>
              <a:t>File Management: </a:t>
            </a:r>
            <a:r>
              <a:rPr lang="en-US" sz="1200" dirty="0">
                <a:latin typeface="Arial" panose="020B0604020202020204" pitchFamily="34" charset="0"/>
                <a:cs typeface="Arial" panose="020B0604020202020204" pitchFamily="34" charset="0"/>
              </a:rPr>
              <a:t>Generate unique filenames for the log files to prevent overwriting previous logs, incorporating timestamp or UUID-based naming conventions for uniqueness.</a:t>
            </a:r>
          </a:p>
          <a:p>
            <a:r>
              <a:rPr lang="en-US" sz="1200" b="1" dirty="0">
                <a:latin typeface="Arial" panose="020B0604020202020204" pitchFamily="34" charset="0"/>
                <a:cs typeface="Arial" panose="020B0604020202020204" pitchFamily="34" charset="0"/>
              </a:rPr>
              <a:t>Error Handling: </a:t>
            </a:r>
            <a:r>
              <a:rPr lang="en-US" sz="1200" dirty="0">
                <a:latin typeface="Arial" panose="020B0604020202020204" pitchFamily="34" charset="0"/>
                <a:cs typeface="Arial" panose="020B0604020202020204" pitchFamily="34" charset="0"/>
              </a:rPr>
              <a:t>Implement robust error handling mechanisms to gracefully manage exceptions and errors during program execution, ensuring stability.</a:t>
            </a:r>
          </a:p>
          <a:p>
            <a:r>
              <a:rPr lang="en-US" sz="1200" b="1" dirty="0">
                <a:latin typeface="Arial" panose="020B0604020202020204" pitchFamily="34" charset="0"/>
                <a:cs typeface="Arial" panose="020B0604020202020204" pitchFamily="34" charset="0"/>
              </a:rPr>
              <a:t>Privacy and Security: </a:t>
            </a:r>
            <a:r>
              <a:rPr lang="en-US" sz="1200" dirty="0">
                <a:latin typeface="Arial" panose="020B0604020202020204" pitchFamily="34" charset="0"/>
                <a:cs typeface="Arial" panose="020B0604020202020204" pitchFamily="34" charset="0"/>
              </a:rPr>
              <a:t>Prioritize user privacy and security by excluding sensitive information from captured keystrokes and adhering to legal and ethical standards.</a:t>
            </a:r>
          </a:p>
          <a:p>
            <a:r>
              <a:rPr lang="en-US" sz="1200" b="1" dirty="0">
                <a:latin typeface="Arial" panose="020B0604020202020204" pitchFamily="34" charset="0"/>
                <a:cs typeface="Arial" panose="020B0604020202020204" pitchFamily="34" charset="0"/>
              </a:rPr>
              <a:t>Documentation and Instructions: </a:t>
            </a:r>
            <a:r>
              <a:rPr lang="en-US" sz="1200" dirty="0">
                <a:latin typeface="Arial" panose="020B0604020202020204" pitchFamily="34" charset="0"/>
                <a:cs typeface="Arial" panose="020B0604020202020204" pitchFamily="34" charset="0"/>
              </a:rPr>
              <a:t>Provide comprehensive documentation, including a README file, outlining setup instructions, dependencies, legal considerations, and ethical usage guidelines for the keylogger application.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endParaRPr lang="en-US" sz="2000" b="1" dirty="0">
              <a:solidFill>
                <a:srgbClr val="0F0F0F"/>
              </a:solidFill>
              <a:latin typeface="Arial" panose="020B0604020202020204" pitchFamily="34" charset="0"/>
              <a:cs typeface="Arial" panose="020B0604020202020204" pitchFamily="34" charset="0"/>
            </a:endParaRPr>
          </a:p>
          <a:p>
            <a:r>
              <a:rPr lang="en-US" sz="2000" b="1" dirty="0">
                <a:solidFill>
                  <a:srgbClr val="0F0F0F"/>
                </a:solidFill>
                <a:latin typeface="Arial" panose="020B0604020202020204" pitchFamily="34" charset="0"/>
                <a:cs typeface="Arial" panose="020B0604020202020204" pitchFamily="34" charset="0"/>
              </a:rPr>
              <a:t>Requirements Identification: </a:t>
            </a:r>
            <a:r>
              <a:rPr lang="en-US" sz="2000" dirty="0">
                <a:solidFill>
                  <a:srgbClr val="0F0F0F"/>
                </a:solidFill>
                <a:latin typeface="Arial" panose="020B0604020202020204" pitchFamily="34" charset="0"/>
                <a:cs typeface="Arial" panose="020B0604020202020204" pitchFamily="34" charset="0"/>
              </a:rPr>
              <a:t>Define functional and non-functional requirements.</a:t>
            </a:r>
          </a:p>
          <a:p>
            <a:r>
              <a:rPr lang="en-US" sz="2000" b="1" dirty="0">
                <a:solidFill>
                  <a:srgbClr val="0F0F0F"/>
                </a:solidFill>
                <a:latin typeface="Arial" panose="020B0604020202020204" pitchFamily="34" charset="0"/>
                <a:cs typeface="Arial" panose="020B0604020202020204" pitchFamily="34" charset="0"/>
              </a:rPr>
              <a:t>Library Selection: </a:t>
            </a:r>
            <a:r>
              <a:rPr lang="en-US" sz="2000" dirty="0">
                <a:solidFill>
                  <a:srgbClr val="0F0F0F"/>
                </a:solidFill>
                <a:latin typeface="Arial" panose="020B0604020202020204" pitchFamily="34" charset="0"/>
                <a:cs typeface="Arial" panose="020B0604020202020204" pitchFamily="34" charset="0"/>
              </a:rPr>
              <a:t>Choose and install necessary libraries (</a:t>
            </a:r>
            <a:r>
              <a:rPr lang="en-US" sz="2000" dirty="0" err="1">
                <a:solidFill>
                  <a:srgbClr val="0F0F0F"/>
                </a:solidFill>
                <a:latin typeface="Arial" panose="020B0604020202020204" pitchFamily="34" charset="0"/>
                <a:cs typeface="Arial" panose="020B0604020202020204" pitchFamily="34" charset="0"/>
              </a:rPr>
              <a:t>pynput</a:t>
            </a:r>
            <a:r>
              <a:rPr lang="en-US" sz="2000" dirty="0">
                <a:solidFill>
                  <a:srgbClr val="0F0F0F"/>
                </a:solidFill>
                <a:latin typeface="Arial" panose="020B0604020202020204" pitchFamily="34" charset="0"/>
                <a:cs typeface="Arial" panose="020B0604020202020204" pitchFamily="34" charset="0"/>
              </a:rPr>
              <a:t>, </a:t>
            </a:r>
            <a:r>
              <a:rPr lang="en-US" sz="2000" dirty="0" err="1">
                <a:solidFill>
                  <a:srgbClr val="0F0F0F"/>
                </a:solidFill>
                <a:latin typeface="Arial" panose="020B0604020202020204" pitchFamily="34" charset="0"/>
                <a:cs typeface="Arial" panose="020B0604020202020204" pitchFamily="34" charset="0"/>
              </a:rPr>
              <a:t>tkinter</a:t>
            </a:r>
            <a:r>
              <a:rPr lang="en-US" sz="2000" dirty="0">
                <a:solidFill>
                  <a:srgbClr val="0F0F0F"/>
                </a:solidFill>
                <a:latin typeface="Arial" panose="020B0604020202020204" pitchFamily="34" charset="0"/>
                <a:cs typeface="Arial" panose="020B0604020202020204" pitchFamily="34" charset="0"/>
              </a:rPr>
              <a:t>, and </a:t>
            </a:r>
            <a:r>
              <a:rPr lang="en-US" sz="2000" dirty="0" err="1">
                <a:solidFill>
                  <a:srgbClr val="0F0F0F"/>
                </a:solidFill>
                <a:latin typeface="Arial" panose="020B0604020202020204" pitchFamily="34" charset="0"/>
                <a:cs typeface="Arial" panose="020B0604020202020204" pitchFamily="34" charset="0"/>
              </a:rPr>
              <a:t>json</a:t>
            </a:r>
            <a:r>
              <a:rPr lang="en-US" sz="2000" dirty="0">
                <a:solidFill>
                  <a:srgbClr val="0F0F0F"/>
                </a:solidFill>
                <a:latin typeface="Arial" panose="020B0604020202020204" pitchFamily="34" charset="0"/>
                <a:cs typeface="Arial" panose="020B0604020202020204" pitchFamily="34" charset="0"/>
              </a:rPr>
              <a:t>).</a:t>
            </a:r>
          </a:p>
          <a:p>
            <a:r>
              <a:rPr lang="en-US" sz="2000" b="1" dirty="0">
                <a:solidFill>
                  <a:srgbClr val="0F0F0F"/>
                </a:solidFill>
                <a:latin typeface="Arial" panose="020B0604020202020204" pitchFamily="34" charset="0"/>
                <a:cs typeface="Arial" panose="020B0604020202020204" pitchFamily="34" charset="0"/>
              </a:rPr>
              <a:t>Design and Implementation: </a:t>
            </a:r>
            <a:r>
              <a:rPr lang="en-US" sz="2000" dirty="0">
                <a:solidFill>
                  <a:srgbClr val="0F0F0F"/>
                </a:solidFill>
                <a:latin typeface="Arial" panose="020B0604020202020204" pitchFamily="34" charset="0"/>
                <a:cs typeface="Arial" panose="020B0604020202020204" pitchFamily="34" charset="0"/>
              </a:rPr>
              <a:t>Develop keylogger functionality using </a:t>
            </a:r>
            <a:r>
              <a:rPr lang="en-US" sz="2000" dirty="0" err="1">
                <a:solidFill>
                  <a:srgbClr val="0F0F0F"/>
                </a:solidFill>
                <a:latin typeface="Arial" panose="020B0604020202020204" pitchFamily="34" charset="0"/>
                <a:cs typeface="Arial" panose="020B0604020202020204" pitchFamily="34" charset="0"/>
              </a:rPr>
              <a:t>pynput</a:t>
            </a:r>
            <a:r>
              <a:rPr lang="en-US" sz="2000" dirty="0">
                <a:solidFill>
                  <a:srgbClr val="0F0F0F"/>
                </a:solidFill>
                <a:latin typeface="Arial" panose="020B0604020202020204" pitchFamily="34" charset="0"/>
                <a:cs typeface="Arial" panose="020B0604020202020204" pitchFamily="34" charset="0"/>
              </a:rPr>
              <a:t>, design GUI with </a:t>
            </a:r>
            <a:r>
              <a:rPr lang="en-US" sz="2000" dirty="0" err="1">
                <a:solidFill>
                  <a:srgbClr val="0F0F0F"/>
                </a:solidFill>
                <a:latin typeface="Arial" panose="020B0604020202020204" pitchFamily="34" charset="0"/>
                <a:cs typeface="Arial" panose="020B0604020202020204" pitchFamily="34" charset="0"/>
              </a:rPr>
              <a:t>tkinter</a:t>
            </a:r>
            <a:r>
              <a:rPr lang="en-US" sz="2000" dirty="0">
                <a:solidFill>
                  <a:srgbClr val="0F0F0F"/>
                </a:solidFill>
                <a:latin typeface="Arial" panose="020B0604020202020204" pitchFamily="34" charset="0"/>
                <a:cs typeface="Arial" panose="020B0604020202020204" pitchFamily="34" charset="0"/>
              </a:rPr>
              <a:t>, handle logging and error management.</a:t>
            </a:r>
          </a:p>
          <a:p>
            <a:r>
              <a:rPr lang="en-US" sz="2000" b="1" dirty="0">
                <a:solidFill>
                  <a:srgbClr val="0F0F0F"/>
                </a:solidFill>
                <a:latin typeface="Arial" panose="020B0604020202020204" pitchFamily="34" charset="0"/>
                <a:cs typeface="Arial" panose="020B0604020202020204" pitchFamily="34" charset="0"/>
              </a:rPr>
              <a:t>Testing</a:t>
            </a:r>
            <a:r>
              <a:rPr lang="en-US" sz="2000" dirty="0">
                <a:solidFill>
                  <a:srgbClr val="0F0F0F"/>
                </a:solidFill>
                <a:latin typeface="Arial" panose="020B0604020202020204" pitchFamily="34" charset="0"/>
                <a:cs typeface="Arial" panose="020B0604020202020204" pitchFamily="34" charset="0"/>
              </a:rPr>
              <a:t>: Perform unit and integration tests to ensure functionality.</a:t>
            </a:r>
          </a:p>
          <a:p>
            <a:r>
              <a:rPr lang="en-US" sz="2000" b="1" dirty="0">
                <a:solidFill>
                  <a:srgbClr val="0F0F0F"/>
                </a:solidFill>
                <a:latin typeface="Arial" panose="020B0604020202020204" pitchFamily="34" charset="0"/>
                <a:cs typeface="Arial" panose="020B0604020202020204" pitchFamily="34" charset="0"/>
              </a:rPr>
              <a:t>Deployment: </a:t>
            </a:r>
            <a:r>
              <a:rPr lang="en-US" sz="2000" dirty="0">
                <a:solidFill>
                  <a:srgbClr val="0F0F0F"/>
                </a:solidFill>
                <a:latin typeface="Arial" panose="020B0604020202020204" pitchFamily="34" charset="0"/>
                <a:cs typeface="Arial" panose="020B0604020202020204" pitchFamily="34" charset="0"/>
              </a:rPr>
              <a:t>Package and deploy the application, considering server infrastructure.</a:t>
            </a:r>
          </a:p>
          <a:p>
            <a:r>
              <a:rPr lang="en-US" sz="2000" b="1" dirty="0">
                <a:solidFill>
                  <a:srgbClr val="0F0F0F"/>
                </a:solidFill>
                <a:latin typeface="Arial" panose="020B0604020202020204" pitchFamily="34" charset="0"/>
                <a:cs typeface="Arial" panose="020B0604020202020204" pitchFamily="34" charset="0"/>
              </a:rPr>
              <a:t>Documentation: </a:t>
            </a:r>
            <a:r>
              <a:rPr lang="en-US" sz="2000" dirty="0">
                <a:solidFill>
                  <a:srgbClr val="0F0F0F"/>
                </a:solidFill>
                <a:latin typeface="Arial" panose="020B0604020202020204" pitchFamily="34" charset="0"/>
                <a:cs typeface="Arial" panose="020B0604020202020204" pitchFamily="34" charset="0"/>
              </a:rPr>
              <a:t>Provide comprehensive documentation including setup instructions and legal considerations.</a:t>
            </a:r>
          </a:p>
          <a:p>
            <a:r>
              <a:rPr lang="en-US" sz="2000" b="1" dirty="0">
                <a:solidFill>
                  <a:srgbClr val="0F0F0F"/>
                </a:solidFill>
                <a:latin typeface="Arial" panose="020B0604020202020204" pitchFamily="34" charset="0"/>
                <a:cs typeface="Arial" panose="020B0604020202020204" pitchFamily="34" charset="0"/>
              </a:rPr>
              <a:t>Maintenance: </a:t>
            </a:r>
            <a:r>
              <a:rPr lang="en-US" sz="2000" dirty="0">
                <a:solidFill>
                  <a:srgbClr val="0F0F0F"/>
                </a:solidFill>
                <a:latin typeface="Arial" panose="020B0604020202020204" pitchFamily="34" charset="0"/>
                <a:cs typeface="Arial" panose="020B0604020202020204" pitchFamily="34" charset="0"/>
              </a:rPr>
              <a:t>Monitor, update, and provide user support as needed.</a:t>
            </a:r>
            <a:endParaRPr lang="en-IN" sz="20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US" sz="1900" b="1" u="sng" dirty="0">
                <a:latin typeface="Arial" panose="020B0604020202020204" pitchFamily="34" charset="0"/>
                <a:cs typeface="Arial" panose="020B0604020202020204" pitchFamily="34" charset="0"/>
              </a:rPr>
              <a:t>Algorithm:</a:t>
            </a:r>
          </a:p>
          <a:p>
            <a:pPr marL="305435" indent="-305435"/>
            <a:r>
              <a:rPr lang="en-US" b="1" dirty="0">
                <a:latin typeface="Arial" panose="020B0604020202020204" pitchFamily="34" charset="0"/>
                <a:cs typeface="Arial" panose="020B0604020202020204" pitchFamily="34" charset="0"/>
              </a:rPr>
              <a:t>Initialization: </a:t>
            </a:r>
            <a:r>
              <a:rPr lang="en-US" dirty="0">
                <a:latin typeface="Arial" panose="020B0604020202020204" pitchFamily="34" charset="0"/>
                <a:cs typeface="Arial" panose="020B0604020202020204" pitchFamily="34" charset="0"/>
              </a:rPr>
              <a:t>Import required libraries. Initialize lists and variables for keystroke logging.</a:t>
            </a:r>
          </a:p>
          <a:p>
            <a:pPr marL="305435" indent="-305435"/>
            <a:r>
              <a:rPr lang="en-US" b="1" dirty="0">
                <a:latin typeface="Arial" panose="020B0604020202020204" pitchFamily="34" charset="0"/>
                <a:cs typeface="Arial" panose="020B0604020202020204" pitchFamily="34" charset="0"/>
              </a:rPr>
              <a:t>Logging Functions: </a:t>
            </a:r>
            <a:r>
              <a:rPr lang="en-US" dirty="0">
                <a:latin typeface="Arial" panose="020B0604020202020204" pitchFamily="34" charset="0"/>
                <a:cs typeface="Arial" panose="020B0604020202020204" pitchFamily="34" charset="0"/>
              </a:rPr>
              <a:t>Create functions to log keystrokes to text and JSON files.</a:t>
            </a:r>
          </a:p>
          <a:p>
            <a:pPr marL="305435" indent="-305435"/>
            <a:r>
              <a:rPr lang="en-US" b="1" dirty="0">
                <a:latin typeface="Arial" panose="020B0604020202020204" pitchFamily="34" charset="0"/>
                <a:cs typeface="Arial" panose="020B0604020202020204" pitchFamily="34" charset="0"/>
              </a:rPr>
              <a:t>Keystroke Handlers: </a:t>
            </a:r>
            <a:r>
              <a:rPr lang="en-US" dirty="0">
                <a:latin typeface="Arial" panose="020B0604020202020204" pitchFamily="34" charset="0"/>
                <a:cs typeface="Arial" panose="020B0604020202020204" pitchFamily="34" charset="0"/>
              </a:rPr>
              <a:t>Implement functions to capture pressed, held, and released keys.</a:t>
            </a:r>
          </a:p>
          <a:p>
            <a:pPr marL="305435" indent="-305435"/>
            <a:r>
              <a:rPr lang="en-US" b="1" dirty="0">
                <a:latin typeface="Arial" panose="020B0604020202020204" pitchFamily="34" charset="0"/>
                <a:cs typeface="Arial" panose="020B0604020202020204" pitchFamily="34" charset="0"/>
              </a:rPr>
              <a:t>Start/Stop Keylogger: </a:t>
            </a:r>
            <a:r>
              <a:rPr lang="en-US" dirty="0">
                <a:latin typeface="Arial" panose="020B0604020202020204" pitchFamily="34" charset="0"/>
                <a:cs typeface="Arial" panose="020B0604020202020204" pitchFamily="34" charset="0"/>
              </a:rPr>
              <a:t>Define functions to control keylogger execution. Configure GUI elements to reflect keylogger status.</a:t>
            </a:r>
          </a:p>
          <a:p>
            <a:pPr marL="305435" indent="-305435"/>
            <a:r>
              <a:rPr lang="en-US" b="1" dirty="0">
                <a:latin typeface="Arial" panose="020B0604020202020204" pitchFamily="34" charset="0"/>
                <a:cs typeface="Arial" panose="020B0604020202020204" pitchFamily="34" charset="0"/>
              </a:rPr>
              <a:t>Graphical User Interface (GUI): </a:t>
            </a:r>
            <a:r>
              <a:rPr lang="en-US" dirty="0">
                <a:latin typeface="Arial" panose="020B0604020202020204" pitchFamily="34" charset="0"/>
                <a:cs typeface="Arial" panose="020B0604020202020204" pitchFamily="34" charset="0"/>
              </a:rPr>
              <a:t>Design a simple </a:t>
            </a:r>
            <a:r>
              <a:rPr lang="en-US" dirty="0" err="1">
                <a:latin typeface="Arial" panose="020B0604020202020204" pitchFamily="34" charset="0"/>
                <a:cs typeface="Arial" panose="020B0604020202020204" pitchFamily="34" charset="0"/>
              </a:rPr>
              <a:t>Tkinter</a:t>
            </a:r>
            <a:r>
              <a:rPr lang="en-US" dirty="0">
                <a:latin typeface="Arial" panose="020B0604020202020204" pitchFamily="34" charset="0"/>
                <a:cs typeface="Arial" panose="020B0604020202020204" pitchFamily="34" charset="0"/>
              </a:rPr>
              <a:t> window with labels and buttons.</a:t>
            </a:r>
          </a:p>
          <a:p>
            <a:pPr marL="305435" indent="-305435"/>
            <a:r>
              <a:rPr lang="en-US" b="1" dirty="0">
                <a:latin typeface="Arial" panose="020B0604020202020204" pitchFamily="34" charset="0"/>
                <a:cs typeface="Arial" panose="020B0604020202020204" pitchFamily="34" charset="0"/>
              </a:rPr>
              <a:t>Main Loop: </a:t>
            </a:r>
            <a:r>
              <a:rPr lang="en-US" dirty="0">
                <a:latin typeface="Arial" panose="020B0604020202020204" pitchFamily="34" charset="0"/>
                <a:cs typeface="Arial" panose="020B0604020202020204" pitchFamily="34" charset="0"/>
              </a:rPr>
              <a:t>Run the </a:t>
            </a:r>
            <a:r>
              <a:rPr lang="en-US" dirty="0" err="1">
                <a:latin typeface="Arial" panose="020B0604020202020204" pitchFamily="34" charset="0"/>
                <a:cs typeface="Arial" panose="020B0604020202020204" pitchFamily="34" charset="0"/>
              </a:rPr>
              <a:t>Tkinter</a:t>
            </a:r>
            <a:r>
              <a:rPr lang="en-US" dirty="0">
                <a:latin typeface="Arial" panose="020B0604020202020204" pitchFamily="34" charset="0"/>
                <a:cs typeface="Arial" panose="020B0604020202020204" pitchFamily="34" charset="0"/>
              </a:rPr>
              <a:t> event loop to handle user interactions.</a:t>
            </a:r>
          </a:p>
          <a:p>
            <a:pPr marL="305435" indent="-305435"/>
            <a:r>
              <a:rPr lang="en-US" sz="1900" b="1" u="sng" dirty="0">
                <a:latin typeface="Arial" panose="020B0604020202020204" pitchFamily="34" charset="0"/>
                <a:cs typeface="Arial" panose="020B0604020202020204" pitchFamily="34" charset="0"/>
              </a:rPr>
              <a:t>Deployment:</a:t>
            </a:r>
          </a:p>
          <a:p>
            <a:pPr marL="305435" indent="-305435"/>
            <a:r>
              <a:rPr lang="en-US" b="1" dirty="0">
                <a:latin typeface="Arial" panose="020B0604020202020204" pitchFamily="34" charset="0"/>
                <a:cs typeface="Arial" panose="020B0604020202020204" pitchFamily="34" charset="0"/>
              </a:rPr>
              <a:t>Environment Setup: </a:t>
            </a:r>
            <a:r>
              <a:rPr lang="en-US" dirty="0">
                <a:latin typeface="Arial" panose="020B0604020202020204" pitchFamily="34" charset="0"/>
                <a:cs typeface="Arial" panose="020B0604020202020204" pitchFamily="34" charset="0"/>
              </a:rPr>
              <a:t>Ensure Python and dependencies (</a:t>
            </a:r>
            <a:r>
              <a:rPr lang="en-US" dirty="0" err="1">
                <a:latin typeface="Arial" panose="020B0604020202020204" pitchFamily="34" charset="0"/>
                <a:cs typeface="Arial" panose="020B0604020202020204" pitchFamily="34" charset="0"/>
              </a:rPr>
              <a:t>pynput</a:t>
            </a:r>
            <a:r>
              <a:rPr lang="en-US" dirty="0">
                <a:latin typeface="Arial" panose="020B0604020202020204" pitchFamily="34" charset="0"/>
                <a:cs typeface="Arial" panose="020B0604020202020204" pitchFamily="34" charset="0"/>
              </a:rPr>
              <a:t>) are installed.</a:t>
            </a:r>
          </a:p>
          <a:p>
            <a:pPr marL="305435" indent="-305435"/>
            <a:r>
              <a:rPr lang="en-US" b="1" dirty="0">
                <a:latin typeface="Arial" panose="020B0604020202020204" pitchFamily="34" charset="0"/>
                <a:cs typeface="Arial" panose="020B0604020202020204" pitchFamily="34" charset="0"/>
              </a:rPr>
              <a:t>Code Deployment: </a:t>
            </a:r>
            <a:r>
              <a:rPr lang="en-US" dirty="0">
                <a:latin typeface="Arial" panose="020B0604020202020204" pitchFamily="34" charset="0"/>
                <a:cs typeface="Arial" panose="020B0604020202020204" pitchFamily="34" charset="0"/>
              </a:rPr>
              <a:t>Copy the Python script to the deployment environment.</a:t>
            </a:r>
          </a:p>
          <a:p>
            <a:pPr marL="305435" indent="-305435"/>
            <a:r>
              <a:rPr lang="en-US" b="1" dirty="0">
                <a:latin typeface="Arial" panose="020B0604020202020204" pitchFamily="34" charset="0"/>
                <a:cs typeface="Arial" panose="020B0604020202020204" pitchFamily="34" charset="0"/>
              </a:rPr>
              <a:t>Execution: </a:t>
            </a:r>
            <a:r>
              <a:rPr lang="en-US" dirty="0">
                <a:latin typeface="Arial" panose="020B0604020202020204" pitchFamily="34" charset="0"/>
                <a:cs typeface="Arial" panose="020B0604020202020204" pitchFamily="34" charset="0"/>
              </a:rPr>
              <a:t>Run the script using Python to start the keylogger.</a:t>
            </a:r>
          </a:p>
          <a:p>
            <a:pPr marL="305435" indent="-305435"/>
            <a:r>
              <a:rPr lang="en-US" b="1" dirty="0">
                <a:latin typeface="Arial" panose="020B0604020202020204" pitchFamily="34" charset="0"/>
                <a:cs typeface="Arial" panose="020B0604020202020204" pitchFamily="34" charset="0"/>
              </a:rPr>
              <a:t>Monitoring and Maintenance: </a:t>
            </a:r>
            <a:r>
              <a:rPr lang="en-US" dirty="0">
                <a:latin typeface="Arial" panose="020B0604020202020204" pitchFamily="34" charset="0"/>
                <a:cs typeface="Arial" panose="020B0604020202020204" pitchFamily="34" charset="0"/>
              </a:rPr>
              <a:t>Monitor for issues and provide support as needed.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Upon execution, the keylogger application will start silently capturing and logging keystrokes in real-time. The GUI will display a message indicating that the keylogger is running and saving keystrokes in the specified text file (key_log.txt). Users can start and stop the keylogger using the provided buttons. When the keylogger is stopped, the GUI will update to reflect its status, and the logging process will cease. Logged keystrokes will be saved both in the text file and in a JSON file (</a:t>
            </a:r>
            <a:r>
              <a:rPr lang="en-US" sz="2400" dirty="0" err="1"/>
              <a:t>key_log.json</a:t>
            </a:r>
            <a:r>
              <a:rPr lang="en-US" sz="2400" dirty="0"/>
              <a:t>) for structured data representation. Users can review the logged keystrokes in the text file or analyze the data in the JSON file as needed. The keylogger system provides a simple and effective solution for discreetly monitoring and recording user keyboard inputs.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summary, the development of the keylogger application demonstrates the successful implementation of a discreet keystroke logging system using Python. By leveraging libraries such as </a:t>
            </a:r>
            <a:r>
              <a:rPr lang="en-US" sz="2000" dirty="0" err="1"/>
              <a:t>pynput</a:t>
            </a:r>
            <a:r>
              <a:rPr lang="en-US" sz="2000" dirty="0"/>
              <a:t> and </a:t>
            </a:r>
            <a:r>
              <a:rPr lang="en-US" sz="2000" dirty="0" err="1"/>
              <a:t>tkinter</a:t>
            </a:r>
            <a:r>
              <a:rPr lang="en-US" sz="2000" dirty="0"/>
              <a:t>, the application seamlessly captures and logs keystrokes while running in the background without disrupting system operations. The graphical user interface provides users with intuitive control over the keylogging process, allowing them to start and stop logging as needed. The logging mechanism efficiently saves keystrokes to both text and JSON files, ensuring flexibility and ease of data analysis. With proper deployment and monitoring, the keylogger system offers a valuable tool for various applications, including security monitoring, user behavior analysis, and research purposes. However, it's essential to consider ethical and legal implications surrounding the use of such tools and ensure user privacy and data security. Overall, the keylogger application presents a robust solution for discreetly monitoring and recording user keyboard inputs in a controlled and user-friendly manner.</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In exploring future enhancements for the keylogger application, avenues for further development emerge. These may include advanced data analysis techniques to derive deeper insights from keystrokes, user activity monitoring beyond keystrokes, and remote monitoring capabilities for centralized management. Security measures such as encryption and authentication can be bolstered, while cross-platform compatibility could be achieved for broader usage. Integration of machine learning algorithms could enable predictive analysis of user behavior. Future iterations may also consider compliance with regulations and standards, and integration of emerging technologies like edge computing or blockchain to enhance performance and security. Overall, the future scope of the keylogger application holds promise for continual innovation and refinement to meet evolving user needs and technological advancements.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1153</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Vikram R</cp:lastModifiedBy>
  <cp:revision>25</cp:revision>
  <dcterms:created xsi:type="dcterms:W3CDTF">2021-05-26T16:50:10Z</dcterms:created>
  <dcterms:modified xsi:type="dcterms:W3CDTF">2024-04-16T17:46:04Z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