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07"/>
  </p:notesMasterIdLst>
  <p:handoutMasterIdLst>
    <p:handoutMasterId r:id="rId108"/>
  </p:handoutMasterIdLst>
  <p:sldIdLst>
    <p:sldId id="265" r:id="rId3"/>
    <p:sldId id="257" r:id="rId4"/>
    <p:sldId id="286" r:id="rId5"/>
    <p:sldId id="291" r:id="rId6"/>
    <p:sldId id="292" r:id="rId7"/>
    <p:sldId id="269" r:id="rId8"/>
    <p:sldId id="271" r:id="rId9"/>
    <p:sldId id="421" r:id="rId10"/>
    <p:sldId id="270" r:id="rId11"/>
    <p:sldId id="274" r:id="rId12"/>
    <p:sldId id="279" r:id="rId13"/>
    <p:sldId id="316"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287" r:id="rId52"/>
    <p:sldId id="280" r:id="rId53"/>
    <p:sldId id="281" r:id="rId54"/>
    <p:sldId id="320" r:id="rId55"/>
    <p:sldId id="321" r:id="rId56"/>
    <p:sldId id="282" r:id="rId57"/>
    <p:sldId id="285" r:id="rId58"/>
    <p:sldId id="315" r:id="rId59"/>
    <p:sldId id="380" r:id="rId60"/>
    <p:sldId id="381" r:id="rId61"/>
    <p:sldId id="382" r:id="rId62"/>
    <p:sldId id="383" r:id="rId63"/>
    <p:sldId id="312"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 id="311" r:id="rId82"/>
    <p:sldId id="313"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77" r:id="rId101"/>
    <p:sldId id="378" r:id="rId102"/>
    <p:sldId id="379" r:id="rId103"/>
    <p:sldId id="289" r:id="rId104"/>
    <p:sldId id="293" r:id="rId105"/>
    <p:sldId id="288"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7" autoAdjust="0"/>
    <p:restoredTop sz="97033" autoAdjust="0"/>
  </p:normalViewPr>
  <p:slideViewPr>
    <p:cSldViewPr snapToObjects="1">
      <p:cViewPr varScale="1">
        <p:scale>
          <a:sx n="72" d="100"/>
          <a:sy n="72" d="100"/>
        </p:scale>
        <p:origin x="-1176" y="-9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notesViewPr>
    <p:cSldViewPr snapToObjects="1">
      <p:cViewPr varScale="1">
        <p:scale>
          <a:sx n="105" d="100"/>
          <a:sy n="105" d="100"/>
        </p:scale>
        <p:origin x="-42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0C9753-D86A-7E46-B736-151B08FBBA06}" type="datetime1">
              <a:rPr lang="en-US" smtClean="0"/>
              <a:pPr/>
              <a:t>9/9/2016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xmlns=""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ED3BF-3CB7-5046-84A2-725EAA880A50}" type="datetime1">
              <a:rPr lang="en-US" smtClean="0"/>
              <a:pPr/>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xmlns=""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1AAF2E-E393-4D48-8B39-6E281042526B}" type="slidenum">
              <a:rPr lang="en-US" smtClean="0"/>
              <a:pPr/>
              <a:t>87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7" name="Picture 6" descr="ONF-symbol-large.gif"/>
          <p:cNvPicPr>
            <a:picLocks noChangeAspect="1"/>
          </p:cNvPicPr>
          <p:nvPr/>
        </p:nvPicPr>
        <p:blipFill>
          <a:blip r:embed="rId3"/>
          <a:stretch>
            <a:fillRect/>
          </a:stretch>
        </p:blipFill>
        <p:spPr>
          <a:xfrm>
            <a:off x="7239000" y="128016"/>
            <a:ext cx="1645920" cy="864108"/>
          </a:xfrm>
          <a:prstGeom prst="rect">
            <a:avLst/>
          </a:prstGeom>
        </p:spPr>
      </p:pic>
      <p:pic>
        <p:nvPicPr>
          <p:cNvPr id="5" name="Picture 4" descr="ONF-symbol-large.gif"/>
          <p:cNvPicPr>
            <a:picLocks noChangeAspect="1"/>
          </p:cNvPicPr>
          <p:nvPr userDrawn="1"/>
        </p:nvPicPr>
        <p:blipFill>
          <a:blip r:embed="rId3"/>
          <a:stretch>
            <a:fillRect/>
          </a:stretch>
        </p:blipFill>
        <p:spPr>
          <a:xfrm>
            <a:off x="7239000" y="128016"/>
            <a:ext cx="1645920" cy="86410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pic>
        <p:nvPicPr>
          <p:cNvPr id="7" name="Picture 6" descr="ONF-symbol-large.gif"/>
          <p:cNvPicPr>
            <a:picLocks noChangeAspect="1"/>
          </p:cNvPicPr>
          <p:nvPr userDrawn="1"/>
        </p:nvPicPr>
        <p:blipFill>
          <a:blip r:embed="rId2"/>
          <a:stretch>
            <a:fillRect/>
          </a:stretch>
        </p:blipFill>
        <p:spPr>
          <a:xfrm>
            <a:off x="7239000" y="128016"/>
            <a:ext cx="1645920" cy="864108"/>
          </a:xfrm>
          <a:prstGeom prst="rect">
            <a:avLst/>
          </a:prstGeom>
        </p:spPr>
      </p:pic>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
        <p:nvSpPr>
          <p:cNvPr id="9" name="TextBox 8"/>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4.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4"/>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github.com/OpenNetworkingFoundation/Snowmass-ONFOpenTransport" TargetMode="External"/><Relationship Id="rId2" Type="http://schemas.openxmlformats.org/officeDocument/2006/relationships/hyperlink" Target="http://opensourcesdn.org/projects/project-snowmass/" TargetMode="External"/><Relationship Id="rId1" Type="http://schemas.openxmlformats.org/officeDocument/2006/relationships/slideLayout" Target="../slideLayouts/slideLayout2.xml"/><Relationship Id="rId6" Type="http://schemas.openxmlformats.org/officeDocument/2006/relationships/hyperlink" Target="https://community.opensourcesdn.org/wg/ENGLEWOOD/dashboard" TargetMode="External"/><Relationship Id="rId5" Type="http://schemas.openxmlformats.org/officeDocument/2006/relationships/hyperlink" Target="http://opensourcesdn.org/projects/project-englewood/" TargetMode="External"/><Relationship Id="rId4" Type="http://schemas.openxmlformats.org/officeDocument/2006/relationships/hyperlink" Target="https://github.com/OpenNetworkingFoundation/Snowmass-ONFOpenTransport/releas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upload.wikimedia.org/wikipedia/commons/1/17/Yin_yang.svg" TargetMode="External"/><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hyperlink" Target="https://en.wikipedia.org/wiki/File:Papyrus.PNG" TargetMode="Externa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clipse.org/papyrus/download.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clipse.org/downloads/packages/eclipse-modeling-tools/mars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download.eclipse.org/gendoc/updates/releases/0.5.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en.wikipedia.org/wiki/File:Papyrus.PNG" TargetMode="Externa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dl.xored.com/yang/releases" TargetMode="External"/><Relationship Id="rId2" Type="http://schemas.openxmlformats.org/officeDocument/2006/relationships/hyperlink" Target="https://github.com/xored/yang-ide/wik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OpenNetworkingFoundation/ONFInfoModel" TargetMode="External"/><Relationship Id="rId3" Type="http://schemas.openxmlformats.org/officeDocument/2006/relationships/image" Target="../media/image10.png"/><Relationship Id="rId7" Type="http://schemas.openxmlformats.org/officeDocument/2006/relationships/hyperlink" Target="https://github.com/OpenNetworkingFoundation/EAGLE-Open-Model-Profile-and-Tools/tree/OpenModelProfile" TargetMode="External"/><Relationship Id="rId2" Type="http://schemas.openxmlformats.org/officeDocument/2006/relationships/hyperlink" Target="https://en.wikipedia.org/wiki/File:Papyrus.PN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46.png"/><Relationship Id="rId4" Type="http://schemas.openxmlformats.org/officeDocument/2006/relationships/hyperlink" Target="https://upload.wikimedia.org/wikipedia/commons/1/17/Yin_yang.svg" TargetMode="External"/><Relationship Id="rId9" Type="http://schemas.openxmlformats.org/officeDocument/2006/relationships/hyperlink" Target="https://github.com/OpenNetworkingFoundation/Snowmass-ONFOpenTranspor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agger.io/specificatio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OpenNetworkingFoundation/EAGLE-Open-Model-Profile-and-Tools/tree/YangJsonTools" TargetMode="External"/><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hyperlink" Target="https://github.com/mbj4668/pyang"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editor.swagger.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s://github.com/OpenNetworkingFoundation/EAGLE-Open-Model-Profile-and-Tools/tree/JsonCodeTools" TargetMode="Externa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github.com/OpenNetworkingFoundation/Snowmass-ONFOpenTransport/blob/develop/TAPI_RI/server_backend_state.json"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127.0.0.1:8080/backend/load_state/"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127.0.0.1:8080/restconf/config/Context/_topology/"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127.0.0.1:8080/restconf/config/Context/_topology/top0/"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127.0.0.1:8080/restconf/config/Context/_serviceEndPoint/"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127.0.0.1:8080/restconf/config/Context/_serviceEndPoint/se2" TargetMode="External"/><Relationship Id="rId2" Type="http://schemas.openxmlformats.org/officeDocument/2006/relationships/hyperlink" Target="http://127.0.0.1:8080/restconf/config/Context/_serviceEndPoint/se1" TargetMode="Externa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http://localhost:8182/restconf/streams/NotificationServic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9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smtClean="0"/>
              <a:t>TAPI 1.0 SDK Overview</a:t>
            </a:r>
            <a:br>
              <a:rPr lang="en-US" dirty="0" smtClean="0"/>
            </a:br>
            <a:r>
              <a:rPr lang="en-US" sz="2000" dirty="0" smtClean="0"/>
              <a:t>ONF MWD, Sept 7, 2016</a:t>
            </a:r>
            <a:endParaRPr lang="en-US" sz="2000" dirty="0"/>
          </a:p>
        </p:txBody>
      </p:sp>
      <p:sp>
        <p:nvSpPr>
          <p:cNvPr id="3" name="Subtitle 2"/>
          <p:cNvSpPr>
            <a:spLocks noGrp="1"/>
          </p:cNvSpPr>
          <p:nvPr>
            <p:ph type="subTitle" idx="1"/>
          </p:nvPr>
        </p:nvSpPr>
        <p:spPr>
          <a:xfrm>
            <a:off x="304800" y="4724400"/>
            <a:ext cx="8229600" cy="1752600"/>
          </a:xfrm>
        </p:spPr>
        <p:txBody>
          <a:bodyPr>
            <a:noAutofit/>
          </a:bodyPr>
          <a:lstStyle/>
          <a:p>
            <a:r>
              <a:rPr lang="en-US" b="1" dirty="0" smtClean="0">
                <a:solidFill>
                  <a:schemeClr val="tx1"/>
                </a:solidFill>
              </a:rPr>
              <a:t>Karthik Sethuraman, NEC</a:t>
            </a:r>
          </a:p>
          <a:p>
            <a:r>
              <a:rPr lang="en-US" b="1" dirty="0" smtClean="0">
                <a:solidFill>
                  <a:schemeClr val="tx1"/>
                </a:solidFill>
              </a:rPr>
              <a:t>Bernd Zeuner, Deutsche Telekom</a:t>
            </a:r>
          </a:p>
          <a:p>
            <a:r>
              <a:rPr lang="en-US" b="1" dirty="0" smtClean="0">
                <a:solidFill>
                  <a:schemeClr val="tx1"/>
                </a:solidFill>
              </a:rPr>
              <a:t>Hui Ding, CATR</a:t>
            </a:r>
          </a:p>
          <a:p>
            <a:r>
              <a:rPr lang="en-US" b="1" dirty="0" smtClean="0">
                <a:solidFill>
                  <a:schemeClr val="tx1"/>
                </a:solidFill>
              </a:rPr>
              <a:t>Ricard Vilalta, CTTC</a:t>
            </a:r>
          </a:p>
          <a:p>
            <a:r>
              <a:rPr lang="en-US" b="1" dirty="0" smtClean="0">
                <a:solidFill>
                  <a:schemeClr val="tx1"/>
                </a:solidFill>
              </a:rPr>
              <a:t>Italo Busi, </a:t>
            </a:r>
            <a:r>
              <a:rPr lang="en-US" b="1" dirty="0" err="1" smtClean="0">
                <a:solidFill>
                  <a:schemeClr val="tx1"/>
                </a:solidFill>
              </a:rPr>
              <a:t>Huawei</a:t>
            </a:r>
            <a:endParaRPr lang="en-US" b="1" dirty="0" smtClean="0">
              <a:solidFill>
                <a:schemeClr val="tx1"/>
              </a:solidFill>
            </a:endParaRPr>
          </a:p>
          <a:p>
            <a:r>
              <a:rPr lang="en-US" b="1" dirty="0" smtClean="0">
                <a:solidFill>
                  <a:schemeClr val="tx1"/>
                </a:solidFill>
              </a:rPr>
              <a:t>Lyndon Ong, </a:t>
            </a:r>
            <a:r>
              <a:rPr lang="en-US" b="1" dirty="0" err="1" smtClean="0">
                <a:solidFill>
                  <a:schemeClr val="tx1"/>
                </a:solidFill>
              </a:rPr>
              <a:t>Ciena</a:t>
            </a:r>
            <a:endParaRPr lang="en-US" b="1" dirty="0" smtClean="0">
              <a:solidFill>
                <a:schemeClr val="tx1"/>
              </a:solidFill>
            </a:endParaRPr>
          </a:p>
          <a:p>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p>
            <a:r>
              <a:rPr lang="en-US" dirty="0" smtClean="0"/>
              <a:t>Extensibility</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10</a:t>
            </a:fld>
            <a:endParaRPr lang="en-US" dirty="0"/>
          </a:p>
        </p:txBody>
      </p:sp>
      <p:sp>
        <p:nvSpPr>
          <p:cNvPr id="4" name="Content Placeholder 3"/>
          <p:cNvSpPr>
            <a:spLocks noGrp="1"/>
          </p:cNvSpPr>
          <p:nvPr>
            <p:ph idx="1"/>
          </p:nvPr>
        </p:nvSpPr>
        <p:spPr>
          <a:xfrm>
            <a:off x="304800" y="990600"/>
            <a:ext cx="8534400" cy="5334000"/>
          </a:xfrm>
        </p:spPr>
        <p:txBody>
          <a:bodyPr>
            <a:normAutofit/>
          </a:bodyPr>
          <a:lstStyle/>
          <a:p>
            <a:r>
              <a:rPr lang="en-US" dirty="0" smtClean="0"/>
              <a:t>TAPI Core Spec is designed to be fully extensible</a:t>
            </a:r>
          </a:p>
          <a:p>
            <a:pPr lvl="1"/>
            <a:r>
              <a:rPr lang="en-US" i="1" dirty="0" smtClean="0">
                <a:solidFill>
                  <a:schemeClr val="tx2">
                    <a:lumMod val="60000"/>
                    <a:lumOff val="40000"/>
                  </a:schemeClr>
                </a:solidFill>
              </a:rPr>
              <a:t>Extensions</a:t>
            </a:r>
            <a:r>
              <a:rPr lang="en-US" dirty="0" smtClean="0">
                <a:solidFill>
                  <a:schemeClr val="tx2">
                    <a:lumMod val="60000"/>
                    <a:lumOff val="40000"/>
                  </a:schemeClr>
                </a:solidFill>
              </a:rPr>
              <a:t> can be Technology, SDO, Operator or Vendor specific</a:t>
            </a:r>
          </a:p>
          <a:p>
            <a:r>
              <a:rPr lang="en-US" dirty="0" smtClean="0"/>
              <a:t>Using following design patterns </a:t>
            </a:r>
          </a:p>
          <a:p>
            <a:pPr lvl="1"/>
            <a:r>
              <a:rPr lang="en-US" i="1" dirty="0" smtClean="0"/>
              <a:t>Specialization</a:t>
            </a:r>
            <a:r>
              <a:rPr lang="en-US" dirty="0" smtClean="0"/>
              <a:t> – via standard UML inheritance (sub-classing)</a:t>
            </a:r>
          </a:p>
          <a:p>
            <a:pPr lvl="1"/>
            <a:r>
              <a:rPr lang="en-US" i="1" dirty="0" smtClean="0"/>
              <a:t>Specification</a:t>
            </a:r>
            <a:r>
              <a:rPr lang="en-US" dirty="0" smtClean="0"/>
              <a:t> – via UML composition decorated with </a:t>
            </a:r>
            <a:r>
              <a:rPr lang="en-US" i="1" dirty="0" err="1" smtClean="0"/>
              <a:t>OpenModelProfile</a:t>
            </a:r>
            <a:r>
              <a:rPr lang="en-US" dirty="0" smtClean="0"/>
              <a:t> stereotypes</a:t>
            </a:r>
          </a:p>
          <a:p>
            <a:r>
              <a:rPr lang="en-US" dirty="0" smtClean="0"/>
              <a:t>TAPI Core defines following base classes to model </a:t>
            </a:r>
            <a:r>
              <a:rPr lang="en-US" i="1" dirty="0" smtClean="0"/>
              <a:t>specification</a:t>
            </a:r>
            <a:r>
              <a:rPr lang="en-US" dirty="0" smtClean="0"/>
              <a:t> pattern</a:t>
            </a:r>
          </a:p>
          <a:p>
            <a:pPr lvl="1"/>
            <a:r>
              <a:rPr lang="en-US" i="1" dirty="0" smtClean="0"/>
              <a:t>Service-Spec </a:t>
            </a:r>
            <a:r>
              <a:rPr lang="en-US" dirty="0" smtClean="0"/>
              <a:t>– Used to specify different  types of TAPI </a:t>
            </a:r>
            <a:r>
              <a:rPr lang="en-US" i="1" dirty="0" smtClean="0"/>
              <a:t>services</a:t>
            </a:r>
          </a:p>
          <a:p>
            <a:pPr lvl="1"/>
            <a:r>
              <a:rPr lang="en-US" i="1" dirty="0" smtClean="0"/>
              <a:t>Resource-Spec </a:t>
            </a:r>
            <a:r>
              <a:rPr lang="en-US" dirty="0" smtClean="0"/>
              <a:t>– Used to specify different  types of TAPI </a:t>
            </a:r>
            <a:r>
              <a:rPr lang="en-US" i="1" dirty="0" smtClean="0"/>
              <a:t>resources</a:t>
            </a:r>
          </a:p>
          <a:p>
            <a:pPr lvl="1"/>
            <a:r>
              <a:rPr lang="en-US" i="1" dirty="0" smtClean="0"/>
              <a:t>Extensions-Spec</a:t>
            </a:r>
            <a:r>
              <a:rPr lang="en-US" dirty="0" smtClean="0"/>
              <a:t> – Used to specify </a:t>
            </a:r>
            <a:r>
              <a:rPr lang="en-US" i="1" dirty="0" smtClean="0"/>
              <a:t>extensions</a:t>
            </a:r>
            <a:r>
              <a:rPr lang="en-US" dirty="0" smtClean="0"/>
              <a:t> to standardized TAPI </a:t>
            </a:r>
            <a:r>
              <a:rPr lang="en-US" i="1" dirty="0" smtClean="0"/>
              <a:t>services/resources</a:t>
            </a:r>
          </a:p>
          <a:p>
            <a:pPr marL="342900" lvl="1" indent="-342900">
              <a:buFont typeface="Arial"/>
              <a:buChar char="•"/>
            </a:pPr>
            <a:r>
              <a:rPr lang="en-US" dirty="0" smtClean="0">
                <a:solidFill>
                  <a:schemeClr val="tx2">
                    <a:lumMod val="60000"/>
                    <a:lumOff val="40000"/>
                  </a:schemeClr>
                </a:solidFill>
              </a:rPr>
              <a:t>All concrete TAPI </a:t>
            </a:r>
            <a:r>
              <a:rPr lang="en-US" i="1" dirty="0" smtClean="0">
                <a:solidFill>
                  <a:schemeClr val="tx2">
                    <a:lumMod val="60000"/>
                    <a:lumOff val="40000"/>
                  </a:schemeClr>
                </a:solidFill>
              </a:rPr>
              <a:t>global</a:t>
            </a:r>
            <a:r>
              <a:rPr lang="en-US" dirty="0" smtClean="0">
                <a:solidFill>
                  <a:schemeClr val="tx2">
                    <a:lumMod val="60000"/>
                    <a:lumOff val="40000"/>
                  </a:schemeClr>
                </a:solidFill>
              </a:rPr>
              <a:t>/</a:t>
            </a:r>
            <a:r>
              <a:rPr lang="en-US" i="1" dirty="0" smtClean="0">
                <a:solidFill>
                  <a:schemeClr val="tx2">
                    <a:lumMod val="60000"/>
                    <a:lumOff val="40000"/>
                  </a:schemeClr>
                </a:solidFill>
              </a:rPr>
              <a:t>local </a:t>
            </a:r>
            <a:r>
              <a:rPr lang="en-US" dirty="0" smtClean="0">
                <a:solidFill>
                  <a:schemeClr val="tx2">
                    <a:lumMod val="60000"/>
                    <a:lumOff val="40000"/>
                  </a:schemeClr>
                </a:solidFill>
              </a:rPr>
              <a:t>classes (</a:t>
            </a:r>
            <a:r>
              <a:rPr lang="en-US" i="1" dirty="0" smtClean="0">
                <a:solidFill>
                  <a:schemeClr val="tx2">
                    <a:lumMod val="60000"/>
                    <a:lumOff val="40000"/>
                  </a:schemeClr>
                </a:solidFill>
              </a:rPr>
              <a:t>services/resources)</a:t>
            </a:r>
            <a:r>
              <a:rPr lang="en-US" dirty="0" smtClean="0">
                <a:solidFill>
                  <a:schemeClr val="tx2">
                    <a:lumMod val="60000"/>
                    <a:lumOff val="40000"/>
                  </a:schemeClr>
                </a:solidFill>
              </a:rPr>
              <a:t> can be extended via the </a:t>
            </a:r>
            <a:r>
              <a:rPr lang="en-US" i="1" dirty="0" smtClean="0">
                <a:solidFill>
                  <a:schemeClr val="tx2">
                    <a:lumMod val="60000"/>
                    <a:lumOff val="40000"/>
                  </a:schemeClr>
                </a:solidFill>
              </a:rPr>
              <a:t>extensions</a:t>
            </a:r>
            <a:r>
              <a:rPr lang="en-US" dirty="0" smtClean="0">
                <a:solidFill>
                  <a:schemeClr val="tx2">
                    <a:lumMod val="60000"/>
                    <a:lumOff val="40000"/>
                  </a:schemeClr>
                </a:solidFill>
              </a:rPr>
              <a:t> attribute</a:t>
            </a:r>
            <a:endParaRPr lang="en-US" i="1"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TAPI Developer’s Guide (onf2016.189)</a:t>
            </a:r>
          </a:p>
        </p:txBody>
      </p:sp>
      <p:sp>
        <p:nvSpPr>
          <p:cNvPr id="3" name="Slide Number Placeholder 2"/>
          <p:cNvSpPr>
            <a:spLocks noGrp="1"/>
          </p:cNvSpPr>
          <p:nvPr>
            <p:ph type="sldNum" sz="quarter" idx="10"/>
          </p:nvPr>
        </p:nvSpPr>
        <p:spPr/>
        <p:txBody>
          <a:bodyPr/>
          <a:lstStyle/>
          <a:p>
            <a:fld id="{95FB27F1-C2FE-E646-9E41-8F3092BBAFAE}" type="slidenum">
              <a:rPr lang="en-US" smtClean="0"/>
              <a:pPr/>
              <a:t>100</a:t>
            </a:fld>
            <a:endParaRPr lang="en-US" dirty="0"/>
          </a:p>
        </p:txBody>
      </p:sp>
      <p:sp>
        <p:nvSpPr>
          <p:cNvPr id="5" name="Content Placeholder 4"/>
          <p:cNvSpPr>
            <a:spLocks noGrp="1"/>
          </p:cNvSpPr>
          <p:nvPr>
            <p:ph idx="1"/>
          </p:nvPr>
        </p:nvSpPr>
        <p:spPr/>
        <p:txBody>
          <a:bodyPr>
            <a:normAutofit/>
          </a:bodyPr>
          <a:lstStyle/>
          <a:p>
            <a:r>
              <a:rPr lang="en-GB" dirty="0"/>
              <a:t>Background rationale</a:t>
            </a:r>
          </a:p>
          <a:p>
            <a:pPr lvl="1"/>
            <a:r>
              <a:rPr lang="en-GB" dirty="0"/>
              <a:t>Present what it is for</a:t>
            </a:r>
          </a:p>
          <a:p>
            <a:pPr lvl="1"/>
            <a:r>
              <a:rPr lang="en-GB" dirty="0"/>
              <a:t>Document basic document/file structure </a:t>
            </a:r>
          </a:p>
          <a:p>
            <a:pPr lvl="1"/>
            <a:r>
              <a:rPr lang="en-GB" dirty="0"/>
              <a:t>Record implementation issues</a:t>
            </a:r>
          </a:p>
          <a:p>
            <a:pPr lvl="1"/>
            <a:r>
              <a:rPr lang="en-GB" dirty="0"/>
              <a:t>Provide guidelines on use of tools</a:t>
            </a:r>
          </a:p>
          <a:p>
            <a:pPr lvl="1"/>
            <a:r>
              <a:rPr lang="en-GB" dirty="0"/>
              <a:t>Provide basic examples</a:t>
            </a:r>
          </a:p>
          <a:p>
            <a:endParaRPr lang="en-GB" dirty="0"/>
          </a:p>
          <a:p>
            <a:r>
              <a:rPr lang="en-GB" dirty="0"/>
              <a:t>Input from OIF/ONF Demo discussions</a:t>
            </a:r>
          </a:p>
          <a:p>
            <a:pPr lvl="1"/>
            <a:r>
              <a:rPr lang="en-US" dirty="0"/>
              <a:t>REST vs. RPC</a:t>
            </a:r>
          </a:p>
          <a:p>
            <a:pPr lvl="1"/>
            <a:r>
              <a:rPr lang="en-US" dirty="0" err="1"/>
              <a:t>Websockets</a:t>
            </a:r>
            <a:r>
              <a:rPr lang="en-US" dirty="0"/>
              <a:t> vs. SSL</a:t>
            </a:r>
          </a:p>
          <a:p>
            <a:pPr lvl="1"/>
            <a:r>
              <a:rPr lang="en-US" dirty="0"/>
              <a:t>UUID </a:t>
            </a:r>
          </a:p>
          <a:p>
            <a:pPr lvl="1"/>
            <a:r>
              <a:rPr lang="en-US" dirty="0"/>
              <a:t>Context/CRUD</a:t>
            </a:r>
          </a:p>
          <a:p>
            <a:endParaRPr lang="en-US" dirty="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a:t>
            </a:r>
          </a:p>
        </p:txBody>
      </p:sp>
      <p:sp>
        <p:nvSpPr>
          <p:cNvPr id="3" name="Slide Number Placeholder 2"/>
          <p:cNvSpPr>
            <a:spLocks noGrp="1"/>
          </p:cNvSpPr>
          <p:nvPr>
            <p:ph type="sldNum" sz="quarter" idx="10"/>
          </p:nvPr>
        </p:nvSpPr>
        <p:spPr/>
        <p:txBody>
          <a:bodyPr/>
          <a:lstStyle/>
          <a:p>
            <a:fld id="{95FB27F1-C2FE-E646-9E41-8F3092BBAFAE}" type="slidenum">
              <a:rPr lang="en-US" smtClean="0"/>
              <a:pPr/>
              <a:t>101</a:t>
            </a:fld>
            <a:endParaRPr lang="en-US" dirty="0"/>
          </a:p>
        </p:txBody>
      </p:sp>
      <p:sp>
        <p:nvSpPr>
          <p:cNvPr id="4" name="Content Placeholder 3"/>
          <p:cNvSpPr>
            <a:spLocks noGrp="1"/>
          </p:cNvSpPr>
          <p:nvPr>
            <p:ph idx="1"/>
          </p:nvPr>
        </p:nvSpPr>
        <p:spPr/>
        <p:txBody>
          <a:bodyPr/>
          <a:lstStyle/>
          <a:p>
            <a:r>
              <a:rPr lang="en-US" dirty="0"/>
              <a:t>Continue to add missing sections</a:t>
            </a:r>
          </a:p>
          <a:p>
            <a:pPr lvl="1"/>
            <a:r>
              <a:rPr lang="en-US" dirty="0"/>
              <a:t>Tools </a:t>
            </a:r>
          </a:p>
          <a:p>
            <a:pPr lvl="1"/>
            <a:r>
              <a:rPr lang="en-US" dirty="0"/>
              <a:t>Bootstrapping</a:t>
            </a:r>
          </a:p>
          <a:p>
            <a:pPr lvl="1"/>
            <a:r>
              <a:rPr lang="en-US" dirty="0"/>
              <a:t>Experience from Demo</a:t>
            </a:r>
          </a:p>
          <a:p>
            <a:r>
              <a:rPr lang="en-US" dirty="0"/>
              <a:t>Demo</a:t>
            </a:r>
          </a:p>
          <a:p>
            <a:pPr lvl="1"/>
            <a:r>
              <a:rPr lang="en-US" dirty="0"/>
              <a:t>5 carriers, 10 vendors</a:t>
            </a:r>
          </a:p>
          <a:p>
            <a:pPr lvl="1"/>
            <a:r>
              <a:rPr lang="en-US" dirty="0"/>
              <a:t>TAPI implementation</a:t>
            </a:r>
          </a:p>
          <a:p>
            <a:pPr lvl="1"/>
            <a:r>
              <a:rPr lang="en-US" dirty="0"/>
              <a:t>Multi-domain Parent/Child Controllers</a:t>
            </a:r>
          </a:p>
          <a:p>
            <a:pPr lvl="1"/>
            <a:r>
              <a:rPr lang="en-US" dirty="0"/>
              <a:t>Testing mid-October through November</a:t>
            </a:r>
          </a:p>
          <a:p>
            <a:pPr lvl="1"/>
            <a:r>
              <a:rPr lang="en-US" dirty="0"/>
              <a:t>Whitepaper </a:t>
            </a:r>
            <a:r>
              <a:rPr lang="en-US"/>
              <a:t>and readouts 1Q2017</a:t>
            </a:r>
          </a:p>
        </p:txBody>
      </p:sp>
    </p:spTree>
    <p:extLst>
      <p:ext uri="{BB962C8B-B14F-4D97-AF65-F5344CB8AC3E}">
        <p14:creationId xmlns="" xmlns:p14="http://schemas.microsoft.com/office/powerpoint/2010/main" val="7834581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Next Steps</a:t>
            </a:r>
            <a:endParaRPr lang="en-US" dirty="0"/>
          </a:p>
        </p:txBody>
      </p:sp>
      <p:sp>
        <p:nvSpPr>
          <p:cNvPr id="6" name="Text Placeholder 5"/>
          <p:cNvSpPr>
            <a:spLocks noGrp="1"/>
          </p:cNvSpPr>
          <p:nvPr>
            <p:ph type="body" idx="1"/>
          </p:nvPr>
        </p:nvSpPr>
        <p:spPr/>
        <p:txBody>
          <a:bodyPr/>
          <a:lstStyle/>
          <a:p>
            <a:r>
              <a:rPr lang="en-US" dirty="0" smtClean="0"/>
              <a:t>Lyndon Ong</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102</a:t>
            </a:fld>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TAPI Next Steps – 2.0</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103</a:t>
            </a:fld>
            <a:endParaRPr lang="en-US" dirty="0"/>
          </a:p>
        </p:txBody>
      </p:sp>
      <p:sp>
        <p:nvSpPr>
          <p:cNvPr id="4" name="Content Placeholder 3"/>
          <p:cNvSpPr>
            <a:spLocks noGrp="1"/>
          </p:cNvSpPr>
          <p:nvPr>
            <p:ph idx="1"/>
          </p:nvPr>
        </p:nvSpPr>
        <p:spPr>
          <a:xfrm>
            <a:off x="457200" y="914400"/>
            <a:ext cx="8229600" cy="5105400"/>
          </a:xfrm>
        </p:spPr>
        <p:txBody>
          <a:bodyPr/>
          <a:lstStyle/>
          <a:p>
            <a:r>
              <a:rPr lang="en-US" dirty="0" smtClean="0"/>
              <a:t>ONF Transport API 2.0 focus items</a:t>
            </a:r>
          </a:p>
          <a:p>
            <a:pPr lvl="1"/>
            <a:r>
              <a:rPr lang="en-US" dirty="0" smtClean="0"/>
              <a:t>Node Configuration – functional aspects</a:t>
            </a:r>
          </a:p>
          <a:p>
            <a:pPr lvl="2"/>
            <a:r>
              <a:rPr lang="en-US" dirty="0" smtClean="0"/>
              <a:t>Includes Port/</a:t>
            </a:r>
            <a:r>
              <a:rPr lang="en-US" dirty="0" err="1" smtClean="0"/>
              <a:t>NodeEdgePoint</a:t>
            </a:r>
            <a:r>
              <a:rPr lang="en-US" dirty="0" smtClean="0"/>
              <a:t> configuration</a:t>
            </a:r>
          </a:p>
          <a:p>
            <a:pPr lvl="2"/>
            <a:r>
              <a:rPr lang="en-US" dirty="0" smtClean="0"/>
              <a:t>Termination functions, etc</a:t>
            </a:r>
          </a:p>
          <a:p>
            <a:pPr lvl="2"/>
            <a:r>
              <a:rPr lang="en-US" dirty="0" smtClean="0"/>
              <a:t>Forwarding, Processing</a:t>
            </a:r>
          </a:p>
          <a:p>
            <a:pPr lvl="1"/>
            <a:r>
              <a:rPr lang="en-US" dirty="0" smtClean="0"/>
              <a:t>Protection</a:t>
            </a:r>
          </a:p>
          <a:p>
            <a:pPr lvl="2"/>
            <a:r>
              <a:rPr lang="en-US" dirty="0" smtClean="0"/>
              <a:t>Multi-layer, Multi-Domain</a:t>
            </a:r>
          </a:p>
          <a:p>
            <a:pPr lvl="2"/>
            <a:r>
              <a:rPr lang="en-US" dirty="0" smtClean="0"/>
              <a:t>Based on focus use cases under discussion</a:t>
            </a:r>
          </a:p>
          <a:p>
            <a:pPr lvl="1"/>
            <a:r>
              <a:rPr lang="en-US" dirty="0" smtClean="0"/>
              <a:t>OAM/Monitoring</a:t>
            </a:r>
          </a:p>
          <a:p>
            <a:pPr lvl="2"/>
            <a:r>
              <a:rPr lang="en-US" dirty="0" smtClean="0"/>
              <a:t>Consistent Multi-layer abstraction and model – L0-L2</a:t>
            </a:r>
          </a:p>
          <a:p>
            <a:pPr lvl="1"/>
            <a:r>
              <a:rPr lang="en-US" dirty="0" smtClean="0"/>
              <a:t>Alarms/TCAs/Counters</a:t>
            </a:r>
          </a:p>
          <a:p>
            <a:pPr lvl="1"/>
            <a:r>
              <a:rPr lang="en-US" dirty="0" smtClean="0"/>
              <a:t>Multi-Point, Multi-Layer, Multi-Domain use case enhancements</a:t>
            </a:r>
          </a:p>
          <a:p>
            <a:pPr lvl="1"/>
            <a:r>
              <a:rPr lang="en-US" dirty="0" smtClean="0"/>
              <a:t>Virtual Transport Network enhancements</a:t>
            </a:r>
          </a:p>
          <a:p>
            <a:pPr lvl="1"/>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104</a:t>
            </a:fld>
            <a:endParaRPr lang="en-US" dirty="0"/>
          </a:p>
        </p:txBody>
      </p:sp>
      <p:sp>
        <p:nvSpPr>
          <p:cNvPr id="4" name="Content Placeholder 3"/>
          <p:cNvSpPr>
            <a:spLocks noGrp="1"/>
          </p:cNvSpPr>
          <p:nvPr>
            <p:ph idx="1"/>
          </p:nvPr>
        </p:nvSpPr>
        <p:spPr>
          <a:xfrm>
            <a:off x="228600" y="914400"/>
            <a:ext cx="8610600" cy="5486400"/>
          </a:xfrm>
        </p:spPr>
        <p:txBody>
          <a:bodyPr>
            <a:normAutofit/>
          </a:bodyPr>
          <a:lstStyle/>
          <a:p>
            <a:r>
              <a:rPr lang="en-US" sz="2200" dirty="0" smtClean="0"/>
              <a:t>Interested? – weekly ONF </a:t>
            </a:r>
            <a:r>
              <a:rPr lang="en-US" sz="2200" dirty="0" err="1" smtClean="0"/>
              <a:t>Webex</a:t>
            </a:r>
            <a:r>
              <a:rPr lang="en-US" sz="2200" dirty="0" smtClean="0"/>
              <a:t> @ 6 AM US Pacific Time</a:t>
            </a:r>
          </a:p>
          <a:p>
            <a:r>
              <a:rPr lang="en-US" sz="2200" dirty="0" smtClean="0"/>
              <a:t>The TAPI SDK project resides at following OSSDN/</a:t>
            </a:r>
            <a:r>
              <a:rPr lang="en-US" sz="2200" dirty="0" err="1" smtClean="0"/>
              <a:t>github</a:t>
            </a:r>
            <a:r>
              <a:rPr lang="en-US" sz="2200" dirty="0" smtClean="0"/>
              <a:t> locations:</a:t>
            </a:r>
          </a:p>
          <a:p>
            <a:pPr lvl="1"/>
            <a:r>
              <a:rPr lang="en-US" dirty="0" smtClean="0">
                <a:hlinkClick r:id="rId2"/>
              </a:rPr>
              <a:t>http://opensourcesdn.org/projects/project-snowmass/</a:t>
            </a:r>
            <a:endParaRPr lang="en-US" dirty="0" smtClean="0"/>
          </a:p>
          <a:p>
            <a:pPr lvl="1"/>
            <a:r>
              <a:rPr lang="en-US" u="sng" dirty="0" smtClean="0">
                <a:hlinkClick r:id="rId3"/>
              </a:rPr>
              <a:t>https://github.com/OpenNetworkingFoundation/Snowmass-ONFOpenTransport</a:t>
            </a:r>
            <a:endParaRPr lang="en-US" u="sng" dirty="0" smtClean="0"/>
          </a:p>
          <a:p>
            <a:r>
              <a:rPr lang="en-US" sz="2200" dirty="0" smtClean="0"/>
              <a:t>TAPI latest release:</a:t>
            </a:r>
          </a:p>
          <a:p>
            <a:pPr lvl="1"/>
            <a:r>
              <a:rPr lang="en-US" dirty="0" smtClean="0">
                <a:hlinkClick r:id="rId4"/>
              </a:rPr>
              <a:t>https://github.com/OpenNetworkingFoundation/Snowmass-ONFOpenTransport/releases</a:t>
            </a:r>
            <a:endParaRPr lang="en-US" dirty="0" smtClean="0">
              <a:hlinkClick r:id="rId2"/>
            </a:endParaRPr>
          </a:p>
          <a:p>
            <a:r>
              <a:rPr lang="en-US" sz="2200" dirty="0" smtClean="0"/>
              <a:t>The TAPI controller-agnostic platform abstraction layer (PAL) and framework can be found at the following OSSDN location:</a:t>
            </a:r>
          </a:p>
          <a:p>
            <a:pPr lvl="1"/>
            <a:r>
              <a:rPr lang="en-US" dirty="0" smtClean="0">
                <a:hlinkClick r:id="rId5"/>
              </a:rPr>
              <a:t>http://opensourcesdn.org/projects/project-englewood/</a:t>
            </a:r>
            <a:endParaRPr lang="en-US" dirty="0" smtClean="0">
              <a:hlinkClick r:id="rId6"/>
            </a:endParaRPr>
          </a:p>
          <a:p>
            <a:pPr lvl="1"/>
            <a:r>
              <a:rPr lang="en-US" dirty="0" smtClean="0">
                <a:hlinkClick r:id="rId6"/>
              </a:rPr>
              <a:t>https://community.opensourcesdn.org/wg/ENGLEWOOD/dashboard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172200" cy="609600"/>
          </a:xfrm>
        </p:spPr>
        <p:txBody>
          <a:bodyPr/>
          <a:lstStyle/>
          <a:p>
            <a:r>
              <a:rPr lang="en-US" dirty="0" smtClean="0"/>
              <a:t>Compliance &amp; Interoperability</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11</a:t>
            </a:fld>
            <a:endParaRPr lang="en-US" dirty="0"/>
          </a:p>
        </p:txBody>
      </p:sp>
      <p:sp>
        <p:nvSpPr>
          <p:cNvPr id="4" name="Content Placeholder 3"/>
          <p:cNvSpPr>
            <a:spLocks noGrp="1"/>
          </p:cNvSpPr>
          <p:nvPr>
            <p:ph idx="1"/>
          </p:nvPr>
        </p:nvSpPr>
        <p:spPr>
          <a:xfrm>
            <a:off x="304800" y="838200"/>
            <a:ext cx="8534400" cy="5257800"/>
          </a:xfrm>
        </p:spPr>
        <p:txBody>
          <a:bodyPr>
            <a:normAutofit/>
          </a:bodyPr>
          <a:lstStyle/>
          <a:p>
            <a:r>
              <a:rPr lang="en-US" dirty="0" smtClean="0"/>
              <a:t>TAPI-compliance is measured per TAPI-functionality (service/module) </a:t>
            </a:r>
          </a:p>
          <a:p>
            <a:pPr lvl="1"/>
            <a:r>
              <a:rPr lang="en-US" dirty="0" smtClean="0"/>
              <a:t>It is allowed to </a:t>
            </a:r>
            <a:r>
              <a:rPr lang="en-US" dirty="0" smtClean="0">
                <a:solidFill>
                  <a:srgbClr val="0070C0"/>
                </a:solidFill>
              </a:rPr>
              <a:t>support only some </a:t>
            </a:r>
            <a:r>
              <a:rPr lang="en-US" dirty="0" smtClean="0"/>
              <a:t>of the defined TAPI functional modules as along the required module dependencies are supported</a:t>
            </a:r>
          </a:p>
          <a:p>
            <a:r>
              <a:rPr lang="en-US" dirty="0" smtClean="0"/>
              <a:t>For TAPI-compliance, it is necessary to </a:t>
            </a:r>
            <a:r>
              <a:rPr lang="en-US" dirty="0" smtClean="0">
                <a:solidFill>
                  <a:srgbClr val="0070C0"/>
                </a:solidFill>
              </a:rPr>
              <a:t>conform to the standardized </a:t>
            </a:r>
            <a:r>
              <a:rPr lang="en-US" dirty="0" smtClean="0"/>
              <a:t>TAPI </a:t>
            </a:r>
            <a:r>
              <a:rPr lang="en-US" i="1" dirty="0" smtClean="0"/>
              <a:t>Core</a:t>
            </a:r>
            <a:r>
              <a:rPr lang="en-US" dirty="0" smtClean="0"/>
              <a:t> </a:t>
            </a:r>
            <a:r>
              <a:rPr lang="en-US" i="1" dirty="0" smtClean="0"/>
              <a:t>service/resource</a:t>
            </a:r>
            <a:r>
              <a:rPr lang="en-US" dirty="0" smtClean="0"/>
              <a:t> construct, attributes and relationships</a:t>
            </a:r>
          </a:p>
          <a:p>
            <a:pPr lvl="1"/>
            <a:r>
              <a:rPr lang="en-US" dirty="0" smtClean="0"/>
              <a:t>Encouraged to use the TAPI </a:t>
            </a:r>
            <a:r>
              <a:rPr lang="en-US" i="1" dirty="0" smtClean="0"/>
              <a:t>extensions</a:t>
            </a:r>
            <a:r>
              <a:rPr lang="en-US" dirty="0" smtClean="0"/>
              <a:t> mechanism to extend TAPI core specification, so that TAPI interoperability is well defined.</a:t>
            </a:r>
          </a:p>
          <a:p>
            <a:pPr lvl="1"/>
            <a:r>
              <a:rPr lang="en-US" dirty="0" smtClean="0"/>
              <a:t>With maturity &amp; acceptance, the common abstractions in </a:t>
            </a:r>
            <a:r>
              <a:rPr lang="en-US" i="1" dirty="0" smtClean="0"/>
              <a:t>extensions</a:t>
            </a:r>
            <a:r>
              <a:rPr lang="en-US" dirty="0" smtClean="0"/>
              <a:t> would be migrated into the core spec (if possible) </a:t>
            </a:r>
          </a:p>
          <a:p>
            <a:r>
              <a:rPr lang="en-US" dirty="0" smtClean="0"/>
              <a:t>For TAPI compliance, it is </a:t>
            </a:r>
            <a:r>
              <a:rPr lang="en-US" dirty="0" smtClean="0">
                <a:solidFill>
                  <a:srgbClr val="0070C0"/>
                </a:solidFill>
              </a:rPr>
              <a:t>not compulsory </a:t>
            </a:r>
            <a:r>
              <a:rPr lang="en-US" dirty="0" smtClean="0"/>
              <a:t>to support any of the TAPI-defined </a:t>
            </a:r>
            <a:r>
              <a:rPr lang="en-US" i="1" dirty="0" smtClean="0"/>
              <a:t>extensions</a:t>
            </a:r>
            <a:r>
              <a:rPr lang="en-US" dirty="0" smtClean="0"/>
              <a:t> including TAPI </a:t>
            </a:r>
            <a:r>
              <a:rPr lang="en-US" i="1" dirty="0" smtClean="0"/>
              <a:t>technology-extensions</a:t>
            </a:r>
            <a:endParaRPr lang="en-US" dirty="0" smtClean="0"/>
          </a:p>
          <a:p>
            <a:pPr lvl="1"/>
            <a:r>
              <a:rPr lang="en-US" dirty="0" smtClean="0"/>
              <a:t>SDOs/Operators/Vendors are free to define their own extensions by directly implementing the </a:t>
            </a:r>
            <a:r>
              <a:rPr lang="en-US" i="1" dirty="0" smtClean="0"/>
              <a:t>Extension-Spec</a:t>
            </a:r>
          </a:p>
          <a:p>
            <a:pPr lvl="1"/>
            <a:r>
              <a:rPr lang="en-US" dirty="0" smtClean="0"/>
              <a:t>It is recommended to leverage TAPI-defined technology </a:t>
            </a:r>
            <a:r>
              <a:rPr lang="en-US" i="1" dirty="0" smtClean="0"/>
              <a:t>extensions</a:t>
            </a:r>
            <a:r>
              <a:rPr lang="en-US" dirty="0" smtClean="0"/>
              <a:t>, by specializing (sub-classing) those </a:t>
            </a:r>
            <a:r>
              <a:rPr lang="en-US" i="1" dirty="0" smtClean="0"/>
              <a:t>extensions</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Eclipse IDE</a:t>
            </a:r>
            <a:endParaRPr lang="en-US" dirty="0"/>
          </a:p>
        </p:txBody>
      </p:sp>
      <p:sp>
        <p:nvSpPr>
          <p:cNvPr id="6" name="Text Placeholder 5"/>
          <p:cNvSpPr>
            <a:spLocks noGrp="1"/>
          </p:cNvSpPr>
          <p:nvPr>
            <p:ph type="body" idx="1"/>
          </p:nvPr>
        </p:nvSpPr>
        <p:spPr/>
        <p:txBody>
          <a:bodyPr/>
          <a:lstStyle/>
          <a:p>
            <a:r>
              <a:rPr lang="en-US" dirty="0" smtClean="0"/>
              <a:t>Bernd Zeuner – onf2016.285.xx</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Content</a:t>
            </a:r>
            <a:endParaRPr lang="en-US"/>
          </a:p>
        </p:txBody>
      </p:sp>
      <p:sp>
        <p:nvSpPr>
          <p:cNvPr id="3" name="Foliennummernplatzhalter 2"/>
          <p:cNvSpPr>
            <a:spLocks noGrp="1"/>
          </p:cNvSpPr>
          <p:nvPr>
            <p:ph type="sldNum" sz="quarter" idx="10"/>
          </p:nvPr>
        </p:nvSpPr>
        <p:spPr/>
        <p:txBody>
          <a:bodyPr/>
          <a:lstStyle/>
          <a:p>
            <a:fld id="{95FB27F1-C2FE-E646-9E41-8F3092BBAFAE}" type="slidenum">
              <a:rPr lang="en-US" smtClean="0"/>
              <a:pPr/>
              <a:t>13</a:t>
            </a:fld>
            <a:endParaRPr lang="en-US"/>
          </a:p>
        </p:txBody>
      </p:sp>
      <p:sp>
        <p:nvSpPr>
          <p:cNvPr id="4" name="Inhaltsplatzhalter 3"/>
          <p:cNvSpPr>
            <a:spLocks noGrp="1"/>
          </p:cNvSpPr>
          <p:nvPr>
            <p:ph idx="1"/>
          </p:nvPr>
        </p:nvSpPr>
        <p:spPr/>
        <p:txBody>
          <a:bodyPr/>
          <a:lstStyle/>
          <a:p>
            <a:r>
              <a:rPr lang="en-US" dirty="0" smtClean="0"/>
              <a:t>„Installing“ Papyrus</a:t>
            </a:r>
          </a:p>
          <a:p>
            <a:pPr lvl="1"/>
            <a:r>
              <a:rPr lang="en-US" dirty="0" smtClean="0"/>
              <a:t>Latest Version</a:t>
            </a:r>
          </a:p>
          <a:p>
            <a:pPr lvl="1"/>
            <a:r>
              <a:rPr lang="en-US" dirty="0" smtClean="0"/>
              <a:t>Older Version</a:t>
            </a:r>
          </a:p>
          <a:p>
            <a:endParaRPr lang="en-US" dirty="0" smtClean="0"/>
          </a:p>
          <a:p>
            <a:r>
              <a:rPr lang="en-US" dirty="0" smtClean="0"/>
              <a:t>Adding </a:t>
            </a:r>
            <a:r>
              <a:rPr lang="en-US" dirty="0" err="1" smtClean="0"/>
              <a:t>Gendoc</a:t>
            </a:r>
            <a:r>
              <a:rPr lang="en-US" dirty="0" smtClean="0"/>
              <a:t> </a:t>
            </a:r>
            <a:r>
              <a:rPr lang="en-US" dirty="0" err="1" smtClean="0"/>
              <a:t>Plugin</a:t>
            </a:r>
            <a:endParaRPr lang="en-US" dirty="0" smtClean="0"/>
          </a:p>
          <a:p>
            <a:endParaRPr lang="en-US" dirty="0" smtClean="0"/>
          </a:p>
          <a:p>
            <a:r>
              <a:rPr lang="en-US" dirty="0" smtClean="0"/>
              <a:t>Adding YANG Viewer/Editor</a:t>
            </a:r>
          </a:p>
          <a:p>
            <a:endParaRPr lang="en-US" dirty="0" smtClean="0"/>
          </a:p>
          <a:p>
            <a:r>
              <a:rPr lang="en-US" dirty="0" smtClean="0"/>
              <a:t>Constructing </a:t>
            </a:r>
            <a:r>
              <a:rPr lang="en-US" dirty="0" err="1" smtClean="0"/>
              <a:t>TAPI</a:t>
            </a:r>
            <a:r>
              <a:rPr lang="en-US" dirty="0" smtClean="0"/>
              <a:t> Modeling Environment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ihandform 30"/>
          <p:cNvSpPr/>
          <p:nvPr/>
        </p:nvSpPr>
        <p:spPr>
          <a:xfrm>
            <a:off x="753035" y="1416424"/>
            <a:ext cx="5477436" cy="4616823"/>
          </a:xfrm>
          <a:custGeom>
            <a:avLst/>
            <a:gdLst>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6397812"/>
              <a:gd name="connsiteY0" fmla="*/ 5374340 h 6143811"/>
              <a:gd name="connsiteX1" fmla="*/ 920377 w 6397812"/>
              <a:gd name="connsiteY1" fmla="*/ 766482 h 6143811"/>
              <a:gd name="connsiteX2" fmla="*/ 2659530 w 6397812"/>
              <a:gd name="connsiteY2" fmla="*/ 775446 h 6143811"/>
              <a:gd name="connsiteX3" fmla="*/ 3950448 w 6397812"/>
              <a:gd name="connsiteY3" fmla="*/ 2057399 h 6143811"/>
              <a:gd name="connsiteX4" fmla="*/ 3941483 w 6397812"/>
              <a:gd name="connsiteY4" fmla="*/ 3007658 h 6143811"/>
              <a:gd name="connsiteX5" fmla="*/ 6397812 w 6397812"/>
              <a:gd name="connsiteY5" fmla="*/ 3007658 h 6143811"/>
              <a:gd name="connsiteX6" fmla="*/ 6388848 w 6397812"/>
              <a:gd name="connsiteY6" fmla="*/ 5383305 h 6143811"/>
              <a:gd name="connsiteX7" fmla="*/ 911412 w 6397812"/>
              <a:gd name="connsiteY7" fmla="*/ 5374340 h 6143811"/>
              <a:gd name="connsiteX0" fmla="*/ 911412 w 6397812"/>
              <a:gd name="connsiteY0" fmla="*/ 5374340 h 5383305"/>
              <a:gd name="connsiteX1" fmla="*/ 920377 w 6397812"/>
              <a:gd name="connsiteY1" fmla="*/ 766482 h 5383305"/>
              <a:gd name="connsiteX2" fmla="*/ 2659530 w 6397812"/>
              <a:gd name="connsiteY2" fmla="*/ 775446 h 5383305"/>
              <a:gd name="connsiteX3" fmla="*/ 3950448 w 6397812"/>
              <a:gd name="connsiteY3" fmla="*/ 2057399 h 5383305"/>
              <a:gd name="connsiteX4" fmla="*/ 3941483 w 6397812"/>
              <a:gd name="connsiteY4" fmla="*/ 3007658 h 5383305"/>
              <a:gd name="connsiteX5" fmla="*/ 6397812 w 6397812"/>
              <a:gd name="connsiteY5" fmla="*/ 3007658 h 5383305"/>
              <a:gd name="connsiteX6" fmla="*/ 6388848 w 6397812"/>
              <a:gd name="connsiteY6" fmla="*/ 5383305 h 5383305"/>
              <a:gd name="connsiteX7" fmla="*/ 911412 w 6397812"/>
              <a:gd name="connsiteY7" fmla="*/ 5374340 h 5383305"/>
              <a:gd name="connsiteX0" fmla="*/ 0 w 5486400"/>
              <a:gd name="connsiteY0" fmla="*/ 5374340 h 5383305"/>
              <a:gd name="connsiteX1" fmla="*/ 8965 w 5486400"/>
              <a:gd name="connsiteY1" fmla="*/ 766482 h 5383305"/>
              <a:gd name="connsiteX2" fmla="*/ 1748118 w 5486400"/>
              <a:gd name="connsiteY2" fmla="*/ 775446 h 5383305"/>
              <a:gd name="connsiteX3" fmla="*/ 3039036 w 5486400"/>
              <a:gd name="connsiteY3" fmla="*/ 2057399 h 5383305"/>
              <a:gd name="connsiteX4" fmla="*/ 3030071 w 5486400"/>
              <a:gd name="connsiteY4" fmla="*/ 3007658 h 5383305"/>
              <a:gd name="connsiteX5" fmla="*/ 5486400 w 5486400"/>
              <a:gd name="connsiteY5" fmla="*/ 3007658 h 5383305"/>
              <a:gd name="connsiteX6" fmla="*/ 5477436 w 5486400"/>
              <a:gd name="connsiteY6" fmla="*/ 5383305 h 5383305"/>
              <a:gd name="connsiteX7" fmla="*/ 0 w 5486400"/>
              <a:gd name="connsiteY7" fmla="*/ 5374340 h 5383305"/>
              <a:gd name="connsiteX0" fmla="*/ 0 w 5486400"/>
              <a:gd name="connsiteY0" fmla="*/ 4607858 h 4616823"/>
              <a:gd name="connsiteX1" fmla="*/ 8965 w 5486400"/>
              <a:gd name="connsiteY1" fmla="*/ 0 h 4616823"/>
              <a:gd name="connsiteX2" fmla="*/ 1748118 w 5486400"/>
              <a:gd name="connsiteY2" fmla="*/ 8964 h 4616823"/>
              <a:gd name="connsiteX3" fmla="*/ 3039036 w 5486400"/>
              <a:gd name="connsiteY3" fmla="*/ 1290917 h 4616823"/>
              <a:gd name="connsiteX4" fmla="*/ 3030071 w 5486400"/>
              <a:gd name="connsiteY4" fmla="*/ 2241176 h 4616823"/>
              <a:gd name="connsiteX5" fmla="*/ 5486400 w 5486400"/>
              <a:gd name="connsiteY5" fmla="*/ 2241176 h 4616823"/>
              <a:gd name="connsiteX6" fmla="*/ 5477436 w 5486400"/>
              <a:gd name="connsiteY6" fmla="*/ 4616823 h 4616823"/>
              <a:gd name="connsiteX7" fmla="*/ 0 w 5486400"/>
              <a:gd name="connsiteY7" fmla="*/ 4607858 h 4616823"/>
              <a:gd name="connsiteX0" fmla="*/ 0 w 5486400"/>
              <a:gd name="connsiteY0" fmla="*/ 4607858 h 4616823"/>
              <a:gd name="connsiteX1" fmla="*/ 8965 w 5486400"/>
              <a:gd name="connsiteY1" fmla="*/ 0 h 4616823"/>
              <a:gd name="connsiteX2" fmla="*/ 1748118 w 5486400"/>
              <a:gd name="connsiteY2" fmla="*/ 8964 h 4616823"/>
              <a:gd name="connsiteX3" fmla="*/ 3039036 w 5486400"/>
              <a:gd name="connsiteY3" fmla="*/ 1290917 h 4616823"/>
              <a:gd name="connsiteX4" fmla="*/ 3026855 w 5486400"/>
              <a:gd name="connsiteY4" fmla="*/ 2372626 h 4616823"/>
              <a:gd name="connsiteX5" fmla="*/ 5486400 w 5486400"/>
              <a:gd name="connsiteY5" fmla="*/ 2241176 h 4616823"/>
              <a:gd name="connsiteX6" fmla="*/ 5477436 w 5486400"/>
              <a:gd name="connsiteY6" fmla="*/ 4616823 h 4616823"/>
              <a:gd name="connsiteX7" fmla="*/ 0 w 5486400"/>
              <a:gd name="connsiteY7" fmla="*/ 4607858 h 4616823"/>
              <a:gd name="connsiteX0" fmla="*/ 0 w 5477436"/>
              <a:gd name="connsiteY0" fmla="*/ 4607858 h 4616823"/>
              <a:gd name="connsiteX1" fmla="*/ 8965 w 5477436"/>
              <a:gd name="connsiteY1" fmla="*/ 0 h 4616823"/>
              <a:gd name="connsiteX2" fmla="*/ 1748118 w 5477436"/>
              <a:gd name="connsiteY2" fmla="*/ 8964 h 4616823"/>
              <a:gd name="connsiteX3" fmla="*/ 3039036 w 5477436"/>
              <a:gd name="connsiteY3" fmla="*/ 1290917 h 4616823"/>
              <a:gd name="connsiteX4" fmla="*/ 3026855 w 5477436"/>
              <a:gd name="connsiteY4" fmla="*/ 2372626 h 4616823"/>
              <a:gd name="connsiteX5" fmla="*/ 5475195 w 5477436"/>
              <a:gd name="connsiteY5" fmla="*/ 2372626 h 4616823"/>
              <a:gd name="connsiteX6" fmla="*/ 5477436 w 5477436"/>
              <a:gd name="connsiteY6" fmla="*/ 4616823 h 4616823"/>
              <a:gd name="connsiteX7" fmla="*/ 0 w 5477436"/>
              <a:gd name="connsiteY7" fmla="*/ 4607858 h 461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7436" h="4616823">
                <a:moveTo>
                  <a:pt x="0" y="4607858"/>
                </a:moveTo>
                <a:cubicBezTo>
                  <a:pt x="2988" y="3071905"/>
                  <a:pt x="5977" y="1535953"/>
                  <a:pt x="8965" y="0"/>
                </a:cubicBezTo>
                <a:lnTo>
                  <a:pt x="1748118" y="8964"/>
                </a:lnTo>
                <a:lnTo>
                  <a:pt x="3039036" y="1290917"/>
                </a:lnTo>
                <a:cubicBezTo>
                  <a:pt x="3036048" y="1607670"/>
                  <a:pt x="3029843" y="2055873"/>
                  <a:pt x="3026855" y="2372626"/>
                </a:cubicBezTo>
                <a:lnTo>
                  <a:pt x="5475195" y="2372626"/>
                </a:lnTo>
                <a:lnTo>
                  <a:pt x="5477436" y="4616823"/>
                </a:lnTo>
                <a:lnTo>
                  <a:pt x="0" y="4607858"/>
                </a:lnTo>
                <a:close/>
              </a:path>
            </a:pathLst>
          </a:custGeom>
        </p:spPr>
        <p:style>
          <a:lnRef idx="0">
            <a:schemeClr val="dk1"/>
          </a:lnRef>
          <a:fillRef idx="1002">
            <a:schemeClr val="lt1"/>
          </a:fillRef>
          <a:effectRef idx="3">
            <a:schemeClr val="dk1"/>
          </a:effectRef>
          <a:fontRef idx="minor">
            <a:schemeClr val="lt1"/>
          </a:fontRef>
        </p:style>
        <p:txBody>
          <a:bodyPr rtlCol="0" anchor="ctr"/>
          <a:lstStyle/>
          <a:p>
            <a:pPr algn="ctr"/>
            <a:endParaRPr lang="de-DE"/>
          </a:p>
        </p:txBody>
      </p:sp>
      <p:sp>
        <p:nvSpPr>
          <p:cNvPr id="33" name="Freihandform 32"/>
          <p:cNvSpPr/>
          <p:nvPr/>
        </p:nvSpPr>
        <p:spPr>
          <a:xfrm>
            <a:off x="755470" y="3789050"/>
            <a:ext cx="5489388" cy="2240494"/>
          </a:xfrm>
          <a:custGeom>
            <a:avLst/>
            <a:gdLst>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6397812"/>
              <a:gd name="connsiteY0" fmla="*/ 5374340 h 6143811"/>
              <a:gd name="connsiteX1" fmla="*/ 920377 w 6397812"/>
              <a:gd name="connsiteY1" fmla="*/ 766482 h 6143811"/>
              <a:gd name="connsiteX2" fmla="*/ 2659530 w 6397812"/>
              <a:gd name="connsiteY2" fmla="*/ 775446 h 6143811"/>
              <a:gd name="connsiteX3" fmla="*/ 3950448 w 6397812"/>
              <a:gd name="connsiteY3" fmla="*/ 2057399 h 6143811"/>
              <a:gd name="connsiteX4" fmla="*/ 3941483 w 6397812"/>
              <a:gd name="connsiteY4" fmla="*/ 3007658 h 6143811"/>
              <a:gd name="connsiteX5" fmla="*/ 6397812 w 6397812"/>
              <a:gd name="connsiteY5" fmla="*/ 3007658 h 6143811"/>
              <a:gd name="connsiteX6" fmla="*/ 6388848 w 6397812"/>
              <a:gd name="connsiteY6" fmla="*/ 5383305 h 6143811"/>
              <a:gd name="connsiteX7" fmla="*/ 911412 w 6397812"/>
              <a:gd name="connsiteY7" fmla="*/ 5374340 h 6143811"/>
              <a:gd name="connsiteX0" fmla="*/ 911412 w 6397812"/>
              <a:gd name="connsiteY0" fmla="*/ 5374340 h 5383305"/>
              <a:gd name="connsiteX1" fmla="*/ 920377 w 6397812"/>
              <a:gd name="connsiteY1" fmla="*/ 766482 h 5383305"/>
              <a:gd name="connsiteX2" fmla="*/ 2659530 w 6397812"/>
              <a:gd name="connsiteY2" fmla="*/ 775446 h 5383305"/>
              <a:gd name="connsiteX3" fmla="*/ 3950448 w 6397812"/>
              <a:gd name="connsiteY3" fmla="*/ 2057399 h 5383305"/>
              <a:gd name="connsiteX4" fmla="*/ 3941483 w 6397812"/>
              <a:gd name="connsiteY4" fmla="*/ 3007658 h 5383305"/>
              <a:gd name="connsiteX5" fmla="*/ 6397812 w 6397812"/>
              <a:gd name="connsiteY5" fmla="*/ 3007658 h 5383305"/>
              <a:gd name="connsiteX6" fmla="*/ 6388848 w 6397812"/>
              <a:gd name="connsiteY6" fmla="*/ 5383305 h 5383305"/>
              <a:gd name="connsiteX7" fmla="*/ 911412 w 6397812"/>
              <a:gd name="connsiteY7" fmla="*/ 5374340 h 5383305"/>
              <a:gd name="connsiteX0" fmla="*/ 0 w 5486400"/>
              <a:gd name="connsiteY0" fmla="*/ 5374340 h 5383305"/>
              <a:gd name="connsiteX1" fmla="*/ 8965 w 5486400"/>
              <a:gd name="connsiteY1" fmla="*/ 766482 h 5383305"/>
              <a:gd name="connsiteX2" fmla="*/ 1748118 w 5486400"/>
              <a:gd name="connsiteY2" fmla="*/ 775446 h 5383305"/>
              <a:gd name="connsiteX3" fmla="*/ 3039036 w 5486400"/>
              <a:gd name="connsiteY3" fmla="*/ 2057399 h 5383305"/>
              <a:gd name="connsiteX4" fmla="*/ 3030071 w 5486400"/>
              <a:gd name="connsiteY4" fmla="*/ 3007658 h 5383305"/>
              <a:gd name="connsiteX5" fmla="*/ 5486400 w 5486400"/>
              <a:gd name="connsiteY5" fmla="*/ 3007658 h 5383305"/>
              <a:gd name="connsiteX6" fmla="*/ 5477436 w 5486400"/>
              <a:gd name="connsiteY6" fmla="*/ 5383305 h 5383305"/>
              <a:gd name="connsiteX7" fmla="*/ 0 w 5486400"/>
              <a:gd name="connsiteY7" fmla="*/ 5374340 h 5383305"/>
              <a:gd name="connsiteX0" fmla="*/ 0 w 5486400"/>
              <a:gd name="connsiteY0" fmla="*/ 4607858 h 4616823"/>
              <a:gd name="connsiteX1" fmla="*/ 8965 w 5486400"/>
              <a:gd name="connsiteY1" fmla="*/ 0 h 4616823"/>
              <a:gd name="connsiteX2" fmla="*/ 1748118 w 5486400"/>
              <a:gd name="connsiteY2" fmla="*/ 8964 h 4616823"/>
              <a:gd name="connsiteX3" fmla="*/ 3039036 w 5486400"/>
              <a:gd name="connsiteY3" fmla="*/ 1290917 h 4616823"/>
              <a:gd name="connsiteX4" fmla="*/ 3030071 w 5486400"/>
              <a:gd name="connsiteY4" fmla="*/ 2241176 h 4616823"/>
              <a:gd name="connsiteX5" fmla="*/ 5486400 w 5486400"/>
              <a:gd name="connsiteY5" fmla="*/ 2241176 h 4616823"/>
              <a:gd name="connsiteX6" fmla="*/ 5477436 w 5486400"/>
              <a:gd name="connsiteY6" fmla="*/ 4616823 h 4616823"/>
              <a:gd name="connsiteX7" fmla="*/ 0 w 5486400"/>
              <a:gd name="connsiteY7" fmla="*/ 4607858 h 4616823"/>
              <a:gd name="connsiteX0" fmla="*/ 2988 w 5489388"/>
              <a:gd name="connsiteY0" fmla="*/ 4598894 h 4607859"/>
              <a:gd name="connsiteX1" fmla="*/ 2988 w 5489388"/>
              <a:gd name="connsiteY1" fmla="*/ 2295356 h 4607859"/>
              <a:gd name="connsiteX2" fmla="*/ 1751106 w 5489388"/>
              <a:gd name="connsiteY2" fmla="*/ 0 h 4607859"/>
              <a:gd name="connsiteX3" fmla="*/ 3042024 w 5489388"/>
              <a:gd name="connsiteY3" fmla="*/ 1281953 h 4607859"/>
              <a:gd name="connsiteX4" fmla="*/ 3033059 w 5489388"/>
              <a:gd name="connsiteY4" fmla="*/ 2232212 h 4607859"/>
              <a:gd name="connsiteX5" fmla="*/ 5489388 w 5489388"/>
              <a:gd name="connsiteY5" fmla="*/ 2232212 h 4607859"/>
              <a:gd name="connsiteX6" fmla="*/ 5480424 w 5489388"/>
              <a:gd name="connsiteY6" fmla="*/ 4607859 h 4607859"/>
              <a:gd name="connsiteX7" fmla="*/ 2988 w 5489388"/>
              <a:gd name="connsiteY7" fmla="*/ 4598894 h 4607859"/>
              <a:gd name="connsiteX0" fmla="*/ 2988 w 5489388"/>
              <a:gd name="connsiteY0" fmla="*/ 3316941 h 3325906"/>
              <a:gd name="connsiteX1" fmla="*/ 2988 w 5489388"/>
              <a:gd name="connsiteY1" fmla="*/ 1013403 h 3325906"/>
              <a:gd name="connsiteX2" fmla="*/ 3042024 w 5489388"/>
              <a:gd name="connsiteY2" fmla="*/ 0 h 3325906"/>
              <a:gd name="connsiteX3" fmla="*/ 3033059 w 5489388"/>
              <a:gd name="connsiteY3" fmla="*/ 950259 h 3325906"/>
              <a:gd name="connsiteX4" fmla="*/ 5489388 w 5489388"/>
              <a:gd name="connsiteY4" fmla="*/ 950259 h 3325906"/>
              <a:gd name="connsiteX5" fmla="*/ 5480424 w 5489388"/>
              <a:gd name="connsiteY5" fmla="*/ 3325906 h 3325906"/>
              <a:gd name="connsiteX6" fmla="*/ 2988 w 5489388"/>
              <a:gd name="connsiteY6" fmla="*/ 3316941 h 3325906"/>
              <a:gd name="connsiteX0" fmla="*/ 2988 w 5489388"/>
              <a:gd name="connsiteY0" fmla="*/ 2366682 h 2375647"/>
              <a:gd name="connsiteX1" fmla="*/ 2988 w 5489388"/>
              <a:gd name="connsiteY1" fmla="*/ 63144 h 2375647"/>
              <a:gd name="connsiteX2" fmla="*/ 3033059 w 5489388"/>
              <a:gd name="connsiteY2" fmla="*/ 0 h 2375647"/>
              <a:gd name="connsiteX3" fmla="*/ 5489388 w 5489388"/>
              <a:gd name="connsiteY3" fmla="*/ 0 h 2375647"/>
              <a:gd name="connsiteX4" fmla="*/ 5480424 w 5489388"/>
              <a:gd name="connsiteY4" fmla="*/ 2375647 h 2375647"/>
              <a:gd name="connsiteX5" fmla="*/ 2988 w 5489388"/>
              <a:gd name="connsiteY5" fmla="*/ 2366682 h 2375647"/>
              <a:gd name="connsiteX0" fmla="*/ 2988 w 5489388"/>
              <a:gd name="connsiteY0" fmla="*/ 2375549 h 2384514"/>
              <a:gd name="connsiteX1" fmla="*/ 2988 w 5489388"/>
              <a:gd name="connsiteY1" fmla="*/ 0 h 2384514"/>
              <a:gd name="connsiteX2" fmla="*/ 3033059 w 5489388"/>
              <a:gd name="connsiteY2" fmla="*/ 8867 h 2384514"/>
              <a:gd name="connsiteX3" fmla="*/ 5489388 w 5489388"/>
              <a:gd name="connsiteY3" fmla="*/ 8867 h 2384514"/>
              <a:gd name="connsiteX4" fmla="*/ 5480424 w 5489388"/>
              <a:gd name="connsiteY4" fmla="*/ 2384514 h 2384514"/>
              <a:gd name="connsiteX5" fmla="*/ 2988 w 5489388"/>
              <a:gd name="connsiteY5" fmla="*/ 2375549 h 2384514"/>
              <a:gd name="connsiteX0" fmla="*/ 2988 w 5489388"/>
              <a:gd name="connsiteY0" fmla="*/ 2375549 h 2384514"/>
              <a:gd name="connsiteX1" fmla="*/ 2988 w 5489388"/>
              <a:gd name="connsiteY1" fmla="*/ 0 h 2384514"/>
              <a:gd name="connsiteX2" fmla="*/ 3027408 w 5489388"/>
              <a:gd name="connsiteY2" fmla="*/ 0 h 2384514"/>
              <a:gd name="connsiteX3" fmla="*/ 5489388 w 5489388"/>
              <a:gd name="connsiteY3" fmla="*/ 8867 h 2384514"/>
              <a:gd name="connsiteX4" fmla="*/ 5480424 w 5489388"/>
              <a:gd name="connsiteY4" fmla="*/ 2384514 h 2384514"/>
              <a:gd name="connsiteX5" fmla="*/ 2988 w 5489388"/>
              <a:gd name="connsiteY5" fmla="*/ 2375549 h 2384514"/>
              <a:gd name="connsiteX0" fmla="*/ 2988 w 5489388"/>
              <a:gd name="connsiteY0" fmla="*/ 2375549 h 2384514"/>
              <a:gd name="connsiteX1" fmla="*/ 2988 w 5489388"/>
              <a:gd name="connsiteY1" fmla="*/ 0 h 2384514"/>
              <a:gd name="connsiteX2" fmla="*/ 5489388 w 5489388"/>
              <a:gd name="connsiteY2" fmla="*/ 8867 h 2384514"/>
              <a:gd name="connsiteX3" fmla="*/ 5480424 w 5489388"/>
              <a:gd name="connsiteY3" fmla="*/ 2384514 h 2384514"/>
              <a:gd name="connsiteX4" fmla="*/ 2988 w 5489388"/>
              <a:gd name="connsiteY4" fmla="*/ 2375549 h 238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9388" h="2384514">
                <a:moveTo>
                  <a:pt x="2988" y="2375549"/>
                </a:moveTo>
                <a:cubicBezTo>
                  <a:pt x="5976" y="839596"/>
                  <a:pt x="0" y="1535953"/>
                  <a:pt x="2988" y="0"/>
                </a:cubicBezTo>
                <a:lnTo>
                  <a:pt x="5489388" y="8867"/>
                </a:lnTo>
                <a:lnTo>
                  <a:pt x="5480424" y="2384514"/>
                </a:lnTo>
                <a:lnTo>
                  <a:pt x="2988" y="2375549"/>
                </a:lnTo>
                <a:close/>
              </a:path>
            </a:pathLst>
          </a:custGeom>
        </p:spPr>
        <p:style>
          <a:lnRef idx="0">
            <a:schemeClr val="dk1"/>
          </a:lnRef>
          <a:fillRef idx="1002">
            <a:schemeClr val="lt1"/>
          </a:fillRef>
          <a:effectRef idx="3">
            <a:schemeClr val="dk1"/>
          </a:effectRef>
          <a:fontRef idx="minor">
            <a:schemeClr val="lt1"/>
          </a:fontRef>
        </p:style>
        <p:txBody>
          <a:bodyPr rtlCol="0" anchor="ctr"/>
          <a:lstStyle/>
          <a:p>
            <a:pPr algn="ctr"/>
            <a:endParaRPr lang="de-DE"/>
          </a:p>
        </p:txBody>
      </p:sp>
      <p:sp>
        <p:nvSpPr>
          <p:cNvPr id="32" name="Freihandform 31"/>
          <p:cNvSpPr/>
          <p:nvPr/>
        </p:nvSpPr>
        <p:spPr>
          <a:xfrm>
            <a:off x="752482" y="4941210"/>
            <a:ext cx="5489388" cy="1088334"/>
          </a:xfrm>
          <a:custGeom>
            <a:avLst/>
            <a:gdLst>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7303248"/>
              <a:gd name="connsiteY0" fmla="*/ 5374340 h 6143811"/>
              <a:gd name="connsiteX1" fmla="*/ 920377 w 7303248"/>
              <a:gd name="connsiteY1" fmla="*/ 766482 h 6143811"/>
              <a:gd name="connsiteX2" fmla="*/ 2659530 w 7303248"/>
              <a:gd name="connsiteY2" fmla="*/ 775446 h 6143811"/>
              <a:gd name="connsiteX3" fmla="*/ 3950448 w 7303248"/>
              <a:gd name="connsiteY3" fmla="*/ 2057399 h 6143811"/>
              <a:gd name="connsiteX4" fmla="*/ 3941483 w 7303248"/>
              <a:gd name="connsiteY4" fmla="*/ 3007658 h 6143811"/>
              <a:gd name="connsiteX5" fmla="*/ 6397812 w 7303248"/>
              <a:gd name="connsiteY5" fmla="*/ 3007658 h 6143811"/>
              <a:gd name="connsiteX6" fmla="*/ 6388848 w 7303248"/>
              <a:gd name="connsiteY6" fmla="*/ 5383305 h 6143811"/>
              <a:gd name="connsiteX7" fmla="*/ 911412 w 7303248"/>
              <a:gd name="connsiteY7" fmla="*/ 5374340 h 6143811"/>
              <a:gd name="connsiteX0" fmla="*/ 911412 w 6397812"/>
              <a:gd name="connsiteY0" fmla="*/ 5374340 h 6143811"/>
              <a:gd name="connsiteX1" fmla="*/ 920377 w 6397812"/>
              <a:gd name="connsiteY1" fmla="*/ 766482 h 6143811"/>
              <a:gd name="connsiteX2" fmla="*/ 2659530 w 6397812"/>
              <a:gd name="connsiteY2" fmla="*/ 775446 h 6143811"/>
              <a:gd name="connsiteX3" fmla="*/ 3950448 w 6397812"/>
              <a:gd name="connsiteY3" fmla="*/ 2057399 h 6143811"/>
              <a:gd name="connsiteX4" fmla="*/ 3941483 w 6397812"/>
              <a:gd name="connsiteY4" fmla="*/ 3007658 h 6143811"/>
              <a:gd name="connsiteX5" fmla="*/ 6397812 w 6397812"/>
              <a:gd name="connsiteY5" fmla="*/ 3007658 h 6143811"/>
              <a:gd name="connsiteX6" fmla="*/ 6388848 w 6397812"/>
              <a:gd name="connsiteY6" fmla="*/ 5383305 h 6143811"/>
              <a:gd name="connsiteX7" fmla="*/ 911412 w 6397812"/>
              <a:gd name="connsiteY7" fmla="*/ 5374340 h 6143811"/>
              <a:gd name="connsiteX0" fmla="*/ 911412 w 6397812"/>
              <a:gd name="connsiteY0" fmla="*/ 5374340 h 5383305"/>
              <a:gd name="connsiteX1" fmla="*/ 920377 w 6397812"/>
              <a:gd name="connsiteY1" fmla="*/ 766482 h 5383305"/>
              <a:gd name="connsiteX2" fmla="*/ 2659530 w 6397812"/>
              <a:gd name="connsiteY2" fmla="*/ 775446 h 5383305"/>
              <a:gd name="connsiteX3" fmla="*/ 3950448 w 6397812"/>
              <a:gd name="connsiteY3" fmla="*/ 2057399 h 5383305"/>
              <a:gd name="connsiteX4" fmla="*/ 3941483 w 6397812"/>
              <a:gd name="connsiteY4" fmla="*/ 3007658 h 5383305"/>
              <a:gd name="connsiteX5" fmla="*/ 6397812 w 6397812"/>
              <a:gd name="connsiteY5" fmla="*/ 3007658 h 5383305"/>
              <a:gd name="connsiteX6" fmla="*/ 6388848 w 6397812"/>
              <a:gd name="connsiteY6" fmla="*/ 5383305 h 5383305"/>
              <a:gd name="connsiteX7" fmla="*/ 911412 w 6397812"/>
              <a:gd name="connsiteY7" fmla="*/ 5374340 h 5383305"/>
              <a:gd name="connsiteX0" fmla="*/ 0 w 5486400"/>
              <a:gd name="connsiteY0" fmla="*/ 5374340 h 5383305"/>
              <a:gd name="connsiteX1" fmla="*/ 8965 w 5486400"/>
              <a:gd name="connsiteY1" fmla="*/ 766482 h 5383305"/>
              <a:gd name="connsiteX2" fmla="*/ 1748118 w 5486400"/>
              <a:gd name="connsiteY2" fmla="*/ 775446 h 5383305"/>
              <a:gd name="connsiteX3" fmla="*/ 3039036 w 5486400"/>
              <a:gd name="connsiteY3" fmla="*/ 2057399 h 5383305"/>
              <a:gd name="connsiteX4" fmla="*/ 3030071 w 5486400"/>
              <a:gd name="connsiteY4" fmla="*/ 3007658 h 5383305"/>
              <a:gd name="connsiteX5" fmla="*/ 5486400 w 5486400"/>
              <a:gd name="connsiteY5" fmla="*/ 3007658 h 5383305"/>
              <a:gd name="connsiteX6" fmla="*/ 5477436 w 5486400"/>
              <a:gd name="connsiteY6" fmla="*/ 5383305 h 5383305"/>
              <a:gd name="connsiteX7" fmla="*/ 0 w 5486400"/>
              <a:gd name="connsiteY7" fmla="*/ 5374340 h 5383305"/>
              <a:gd name="connsiteX0" fmla="*/ 0 w 5486400"/>
              <a:gd name="connsiteY0" fmla="*/ 4607858 h 4616823"/>
              <a:gd name="connsiteX1" fmla="*/ 8965 w 5486400"/>
              <a:gd name="connsiteY1" fmla="*/ 0 h 4616823"/>
              <a:gd name="connsiteX2" fmla="*/ 1748118 w 5486400"/>
              <a:gd name="connsiteY2" fmla="*/ 8964 h 4616823"/>
              <a:gd name="connsiteX3" fmla="*/ 3039036 w 5486400"/>
              <a:gd name="connsiteY3" fmla="*/ 1290917 h 4616823"/>
              <a:gd name="connsiteX4" fmla="*/ 3030071 w 5486400"/>
              <a:gd name="connsiteY4" fmla="*/ 2241176 h 4616823"/>
              <a:gd name="connsiteX5" fmla="*/ 5486400 w 5486400"/>
              <a:gd name="connsiteY5" fmla="*/ 2241176 h 4616823"/>
              <a:gd name="connsiteX6" fmla="*/ 5477436 w 5486400"/>
              <a:gd name="connsiteY6" fmla="*/ 4616823 h 4616823"/>
              <a:gd name="connsiteX7" fmla="*/ 0 w 5486400"/>
              <a:gd name="connsiteY7" fmla="*/ 4607858 h 4616823"/>
              <a:gd name="connsiteX0" fmla="*/ 2988 w 5489388"/>
              <a:gd name="connsiteY0" fmla="*/ 4598894 h 4607859"/>
              <a:gd name="connsiteX1" fmla="*/ 2988 w 5489388"/>
              <a:gd name="connsiteY1" fmla="*/ 2295356 h 4607859"/>
              <a:gd name="connsiteX2" fmla="*/ 1751106 w 5489388"/>
              <a:gd name="connsiteY2" fmla="*/ 0 h 4607859"/>
              <a:gd name="connsiteX3" fmla="*/ 3042024 w 5489388"/>
              <a:gd name="connsiteY3" fmla="*/ 1281953 h 4607859"/>
              <a:gd name="connsiteX4" fmla="*/ 3033059 w 5489388"/>
              <a:gd name="connsiteY4" fmla="*/ 2232212 h 4607859"/>
              <a:gd name="connsiteX5" fmla="*/ 5489388 w 5489388"/>
              <a:gd name="connsiteY5" fmla="*/ 2232212 h 4607859"/>
              <a:gd name="connsiteX6" fmla="*/ 5480424 w 5489388"/>
              <a:gd name="connsiteY6" fmla="*/ 4607859 h 4607859"/>
              <a:gd name="connsiteX7" fmla="*/ 2988 w 5489388"/>
              <a:gd name="connsiteY7" fmla="*/ 4598894 h 4607859"/>
              <a:gd name="connsiteX0" fmla="*/ 2988 w 5489388"/>
              <a:gd name="connsiteY0" fmla="*/ 3316941 h 3325906"/>
              <a:gd name="connsiteX1" fmla="*/ 2988 w 5489388"/>
              <a:gd name="connsiteY1" fmla="*/ 1013403 h 3325906"/>
              <a:gd name="connsiteX2" fmla="*/ 3042024 w 5489388"/>
              <a:gd name="connsiteY2" fmla="*/ 0 h 3325906"/>
              <a:gd name="connsiteX3" fmla="*/ 3033059 w 5489388"/>
              <a:gd name="connsiteY3" fmla="*/ 950259 h 3325906"/>
              <a:gd name="connsiteX4" fmla="*/ 5489388 w 5489388"/>
              <a:gd name="connsiteY4" fmla="*/ 950259 h 3325906"/>
              <a:gd name="connsiteX5" fmla="*/ 5480424 w 5489388"/>
              <a:gd name="connsiteY5" fmla="*/ 3325906 h 3325906"/>
              <a:gd name="connsiteX6" fmla="*/ 2988 w 5489388"/>
              <a:gd name="connsiteY6" fmla="*/ 3316941 h 3325906"/>
              <a:gd name="connsiteX0" fmla="*/ 2988 w 5489388"/>
              <a:gd name="connsiteY0" fmla="*/ 2366682 h 2375647"/>
              <a:gd name="connsiteX1" fmla="*/ 2988 w 5489388"/>
              <a:gd name="connsiteY1" fmla="*/ 63144 h 2375647"/>
              <a:gd name="connsiteX2" fmla="*/ 3033059 w 5489388"/>
              <a:gd name="connsiteY2" fmla="*/ 0 h 2375647"/>
              <a:gd name="connsiteX3" fmla="*/ 5489388 w 5489388"/>
              <a:gd name="connsiteY3" fmla="*/ 0 h 2375647"/>
              <a:gd name="connsiteX4" fmla="*/ 5480424 w 5489388"/>
              <a:gd name="connsiteY4" fmla="*/ 2375647 h 2375647"/>
              <a:gd name="connsiteX5" fmla="*/ 2988 w 5489388"/>
              <a:gd name="connsiteY5" fmla="*/ 2366682 h 2375647"/>
              <a:gd name="connsiteX0" fmla="*/ 2988 w 5489388"/>
              <a:gd name="connsiteY0" fmla="*/ 2375549 h 2384514"/>
              <a:gd name="connsiteX1" fmla="*/ 2988 w 5489388"/>
              <a:gd name="connsiteY1" fmla="*/ 0 h 2384514"/>
              <a:gd name="connsiteX2" fmla="*/ 3033059 w 5489388"/>
              <a:gd name="connsiteY2" fmla="*/ 8867 h 2384514"/>
              <a:gd name="connsiteX3" fmla="*/ 5489388 w 5489388"/>
              <a:gd name="connsiteY3" fmla="*/ 8867 h 2384514"/>
              <a:gd name="connsiteX4" fmla="*/ 5480424 w 5489388"/>
              <a:gd name="connsiteY4" fmla="*/ 2384514 h 2384514"/>
              <a:gd name="connsiteX5" fmla="*/ 2988 w 5489388"/>
              <a:gd name="connsiteY5" fmla="*/ 2375549 h 2384514"/>
              <a:gd name="connsiteX0" fmla="*/ 2988 w 5489388"/>
              <a:gd name="connsiteY0" fmla="*/ 2375549 h 2384514"/>
              <a:gd name="connsiteX1" fmla="*/ 2988 w 5489388"/>
              <a:gd name="connsiteY1" fmla="*/ 0 h 2384514"/>
              <a:gd name="connsiteX2" fmla="*/ 3027408 w 5489388"/>
              <a:gd name="connsiteY2" fmla="*/ 0 h 2384514"/>
              <a:gd name="connsiteX3" fmla="*/ 5489388 w 5489388"/>
              <a:gd name="connsiteY3" fmla="*/ 8867 h 2384514"/>
              <a:gd name="connsiteX4" fmla="*/ 5480424 w 5489388"/>
              <a:gd name="connsiteY4" fmla="*/ 2384514 h 2384514"/>
              <a:gd name="connsiteX5" fmla="*/ 2988 w 5489388"/>
              <a:gd name="connsiteY5" fmla="*/ 2375549 h 2384514"/>
              <a:gd name="connsiteX0" fmla="*/ 2988 w 5489388"/>
              <a:gd name="connsiteY0" fmla="*/ 2375549 h 2384514"/>
              <a:gd name="connsiteX1" fmla="*/ 2988 w 5489388"/>
              <a:gd name="connsiteY1" fmla="*/ 0 h 2384514"/>
              <a:gd name="connsiteX2" fmla="*/ 5489388 w 5489388"/>
              <a:gd name="connsiteY2" fmla="*/ 8867 h 2384514"/>
              <a:gd name="connsiteX3" fmla="*/ 5480424 w 5489388"/>
              <a:gd name="connsiteY3" fmla="*/ 2384514 h 2384514"/>
              <a:gd name="connsiteX4" fmla="*/ 2988 w 5489388"/>
              <a:gd name="connsiteY4" fmla="*/ 2375549 h 238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9388" h="2384514">
                <a:moveTo>
                  <a:pt x="2988" y="2375549"/>
                </a:moveTo>
                <a:cubicBezTo>
                  <a:pt x="5976" y="839596"/>
                  <a:pt x="0" y="1535953"/>
                  <a:pt x="2988" y="0"/>
                </a:cubicBezTo>
                <a:lnTo>
                  <a:pt x="5489388" y="8867"/>
                </a:lnTo>
                <a:lnTo>
                  <a:pt x="5480424" y="2384514"/>
                </a:lnTo>
                <a:lnTo>
                  <a:pt x="2988" y="2375549"/>
                </a:lnTo>
                <a:close/>
              </a:path>
            </a:pathLst>
          </a:custGeom>
        </p:spPr>
        <p:style>
          <a:lnRef idx="0">
            <a:schemeClr val="dk1"/>
          </a:lnRef>
          <a:fillRef idx="1002">
            <a:schemeClr val="lt1"/>
          </a:fillRef>
          <a:effectRef idx="3">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en-US" smtClean="0"/>
              <a:t>Overview</a:t>
            </a:r>
            <a:endParaRPr lang="en-US"/>
          </a:p>
        </p:txBody>
      </p:sp>
      <p:sp>
        <p:nvSpPr>
          <p:cNvPr id="3" name="Foliennummernplatzhalter 2"/>
          <p:cNvSpPr>
            <a:spLocks noGrp="1"/>
          </p:cNvSpPr>
          <p:nvPr>
            <p:ph type="sldNum" sz="quarter" idx="10"/>
          </p:nvPr>
        </p:nvSpPr>
        <p:spPr/>
        <p:txBody>
          <a:bodyPr/>
          <a:lstStyle/>
          <a:p>
            <a:fld id="{95FB27F1-C2FE-E646-9E41-8F3092BBAFAE}" type="slidenum">
              <a:rPr lang="en-US" smtClean="0"/>
              <a:pPr/>
              <a:t>14</a:t>
            </a:fld>
            <a:endParaRPr lang="en-US"/>
          </a:p>
        </p:txBody>
      </p:sp>
      <p:pic>
        <p:nvPicPr>
          <p:cNvPr id="5" name="Picture 6" descr="Eclipse.org logo"/>
          <p:cNvPicPr>
            <a:picLocks noChangeAspect="1" noChangeArrowheads="1"/>
          </p:cNvPicPr>
          <p:nvPr/>
        </p:nvPicPr>
        <p:blipFill>
          <a:blip r:embed="rId2" cstate="print"/>
          <a:srcRect/>
          <a:stretch>
            <a:fillRect/>
          </a:stretch>
        </p:blipFill>
        <p:spPr bwMode="auto">
          <a:xfrm>
            <a:off x="3143672" y="5173603"/>
            <a:ext cx="2952328" cy="693797"/>
          </a:xfrm>
          <a:prstGeom prst="rect">
            <a:avLst/>
          </a:prstGeom>
          <a:noFill/>
        </p:spPr>
      </p:pic>
      <p:pic>
        <p:nvPicPr>
          <p:cNvPr id="6" name="Picture 2" descr="https://www.eclipse.org/gendoc/public/images/logo-gendoc.png"/>
          <p:cNvPicPr>
            <a:picLocks noChangeAspect="1" noChangeArrowheads="1"/>
          </p:cNvPicPr>
          <p:nvPr/>
        </p:nvPicPr>
        <p:blipFill>
          <a:blip r:embed="rId3" cstate="print"/>
          <a:srcRect/>
          <a:stretch>
            <a:fillRect/>
          </a:stretch>
        </p:blipFill>
        <p:spPr bwMode="auto">
          <a:xfrm>
            <a:off x="3284414" y="764630"/>
            <a:ext cx="2582986" cy="1136280"/>
          </a:xfrm>
          <a:prstGeom prst="rect">
            <a:avLst/>
          </a:prstGeom>
          <a:noFill/>
        </p:spPr>
      </p:pic>
      <p:pic>
        <p:nvPicPr>
          <p:cNvPr id="9" name="Picture 2" descr="Papyrus Logo">
            <a:hlinkClick r:id="rId4" tooltip="Papyrus Logo"/>
          </p:cNvPr>
          <p:cNvPicPr>
            <a:picLocks noChangeAspect="1" noChangeArrowheads="1"/>
          </p:cNvPicPr>
          <p:nvPr/>
        </p:nvPicPr>
        <p:blipFill>
          <a:blip r:embed="rId5" cstate="print"/>
          <a:srcRect/>
          <a:stretch>
            <a:fillRect/>
          </a:stretch>
        </p:blipFill>
        <p:spPr bwMode="auto">
          <a:xfrm>
            <a:off x="827583" y="1526630"/>
            <a:ext cx="1613734" cy="952103"/>
          </a:xfrm>
          <a:prstGeom prst="rect">
            <a:avLst/>
          </a:prstGeom>
          <a:noFill/>
        </p:spPr>
      </p:pic>
      <p:sp>
        <p:nvSpPr>
          <p:cNvPr id="10" name="Pfeil nach rechts 9"/>
          <p:cNvSpPr/>
          <p:nvPr/>
        </p:nvSpPr>
        <p:spPr>
          <a:xfrm rot="2541928">
            <a:off x="2190155" y="2585727"/>
            <a:ext cx="1634841" cy="9528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Pfeil nach rechts 10"/>
          <p:cNvSpPr/>
          <p:nvPr/>
        </p:nvSpPr>
        <p:spPr>
          <a:xfrm rot="5400000">
            <a:off x="3735331" y="2280926"/>
            <a:ext cx="1634841" cy="9528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Pfeil nach rechts 11"/>
          <p:cNvSpPr/>
          <p:nvPr/>
        </p:nvSpPr>
        <p:spPr>
          <a:xfrm rot="19058072" flipH="1">
            <a:off x="5344160" y="2585727"/>
            <a:ext cx="1634841" cy="9528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3" name="Picture 6" descr="File:Yin yang.svg">
            <a:hlinkClick r:id="rId6"/>
          </p:cNvPr>
          <p:cNvPicPr>
            <a:picLocks noChangeAspect="1" noChangeArrowheads="1"/>
          </p:cNvPicPr>
          <p:nvPr/>
        </p:nvPicPr>
        <p:blipFill>
          <a:blip r:embed="rId7" cstate="print"/>
          <a:srcRect/>
          <a:stretch>
            <a:fillRect/>
          </a:stretch>
        </p:blipFill>
        <p:spPr bwMode="auto">
          <a:xfrm>
            <a:off x="6858000" y="1359055"/>
            <a:ext cx="1066800" cy="1066800"/>
          </a:xfrm>
          <a:prstGeom prst="rect">
            <a:avLst/>
          </a:prstGeom>
          <a:noFill/>
        </p:spPr>
      </p:pic>
      <p:pic>
        <p:nvPicPr>
          <p:cNvPr id="14" name="Picture 4" descr="Logo"/>
          <p:cNvPicPr>
            <a:picLocks noChangeAspect="1" noChangeArrowheads="1"/>
          </p:cNvPicPr>
          <p:nvPr/>
        </p:nvPicPr>
        <p:blipFill>
          <a:blip r:embed="rId8" cstate="print"/>
          <a:srcRect/>
          <a:stretch>
            <a:fillRect/>
          </a:stretch>
        </p:blipFill>
        <p:spPr bwMode="auto">
          <a:xfrm>
            <a:off x="1219200" y="5267324"/>
            <a:ext cx="1428750" cy="600076"/>
          </a:xfrm>
          <a:prstGeom prst="rect">
            <a:avLst/>
          </a:prstGeom>
          <a:noFill/>
        </p:spPr>
      </p:pic>
      <p:pic>
        <p:nvPicPr>
          <p:cNvPr id="1028" name="Picture 4" descr="Eclipse Modeling Tools"/>
          <p:cNvPicPr>
            <a:picLocks noChangeAspect="1" noChangeArrowheads="1"/>
          </p:cNvPicPr>
          <p:nvPr/>
        </p:nvPicPr>
        <p:blipFill>
          <a:blip r:embed="rId9"/>
          <a:srcRect/>
          <a:stretch>
            <a:fillRect/>
          </a:stretch>
        </p:blipFill>
        <p:spPr bwMode="auto">
          <a:xfrm>
            <a:off x="4355970" y="3933070"/>
            <a:ext cx="400050" cy="400050"/>
          </a:xfrm>
          <a:prstGeom prst="rect">
            <a:avLst/>
          </a:prstGeom>
          <a:noFill/>
        </p:spPr>
      </p:pic>
      <p:sp>
        <p:nvSpPr>
          <p:cNvPr id="26" name="Rechteck 25"/>
          <p:cNvSpPr/>
          <p:nvPr/>
        </p:nvSpPr>
        <p:spPr>
          <a:xfrm>
            <a:off x="3527622" y="4293120"/>
            <a:ext cx="2116478" cy="707886"/>
          </a:xfrm>
          <a:prstGeom prst="rect">
            <a:avLst/>
          </a:prstGeom>
        </p:spPr>
        <p:txBody>
          <a:bodyPr wrap="none">
            <a:spAutoFit/>
          </a:bodyPr>
          <a:lstStyle/>
          <a:p>
            <a:pPr algn="ctr"/>
            <a:r>
              <a:rPr lang="en-US" sz="2000" b="1" dirty="0" smtClean="0">
                <a:solidFill>
                  <a:srgbClr val="FFC000"/>
                </a:solidFill>
              </a:rPr>
              <a:t>Eclipse</a:t>
            </a:r>
            <a:br>
              <a:rPr lang="en-US" sz="2000" b="1" dirty="0" smtClean="0">
                <a:solidFill>
                  <a:srgbClr val="FFC000"/>
                </a:solidFill>
              </a:rPr>
            </a:br>
            <a:r>
              <a:rPr lang="en-US" sz="2000" b="1" dirty="0" smtClean="0">
                <a:solidFill>
                  <a:srgbClr val="FFC000"/>
                </a:solidFill>
              </a:rPr>
              <a:t>Modeling Tools </a:t>
            </a:r>
            <a:endParaRPr lang="en-US" sz="2000" b="1" dirty="0">
              <a:solidFill>
                <a:srgbClr val="FFC000"/>
              </a:solidFill>
            </a:endParaRPr>
          </a:p>
        </p:txBody>
      </p:sp>
      <p:sp>
        <p:nvSpPr>
          <p:cNvPr id="34" name="Abgerundetes Rechteck 33"/>
          <p:cNvSpPr/>
          <p:nvPr/>
        </p:nvSpPr>
        <p:spPr>
          <a:xfrm>
            <a:off x="7596420" y="4869200"/>
            <a:ext cx="288040" cy="216030"/>
          </a:xfrm>
          <a:prstGeom prst="roundRect">
            <a:avLst/>
          </a:prstGeom>
        </p:spPr>
        <p:style>
          <a:lnRef idx="0">
            <a:schemeClr val="dk1"/>
          </a:lnRef>
          <a:fillRef idx="1002">
            <a:schemeClr val="lt1"/>
          </a:fillRef>
          <a:effectRef idx="3">
            <a:schemeClr val="dk1"/>
          </a:effectRef>
          <a:fontRef idx="minor">
            <a:schemeClr val="lt1"/>
          </a:fontRef>
        </p:style>
        <p:txBody>
          <a:bodyPr rtlCol="0" anchor="ctr"/>
          <a:lstStyle/>
          <a:p>
            <a:pPr algn="ctr"/>
            <a:endParaRPr lang="de-DE"/>
          </a:p>
        </p:txBody>
      </p:sp>
      <p:sp>
        <p:nvSpPr>
          <p:cNvPr id="35" name="Textfeld 34"/>
          <p:cNvSpPr txBox="1"/>
          <p:nvPr/>
        </p:nvSpPr>
        <p:spPr>
          <a:xfrm>
            <a:off x="7861277" y="4869200"/>
            <a:ext cx="1282723" cy="246221"/>
          </a:xfrm>
          <a:prstGeom prst="rect">
            <a:avLst/>
          </a:prstGeom>
          <a:noFill/>
        </p:spPr>
        <p:txBody>
          <a:bodyPr wrap="none" rtlCol="0">
            <a:spAutoFit/>
          </a:bodyPr>
          <a:lstStyle/>
          <a:p>
            <a:r>
              <a:rPr lang="de-DE" sz="1000" dirty="0" smtClean="0"/>
              <a:t>Download Package</a:t>
            </a:r>
            <a:endParaRPr lang="de-DE" sz="1000" dirty="0"/>
          </a:p>
        </p:txBody>
      </p:sp>
      <p:sp>
        <p:nvSpPr>
          <p:cNvPr id="19" name="Textfeld 18"/>
          <p:cNvSpPr txBox="1"/>
          <p:nvPr/>
        </p:nvSpPr>
        <p:spPr>
          <a:xfrm>
            <a:off x="7959789" y="1722256"/>
            <a:ext cx="1148841" cy="338554"/>
          </a:xfrm>
          <a:prstGeom prst="rect">
            <a:avLst/>
          </a:prstGeom>
          <a:noFill/>
        </p:spPr>
        <p:txBody>
          <a:bodyPr wrap="none" rtlCol="0">
            <a:spAutoFit/>
          </a:bodyPr>
          <a:lstStyle/>
          <a:p>
            <a:r>
              <a:rPr lang="de-DE" sz="1600" dirty="0" smtClean="0"/>
              <a:t>YANG IDE</a:t>
            </a:r>
            <a:endParaRPr lang="de-DE" sz="1600" dirty="0"/>
          </a:p>
        </p:txBody>
      </p:sp>
      <p:sp>
        <p:nvSpPr>
          <p:cNvPr id="20" name="Textfeld 19"/>
          <p:cNvSpPr txBox="1"/>
          <p:nvPr/>
        </p:nvSpPr>
        <p:spPr>
          <a:xfrm>
            <a:off x="8027127" y="2780910"/>
            <a:ext cx="1039067" cy="461665"/>
          </a:xfrm>
          <a:prstGeom prst="rect">
            <a:avLst/>
          </a:prstGeom>
          <a:noFill/>
        </p:spPr>
        <p:txBody>
          <a:bodyPr wrap="none" rtlCol="0">
            <a:spAutoFit/>
          </a:bodyPr>
          <a:lstStyle/>
          <a:p>
            <a:pPr algn="ctr"/>
            <a:r>
              <a:rPr lang="de-DE" sz="1200" dirty="0" err="1" smtClean="0">
                <a:solidFill>
                  <a:schemeClr val="tx1">
                    <a:lumMod val="50000"/>
                    <a:lumOff val="50000"/>
                  </a:schemeClr>
                </a:solidFill>
              </a:rPr>
              <a:t>JSON</a:t>
            </a:r>
            <a:r>
              <a:rPr lang="de-DE" sz="1200" dirty="0" smtClean="0">
                <a:solidFill>
                  <a:schemeClr val="tx1">
                    <a:lumMod val="50000"/>
                    <a:lumOff val="50000"/>
                  </a:schemeClr>
                </a:solidFill>
              </a:rPr>
              <a:t> Editor</a:t>
            </a:r>
            <a:br>
              <a:rPr lang="de-DE" sz="1200" dirty="0" smtClean="0">
                <a:solidFill>
                  <a:schemeClr val="tx1">
                    <a:lumMod val="50000"/>
                    <a:lumOff val="50000"/>
                  </a:schemeClr>
                </a:solidFill>
              </a:rPr>
            </a:br>
            <a:r>
              <a:rPr lang="de-DE" sz="1200" dirty="0" err="1" smtClean="0">
                <a:solidFill>
                  <a:schemeClr val="tx1">
                    <a:lumMod val="50000"/>
                    <a:lumOff val="50000"/>
                  </a:schemeClr>
                </a:solidFill>
              </a:rPr>
              <a:t>Swagger</a:t>
            </a:r>
            <a:endParaRPr lang="de-DE" sz="1200" dirty="0">
              <a:solidFill>
                <a:schemeClr val="tx1">
                  <a:lumMod val="50000"/>
                  <a:lumOff val="50000"/>
                </a:schemeClr>
              </a:solidFill>
            </a:endParaRPr>
          </a:p>
        </p:txBody>
      </p:sp>
      <p:pic>
        <p:nvPicPr>
          <p:cNvPr id="21" name="Picture 5" descr="JSON_logo"/>
          <p:cNvPicPr>
            <a:picLocks noChangeAspect="1" noChangeArrowheads="1"/>
          </p:cNvPicPr>
          <p:nvPr/>
        </p:nvPicPr>
        <p:blipFill>
          <a:blip r:embed="rId10" cstate="print"/>
          <a:srcRect/>
          <a:stretch>
            <a:fillRect/>
          </a:stretch>
        </p:blipFill>
        <p:spPr bwMode="auto">
          <a:xfrm>
            <a:off x="7524426" y="2780910"/>
            <a:ext cx="576064" cy="576064"/>
          </a:xfrm>
          <a:prstGeom prst="rect">
            <a:avLst/>
          </a:prstGeom>
          <a:noFill/>
          <a:ln w="9525">
            <a:noFill/>
            <a:miter lim="800000"/>
            <a:headEnd/>
            <a:tailEnd/>
          </a:ln>
        </p:spPr>
      </p:pic>
      <p:sp>
        <p:nvSpPr>
          <p:cNvPr id="22" name="Pfeil nach rechts 21"/>
          <p:cNvSpPr/>
          <p:nvPr/>
        </p:nvSpPr>
        <p:spPr>
          <a:xfrm rot="20103441" flipH="1">
            <a:off x="6539208" y="3087286"/>
            <a:ext cx="914300" cy="652516"/>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10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1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10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15200" y="304800"/>
            <a:ext cx="1524000" cy="646331"/>
          </a:xfrm>
          <a:prstGeom prst="rect">
            <a:avLst/>
          </a:prstGeom>
          <a:solidFill>
            <a:schemeClr val="bg1"/>
          </a:solidFill>
        </p:spPr>
        <p:txBody>
          <a:bodyPr wrap="square" rtlCol="0">
            <a:spAutoFit/>
          </a:bodyPr>
          <a:lstStyle/>
          <a:p>
            <a:endParaRPr lang="en-US" dirty="0" smtClean="0"/>
          </a:p>
          <a:p>
            <a:endParaRPr lang="en-US" dirty="0"/>
          </a:p>
        </p:txBody>
      </p:sp>
      <p:sp>
        <p:nvSpPr>
          <p:cNvPr id="4" name="TextBox 3"/>
          <p:cNvSpPr txBox="1"/>
          <p:nvPr/>
        </p:nvSpPr>
        <p:spPr>
          <a:xfrm>
            <a:off x="0" y="2590800"/>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2" name="Title 1"/>
          <p:cNvSpPr>
            <a:spLocks noGrp="1"/>
          </p:cNvSpPr>
          <p:nvPr>
            <p:ph type="title"/>
          </p:nvPr>
        </p:nvSpPr>
        <p:spPr/>
        <p:txBody>
          <a:bodyPr/>
          <a:lstStyle/>
          <a:p>
            <a:r>
              <a:rPr lang="en-US" dirty="0" smtClean="0"/>
              <a:t>“Installing Papyrus”</a:t>
            </a:r>
            <a:endParaRPr lang="en-US" dirty="0"/>
          </a:p>
        </p:txBody>
      </p:sp>
      <p:sp>
        <p:nvSpPr>
          <p:cNvPr id="3" name="Text Placeholder 2"/>
          <p:cNvSpPr>
            <a:spLocks noGrp="1"/>
          </p:cNvSpPr>
          <p:nvPr>
            <p:ph type="body" idx="1"/>
          </p:nvPr>
        </p:nvSpPr>
        <p:spPr>
          <a:xfrm>
            <a:off x="457200" y="3813176"/>
            <a:ext cx="8229600" cy="839994"/>
          </a:xfrm>
        </p:spPr>
        <p:txBody>
          <a:bodyPr>
            <a:normAutofit lnSpcReduction="10000"/>
          </a:bodyPr>
          <a:lstStyle/>
          <a:p>
            <a:r>
              <a:rPr lang="en-US" dirty="0" smtClean="0"/>
              <a:t>Latest Version</a:t>
            </a:r>
          </a:p>
          <a:p>
            <a:r>
              <a:rPr lang="en-US" dirty="0" smtClean="0"/>
              <a:t/>
            </a:r>
            <a:br>
              <a:rPr lang="en-US" dirty="0" smtClean="0"/>
            </a:br>
            <a:r>
              <a:rPr lang="en-US" dirty="0" smtClean="0"/>
              <a:t>For details see </a:t>
            </a:r>
            <a:r>
              <a:rPr lang="en-US" dirty="0" err="1" smtClean="0"/>
              <a:t>TR</a:t>
            </a:r>
            <a:r>
              <a:rPr lang="en-US" dirty="0" smtClean="0"/>
              <a:t>-515 Papyrus Guidelines section 5.1.1</a:t>
            </a:r>
          </a:p>
        </p:txBody>
      </p:sp>
      <p:pic>
        <p:nvPicPr>
          <p:cNvPr id="5" name="Picture 4"/>
          <p:cNvPicPr>
            <a:picLocks noChangeAspect="1"/>
          </p:cNvPicPr>
          <p:nvPr/>
        </p:nvPicPr>
        <p:blipFill>
          <a:blip r:embed="rId2"/>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Latest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16</a:t>
            </a:fld>
            <a:endParaRPr lang="en-US" dirty="0"/>
          </a:p>
        </p:txBody>
      </p:sp>
      <p:sp>
        <p:nvSpPr>
          <p:cNvPr id="5" name="Content Placeholder 4"/>
          <p:cNvSpPr>
            <a:spLocks noGrp="1"/>
          </p:cNvSpPr>
          <p:nvPr>
            <p:ph idx="1"/>
          </p:nvPr>
        </p:nvSpPr>
        <p:spPr>
          <a:xfrm>
            <a:off x="457200" y="1143000"/>
            <a:ext cx="8229600" cy="4800600"/>
          </a:xfrm>
        </p:spPr>
        <p:txBody>
          <a:bodyPr/>
          <a:lstStyle/>
          <a:p>
            <a:r>
              <a:rPr lang="en-US" dirty="0" smtClean="0"/>
              <a:t>Papyrus Neon release 2.0.0 (soon to be used in </a:t>
            </a:r>
            <a:r>
              <a:rPr lang="en-US" dirty="0" err="1" smtClean="0"/>
              <a:t>ONF</a:t>
            </a:r>
            <a:r>
              <a:rPr lang="en-US" dirty="0" smtClean="0"/>
              <a:t>)</a:t>
            </a:r>
          </a:p>
          <a:p>
            <a:pPr lvl="1"/>
            <a:r>
              <a:rPr lang="en-US" dirty="0" smtClean="0"/>
              <a:t>Note: Requires a 1.8 compatible </a:t>
            </a:r>
            <a:r>
              <a:rPr lang="en-US" dirty="0" err="1" smtClean="0"/>
              <a:t>JVM</a:t>
            </a:r>
            <a:endParaRPr lang="en-US" dirty="0" smtClean="0"/>
          </a:p>
          <a:p>
            <a:r>
              <a:rPr lang="en-US" dirty="0" smtClean="0"/>
              <a:t>Papyrus homepage: </a:t>
            </a:r>
            <a:r>
              <a:rPr lang="en-US" dirty="0" err="1" smtClean="0">
                <a:hlinkClick r:id="rId3"/>
              </a:rPr>
              <a:t>https://eclipse.org/papyrus/download.html</a:t>
            </a:r>
            <a:endParaRPr lang="en-US" dirty="0" smtClean="0"/>
          </a:p>
        </p:txBody>
      </p:sp>
      <p:pic>
        <p:nvPicPr>
          <p:cNvPr id="8" name="Picture 7"/>
          <p:cNvPicPr>
            <a:picLocks noChangeAspect="1"/>
          </p:cNvPicPr>
          <p:nvPr/>
        </p:nvPicPr>
        <p:blipFill>
          <a:blip r:embed="rId4"/>
          <a:stretch>
            <a:fillRect/>
          </a:stretch>
        </p:blipFill>
        <p:spPr>
          <a:xfrm>
            <a:off x="7721600" y="304800"/>
            <a:ext cx="965200" cy="1293368"/>
          </a:xfrm>
          <a:prstGeom prst="rect">
            <a:avLst/>
          </a:prstGeom>
        </p:spPr>
      </p:pic>
      <p:pic>
        <p:nvPicPr>
          <p:cNvPr id="8193" name="Picture 1"/>
          <p:cNvPicPr>
            <a:picLocks noChangeAspect="1" noChangeArrowheads="1"/>
          </p:cNvPicPr>
          <p:nvPr/>
        </p:nvPicPr>
        <p:blipFill>
          <a:blip r:embed="rId5"/>
          <a:srcRect/>
          <a:stretch>
            <a:fillRect/>
          </a:stretch>
        </p:blipFill>
        <p:spPr bwMode="auto">
          <a:xfrm>
            <a:off x="1691600" y="2348850"/>
            <a:ext cx="5692984" cy="3744520"/>
          </a:xfrm>
          <a:prstGeom prst="rect">
            <a:avLst/>
          </a:prstGeom>
          <a:noFill/>
          <a:ln w="9525">
            <a:noFill/>
            <a:miter lim="800000"/>
            <a:headEnd/>
            <a:tailEnd/>
          </a:ln>
          <a:effectLst/>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Latest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17</a:t>
            </a:fld>
            <a:endParaRPr lang="en-US" dirty="0"/>
          </a:p>
        </p:txBody>
      </p:sp>
      <p:sp>
        <p:nvSpPr>
          <p:cNvPr id="5" name="Content Placeholder 4"/>
          <p:cNvSpPr>
            <a:spLocks noGrp="1"/>
          </p:cNvSpPr>
          <p:nvPr>
            <p:ph idx="1"/>
          </p:nvPr>
        </p:nvSpPr>
        <p:spPr>
          <a:xfrm>
            <a:off x="457200" y="1143000"/>
            <a:ext cx="8229600" cy="4800600"/>
          </a:xfrm>
        </p:spPr>
        <p:txBody>
          <a:bodyPr>
            <a:normAutofit lnSpcReduction="10000"/>
          </a:bodyPr>
          <a:lstStyle/>
          <a:p>
            <a:r>
              <a:rPr lang="en-US" dirty="0" smtClean="0"/>
              <a:t>Once downloaded, just extract the downloaded zip-file: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launch Papyrus, double-click on the </a:t>
            </a:r>
            <a:r>
              <a:rPr lang="en-US" b="1" dirty="0" err="1" smtClean="0">
                <a:solidFill>
                  <a:srgbClr val="00B0F0"/>
                </a:solidFill>
              </a:rPr>
              <a:t>papyrus.exe</a:t>
            </a:r>
            <a:r>
              <a:rPr lang="en-US" dirty="0" smtClean="0"/>
              <a:t> file</a:t>
            </a:r>
          </a:p>
          <a:p>
            <a:r>
              <a:rPr lang="en-US" dirty="0" smtClean="0"/>
              <a:t>A default workspace folder is created in the home directory</a:t>
            </a:r>
            <a:br>
              <a:rPr lang="en-US" dirty="0" smtClean="0"/>
            </a:br>
            <a:r>
              <a:rPr lang="en-US" dirty="0" smtClean="0"/>
              <a:t>(…/users/&lt;users name&gt;/)</a:t>
            </a:r>
          </a:p>
          <a:p>
            <a:endParaRPr lang="en-US" dirty="0" smtClean="0"/>
          </a:p>
          <a:p>
            <a:endParaRPr lang="en-US" dirty="0" smtClean="0"/>
          </a:p>
          <a:p>
            <a:r>
              <a:rPr lang="en-US" dirty="0" smtClean="0"/>
              <a:t>Any empty (need not be empty but is recommended) folder can be used as a workspace-folder.</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9" name="Grafik 8"/>
          <p:cNvPicPr/>
          <p:nvPr/>
        </p:nvPicPr>
        <p:blipFill>
          <a:blip r:embed="rId4"/>
          <a:srcRect/>
          <a:stretch>
            <a:fillRect/>
          </a:stretch>
        </p:blipFill>
        <p:spPr bwMode="auto">
          <a:xfrm>
            <a:off x="899490" y="1484730"/>
            <a:ext cx="1087120" cy="1837690"/>
          </a:xfrm>
          <a:prstGeom prst="rect">
            <a:avLst/>
          </a:prstGeom>
          <a:noFill/>
          <a:ln w="9525">
            <a:noFill/>
            <a:miter lim="800000"/>
            <a:headEnd/>
            <a:tailEnd/>
          </a:ln>
        </p:spPr>
      </p:pic>
      <p:pic>
        <p:nvPicPr>
          <p:cNvPr id="10" name="Grafik 9"/>
          <p:cNvPicPr/>
          <p:nvPr/>
        </p:nvPicPr>
        <p:blipFill>
          <a:blip r:embed="rId5"/>
          <a:srcRect/>
          <a:stretch>
            <a:fillRect/>
          </a:stretch>
        </p:blipFill>
        <p:spPr bwMode="auto">
          <a:xfrm>
            <a:off x="895185" y="4509150"/>
            <a:ext cx="940435" cy="396875"/>
          </a:xfrm>
          <a:prstGeom prst="rect">
            <a:avLst/>
          </a:prstGeom>
          <a:noFill/>
          <a:ln w="9525">
            <a:noFill/>
            <a:miter lim="800000"/>
            <a:headEnd/>
            <a:tailEnd/>
          </a:ln>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Latest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18</a:t>
            </a:fld>
            <a:endParaRPr lang="en-US" dirty="0"/>
          </a:p>
        </p:txBody>
      </p:sp>
      <p:sp>
        <p:nvSpPr>
          <p:cNvPr id="5" name="Content Placeholder 4"/>
          <p:cNvSpPr>
            <a:spLocks noGrp="1"/>
          </p:cNvSpPr>
          <p:nvPr>
            <p:ph idx="1"/>
          </p:nvPr>
        </p:nvSpPr>
        <p:spPr>
          <a:xfrm>
            <a:off x="457200" y="1143000"/>
            <a:ext cx="8229600" cy="4800600"/>
          </a:xfrm>
        </p:spPr>
        <p:txBody>
          <a:bodyPr>
            <a:normAutofit/>
          </a:bodyPr>
          <a:lstStyle/>
          <a:p>
            <a:r>
              <a:rPr lang="en-US" dirty="0" smtClean="0"/>
              <a:t>Workspace can be selected during launch of Papyrus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Done</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11" name="Grafik 10"/>
          <p:cNvPicPr/>
          <p:nvPr/>
        </p:nvPicPr>
        <p:blipFill>
          <a:blip r:embed="rId4"/>
          <a:srcRect/>
          <a:stretch>
            <a:fillRect/>
          </a:stretch>
        </p:blipFill>
        <p:spPr bwMode="auto">
          <a:xfrm>
            <a:off x="899490" y="1772770"/>
            <a:ext cx="5943600" cy="2745377"/>
          </a:xfrm>
          <a:prstGeom prst="rect">
            <a:avLst/>
          </a:prstGeom>
          <a:noFill/>
          <a:ln w="9525">
            <a:noFill/>
            <a:miter lim="800000"/>
            <a:headEnd/>
            <a:tailEnd/>
          </a:ln>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15200" y="304800"/>
            <a:ext cx="1524000" cy="646331"/>
          </a:xfrm>
          <a:prstGeom prst="rect">
            <a:avLst/>
          </a:prstGeom>
          <a:solidFill>
            <a:schemeClr val="bg1"/>
          </a:solidFill>
        </p:spPr>
        <p:txBody>
          <a:bodyPr wrap="square" rtlCol="0">
            <a:spAutoFit/>
          </a:bodyPr>
          <a:lstStyle/>
          <a:p>
            <a:endParaRPr lang="en-US" dirty="0" smtClean="0"/>
          </a:p>
          <a:p>
            <a:endParaRPr lang="en-US" dirty="0"/>
          </a:p>
        </p:txBody>
      </p:sp>
      <p:sp>
        <p:nvSpPr>
          <p:cNvPr id="4" name="TextBox 3"/>
          <p:cNvSpPr txBox="1"/>
          <p:nvPr/>
        </p:nvSpPr>
        <p:spPr>
          <a:xfrm>
            <a:off x="0" y="2590800"/>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2" name="Title 1"/>
          <p:cNvSpPr>
            <a:spLocks noGrp="1"/>
          </p:cNvSpPr>
          <p:nvPr>
            <p:ph type="title"/>
          </p:nvPr>
        </p:nvSpPr>
        <p:spPr/>
        <p:txBody>
          <a:bodyPr/>
          <a:lstStyle/>
          <a:p>
            <a:r>
              <a:rPr lang="en-US" dirty="0" smtClean="0"/>
              <a:t>“Installing Papyrus”</a:t>
            </a:r>
            <a:endParaRPr lang="en-US" dirty="0"/>
          </a:p>
        </p:txBody>
      </p:sp>
      <p:sp>
        <p:nvSpPr>
          <p:cNvPr id="3" name="Text Placeholder 2"/>
          <p:cNvSpPr>
            <a:spLocks noGrp="1"/>
          </p:cNvSpPr>
          <p:nvPr>
            <p:ph type="body" idx="1"/>
          </p:nvPr>
        </p:nvSpPr>
        <p:spPr>
          <a:xfrm>
            <a:off x="457200" y="3813176"/>
            <a:ext cx="8229600" cy="912004"/>
          </a:xfrm>
        </p:spPr>
        <p:txBody>
          <a:bodyPr>
            <a:normAutofit lnSpcReduction="10000"/>
          </a:bodyPr>
          <a:lstStyle/>
          <a:p>
            <a:r>
              <a:rPr lang="en-US" dirty="0" smtClean="0"/>
              <a:t>Older Version</a:t>
            </a:r>
          </a:p>
          <a:p>
            <a:endParaRPr lang="en-US" dirty="0" smtClean="0"/>
          </a:p>
          <a:p>
            <a:r>
              <a:rPr lang="en-US" dirty="0" smtClean="0"/>
              <a:t>For details see </a:t>
            </a:r>
            <a:r>
              <a:rPr lang="en-US" dirty="0" err="1" smtClean="0"/>
              <a:t>TR</a:t>
            </a:r>
            <a:r>
              <a:rPr lang="en-US" dirty="0" smtClean="0"/>
              <a:t>-515 Papyrus Guidelines section 5.1.2</a:t>
            </a:r>
          </a:p>
        </p:txBody>
      </p:sp>
      <p:pic>
        <p:nvPicPr>
          <p:cNvPr id="5" name="Picture 4"/>
          <p:cNvPicPr>
            <a:picLocks noChangeAspect="1"/>
          </p:cNvPicPr>
          <p:nvPr/>
        </p:nvPicPr>
        <p:blipFill>
          <a:blip r:embed="rId2"/>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 Outline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5" name="Content Placeholder 4"/>
          <p:cNvSpPr>
            <a:spLocks noGrp="1"/>
          </p:cNvSpPr>
          <p:nvPr>
            <p:ph idx="1"/>
          </p:nvPr>
        </p:nvSpPr>
        <p:spPr>
          <a:xfrm>
            <a:off x="457200" y="990600"/>
            <a:ext cx="8229600" cy="5181600"/>
          </a:xfrm>
        </p:spPr>
        <p:txBody>
          <a:bodyPr>
            <a:normAutofit/>
          </a:bodyPr>
          <a:lstStyle/>
          <a:p>
            <a:pPr lvl="0"/>
            <a:r>
              <a:rPr lang="en-US" dirty="0" smtClean="0">
                <a:solidFill>
                  <a:srgbClr val="0070C0"/>
                </a:solidFill>
              </a:rPr>
              <a:t>TAPI SDK 1.0.x Overview</a:t>
            </a:r>
          </a:p>
          <a:p>
            <a:pPr lvl="0"/>
            <a:r>
              <a:rPr lang="en-US" dirty="0" smtClean="0">
                <a:solidFill>
                  <a:srgbClr val="0070C0"/>
                </a:solidFill>
              </a:rPr>
              <a:t>TAPI SDK Eclipse Environment</a:t>
            </a:r>
          </a:p>
          <a:p>
            <a:pPr lvl="0"/>
            <a:r>
              <a:rPr lang="en-US" dirty="0" smtClean="0">
                <a:solidFill>
                  <a:srgbClr val="0070C0"/>
                </a:solidFill>
              </a:rPr>
              <a:t>TAPI UML Model</a:t>
            </a:r>
          </a:p>
          <a:p>
            <a:pPr lvl="0"/>
            <a:r>
              <a:rPr lang="en-US" dirty="0" smtClean="0">
                <a:solidFill>
                  <a:srgbClr val="0070C0"/>
                </a:solidFill>
              </a:rPr>
              <a:t>TAPI YANG Schema</a:t>
            </a:r>
          </a:p>
          <a:p>
            <a:pPr lvl="0"/>
            <a:r>
              <a:rPr lang="en-US" dirty="0" smtClean="0">
                <a:solidFill>
                  <a:srgbClr val="0070C0"/>
                </a:solidFill>
              </a:rPr>
              <a:t>TAPI Swagger and RI</a:t>
            </a:r>
          </a:p>
          <a:p>
            <a:pPr lvl="0"/>
            <a:r>
              <a:rPr lang="en-US" dirty="0" smtClean="0">
                <a:solidFill>
                  <a:srgbClr val="0070C0"/>
                </a:solidFill>
              </a:rPr>
              <a:t>TAPI Developer Guide</a:t>
            </a:r>
          </a:p>
          <a:p>
            <a:r>
              <a:rPr lang="en-US" dirty="0" smtClean="0">
                <a:solidFill>
                  <a:srgbClr val="0070C0"/>
                </a:solidFill>
              </a:rPr>
              <a:t>TAPI Englewood</a:t>
            </a:r>
          </a:p>
          <a:p>
            <a:pPr lvl="0"/>
            <a:r>
              <a:rPr lang="en-US" dirty="0" smtClean="0">
                <a:solidFill>
                  <a:srgbClr val="0070C0"/>
                </a:solidFill>
              </a:rPr>
              <a:t>TAPI Next Steps</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20</a:t>
            </a:fld>
            <a:endParaRPr lang="en-US" dirty="0"/>
          </a:p>
        </p:txBody>
      </p:sp>
      <p:sp>
        <p:nvSpPr>
          <p:cNvPr id="5" name="Content Placeholder 4"/>
          <p:cNvSpPr>
            <a:spLocks noGrp="1"/>
          </p:cNvSpPr>
          <p:nvPr>
            <p:ph idx="1"/>
          </p:nvPr>
        </p:nvSpPr>
        <p:spPr>
          <a:xfrm>
            <a:off x="457200" y="1143000"/>
            <a:ext cx="8229600" cy="4800600"/>
          </a:xfrm>
        </p:spPr>
        <p:txBody>
          <a:bodyPr/>
          <a:lstStyle/>
          <a:p>
            <a:r>
              <a:rPr lang="en-US" dirty="0" smtClean="0"/>
              <a:t>Papyrus Mars release </a:t>
            </a:r>
            <a:r>
              <a:rPr lang="en-US" dirty="0" err="1" smtClean="0"/>
              <a:t>1.1.x</a:t>
            </a:r>
            <a:r>
              <a:rPr lang="en-US" dirty="0" smtClean="0"/>
              <a:t> (used so far in </a:t>
            </a:r>
            <a:r>
              <a:rPr lang="en-US" dirty="0" err="1" smtClean="0"/>
              <a:t>ONF</a:t>
            </a:r>
            <a:r>
              <a:rPr lang="en-US" dirty="0" smtClean="0"/>
              <a:t>)</a:t>
            </a:r>
          </a:p>
          <a:p>
            <a:pPr lvl="1"/>
            <a:r>
              <a:rPr lang="en-US" dirty="0" smtClean="0"/>
              <a:t>Note: Requires a 1.7 compatible </a:t>
            </a:r>
            <a:r>
              <a:rPr lang="en-US" dirty="0" err="1" smtClean="0"/>
              <a:t>JVM</a:t>
            </a:r>
            <a:endParaRPr lang="en-US" dirty="0" smtClean="0"/>
          </a:p>
          <a:p>
            <a:r>
              <a:rPr lang="en-US" dirty="0" smtClean="0"/>
              <a:t>Eclipse “Mars” Modeling Tools download:</a:t>
            </a:r>
            <a:br>
              <a:rPr lang="en-US" dirty="0" smtClean="0"/>
            </a:br>
            <a:r>
              <a:rPr lang="en-US" sz="1800" dirty="0" smtClean="0">
                <a:hlinkClick r:id="rId3"/>
              </a:rPr>
              <a:t>http://</a:t>
            </a:r>
            <a:r>
              <a:rPr lang="en-US" sz="1800" dirty="0" err="1" smtClean="0">
                <a:hlinkClick r:id="rId3"/>
              </a:rPr>
              <a:t>www.eclipse.org</a:t>
            </a:r>
            <a:r>
              <a:rPr lang="en-US" sz="1800" dirty="0" smtClean="0">
                <a:hlinkClick r:id="rId3"/>
              </a:rPr>
              <a:t>/downloads/packages/eclipse-modeling-tools/</a:t>
            </a:r>
            <a:r>
              <a:rPr lang="en-US" sz="1800" dirty="0" err="1" smtClean="0">
                <a:hlinkClick r:id="rId3"/>
              </a:rPr>
              <a:t>mars2</a:t>
            </a:r>
            <a:endParaRPr lang="en-US" sz="1800" dirty="0" smtClean="0"/>
          </a:p>
          <a:p>
            <a:r>
              <a:rPr lang="en-US" dirty="0" smtClean="0"/>
              <a:t>Download Links</a:t>
            </a:r>
          </a:p>
          <a:p>
            <a:pPr lvl="1"/>
            <a:r>
              <a:rPr lang="en-US" dirty="0" smtClean="0"/>
              <a:t>Windows 32-bit</a:t>
            </a:r>
          </a:p>
          <a:p>
            <a:pPr lvl="1"/>
            <a:r>
              <a:rPr lang="en-US" dirty="0" smtClean="0"/>
              <a:t>Windows 64-bit</a:t>
            </a:r>
          </a:p>
          <a:p>
            <a:pPr lvl="1"/>
            <a:r>
              <a:rPr lang="en-US" dirty="0" smtClean="0"/>
              <a:t>Mac OS X (Cocoa) 64-bit</a:t>
            </a:r>
          </a:p>
          <a:p>
            <a:pPr lvl="1"/>
            <a:r>
              <a:rPr lang="en-US" dirty="0" smtClean="0"/>
              <a:t>Linux 32-bit</a:t>
            </a:r>
          </a:p>
          <a:p>
            <a:pPr lvl="1"/>
            <a:r>
              <a:rPr lang="en-US" dirty="0" smtClean="0"/>
              <a:t>Linux 64-bit</a:t>
            </a:r>
          </a:p>
        </p:txBody>
      </p:sp>
      <p:pic>
        <p:nvPicPr>
          <p:cNvPr id="8" name="Picture 7"/>
          <p:cNvPicPr>
            <a:picLocks noChangeAspect="1"/>
          </p:cNvPicPr>
          <p:nvPr/>
        </p:nvPicPr>
        <p:blipFill>
          <a:blip r:embed="rId4"/>
          <a:stretch>
            <a:fillRect/>
          </a:stretch>
        </p:blipFill>
        <p:spPr>
          <a:xfrm>
            <a:off x="7721600" y="304800"/>
            <a:ext cx="965200" cy="1293368"/>
          </a:xfrm>
          <a:prstGeom prst="rect">
            <a:avLst/>
          </a:prstGeom>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21</a:t>
            </a:fld>
            <a:endParaRPr lang="en-US" dirty="0"/>
          </a:p>
        </p:txBody>
      </p:sp>
      <p:sp>
        <p:nvSpPr>
          <p:cNvPr id="5" name="Content Placeholder 4"/>
          <p:cNvSpPr>
            <a:spLocks noGrp="1"/>
          </p:cNvSpPr>
          <p:nvPr>
            <p:ph idx="1"/>
          </p:nvPr>
        </p:nvSpPr>
        <p:spPr>
          <a:xfrm>
            <a:off x="457200" y="1143000"/>
            <a:ext cx="8229600" cy="4800600"/>
          </a:xfrm>
        </p:spPr>
        <p:txBody>
          <a:bodyPr>
            <a:normAutofit/>
          </a:bodyPr>
          <a:lstStyle/>
          <a:p>
            <a:r>
              <a:rPr lang="en-US" dirty="0" smtClean="0"/>
              <a:t>Once downloaded, just extract the downloaded zip-file: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launch Papyrus, double-click on the </a:t>
            </a:r>
            <a:r>
              <a:rPr lang="en-US" b="1" dirty="0" err="1" smtClean="0">
                <a:solidFill>
                  <a:srgbClr val="00B0F0"/>
                </a:solidFill>
              </a:rPr>
              <a:t>eclipse.exe</a:t>
            </a:r>
            <a:r>
              <a:rPr lang="en-US" dirty="0" smtClean="0"/>
              <a:t> file</a:t>
            </a:r>
          </a:p>
          <a:p>
            <a:r>
              <a:rPr lang="en-US" dirty="0" smtClean="0"/>
              <a:t>A default workspace folder is created in the home directory</a:t>
            </a:r>
            <a:br>
              <a:rPr lang="en-US" dirty="0" smtClean="0"/>
            </a:br>
            <a:r>
              <a:rPr lang="en-US" dirty="0" smtClean="0"/>
              <a:t>(…/users/&lt;users name&gt;/)</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10" name="Grafik 9"/>
          <p:cNvPicPr/>
          <p:nvPr/>
        </p:nvPicPr>
        <p:blipFill>
          <a:blip r:embed="rId4"/>
          <a:srcRect/>
          <a:stretch>
            <a:fillRect/>
          </a:stretch>
        </p:blipFill>
        <p:spPr bwMode="auto">
          <a:xfrm>
            <a:off x="899490" y="5624485"/>
            <a:ext cx="940435" cy="396875"/>
          </a:xfrm>
          <a:prstGeom prst="rect">
            <a:avLst/>
          </a:prstGeom>
          <a:noFill/>
          <a:ln w="9525">
            <a:noFill/>
            <a:miter lim="800000"/>
            <a:headEnd/>
            <a:tailEnd/>
          </a:ln>
        </p:spPr>
      </p:pic>
      <p:pic>
        <p:nvPicPr>
          <p:cNvPr id="24578" name="Picture 2"/>
          <p:cNvPicPr>
            <a:picLocks noChangeAspect="1" noChangeArrowheads="1"/>
          </p:cNvPicPr>
          <p:nvPr/>
        </p:nvPicPr>
        <p:blipFill>
          <a:blip r:embed="rId5"/>
          <a:srcRect/>
          <a:stretch>
            <a:fillRect/>
          </a:stretch>
        </p:blipFill>
        <p:spPr bwMode="auto">
          <a:xfrm>
            <a:off x="899490" y="1484730"/>
            <a:ext cx="1038225" cy="2800350"/>
          </a:xfrm>
          <a:prstGeom prst="rect">
            <a:avLst/>
          </a:prstGeom>
          <a:noFill/>
          <a:ln w="9525">
            <a:noFill/>
            <a:miter lim="800000"/>
            <a:headEnd/>
            <a:tailEnd/>
          </a:ln>
          <a:effectLst/>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22</a:t>
            </a:fld>
            <a:endParaRPr lang="en-US" dirty="0"/>
          </a:p>
        </p:txBody>
      </p:sp>
      <p:sp>
        <p:nvSpPr>
          <p:cNvPr id="5" name="Content Placeholder 4"/>
          <p:cNvSpPr>
            <a:spLocks noGrp="1"/>
          </p:cNvSpPr>
          <p:nvPr>
            <p:ph idx="1"/>
          </p:nvPr>
        </p:nvSpPr>
        <p:spPr>
          <a:xfrm>
            <a:off x="457200" y="1143000"/>
            <a:ext cx="8229600" cy="4800600"/>
          </a:xfrm>
        </p:spPr>
        <p:txBody>
          <a:bodyPr>
            <a:normAutofit/>
          </a:bodyPr>
          <a:lstStyle/>
          <a:p>
            <a:r>
              <a:rPr lang="en-US" dirty="0" smtClean="0"/>
              <a:t>Any empty (need not be empty but is recommended) folder</a:t>
            </a:r>
            <a:br>
              <a:rPr lang="en-US" dirty="0" smtClean="0"/>
            </a:br>
            <a:r>
              <a:rPr lang="en-US" dirty="0" smtClean="0"/>
              <a:t>can be used as a workspace-folder.</a:t>
            </a:r>
          </a:p>
          <a:p>
            <a:r>
              <a:rPr lang="en-US" dirty="0" smtClean="0"/>
              <a:t>Workspace can be selected during launch of Papyrus</a:t>
            </a:r>
          </a:p>
          <a:p>
            <a:r>
              <a:rPr lang="en-US" dirty="0" smtClean="0"/>
              <a:t>Close Welcome page</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12" name="Grafik 11"/>
          <p:cNvPicPr/>
          <p:nvPr/>
        </p:nvPicPr>
        <p:blipFill>
          <a:blip r:embed="rId4"/>
          <a:srcRect/>
          <a:stretch>
            <a:fillRect/>
          </a:stretch>
        </p:blipFill>
        <p:spPr bwMode="auto">
          <a:xfrm>
            <a:off x="2771204" y="2664732"/>
            <a:ext cx="3673056" cy="3356628"/>
          </a:xfrm>
          <a:prstGeom prst="rect">
            <a:avLst/>
          </a:prstGeom>
          <a:noFill/>
          <a:ln w="9525">
            <a:noFill/>
            <a:miter lim="800000"/>
            <a:headEnd/>
            <a:tailEnd/>
          </a:ln>
        </p:spPr>
      </p:pic>
      <p:cxnSp>
        <p:nvCxnSpPr>
          <p:cNvPr id="14" name="Gerade Verbindung mit Pfeil 13"/>
          <p:cNvCxnSpPr/>
          <p:nvPr/>
        </p:nvCxnSpPr>
        <p:spPr>
          <a:xfrm flipH="1" flipV="1">
            <a:off x="3923910" y="3284980"/>
            <a:ext cx="288040" cy="576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23</a:t>
            </a:fld>
            <a:endParaRPr lang="en-US" dirty="0"/>
          </a:p>
        </p:txBody>
      </p:sp>
      <p:sp>
        <p:nvSpPr>
          <p:cNvPr id="5" name="Content Placeholder 4"/>
          <p:cNvSpPr>
            <a:spLocks noGrp="1"/>
          </p:cNvSpPr>
          <p:nvPr>
            <p:ph idx="1"/>
          </p:nvPr>
        </p:nvSpPr>
        <p:spPr>
          <a:xfrm>
            <a:off x="457200" y="1143000"/>
            <a:ext cx="8229600" cy="4800600"/>
          </a:xfrm>
        </p:spPr>
        <p:txBody>
          <a:bodyPr>
            <a:normAutofit/>
          </a:bodyPr>
          <a:lstStyle/>
          <a:p>
            <a:r>
              <a:rPr lang="en-US" dirty="0" smtClean="0"/>
              <a:t>Add Papyrus Modeling Component to eclipse</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10" name="Grafik 9"/>
          <p:cNvPicPr>
            <a:picLocks noChangeAspect="1"/>
          </p:cNvPicPr>
          <p:nvPr/>
        </p:nvPicPr>
        <p:blipFill>
          <a:blip r:embed="rId4"/>
          <a:srcRect/>
          <a:stretch>
            <a:fillRect/>
          </a:stretch>
        </p:blipFill>
        <p:spPr bwMode="auto">
          <a:xfrm>
            <a:off x="914910" y="1916790"/>
            <a:ext cx="5889400" cy="3734378"/>
          </a:xfrm>
          <a:prstGeom prst="rect">
            <a:avLst/>
          </a:prstGeom>
          <a:noFill/>
          <a:ln w="9525">
            <a:noFill/>
            <a:miter lim="800000"/>
            <a:headEnd/>
            <a:tailEnd/>
          </a:ln>
        </p:spPr>
      </p:pic>
      <p:cxnSp>
        <p:nvCxnSpPr>
          <p:cNvPr id="13" name="Gerade Verbindung mit Pfeil 12"/>
          <p:cNvCxnSpPr/>
          <p:nvPr/>
        </p:nvCxnSpPr>
        <p:spPr>
          <a:xfrm flipH="1" flipV="1">
            <a:off x="5220090" y="5229250"/>
            <a:ext cx="288040" cy="504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24</a:t>
            </a:fld>
            <a:endParaRPr lang="en-US" dirty="0"/>
          </a:p>
        </p:txBody>
      </p:sp>
      <p:sp>
        <p:nvSpPr>
          <p:cNvPr id="5" name="Content Placeholder 4"/>
          <p:cNvSpPr>
            <a:spLocks noGrp="1"/>
          </p:cNvSpPr>
          <p:nvPr>
            <p:ph idx="1"/>
          </p:nvPr>
        </p:nvSpPr>
        <p:spPr>
          <a:xfrm>
            <a:off x="457200" y="1143000"/>
            <a:ext cx="8229600" cy="4800600"/>
          </a:xfrm>
        </p:spPr>
        <p:txBody>
          <a:bodyPr>
            <a:normAutofit/>
          </a:bodyPr>
          <a:lstStyle/>
          <a:p>
            <a:r>
              <a:rPr lang="en-US" dirty="0" smtClean="0"/>
              <a:t>Add Papyrus Modeling Component to eclipse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Restart eclipse</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26626" name="Picture 2"/>
          <p:cNvPicPr>
            <a:picLocks noChangeAspect="1" noChangeArrowheads="1"/>
          </p:cNvPicPr>
          <p:nvPr/>
        </p:nvPicPr>
        <p:blipFill>
          <a:blip r:embed="rId4"/>
          <a:srcRect/>
          <a:stretch>
            <a:fillRect/>
          </a:stretch>
        </p:blipFill>
        <p:spPr bwMode="auto">
          <a:xfrm>
            <a:off x="897223" y="1556740"/>
            <a:ext cx="5907087" cy="3352800"/>
          </a:xfrm>
          <a:prstGeom prst="rect">
            <a:avLst/>
          </a:prstGeom>
          <a:noFill/>
          <a:ln w="9525">
            <a:noFill/>
            <a:miter lim="800000"/>
            <a:headEnd/>
            <a:tailEnd/>
          </a:ln>
          <a:effectLst/>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“Installing” Papyrus</a:t>
            </a:r>
            <a:br>
              <a:rPr lang="en-US" dirty="0" smtClean="0"/>
            </a:br>
            <a:r>
              <a:rPr lang="en-US" dirty="0" smtClean="0"/>
              <a:t>Older Version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25</a:t>
            </a:fld>
            <a:endParaRPr lang="en-US" dirty="0"/>
          </a:p>
        </p:txBody>
      </p:sp>
      <p:sp>
        <p:nvSpPr>
          <p:cNvPr id="5" name="Content Placeholder 4"/>
          <p:cNvSpPr>
            <a:spLocks noGrp="1"/>
          </p:cNvSpPr>
          <p:nvPr>
            <p:ph idx="1"/>
          </p:nvPr>
        </p:nvSpPr>
        <p:spPr>
          <a:xfrm>
            <a:off x="457200" y="1143000"/>
            <a:ext cx="8229600" cy="4800600"/>
          </a:xfrm>
        </p:spPr>
        <p:txBody>
          <a:bodyPr>
            <a:normAutofit lnSpcReduction="10000"/>
          </a:bodyPr>
          <a:lstStyle/>
          <a:p>
            <a:r>
              <a:rPr lang="en-US" dirty="0" smtClean="0"/>
              <a:t>Switch to the Papyrus Perspective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Done</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pic>
        <p:nvPicPr>
          <p:cNvPr id="26628" name="Picture 4"/>
          <p:cNvPicPr>
            <a:picLocks noChangeAspect="1" noChangeArrowheads="1"/>
          </p:cNvPicPr>
          <p:nvPr/>
        </p:nvPicPr>
        <p:blipFill>
          <a:blip r:embed="rId4"/>
          <a:srcRect/>
          <a:stretch>
            <a:fillRect/>
          </a:stretch>
        </p:blipFill>
        <p:spPr bwMode="auto">
          <a:xfrm>
            <a:off x="899490" y="1628750"/>
            <a:ext cx="2143125" cy="1095375"/>
          </a:xfrm>
          <a:prstGeom prst="rect">
            <a:avLst/>
          </a:prstGeom>
          <a:noFill/>
          <a:ln w="9525">
            <a:noFill/>
            <a:miter lim="800000"/>
            <a:headEnd/>
            <a:tailEnd/>
          </a:ln>
          <a:effectLst/>
        </p:spPr>
      </p:pic>
      <p:pic>
        <p:nvPicPr>
          <p:cNvPr id="27650" name="Picture 2"/>
          <p:cNvPicPr>
            <a:picLocks noChangeAspect="1" noChangeArrowheads="1"/>
          </p:cNvPicPr>
          <p:nvPr/>
        </p:nvPicPr>
        <p:blipFill>
          <a:blip r:embed="rId5"/>
          <a:srcRect/>
          <a:stretch>
            <a:fillRect/>
          </a:stretch>
        </p:blipFill>
        <p:spPr bwMode="auto">
          <a:xfrm>
            <a:off x="3347830" y="1620810"/>
            <a:ext cx="3438525" cy="4400550"/>
          </a:xfrm>
          <a:prstGeom prst="rect">
            <a:avLst/>
          </a:prstGeom>
          <a:noFill/>
          <a:ln w="9525">
            <a:noFill/>
            <a:miter lim="800000"/>
            <a:headEnd/>
            <a:tailEnd/>
          </a:ln>
          <a:effectLst/>
        </p:spPr>
      </p:pic>
      <p:pic>
        <p:nvPicPr>
          <p:cNvPr id="10" name="Grafik 9"/>
          <p:cNvPicPr/>
          <p:nvPr/>
        </p:nvPicPr>
        <p:blipFill>
          <a:blip r:embed="rId6"/>
          <a:srcRect/>
          <a:stretch>
            <a:fillRect/>
          </a:stretch>
        </p:blipFill>
        <p:spPr bwMode="auto">
          <a:xfrm>
            <a:off x="7092350" y="1628750"/>
            <a:ext cx="1776730" cy="733425"/>
          </a:xfrm>
          <a:prstGeom prst="rect">
            <a:avLst/>
          </a:prstGeom>
          <a:noFill/>
          <a:ln w="9525">
            <a:noFill/>
            <a:miter lim="800000"/>
            <a:headEnd/>
            <a:tailEnd/>
          </a:ln>
        </p:spPr>
      </p:pic>
    </p:spTree>
    <p:extLst>
      <p:ext uri="{BB962C8B-B14F-4D97-AF65-F5344CB8AC3E}">
        <p14:creationId xmlns:p14="http://schemas.microsoft.com/office/powerpoint/2010/main" xmlns="" val="4167309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Outline </a:t>
            </a:r>
            <a:r>
              <a:rPr lang="de-DE" dirty="0" err="1" smtClean="0"/>
              <a:t>of</a:t>
            </a:r>
            <a:r>
              <a:rPr lang="de-DE" dirty="0" smtClean="0"/>
              <a:t> Papyrus </a:t>
            </a:r>
            <a:r>
              <a:rPr lang="de-DE" dirty="0" err="1" smtClean="0"/>
              <a:t>Perspective</a:t>
            </a:r>
            <a:endParaRPr lang="de-DE"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26</a:t>
            </a:fld>
            <a:endParaRPr lang="en-US" dirty="0"/>
          </a:p>
        </p:txBody>
      </p:sp>
      <p:pic>
        <p:nvPicPr>
          <p:cNvPr id="5" name="Picture 2"/>
          <p:cNvPicPr>
            <a:picLocks noChangeAspect="1"/>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3005" t="8854" r="7010"/>
          <a:stretch>
            <a:fillRect/>
          </a:stretch>
        </p:blipFill>
        <p:spPr bwMode="auto">
          <a:xfrm>
            <a:off x="12122" y="836640"/>
            <a:ext cx="9119756" cy="532874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Adding</a:t>
            </a:r>
            <a:r>
              <a:rPr lang="de-DE" dirty="0" smtClean="0"/>
              <a:t> </a:t>
            </a:r>
            <a:r>
              <a:rPr lang="de-DE" dirty="0" err="1" smtClean="0"/>
              <a:t>Gendoc</a:t>
            </a:r>
            <a:r>
              <a:rPr lang="de-DE" dirty="0" smtClean="0"/>
              <a:t> </a:t>
            </a:r>
            <a:r>
              <a:rPr lang="de-DE" dirty="0" err="1" smtClean="0"/>
              <a:t>Plugin</a:t>
            </a:r>
            <a:endParaRPr lang="de-DE" dirty="0"/>
          </a:p>
        </p:txBody>
      </p:sp>
      <p:sp>
        <p:nvSpPr>
          <p:cNvPr id="3" name="Textplatzhalter 2"/>
          <p:cNvSpPr>
            <a:spLocks noGrp="1"/>
          </p:cNvSpPr>
          <p:nvPr>
            <p:ph type="body" idx="1"/>
          </p:nvPr>
        </p:nvSpPr>
        <p:spPr>
          <a:xfrm>
            <a:off x="457200" y="3813176"/>
            <a:ext cx="8229600" cy="912004"/>
          </a:xfrm>
        </p:spPr>
        <p:txBody>
          <a:bodyPr>
            <a:normAutofit lnSpcReduction="10000"/>
          </a:bodyPr>
          <a:lstStyle/>
          <a:p>
            <a:endParaRPr lang="en-US" dirty="0" smtClean="0"/>
          </a:p>
          <a:p>
            <a:r>
              <a:rPr lang="en-US" dirty="0" smtClean="0"/>
              <a:t>For installation details see </a:t>
            </a:r>
            <a:r>
              <a:rPr lang="en-US" dirty="0" err="1" smtClean="0"/>
              <a:t>TR</a:t>
            </a:r>
            <a:r>
              <a:rPr lang="en-US" dirty="0" smtClean="0"/>
              <a:t>-515 Papyrus Guidelines section 5.3</a:t>
            </a:r>
          </a:p>
          <a:p>
            <a:r>
              <a:rPr lang="en-US" dirty="0" smtClean="0"/>
              <a:t>For usage details see </a:t>
            </a:r>
            <a:r>
              <a:rPr lang="en-US" dirty="0" err="1" smtClean="0"/>
              <a:t>TR</a:t>
            </a:r>
            <a:r>
              <a:rPr lang="en-US" dirty="0" smtClean="0"/>
              <a:t>-515 Papyrus Guidelines section 8</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a:t>
            </a:r>
            <a:r>
              <a:rPr lang="en-US" dirty="0" err="1" smtClean="0"/>
              <a:t>Gendoc</a:t>
            </a:r>
            <a:r>
              <a:rPr lang="en-US" dirty="0" smtClean="0"/>
              <a:t> </a:t>
            </a:r>
            <a:r>
              <a:rPr lang="en-US" dirty="0" err="1" smtClean="0"/>
              <a:t>Plugin</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28</a:t>
            </a:fld>
            <a:endParaRPr lang="en-US"/>
          </a:p>
        </p:txBody>
      </p:sp>
      <p:sp>
        <p:nvSpPr>
          <p:cNvPr id="4" name="Inhaltsplatzhalter 3"/>
          <p:cNvSpPr>
            <a:spLocks noGrp="1"/>
          </p:cNvSpPr>
          <p:nvPr>
            <p:ph idx="1"/>
          </p:nvPr>
        </p:nvSpPr>
        <p:spPr>
          <a:xfrm>
            <a:off x="457200" y="1143000"/>
            <a:ext cx="8291380" cy="5029200"/>
          </a:xfrm>
        </p:spPr>
        <p:txBody>
          <a:bodyPr>
            <a:normAutofit/>
          </a:bodyPr>
          <a:lstStyle/>
          <a:p>
            <a:r>
              <a:rPr lang="en-US" dirty="0" err="1" smtClean="0"/>
              <a:t>Gendoc</a:t>
            </a:r>
            <a:r>
              <a:rPr lang="en-US" dirty="0" smtClean="0"/>
              <a:t> generates model documentation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Gendoc</a:t>
            </a:r>
            <a:r>
              <a:rPr lang="en-US" dirty="0" smtClean="0"/>
              <a:t> version </a:t>
            </a:r>
            <a:r>
              <a:rPr lang="en-US" dirty="0" err="1" smtClean="0"/>
              <a:t>0.5.x</a:t>
            </a:r>
            <a:r>
              <a:rPr lang="en-US" dirty="0" smtClean="0"/>
              <a:t> (used so far in </a:t>
            </a:r>
            <a:r>
              <a:rPr lang="en-US" dirty="0" err="1" smtClean="0"/>
              <a:t>ONF</a:t>
            </a:r>
            <a:r>
              <a:rPr lang="en-US" dirty="0" smtClean="0"/>
              <a:t>)</a:t>
            </a:r>
          </a:p>
          <a:p>
            <a:r>
              <a:rPr lang="en-US" dirty="0" err="1" smtClean="0"/>
              <a:t>Gendoc</a:t>
            </a:r>
            <a:r>
              <a:rPr lang="en-US" dirty="0" smtClean="0"/>
              <a:t> </a:t>
            </a:r>
            <a:r>
              <a:rPr lang="en-US" dirty="0" err="1" smtClean="0"/>
              <a:t>v0.5.1</a:t>
            </a:r>
            <a:r>
              <a:rPr lang="en-US" dirty="0" smtClean="0"/>
              <a:t> update site:</a:t>
            </a:r>
            <a:br>
              <a:rPr lang="en-US" dirty="0" smtClean="0"/>
            </a:br>
            <a:r>
              <a:rPr lang="en-US" dirty="0" err="1" smtClean="0">
                <a:hlinkClick r:id="rId2"/>
              </a:rPr>
              <a:t>http://download.eclipse.org/gendoc/updates/releases/0.5.0/</a:t>
            </a:r>
            <a:endParaRPr lang="en-US" dirty="0" smtClean="0"/>
          </a:p>
          <a:p>
            <a:r>
              <a:rPr lang="en-US" dirty="0" smtClean="0"/>
              <a:t>Latest </a:t>
            </a:r>
            <a:r>
              <a:rPr lang="en-US" dirty="0" err="1" smtClean="0"/>
              <a:t>Gendoc</a:t>
            </a:r>
            <a:r>
              <a:rPr lang="en-US" dirty="0" smtClean="0"/>
              <a:t> version 0.6.0 (not released yet)</a:t>
            </a:r>
          </a:p>
          <a:p>
            <a:r>
              <a:rPr lang="en-US" dirty="0" smtClean="0"/>
              <a:t>How to use it?</a:t>
            </a:r>
            <a:br>
              <a:rPr lang="en-US" dirty="0" smtClean="0"/>
            </a:br>
            <a:r>
              <a:rPr lang="en-US" dirty="0" smtClean="0"/>
              <a:t>See </a:t>
            </a:r>
            <a:r>
              <a:rPr lang="en-US" dirty="0" err="1" smtClean="0"/>
              <a:t>TR</a:t>
            </a:r>
            <a:r>
              <a:rPr lang="en-US" dirty="0" smtClean="0"/>
              <a:t>-515 Papyrus Guidelines section 8</a:t>
            </a:r>
          </a:p>
        </p:txBody>
      </p:sp>
      <p:pic>
        <p:nvPicPr>
          <p:cNvPr id="5" name="Picture 11" descr="http://www.dailyblogging.org/wp-content/uploads/2010/07/microsoftword.png"/>
          <p:cNvPicPr>
            <a:picLocks noChangeAspect="1" noChangeArrowheads="1"/>
          </p:cNvPicPr>
          <p:nvPr/>
        </p:nvPicPr>
        <p:blipFill>
          <a:blip r:embed="rId3" cstate="print"/>
          <a:srcRect/>
          <a:stretch>
            <a:fillRect/>
          </a:stretch>
        </p:blipFill>
        <p:spPr bwMode="auto">
          <a:xfrm>
            <a:off x="1331550" y="1949910"/>
            <a:ext cx="720080" cy="720080"/>
          </a:xfrm>
          <a:prstGeom prst="rect">
            <a:avLst/>
          </a:prstGeom>
          <a:noFill/>
        </p:spPr>
      </p:pic>
      <p:pic>
        <p:nvPicPr>
          <p:cNvPr id="6" name="Picture 2" descr="https://www.eclipse.org/gendoc/public/images/logo-gendoc.png"/>
          <p:cNvPicPr>
            <a:picLocks noChangeAspect="1" noChangeArrowheads="1"/>
          </p:cNvPicPr>
          <p:nvPr/>
        </p:nvPicPr>
        <p:blipFill>
          <a:blip r:embed="rId4" cstate="print"/>
          <a:srcRect/>
          <a:stretch>
            <a:fillRect/>
          </a:stretch>
        </p:blipFill>
        <p:spPr bwMode="auto">
          <a:xfrm>
            <a:off x="3240414" y="1698383"/>
            <a:ext cx="2699776" cy="1187657"/>
          </a:xfrm>
          <a:prstGeom prst="rect">
            <a:avLst/>
          </a:prstGeom>
          <a:noFill/>
        </p:spPr>
      </p:pic>
      <p:pic>
        <p:nvPicPr>
          <p:cNvPr id="7" name="Picture 2" descr="Papyrus Logo">
            <a:hlinkClick r:id="rId5" tooltip="Papyrus Logo"/>
          </p:cNvPr>
          <p:cNvPicPr>
            <a:picLocks noChangeAspect="1" noChangeArrowheads="1"/>
          </p:cNvPicPr>
          <p:nvPr/>
        </p:nvPicPr>
        <p:blipFill>
          <a:blip r:embed="rId6" cstate="print"/>
          <a:srcRect/>
          <a:stretch>
            <a:fillRect/>
          </a:stretch>
        </p:blipFill>
        <p:spPr bwMode="auto">
          <a:xfrm>
            <a:off x="4067930" y="2886040"/>
            <a:ext cx="1042322" cy="614970"/>
          </a:xfrm>
          <a:prstGeom prst="rect">
            <a:avLst/>
          </a:prstGeom>
          <a:noFill/>
        </p:spPr>
      </p:pic>
      <p:pic>
        <p:nvPicPr>
          <p:cNvPr id="8" name="Picture 11" descr="http://www.dailyblogging.org/wp-content/uploads/2010/07/microsoftword.png"/>
          <p:cNvPicPr>
            <a:picLocks noChangeAspect="1" noChangeArrowheads="1"/>
          </p:cNvPicPr>
          <p:nvPr/>
        </p:nvPicPr>
        <p:blipFill>
          <a:blip r:embed="rId3" cstate="print"/>
          <a:srcRect/>
          <a:stretch>
            <a:fillRect/>
          </a:stretch>
        </p:blipFill>
        <p:spPr bwMode="auto">
          <a:xfrm>
            <a:off x="7092350" y="1949910"/>
            <a:ext cx="720080" cy="720080"/>
          </a:xfrm>
          <a:prstGeom prst="rect">
            <a:avLst/>
          </a:prstGeom>
          <a:noFill/>
        </p:spPr>
      </p:pic>
      <p:sp>
        <p:nvSpPr>
          <p:cNvPr id="9" name="Pfeil nach rechts 8"/>
          <p:cNvSpPr/>
          <p:nvPr/>
        </p:nvSpPr>
        <p:spPr>
          <a:xfrm rot="10800000" flipH="1">
            <a:off x="2123661" y="2005153"/>
            <a:ext cx="1080150" cy="59284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Pfeil nach rechts 9"/>
          <p:cNvSpPr/>
          <p:nvPr/>
        </p:nvSpPr>
        <p:spPr>
          <a:xfrm rot="10800000" flipH="1">
            <a:off x="5940190" y="2021920"/>
            <a:ext cx="1080150" cy="59284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Textfeld 10"/>
          <p:cNvSpPr txBox="1"/>
          <p:nvPr/>
        </p:nvSpPr>
        <p:spPr>
          <a:xfrm>
            <a:off x="1187530" y="2670010"/>
            <a:ext cx="1069524" cy="369332"/>
          </a:xfrm>
          <a:prstGeom prst="rect">
            <a:avLst/>
          </a:prstGeom>
          <a:noFill/>
        </p:spPr>
        <p:txBody>
          <a:bodyPr wrap="none" rtlCol="0">
            <a:spAutoFit/>
          </a:bodyPr>
          <a:lstStyle/>
          <a:p>
            <a:r>
              <a:rPr lang="en-US" dirty="0" smtClean="0"/>
              <a:t>template</a:t>
            </a:r>
            <a:endParaRPr lang="en-US" dirty="0"/>
          </a:p>
        </p:txBody>
      </p:sp>
      <p:sp>
        <p:nvSpPr>
          <p:cNvPr id="12" name="Textfeld 11"/>
          <p:cNvSpPr txBox="1"/>
          <p:nvPr/>
        </p:nvSpPr>
        <p:spPr>
          <a:xfrm>
            <a:off x="6618619" y="2670010"/>
            <a:ext cx="1697901" cy="369332"/>
          </a:xfrm>
          <a:prstGeom prst="rect">
            <a:avLst/>
          </a:prstGeom>
          <a:noFill/>
        </p:spPr>
        <p:txBody>
          <a:bodyPr wrap="none" rtlCol="0">
            <a:spAutoFit/>
          </a:bodyPr>
          <a:lstStyle/>
          <a:p>
            <a:r>
              <a:rPr lang="en-US" dirty="0" smtClean="0"/>
              <a:t>documentation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Adding Gendoc Plugin</a:t>
            </a:r>
            <a:endParaRPr lang="en-US"/>
          </a:p>
        </p:txBody>
      </p:sp>
      <p:sp>
        <p:nvSpPr>
          <p:cNvPr id="3" name="Foliennummernplatzhalter 2"/>
          <p:cNvSpPr>
            <a:spLocks noGrp="1"/>
          </p:cNvSpPr>
          <p:nvPr>
            <p:ph type="sldNum" sz="quarter" idx="10"/>
          </p:nvPr>
        </p:nvSpPr>
        <p:spPr/>
        <p:txBody>
          <a:bodyPr/>
          <a:lstStyle/>
          <a:p>
            <a:fld id="{95FB27F1-C2FE-E646-9E41-8F3092BBAFAE}" type="slidenum">
              <a:rPr lang="en-US" smtClean="0"/>
              <a:pPr/>
              <a:t>29</a:t>
            </a:fld>
            <a:endParaRPr lang="en-US"/>
          </a:p>
        </p:txBody>
      </p:sp>
      <p:sp>
        <p:nvSpPr>
          <p:cNvPr id="4" name="Inhaltsplatzhalter 3"/>
          <p:cNvSpPr>
            <a:spLocks noGrp="1"/>
          </p:cNvSpPr>
          <p:nvPr>
            <p:ph idx="1"/>
          </p:nvPr>
        </p:nvSpPr>
        <p:spPr/>
        <p:txBody>
          <a:bodyPr/>
          <a:lstStyle/>
          <a:p>
            <a:r>
              <a:rPr lang="en-US" dirty="0" smtClean="0"/>
              <a:t>Adding </a:t>
            </a:r>
            <a:r>
              <a:rPr lang="en-US" dirty="0" err="1" smtClean="0"/>
              <a:t>Gendoc</a:t>
            </a:r>
            <a:r>
              <a:rPr lang="en-US" dirty="0" smtClean="0"/>
              <a:t> to eclipse</a:t>
            </a:r>
          </a:p>
        </p:txBody>
      </p:sp>
      <p:pic>
        <p:nvPicPr>
          <p:cNvPr id="28674" name="Picture 2"/>
          <p:cNvPicPr>
            <a:picLocks noChangeAspect="1" noChangeArrowheads="1"/>
          </p:cNvPicPr>
          <p:nvPr/>
        </p:nvPicPr>
        <p:blipFill>
          <a:blip r:embed="rId2"/>
          <a:srcRect/>
          <a:stretch>
            <a:fillRect/>
          </a:stretch>
        </p:blipFill>
        <p:spPr bwMode="auto">
          <a:xfrm>
            <a:off x="853033" y="1667290"/>
            <a:ext cx="6383337"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SDK Overview</a:t>
            </a:r>
            <a:endParaRPr lang="en-US" dirty="0"/>
          </a:p>
        </p:txBody>
      </p:sp>
      <p:sp>
        <p:nvSpPr>
          <p:cNvPr id="6" name="Text Placeholder 5"/>
          <p:cNvSpPr>
            <a:spLocks noGrp="1"/>
          </p:cNvSpPr>
          <p:nvPr>
            <p:ph type="body" idx="1"/>
          </p:nvPr>
        </p:nvSpPr>
        <p:spPr/>
        <p:txBody>
          <a:bodyPr/>
          <a:lstStyle/>
          <a:p>
            <a:r>
              <a:rPr lang="en-US" dirty="0" smtClean="0"/>
              <a:t>Karthik Sethuraman</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Adding Gendoc Plugin</a:t>
            </a:r>
            <a:endParaRPr lang="en-US"/>
          </a:p>
        </p:txBody>
      </p:sp>
      <p:sp>
        <p:nvSpPr>
          <p:cNvPr id="3" name="Foliennummernplatzhalter 2"/>
          <p:cNvSpPr>
            <a:spLocks noGrp="1"/>
          </p:cNvSpPr>
          <p:nvPr>
            <p:ph type="sldNum" sz="quarter" idx="10"/>
          </p:nvPr>
        </p:nvSpPr>
        <p:spPr/>
        <p:txBody>
          <a:bodyPr/>
          <a:lstStyle/>
          <a:p>
            <a:fld id="{95FB27F1-C2FE-E646-9E41-8F3092BBAFAE}" type="slidenum">
              <a:rPr lang="en-US" smtClean="0"/>
              <a:pPr/>
              <a:t>30</a:t>
            </a:fld>
            <a:endParaRPr lang="en-US"/>
          </a:p>
        </p:txBody>
      </p:sp>
      <p:sp>
        <p:nvSpPr>
          <p:cNvPr id="4" name="Inhaltsplatzhalter 3"/>
          <p:cNvSpPr>
            <a:spLocks noGrp="1"/>
          </p:cNvSpPr>
          <p:nvPr>
            <p:ph idx="1"/>
          </p:nvPr>
        </p:nvSpPr>
        <p:spPr/>
        <p:txBody>
          <a:bodyPr/>
          <a:lstStyle/>
          <a:p>
            <a:r>
              <a:rPr lang="en-US" dirty="0" smtClean="0"/>
              <a:t>Add </a:t>
            </a:r>
            <a:r>
              <a:rPr lang="en-US" dirty="0" err="1" smtClean="0"/>
              <a:t>Gendoc</a:t>
            </a:r>
            <a:r>
              <a:rPr lang="en-US" dirty="0" smtClean="0"/>
              <a:t> update site</a:t>
            </a:r>
          </a:p>
        </p:txBody>
      </p:sp>
      <p:pic>
        <p:nvPicPr>
          <p:cNvPr id="29700" name="Picture 4"/>
          <p:cNvPicPr>
            <a:picLocks noChangeAspect="1" noChangeArrowheads="1"/>
          </p:cNvPicPr>
          <p:nvPr/>
        </p:nvPicPr>
        <p:blipFill>
          <a:blip r:embed="rId2"/>
          <a:srcRect/>
          <a:stretch>
            <a:fillRect/>
          </a:stretch>
        </p:blipFill>
        <p:spPr bwMode="auto">
          <a:xfrm>
            <a:off x="884315" y="1700760"/>
            <a:ext cx="46958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Adding Gendoc Plugin</a:t>
            </a:r>
            <a:endParaRPr lang="en-US"/>
          </a:p>
        </p:txBody>
      </p:sp>
      <p:sp>
        <p:nvSpPr>
          <p:cNvPr id="3" name="Foliennummernplatzhalter 2"/>
          <p:cNvSpPr>
            <a:spLocks noGrp="1"/>
          </p:cNvSpPr>
          <p:nvPr>
            <p:ph type="sldNum" sz="quarter" idx="10"/>
          </p:nvPr>
        </p:nvSpPr>
        <p:spPr/>
        <p:txBody>
          <a:bodyPr/>
          <a:lstStyle/>
          <a:p>
            <a:fld id="{95FB27F1-C2FE-E646-9E41-8F3092BBAFAE}" type="slidenum">
              <a:rPr lang="en-US" smtClean="0"/>
              <a:pPr/>
              <a:t>31</a:t>
            </a:fld>
            <a:endParaRPr lang="en-US"/>
          </a:p>
        </p:txBody>
      </p:sp>
      <p:pic>
        <p:nvPicPr>
          <p:cNvPr id="1026" name="Picture 2"/>
          <p:cNvPicPr>
            <a:picLocks noChangeAspect="1" noChangeArrowheads="1"/>
          </p:cNvPicPr>
          <p:nvPr/>
        </p:nvPicPr>
        <p:blipFill>
          <a:blip r:embed="rId2"/>
          <a:srcRect/>
          <a:stretch>
            <a:fillRect/>
          </a:stretch>
        </p:blipFill>
        <p:spPr bwMode="auto">
          <a:xfrm>
            <a:off x="1475570" y="1052670"/>
            <a:ext cx="6192860" cy="4922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Adding YANG Viewer/Editor</a:t>
            </a:r>
            <a:endParaRPr lang="en-US" dirty="0"/>
          </a:p>
        </p:txBody>
      </p:sp>
      <p:sp>
        <p:nvSpPr>
          <p:cNvPr id="3" name="Textplatzhalter 2"/>
          <p:cNvSpPr>
            <a:spLocks noGrp="1"/>
          </p:cNvSpPr>
          <p:nvPr>
            <p:ph type="body" idx="1"/>
          </p:nvPr>
        </p:nvSpPr>
        <p:spPr>
          <a:xfrm>
            <a:off x="457200" y="3813176"/>
            <a:ext cx="8229600" cy="623964"/>
          </a:xfrm>
        </p:spPr>
        <p:txBody>
          <a:bodyPr>
            <a:normAutofit lnSpcReduction="10000"/>
          </a:bodyPr>
          <a:lstStyle/>
          <a:p>
            <a:endParaRPr lang="en-US" smtClean="0"/>
          </a:p>
          <a:p>
            <a:r>
              <a:rPr lang="en-US" smtClean="0"/>
              <a:t>For details see TAPI Guide section 4.2?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33</a:t>
            </a:fld>
            <a:endParaRPr lang="en-US"/>
          </a:p>
        </p:txBody>
      </p:sp>
      <p:sp>
        <p:nvSpPr>
          <p:cNvPr id="4" name="Inhaltsplatzhalter 3"/>
          <p:cNvSpPr>
            <a:spLocks noGrp="1"/>
          </p:cNvSpPr>
          <p:nvPr>
            <p:ph idx="1"/>
          </p:nvPr>
        </p:nvSpPr>
        <p:spPr/>
        <p:txBody>
          <a:bodyPr/>
          <a:lstStyle/>
          <a:p>
            <a:r>
              <a:rPr lang="en-US" dirty="0" smtClean="0"/>
              <a:t>Using </a:t>
            </a:r>
            <a:r>
              <a:rPr lang="en-US" dirty="0" err="1" smtClean="0"/>
              <a:t>xored</a:t>
            </a:r>
            <a:r>
              <a:rPr lang="en-US" dirty="0" smtClean="0"/>
              <a:t> YANG IDE</a:t>
            </a:r>
          </a:p>
          <a:p>
            <a:r>
              <a:rPr lang="en-US" dirty="0" smtClean="0"/>
              <a:t>Wiki page: </a:t>
            </a:r>
            <a:r>
              <a:rPr lang="en-US" dirty="0" err="1" smtClean="0">
                <a:hlinkClick r:id="rId2"/>
              </a:rPr>
              <a:t>https://github.com/xored/yang-ide/wiki</a:t>
            </a:r>
            <a:endParaRPr lang="en-US" dirty="0" smtClean="0"/>
          </a:p>
          <a:p>
            <a:r>
              <a:rPr lang="en-US" dirty="0" smtClean="0"/>
              <a:t>YANG IDE version 1.1.1 (used so far in </a:t>
            </a:r>
            <a:r>
              <a:rPr lang="en-US" dirty="0" err="1" smtClean="0"/>
              <a:t>ONF</a:t>
            </a:r>
            <a:r>
              <a:rPr lang="en-US" dirty="0" smtClean="0"/>
              <a:t>)</a:t>
            </a:r>
          </a:p>
          <a:p>
            <a:r>
              <a:rPr lang="en-US" dirty="0" err="1" smtClean="0"/>
              <a:t>Git</a:t>
            </a:r>
            <a:r>
              <a:rPr lang="en-US" dirty="0" smtClean="0"/>
              <a:t> repository: </a:t>
            </a:r>
            <a:r>
              <a:rPr lang="en-US" dirty="0" err="1" smtClean="0">
                <a:hlinkClick r:id="rId3"/>
              </a:rPr>
              <a:t>http://dl.xored.com/yang/releases</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34</a:t>
            </a:fld>
            <a:endParaRPr lang="en-US"/>
          </a:p>
        </p:txBody>
      </p:sp>
      <p:sp>
        <p:nvSpPr>
          <p:cNvPr id="4" name="Inhaltsplatzhalter 3"/>
          <p:cNvSpPr>
            <a:spLocks noGrp="1"/>
          </p:cNvSpPr>
          <p:nvPr>
            <p:ph idx="1"/>
          </p:nvPr>
        </p:nvSpPr>
        <p:spPr/>
        <p:txBody>
          <a:bodyPr/>
          <a:lstStyle/>
          <a:p>
            <a:r>
              <a:rPr lang="en-US" dirty="0" smtClean="0"/>
              <a:t>Adding YANG IDE to eclipse</a:t>
            </a:r>
          </a:p>
        </p:txBody>
      </p:sp>
      <p:pic>
        <p:nvPicPr>
          <p:cNvPr id="28674" name="Picture 2"/>
          <p:cNvPicPr>
            <a:picLocks noChangeAspect="1" noChangeArrowheads="1"/>
          </p:cNvPicPr>
          <p:nvPr/>
        </p:nvPicPr>
        <p:blipFill>
          <a:blip r:embed="rId2"/>
          <a:srcRect/>
          <a:stretch>
            <a:fillRect/>
          </a:stretch>
        </p:blipFill>
        <p:spPr bwMode="auto">
          <a:xfrm>
            <a:off x="853033" y="1667290"/>
            <a:ext cx="6383337"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35</a:t>
            </a:fld>
            <a:endParaRPr lang="en-US"/>
          </a:p>
        </p:txBody>
      </p:sp>
      <p:sp>
        <p:nvSpPr>
          <p:cNvPr id="4" name="Inhaltsplatzhalter 3"/>
          <p:cNvSpPr>
            <a:spLocks noGrp="1"/>
          </p:cNvSpPr>
          <p:nvPr>
            <p:ph idx="1"/>
          </p:nvPr>
        </p:nvSpPr>
        <p:spPr/>
        <p:txBody>
          <a:bodyPr/>
          <a:lstStyle/>
          <a:p>
            <a:r>
              <a:rPr lang="en-US" dirty="0" smtClean="0"/>
              <a:t>Add YANG IDE repository site</a:t>
            </a:r>
          </a:p>
        </p:txBody>
      </p:sp>
      <p:pic>
        <p:nvPicPr>
          <p:cNvPr id="30722" name="Picture 2"/>
          <p:cNvPicPr>
            <a:picLocks noChangeAspect="1" noChangeArrowheads="1"/>
          </p:cNvPicPr>
          <p:nvPr/>
        </p:nvPicPr>
        <p:blipFill>
          <a:blip r:embed="rId2"/>
          <a:srcRect/>
          <a:stretch>
            <a:fillRect/>
          </a:stretch>
        </p:blipFill>
        <p:spPr bwMode="auto">
          <a:xfrm>
            <a:off x="899490" y="1628750"/>
            <a:ext cx="46958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36</a:t>
            </a:fld>
            <a:endParaRPr lang="en-US"/>
          </a:p>
        </p:txBody>
      </p:sp>
      <p:pic>
        <p:nvPicPr>
          <p:cNvPr id="2050" name="Picture 2"/>
          <p:cNvPicPr>
            <a:picLocks noChangeAspect="1" noChangeArrowheads="1"/>
          </p:cNvPicPr>
          <p:nvPr/>
        </p:nvPicPr>
        <p:blipFill>
          <a:blip r:embed="rId2"/>
          <a:srcRect/>
          <a:stretch>
            <a:fillRect/>
          </a:stretch>
        </p:blipFill>
        <p:spPr bwMode="auto">
          <a:xfrm>
            <a:off x="1435352" y="980660"/>
            <a:ext cx="6233078" cy="5015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37</a:t>
            </a:fld>
            <a:endParaRPr lang="en-US"/>
          </a:p>
        </p:txBody>
      </p:sp>
      <p:pic>
        <p:nvPicPr>
          <p:cNvPr id="5" name="Picture 3"/>
          <p:cNvPicPr>
            <a:picLocks noChangeAspect="1" noChangeArrowheads="1"/>
          </p:cNvPicPr>
          <p:nvPr/>
        </p:nvPicPr>
        <p:blipFill>
          <a:blip r:embed="rId2"/>
          <a:srcRect/>
          <a:stretch>
            <a:fillRect/>
          </a:stretch>
        </p:blipFill>
        <p:spPr bwMode="auto">
          <a:xfrm>
            <a:off x="72008" y="980660"/>
            <a:ext cx="9036496" cy="5034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Adding YANG Viewer/Editor</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38</a:t>
            </a:fld>
            <a:endParaRPr lang="en-US"/>
          </a:p>
        </p:txBody>
      </p:sp>
      <p:pic>
        <p:nvPicPr>
          <p:cNvPr id="6" name="Picture 3"/>
          <p:cNvPicPr>
            <a:picLocks noChangeAspect="1" noChangeArrowheads="1"/>
          </p:cNvPicPr>
          <p:nvPr/>
        </p:nvPicPr>
        <p:blipFill>
          <a:blip r:embed="rId2"/>
          <a:srcRect/>
          <a:stretch>
            <a:fillRect/>
          </a:stretch>
        </p:blipFill>
        <p:spPr bwMode="auto">
          <a:xfrm>
            <a:off x="62655" y="980660"/>
            <a:ext cx="9047543"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Constructing </a:t>
            </a:r>
            <a:r>
              <a:rPr lang="en-US" dirty="0" err="1" smtClean="0"/>
              <a:t>TAPI</a:t>
            </a:r>
            <a:r>
              <a:rPr lang="en-US" dirty="0" smtClean="0"/>
              <a:t> Modeling Environment</a:t>
            </a:r>
            <a:endParaRPr lang="de-DE" dirty="0"/>
          </a:p>
        </p:txBody>
      </p:sp>
      <p:sp>
        <p:nvSpPr>
          <p:cNvPr id="3" name="Textplatzhalter 2"/>
          <p:cNvSpPr>
            <a:spLocks noGrp="1"/>
          </p:cNvSpPr>
          <p:nvPr>
            <p:ph type="body" idx="1"/>
          </p:nvPr>
        </p:nvSpPr>
        <p:spPr>
          <a:xfrm>
            <a:off x="457200" y="3813176"/>
            <a:ext cx="8229600" cy="623963"/>
          </a:xfrm>
        </p:spPr>
        <p:txBody>
          <a:bodyPr>
            <a:normAutofit lnSpcReduction="10000"/>
          </a:bodyPr>
          <a:lstStyle/>
          <a:p>
            <a:endParaRPr lang="en-US" dirty="0" smtClean="0"/>
          </a:p>
          <a:p>
            <a:r>
              <a:rPr lang="en-US" dirty="0" smtClean="0"/>
              <a:t>For details see </a:t>
            </a:r>
            <a:r>
              <a:rPr lang="en-US" dirty="0" err="1" smtClean="0"/>
              <a:t>TR</a:t>
            </a:r>
            <a:r>
              <a:rPr lang="en-US" dirty="0" smtClean="0"/>
              <a:t>-515 Papyrus Guidelines section 7.6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934200" cy="609600"/>
          </a:xfrm>
        </p:spPr>
        <p:txBody>
          <a:bodyPr/>
          <a:lstStyle/>
          <a:p>
            <a:r>
              <a:rPr lang="en-US" dirty="0" smtClean="0"/>
              <a:t>Key features of TAPI SDK</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4" name="Content Placeholder 3"/>
          <p:cNvSpPr>
            <a:spLocks noGrp="1"/>
          </p:cNvSpPr>
          <p:nvPr>
            <p:ph idx="1"/>
          </p:nvPr>
        </p:nvSpPr>
        <p:spPr>
          <a:xfrm>
            <a:off x="228600" y="1143000"/>
            <a:ext cx="8686800" cy="5029200"/>
          </a:xfrm>
        </p:spPr>
        <p:txBody>
          <a:bodyPr>
            <a:normAutofit fontScale="77500" lnSpcReduction="20000"/>
          </a:bodyPr>
          <a:lstStyle/>
          <a:p>
            <a:r>
              <a:rPr lang="en-US" sz="2800" dirty="0" smtClean="0">
                <a:solidFill>
                  <a:srgbClr val="0070C0"/>
                </a:solidFill>
              </a:rPr>
              <a:t>Technology-agnostic API Framework</a:t>
            </a:r>
          </a:p>
          <a:p>
            <a:pPr lvl="1"/>
            <a:r>
              <a:rPr lang="en-US" sz="2400" dirty="0" smtClean="0"/>
              <a:t>Standardizes a single core technology-agnostic specification that abstracts common transport network functions for the interface</a:t>
            </a:r>
          </a:p>
          <a:p>
            <a:pPr lvl="1"/>
            <a:r>
              <a:rPr lang="en-US" sz="2400" dirty="0" smtClean="0"/>
              <a:t>Facilitate exchange of diverse network information, specific to different technology layers in a consistent manner using the same set of APIs</a:t>
            </a:r>
          </a:p>
          <a:p>
            <a:r>
              <a:rPr lang="en-US" sz="2800" dirty="0" smtClean="0">
                <a:solidFill>
                  <a:srgbClr val="0070C0"/>
                </a:solidFill>
              </a:rPr>
              <a:t>Modular &amp; Extensible</a:t>
            </a:r>
          </a:p>
          <a:p>
            <a:pPr lvl="1"/>
            <a:r>
              <a:rPr lang="en-US" sz="2400" dirty="0" smtClean="0"/>
              <a:t>Functional features are packaged into small self-contained largely-independent modules</a:t>
            </a:r>
          </a:p>
          <a:p>
            <a:pPr lvl="1"/>
            <a:r>
              <a:rPr lang="en-US" sz="2400" dirty="0" smtClean="0"/>
              <a:t>TAPI Core Spec is designed to be fully extensible</a:t>
            </a:r>
          </a:p>
          <a:p>
            <a:r>
              <a:rPr lang="en-US" sz="2800" dirty="0" smtClean="0">
                <a:solidFill>
                  <a:srgbClr val="0070C0"/>
                </a:solidFill>
              </a:rPr>
              <a:t>Industry-wide Interoperability Objective </a:t>
            </a:r>
            <a:r>
              <a:rPr lang="en-US" sz="2800" dirty="0" smtClean="0"/>
              <a:t>– developed within</a:t>
            </a:r>
          </a:p>
          <a:p>
            <a:pPr lvl="1"/>
            <a:r>
              <a:rPr lang="en-US" sz="2400" dirty="0" smtClean="0"/>
              <a:t>Open Source SDN SNOWMASS project under Apache 2 license</a:t>
            </a:r>
          </a:p>
          <a:p>
            <a:r>
              <a:rPr lang="en-US" sz="2800" dirty="0" smtClean="0">
                <a:solidFill>
                  <a:srgbClr val="0070C0"/>
                </a:solidFill>
              </a:rPr>
              <a:t>SDK components generated using tools for agile prototyping</a:t>
            </a:r>
          </a:p>
          <a:p>
            <a:pPr lvl="1"/>
            <a:r>
              <a:rPr lang="en-US" sz="2400" dirty="0" smtClean="0"/>
              <a:t>YANG schema generated from UML using guidelines developed in an multi-SDO initiative (IISOMI)</a:t>
            </a:r>
          </a:p>
          <a:p>
            <a:pPr lvl="1"/>
            <a:r>
              <a:rPr lang="en-US" sz="2400" dirty="0" smtClean="0"/>
              <a:t>Swagger/JSON APIs generated from YANG following </a:t>
            </a:r>
            <a:r>
              <a:rPr lang="en-US" sz="2400" dirty="0" err="1" smtClean="0"/>
              <a:t>RESTConf</a:t>
            </a:r>
            <a:r>
              <a:rPr lang="en-US" sz="2400" dirty="0" smtClean="0"/>
              <a:t> specification</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95FB27F1-C2FE-E646-9E41-8F3092BBAFAE}" type="slidenum">
              <a:rPr lang="en-US" smtClean="0"/>
              <a:pPr/>
              <a:t>40</a:t>
            </a:fld>
            <a:endParaRPr lang="en-US" dirty="0"/>
          </a:p>
        </p:txBody>
      </p:sp>
      <p:sp>
        <p:nvSpPr>
          <p:cNvPr id="46" name="Abgerundetes Rechteck 45"/>
          <p:cNvSpPr/>
          <p:nvPr/>
        </p:nvSpPr>
        <p:spPr>
          <a:xfrm>
            <a:off x="3851920" y="3212976"/>
            <a:ext cx="1440160" cy="432048"/>
          </a:xfrm>
          <a:prstGeom prst="roundRect">
            <a:avLst/>
          </a:prstGeom>
          <a:gradFill rotWithShape="1">
            <a:gsLst>
              <a:gs pos="0">
                <a:srgbClr val="17BB7E">
                  <a:tint val="100000"/>
                  <a:shade val="100000"/>
                  <a:satMod val="130000"/>
                </a:srgbClr>
              </a:gs>
              <a:gs pos="100000">
                <a:srgbClr val="17BB7E">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2" name="Gruppieren 65"/>
          <p:cNvGrpSpPr/>
          <p:nvPr/>
        </p:nvGrpSpPr>
        <p:grpSpPr>
          <a:xfrm>
            <a:off x="3131840" y="1160748"/>
            <a:ext cx="2880320" cy="2052228"/>
            <a:chOff x="3131840" y="1160748"/>
            <a:chExt cx="2880320" cy="2052228"/>
          </a:xfrm>
        </p:grpSpPr>
        <p:sp>
          <p:nvSpPr>
            <p:cNvPr id="44" name="Abgerundetes Rechteck 43"/>
            <p:cNvSpPr/>
            <p:nvPr/>
          </p:nvSpPr>
          <p:spPr>
            <a:xfrm>
              <a:off x="3131840" y="1160748"/>
              <a:ext cx="2880320" cy="1152128"/>
            </a:xfrm>
            <a:prstGeom prst="roundRect">
              <a:avLst/>
            </a:prstGeom>
            <a:gradFill rotWithShape="1">
              <a:gsLst>
                <a:gs pos="0">
                  <a:srgbClr val="39949F">
                    <a:tint val="100000"/>
                    <a:shade val="100000"/>
                    <a:satMod val="130000"/>
                  </a:srgbClr>
                </a:gs>
                <a:gs pos="100000">
                  <a:srgbClr val="39949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45" name="Picture 2"/>
            <p:cNvPicPr>
              <a:picLocks noChangeAspect="1" noChangeArrowheads="1"/>
            </p:cNvPicPr>
            <p:nvPr/>
          </p:nvPicPr>
          <p:blipFill>
            <a:blip r:embed="rId2"/>
            <a:srcRect/>
            <a:stretch>
              <a:fillRect/>
            </a:stretch>
          </p:blipFill>
          <p:spPr bwMode="auto">
            <a:xfrm>
              <a:off x="3347864" y="1304764"/>
              <a:ext cx="1562100" cy="152400"/>
            </a:xfrm>
            <a:prstGeom prst="rect">
              <a:avLst/>
            </a:prstGeom>
            <a:noFill/>
            <a:ln w="9525">
              <a:noFill/>
              <a:miter lim="800000"/>
              <a:headEnd/>
              <a:tailEnd/>
            </a:ln>
            <a:effectLst/>
          </p:spPr>
        </p:pic>
        <p:cxnSp>
          <p:nvCxnSpPr>
            <p:cNvPr id="47" name="Gerade Verbindung mit Pfeil 46"/>
            <p:cNvCxnSpPr>
              <a:stCxn id="44" idx="2"/>
              <a:endCxn id="46" idx="0"/>
            </p:cNvCxnSpPr>
            <p:nvPr/>
          </p:nvCxnSpPr>
          <p:spPr>
            <a:xfrm>
              <a:off x="4572000" y="2312876"/>
              <a:ext cx="0" cy="900100"/>
            </a:xfrm>
            <a:prstGeom prst="straightConnector1">
              <a:avLst/>
            </a:prstGeom>
            <a:noFill/>
            <a:ln w="25400" cap="flat" cmpd="sng" algn="ctr">
              <a:solidFill>
                <a:srgbClr val="34A3B0"/>
              </a:solidFill>
              <a:prstDash val="solid"/>
              <a:tailEnd type="arrow"/>
            </a:ln>
            <a:effectLst>
              <a:outerShdw blurRad="40000" dist="20000" dir="5400000" rotWithShape="0">
                <a:srgbClr val="000000">
                  <a:alpha val="38000"/>
                </a:srgbClr>
              </a:outerShdw>
            </a:effectLst>
          </p:spPr>
        </p:cxnSp>
        <p:sp>
          <p:nvSpPr>
            <p:cNvPr id="48" name="Textfeld 47"/>
            <p:cNvSpPr txBox="1"/>
            <p:nvPr/>
          </p:nvSpPr>
          <p:spPr>
            <a:xfrm>
              <a:off x="3707904" y="2488830"/>
              <a:ext cx="901209"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ysClr val="windowText" lastClr="000000"/>
                  </a:solidFill>
                  <a:effectLst/>
                  <a:uLnTx/>
                  <a:uFillTx/>
                </a:rPr>
                <a:t>Apply Profile</a:t>
              </a:r>
              <a:br>
                <a:rPr kumimoji="0" lang="en-US" sz="1000" b="0" i="0" u="none" strike="noStrike" kern="0" cap="none" spc="0" normalizeH="0" baseline="0" noProof="0" smtClean="0">
                  <a:ln>
                    <a:noFill/>
                  </a:ln>
                  <a:solidFill>
                    <a:sysClr val="windowText" lastClr="000000"/>
                  </a:solidFill>
                  <a:effectLst/>
                  <a:uLnTx/>
                  <a:uFillTx/>
                </a:rPr>
              </a:br>
              <a:r>
                <a:rPr kumimoji="0" lang="en-US" sz="1000" b="0" i="0" u="none" strike="noStrike" kern="0" cap="none" spc="0" normalizeH="0" baseline="0" noProof="0" smtClean="0">
                  <a:ln>
                    <a:noFill/>
                  </a:ln>
                  <a:solidFill>
                    <a:sysClr val="windowText" lastClr="000000"/>
                  </a:solidFill>
                  <a:effectLst/>
                  <a:uLnTx/>
                  <a:uFillTx/>
                </a:rPr>
                <a:t>to Model</a:t>
              </a:r>
              <a:endParaRPr kumimoji="0" lang="en-US" sz="1000" b="0" i="0" u="none" strike="noStrike" kern="0" cap="none" spc="0" normalizeH="0" baseline="0" noProof="0">
                <a:ln>
                  <a:noFill/>
                </a:ln>
                <a:solidFill>
                  <a:sysClr val="windowText" lastClr="000000"/>
                </a:solidFill>
                <a:effectLst/>
                <a:uLnTx/>
                <a:uFillTx/>
              </a:endParaRPr>
            </a:p>
          </p:txBody>
        </p:sp>
        <p:pic>
          <p:nvPicPr>
            <p:cNvPr id="49" name="Picture 5"/>
            <p:cNvPicPr>
              <a:picLocks noChangeAspect="1" noChangeArrowheads="1"/>
            </p:cNvPicPr>
            <p:nvPr/>
          </p:nvPicPr>
          <p:blipFill>
            <a:blip r:embed="rId3"/>
            <a:srcRect/>
            <a:stretch>
              <a:fillRect/>
            </a:stretch>
          </p:blipFill>
          <p:spPr bwMode="auto">
            <a:xfrm>
              <a:off x="3556062" y="1997794"/>
              <a:ext cx="676275" cy="161925"/>
            </a:xfrm>
            <a:prstGeom prst="rect">
              <a:avLst/>
            </a:prstGeom>
            <a:noFill/>
            <a:ln w="9525">
              <a:noFill/>
              <a:miter lim="800000"/>
              <a:headEnd/>
              <a:tailEnd/>
            </a:ln>
            <a:effectLst/>
          </p:spPr>
        </p:pic>
        <p:pic>
          <p:nvPicPr>
            <p:cNvPr id="50" name="Picture 6"/>
            <p:cNvPicPr>
              <a:picLocks noChangeAspect="1" noChangeArrowheads="1"/>
            </p:cNvPicPr>
            <p:nvPr/>
          </p:nvPicPr>
          <p:blipFill>
            <a:blip r:embed="rId4"/>
            <a:srcRect/>
            <a:stretch>
              <a:fillRect/>
            </a:stretch>
          </p:blipFill>
          <p:spPr bwMode="auto">
            <a:xfrm>
              <a:off x="3548236" y="1556792"/>
              <a:ext cx="2247900" cy="161925"/>
            </a:xfrm>
            <a:prstGeom prst="rect">
              <a:avLst/>
            </a:prstGeom>
            <a:noFill/>
            <a:ln w="9525">
              <a:noFill/>
              <a:miter lim="800000"/>
              <a:headEnd/>
              <a:tailEnd/>
            </a:ln>
            <a:effectLst/>
          </p:spPr>
        </p:pic>
        <p:pic>
          <p:nvPicPr>
            <p:cNvPr id="51" name="Picture 7"/>
            <p:cNvPicPr>
              <a:picLocks noChangeAspect="1" noChangeArrowheads="1"/>
            </p:cNvPicPr>
            <p:nvPr/>
          </p:nvPicPr>
          <p:blipFill>
            <a:blip r:embed="rId5"/>
            <a:srcRect/>
            <a:stretch>
              <a:fillRect/>
            </a:stretch>
          </p:blipFill>
          <p:spPr bwMode="auto">
            <a:xfrm>
              <a:off x="3556062" y="1781770"/>
              <a:ext cx="2219325" cy="161925"/>
            </a:xfrm>
            <a:prstGeom prst="rect">
              <a:avLst/>
            </a:prstGeom>
            <a:noFill/>
            <a:ln w="9525">
              <a:noFill/>
              <a:miter lim="800000"/>
              <a:headEnd/>
              <a:tailEnd/>
            </a:ln>
            <a:effectLst/>
          </p:spPr>
        </p:pic>
        <p:cxnSp>
          <p:nvCxnSpPr>
            <p:cNvPr id="52" name="Gerade Verbindung 51"/>
            <p:cNvCxnSpPr/>
            <p:nvPr/>
          </p:nvCxnSpPr>
          <p:spPr>
            <a:xfrm>
              <a:off x="3419872" y="1520788"/>
              <a:ext cx="0" cy="576064"/>
            </a:xfrm>
            <a:prstGeom prst="line">
              <a:avLst/>
            </a:prstGeom>
            <a:noFill/>
            <a:ln w="25400" cap="flat" cmpd="sng" algn="ctr">
              <a:solidFill>
                <a:srgbClr val="39949F"/>
              </a:solidFill>
              <a:prstDash val="solid"/>
            </a:ln>
            <a:effectLst>
              <a:outerShdw blurRad="40000" dist="20000" dir="5400000" rotWithShape="0">
                <a:srgbClr val="000000">
                  <a:alpha val="38000"/>
                </a:srgbClr>
              </a:outerShdw>
            </a:effectLst>
          </p:spPr>
        </p:cxnSp>
        <p:cxnSp>
          <p:nvCxnSpPr>
            <p:cNvPr id="53" name="Gerade Verbindung 52"/>
            <p:cNvCxnSpPr/>
            <p:nvPr/>
          </p:nvCxnSpPr>
          <p:spPr>
            <a:xfrm>
              <a:off x="3419872" y="2096852"/>
              <a:ext cx="108012" cy="0"/>
            </a:xfrm>
            <a:prstGeom prst="line">
              <a:avLst/>
            </a:prstGeom>
            <a:noFill/>
            <a:ln w="25400" cap="flat" cmpd="sng" algn="ctr">
              <a:solidFill>
                <a:srgbClr val="39949F"/>
              </a:solidFill>
              <a:prstDash val="solid"/>
            </a:ln>
            <a:effectLst>
              <a:outerShdw blurRad="40000" dist="20000" dir="5400000" rotWithShape="0">
                <a:srgbClr val="000000">
                  <a:alpha val="38000"/>
                </a:srgbClr>
              </a:outerShdw>
            </a:effectLst>
          </p:spPr>
        </p:cxnSp>
        <p:cxnSp>
          <p:nvCxnSpPr>
            <p:cNvPr id="54" name="Gerade Verbindung 53"/>
            <p:cNvCxnSpPr/>
            <p:nvPr/>
          </p:nvCxnSpPr>
          <p:spPr>
            <a:xfrm>
              <a:off x="3419872" y="1880828"/>
              <a:ext cx="108012" cy="0"/>
            </a:xfrm>
            <a:prstGeom prst="line">
              <a:avLst/>
            </a:prstGeom>
            <a:noFill/>
            <a:ln w="25400" cap="flat" cmpd="sng" algn="ctr">
              <a:solidFill>
                <a:srgbClr val="39949F"/>
              </a:solidFill>
              <a:prstDash val="solid"/>
            </a:ln>
            <a:effectLst>
              <a:outerShdw blurRad="40000" dist="20000" dir="5400000" rotWithShape="0">
                <a:srgbClr val="000000">
                  <a:alpha val="38000"/>
                </a:srgbClr>
              </a:outerShdw>
            </a:effectLst>
          </p:spPr>
        </p:cxnSp>
        <p:cxnSp>
          <p:nvCxnSpPr>
            <p:cNvPr id="55" name="Gerade Verbindung 54"/>
            <p:cNvCxnSpPr/>
            <p:nvPr/>
          </p:nvCxnSpPr>
          <p:spPr>
            <a:xfrm>
              <a:off x="3419872" y="1628800"/>
              <a:ext cx="108012" cy="0"/>
            </a:xfrm>
            <a:prstGeom prst="line">
              <a:avLst/>
            </a:prstGeom>
            <a:noFill/>
            <a:ln w="25400" cap="flat" cmpd="sng" algn="ctr">
              <a:solidFill>
                <a:srgbClr val="39949F"/>
              </a:solidFill>
              <a:prstDash val="solid"/>
            </a:ln>
            <a:effectLst>
              <a:outerShdw blurRad="40000" dist="20000" dir="5400000" rotWithShape="0">
                <a:srgbClr val="000000">
                  <a:alpha val="38000"/>
                </a:srgbClr>
              </a:outerShdw>
            </a:effectLst>
          </p:spPr>
        </p:cxnSp>
      </p:grpSp>
      <p:grpSp>
        <p:nvGrpSpPr>
          <p:cNvPr id="4" name="Gruppieren 74"/>
          <p:cNvGrpSpPr/>
          <p:nvPr/>
        </p:nvGrpSpPr>
        <p:grpSpPr>
          <a:xfrm>
            <a:off x="2771750" y="3645030"/>
            <a:ext cx="4248472" cy="2556278"/>
            <a:chOff x="2771750" y="3645030"/>
            <a:chExt cx="4248472" cy="2556278"/>
          </a:xfrm>
        </p:grpSpPr>
        <p:sp>
          <p:nvSpPr>
            <p:cNvPr id="42" name="Abgerundetes Rechteck 41"/>
            <p:cNvSpPr/>
            <p:nvPr/>
          </p:nvSpPr>
          <p:spPr>
            <a:xfrm>
              <a:off x="2771750" y="4905164"/>
              <a:ext cx="4248472" cy="1296144"/>
            </a:xfrm>
            <a:prstGeom prst="roundRect">
              <a:avLst/>
            </a:prstGeom>
            <a:gradFill rotWithShape="1">
              <a:gsLst>
                <a:gs pos="0">
                  <a:srgbClr val="DEC132">
                    <a:tint val="100000"/>
                    <a:shade val="100000"/>
                    <a:satMod val="130000"/>
                  </a:srgbClr>
                </a:gs>
                <a:gs pos="100000">
                  <a:srgbClr val="DEC132">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60" name="Picture 4"/>
            <p:cNvPicPr>
              <a:picLocks noChangeAspect="1" noChangeArrowheads="1"/>
            </p:cNvPicPr>
            <p:nvPr/>
          </p:nvPicPr>
          <p:blipFill>
            <a:blip r:embed="rId6"/>
            <a:srcRect/>
            <a:stretch>
              <a:fillRect/>
            </a:stretch>
          </p:blipFill>
          <p:spPr bwMode="auto">
            <a:xfrm>
              <a:off x="2915770" y="5049180"/>
              <a:ext cx="3962400" cy="1028700"/>
            </a:xfrm>
            <a:prstGeom prst="rect">
              <a:avLst/>
            </a:prstGeom>
            <a:noFill/>
            <a:ln w="9525">
              <a:noFill/>
              <a:miter lim="800000"/>
              <a:headEnd/>
              <a:tailEnd/>
            </a:ln>
            <a:effectLst/>
          </p:spPr>
        </p:pic>
        <p:cxnSp>
          <p:nvCxnSpPr>
            <p:cNvPr id="61" name="Gerade Verbindung mit Pfeil 60"/>
            <p:cNvCxnSpPr/>
            <p:nvPr/>
          </p:nvCxnSpPr>
          <p:spPr>
            <a:xfrm flipV="1">
              <a:off x="5076070" y="3645030"/>
              <a:ext cx="0" cy="1224170"/>
            </a:xfrm>
            <a:prstGeom prst="straightConnector1">
              <a:avLst/>
            </a:prstGeom>
            <a:noFill/>
            <a:ln w="25400" cap="flat" cmpd="sng" algn="ctr">
              <a:solidFill>
                <a:srgbClr val="34A3B0"/>
              </a:solidFill>
              <a:prstDash val="solid"/>
              <a:tailEnd type="arrow"/>
            </a:ln>
            <a:effectLst>
              <a:outerShdw blurRad="40000" dist="20000" dir="5400000" rotWithShape="0">
                <a:srgbClr val="000000">
                  <a:alpha val="38000"/>
                </a:srgbClr>
              </a:outerShdw>
            </a:effectLst>
          </p:spPr>
        </p:cxnSp>
        <p:sp>
          <p:nvSpPr>
            <p:cNvPr id="62" name="Textfeld 61"/>
            <p:cNvSpPr txBox="1"/>
            <p:nvPr/>
          </p:nvSpPr>
          <p:spPr>
            <a:xfrm>
              <a:off x="5058343" y="4149100"/>
              <a:ext cx="809837"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Import</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err="1" smtClean="0">
                  <a:ln>
                    <a:noFill/>
                  </a:ln>
                  <a:solidFill>
                    <a:sysClr val="windowText" lastClr="000000"/>
                  </a:solidFill>
                  <a:effectLst/>
                  <a:uLnTx/>
                  <a:uFillTx/>
                </a:rPr>
                <a:t>CoreModel</a:t>
              </a:r>
              <a:endParaRPr kumimoji="0" lang="en-US" sz="1000" b="0" i="0" u="none" strike="noStrike" kern="0" cap="none" spc="0" normalizeH="0" baseline="0" noProof="0" dirty="0">
                <a:ln>
                  <a:noFill/>
                </a:ln>
                <a:solidFill>
                  <a:sysClr val="windowText" lastClr="000000"/>
                </a:solidFill>
                <a:effectLst/>
                <a:uLnTx/>
                <a:uFillTx/>
              </a:endParaRPr>
            </a:p>
          </p:txBody>
        </p:sp>
      </p:grpSp>
      <p:grpSp>
        <p:nvGrpSpPr>
          <p:cNvPr id="5" name="Gruppieren 66"/>
          <p:cNvGrpSpPr/>
          <p:nvPr/>
        </p:nvGrpSpPr>
        <p:grpSpPr>
          <a:xfrm>
            <a:off x="3311860" y="44624"/>
            <a:ext cx="2274982" cy="1116124"/>
            <a:chOff x="3311860" y="44624"/>
            <a:chExt cx="2274982" cy="1116124"/>
          </a:xfrm>
        </p:grpSpPr>
        <p:cxnSp>
          <p:nvCxnSpPr>
            <p:cNvPr id="64" name="Gerade Verbindung mit Pfeil 63"/>
            <p:cNvCxnSpPr>
              <a:endCxn id="44" idx="0"/>
            </p:cNvCxnSpPr>
            <p:nvPr/>
          </p:nvCxnSpPr>
          <p:spPr>
            <a:xfrm>
              <a:off x="4572000" y="800708"/>
              <a:ext cx="0" cy="360040"/>
            </a:xfrm>
            <a:prstGeom prst="straightConnector1">
              <a:avLst/>
            </a:prstGeom>
            <a:noFill/>
            <a:ln w="25400" cap="flat" cmpd="sng" algn="ctr">
              <a:solidFill>
                <a:srgbClr val="C00000"/>
              </a:solidFill>
              <a:prstDash val="dash"/>
              <a:tailEnd type="arrow"/>
            </a:ln>
            <a:effectLst>
              <a:outerShdw blurRad="40000" dist="20000" dir="5400000" rotWithShape="0">
                <a:srgbClr val="000000">
                  <a:alpha val="38000"/>
                </a:srgbClr>
              </a:outerShdw>
            </a:effectLst>
          </p:spPr>
        </p:cxnSp>
        <p:sp>
          <p:nvSpPr>
            <p:cNvPr id="65" name="Textfeld 64"/>
            <p:cNvSpPr txBox="1"/>
            <p:nvPr/>
          </p:nvSpPr>
          <p:spPr>
            <a:xfrm>
              <a:off x="3311860" y="44624"/>
              <a:ext cx="2274982" cy="8617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New stereotypes for the Spec model:</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 </a:t>
              </a:r>
              <a:r>
                <a:rPr kumimoji="0" lang="en-US" sz="1000" b="0" i="0" u="none" strike="noStrike" kern="0" cap="none" spc="0" normalizeH="0" baseline="0" noProof="0" dirty="0" err="1" smtClean="0">
                  <a:ln>
                    <a:noFill/>
                  </a:ln>
                  <a:solidFill>
                    <a:sysClr val="windowText" lastClr="000000"/>
                  </a:solidFill>
                  <a:effectLst/>
                  <a:uLnTx/>
                  <a:uFillTx/>
                </a:rPr>
                <a:t>ExtendedComposite</a:t>
              </a:r>
              <a:endParaRPr kumimoji="0" lang="en-US" sz="10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 </a:t>
              </a:r>
              <a:r>
                <a:rPr kumimoji="0" lang="en-US" sz="1000" b="0" i="0" u="none" strike="noStrike" kern="0" cap="none" spc="0" normalizeH="0" baseline="0" noProof="0" dirty="0" err="1" smtClean="0">
                  <a:ln>
                    <a:noFill/>
                  </a:ln>
                  <a:solidFill>
                    <a:sysClr val="windowText" lastClr="000000"/>
                  </a:solidFill>
                  <a:effectLst/>
                  <a:uLnTx/>
                  <a:uFillTx/>
                </a:rPr>
                <a:t>SpecifiedComposite</a:t>
              </a:r>
              <a:endParaRPr kumimoji="0" lang="en-US" sz="10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 </a:t>
              </a:r>
              <a:r>
                <a:rPr kumimoji="0" lang="en-US" sz="1000" b="0" i="0" u="none" strike="noStrike" kern="0" cap="none" spc="0" normalizeH="0" baseline="0" noProof="0" dirty="0" err="1" smtClean="0">
                  <a:ln>
                    <a:noFill/>
                  </a:ln>
                  <a:solidFill>
                    <a:sysClr val="windowText" lastClr="000000"/>
                  </a:solidFill>
                  <a:effectLst/>
                  <a:uLnTx/>
                  <a:uFillTx/>
                </a:rPr>
                <a:t>DefinedBySpec</a:t>
              </a:r>
              <a:endParaRPr kumimoji="0" lang="en-US" sz="10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ysClr val="windowText" lastClr="000000"/>
                  </a:solidFill>
                  <a:effectLst/>
                  <a:uLnTx/>
                  <a:uFillTx/>
                </a:rPr>
                <a:t> </a:t>
              </a:r>
              <a:r>
                <a:rPr kumimoji="0" lang="en-US" sz="1000" b="0" i="0" u="none" strike="noStrike" kern="0" cap="none" spc="0" normalizeH="0" baseline="0" noProof="0" dirty="0" err="1" smtClean="0">
                  <a:ln>
                    <a:noFill/>
                  </a:ln>
                  <a:solidFill>
                    <a:sysClr val="windowText" lastClr="000000"/>
                  </a:solidFill>
                  <a:effectLst/>
                  <a:uLnTx/>
                  <a:uFillTx/>
                </a:rPr>
                <a:t>SpecReference</a:t>
              </a:r>
              <a:endParaRPr kumimoji="0" lang="en-US" sz="1000" b="0" i="0" u="none" strike="noStrike" kern="0" cap="none" spc="0" normalizeH="0" baseline="0" noProof="0" dirty="0">
                <a:ln>
                  <a:noFill/>
                </a:ln>
                <a:solidFill>
                  <a:sysClr val="windowText" lastClr="000000"/>
                </a:solidFill>
                <a:effectLst/>
                <a:uLnTx/>
                <a:uFillTx/>
              </a:endParaRPr>
            </a:p>
          </p:txBody>
        </p:sp>
      </p:grpSp>
      <p:pic>
        <p:nvPicPr>
          <p:cNvPr id="73" name="Picture 4"/>
          <p:cNvPicPr>
            <a:picLocks noChangeAspect="1" noChangeArrowheads="1"/>
          </p:cNvPicPr>
          <p:nvPr/>
        </p:nvPicPr>
        <p:blipFill>
          <a:blip r:embed="rId7"/>
          <a:srcRect/>
          <a:stretch>
            <a:fillRect/>
          </a:stretch>
        </p:blipFill>
        <p:spPr bwMode="auto">
          <a:xfrm>
            <a:off x="3929063" y="3325366"/>
            <a:ext cx="1285875" cy="247650"/>
          </a:xfrm>
          <a:prstGeom prst="rect">
            <a:avLst/>
          </a:prstGeom>
          <a:noFill/>
          <a:ln w="9525">
            <a:noFill/>
            <a:miter lim="800000"/>
            <a:headEnd/>
            <a:tailEnd/>
          </a:ln>
          <a:effectLst/>
        </p:spPr>
      </p:pic>
      <p:grpSp>
        <p:nvGrpSpPr>
          <p:cNvPr id="6" name="Gruppieren 67"/>
          <p:cNvGrpSpPr/>
          <p:nvPr/>
        </p:nvGrpSpPr>
        <p:grpSpPr>
          <a:xfrm>
            <a:off x="4736230" y="1160748"/>
            <a:ext cx="4336270" cy="2052228"/>
            <a:chOff x="4736230" y="1160748"/>
            <a:chExt cx="4336270" cy="2052228"/>
          </a:xfrm>
        </p:grpSpPr>
        <p:sp>
          <p:nvSpPr>
            <p:cNvPr id="43" name="Abgerundetes Rechteck 42"/>
            <p:cNvSpPr/>
            <p:nvPr/>
          </p:nvSpPr>
          <p:spPr>
            <a:xfrm>
              <a:off x="6192180" y="1160748"/>
              <a:ext cx="2880320" cy="1368152"/>
            </a:xfrm>
            <a:prstGeom prst="roundRect">
              <a:avLst/>
            </a:prstGeom>
            <a:gradFill rotWithShape="1">
              <a:gsLst>
                <a:gs pos="0">
                  <a:srgbClr val="31AACB">
                    <a:tint val="100000"/>
                    <a:shade val="100000"/>
                    <a:satMod val="130000"/>
                  </a:srgbClr>
                </a:gs>
                <a:gs pos="100000">
                  <a:srgbClr val="31AACB">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56" name="Picture 3"/>
            <p:cNvPicPr>
              <a:picLocks noChangeAspect="1" noChangeArrowheads="1"/>
            </p:cNvPicPr>
            <p:nvPr/>
          </p:nvPicPr>
          <p:blipFill>
            <a:blip r:embed="rId8"/>
            <a:srcRect/>
            <a:stretch>
              <a:fillRect/>
            </a:stretch>
          </p:blipFill>
          <p:spPr bwMode="auto">
            <a:xfrm>
              <a:off x="6336196" y="1324211"/>
              <a:ext cx="2609850" cy="1038225"/>
            </a:xfrm>
            <a:prstGeom prst="rect">
              <a:avLst/>
            </a:prstGeom>
            <a:noFill/>
            <a:ln w="9525">
              <a:noFill/>
              <a:miter lim="800000"/>
              <a:headEnd/>
              <a:tailEnd/>
            </a:ln>
            <a:effectLst/>
          </p:spPr>
        </p:pic>
        <p:cxnSp>
          <p:nvCxnSpPr>
            <p:cNvPr id="63" name="Gerade Verbindung mit Pfeil 62"/>
            <p:cNvCxnSpPr/>
            <p:nvPr/>
          </p:nvCxnSpPr>
          <p:spPr>
            <a:xfrm flipH="1">
              <a:off x="5148064" y="2276872"/>
              <a:ext cx="1044116" cy="936104"/>
            </a:xfrm>
            <a:prstGeom prst="straightConnector1">
              <a:avLst/>
            </a:prstGeom>
            <a:noFill/>
            <a:ln w="25400" cap="flat" cmpd="sng" algn="ctr">
              <a:solidFill>
                <a:srgbClr val="34A3B0"/>
              </a:solidFill>
              <a:prstDash val="solid"/>
              <a:tailEnd type="arrow"/>
            </a:ln>
            <a:effectLst>
              <a:outerShdw blurRad="40000" dist="20000" dir="5400000" rotWithShape="0">
                <a:srgbClr val="000000">
                  <a:alpha val="38000"/>
                </a:srgbClr>
              </a:outerShdw>
            </a:effectLst>
          </p:spPr>
        </p:cxnSp>
        <p:sp>
          <p:nvSpPr>
            <p:cNvPr id="74" name="Textfeld 73"/>
            <p:cNvSpPr txBox="1"/>
            <p:nvPr/>
          </p:nvSpPr>
          <p:spPr>
            <a:xfrm>
              <a:off x="4736230" y="2384884"/>
              <a:ext cx="1059906" cy="400110"/>
            </a:xfrm>
            <a:prstGeom prst="rect">
              <a:avLst/>
            </a:prstGeom>
            <a:noFill/>
          </p:spPr>
          <p:txBody>
            <a:bodyPr wrap="none" rtlCol="0">
              <a:spAutoFit/>
            </a:bodyPr>
            <a:lstStyle/>
            <a:p>
              <a:pPr marL="0" marR="0" lvl="0" indent="0" algn="ctr" defTabSz="91440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Import </a:t>
              </a:r>
              <a:r>
                <a:rPr kumimoji="0" lang="en-US" sz="1000" b="0" i="0" u="none" strike="noStrike" kern="0" cap="none" spc="0" normalizeH="0" baseline="0" noProof="0" dirty="0" err="1" smtClean="0">
                  <a:ln>
                    <a:noFill/>
                  </a:ln>
                  <a:solidFill>
                    <a:sysClr val="windowText" lastClr="000000"/>
                  </a:solidFill>
                  <a:effectLst/>
                  <a:uLnTx/>
                  <a:uFillTx/>
                </a:rPr>
                <a:t>UML</a:t>
              </a:r>
              <a:r>
                <a:rPr kumimoji="0" lang="en-US" sz="1000" b="0" i="0" u="none" strike="noStrike" kern="0" cap="none" spc="0" normalizeH="0" baseline="0" noProof="0" dirty="0" smtClean="0">
                  <a:ln>
                    <a:noFill/>
                  </a:ln>
                  <a:solidFill>
                    <a:sysClr val="windowText" lastClr="000000"/>
                  </a:solidFill>
                  <a:effectLst/>
                  <a:uLnTx/>
                  <a:uFillTx/>
                </a:rPr>
                <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Primitive Types</a:t>
              </a:r>
              <a:endParaRPr kumimoji="0" lang="en-US" sz="1000" b="0" i="0" u="none" strike="noStrike" kern="0" cap="none" spc="0" normalizeH="0" baseline="0" noProof="0" dirty="0">
                <a:ln>
                  <a:noFill/>
                </a:ln>
                <a:solidFill>
                  <a:sysClr val="windowText" lastClr="000000"/>
                </a:solidFill>
                <a:effectLst/>
                <a:uLnTx/>
                <a:uFillTx/>
              </a:endParaRPr>
            </a:p>
          </p:txBody>
        </p:sp>
      </p:grpSp>
      <p:grpSp>
        <p:nvGrpSpPr>
          <p:cNvPr id="7" name="Gruppieren 71"/>
          <p:cNvGrpSpPr/>
          <p:nvPr/>
        </p:nvGrpSpPr>
        <p:grpSpPr>
          <a:xfrm>
            <a:off x="2771750" y="3573020"/>
            <a:ext cx="2052228" cy="1224150"/>
            <a:chOff x="2771750" y="3573020"/>
            <a:chExt cx="2052228" cy="1224150"/>
          </a:xfrm>
        </p:grpSpPr>
        <p:grpSp>
          <p:nvGrpSpPr>
            <p:cNvPr id="8" name="Gruppieren 80"/>
            <p:cNvGrpSpPr/>
            <p:nvPr/>
          </p:nvGrpSpPr>
          <p:grpSpPr>
            <a:xfrm>
              <a:off x="2771750" y="4077090"/>
              <a:ext cx="2052228" cy="720080"/>
              <a:chOff x="251520" y="908720"/>
              <a:chExt cx="2052228" cy="720080"/>
            </a:xfrm>
          </p:grpSpPr>
          <p:sp>
            <p:nvSpPr>
              <p:cNvPr id="82" name="Abgerundetes Rechteck 81"/>
              <p:cNvSpPr/>
              <p:nvPr/>
            </p:nvSpPr>
            <p:spPr>
              <a:xfrm>
                <a:off x="251520" y="908720"/>
                <a:ext cx="2052228" cy="720080"/>
              </a:xfrm>
              <a:prstGeom prst="roundRect">
                <a:avLst/>
              </a:prstGeom>
              <a:gradFill flip="none" rotWithShape="1">
                <a:gsLst>
                  <a:gs pos="0">
                    <a:srgbClr val="DEC132">
                      <a:lumMod val="40000"/>
                      <a:lumOff val="60000"/>
                      <a:shade val="30000"/>
                      <a:satMod val="115000"/>
                    </a:srgbClr>
                  </a:gs>
                  <a:gs pos="50000">
                    <a:srgbClr val="DEC132">
                      <a:lumMod val="40000"/>
                      <a:lumOff val="60000"/>
                      <a:shade val="67500"/>
                      <a:satMod val="115000"/>
                    </a:srgbClr>
                  </a:gs>
                  <a:gs pos="100000">
                    <a:srgbClr val="DEC132">
                      <a:lumMod val="40000"/>
                      <a:lumOff val="60000"/>
                      <a:shade val="100000"/>
                      <a:satMod val="115000"/>
                    </a:srgbClr>
                  </a:gs>
                </a:gsLst>
                <a:lin ang="1890000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83" name="Picture 2"/>
              <p:cNvPicPr>
                <a:picLocks noChangeAspect="1" noChangeArrowheads="1"/>
              </p:cNvPicPr>
              <p:nvPr/>
            </p:nvPicPr>
            <p:blipFill>
              <a:blip r:embed="rId9"/>
              <a:srcRect/>
              <a:stretch>
                <a:fillRect/>
              </a:stretch>
            </p:blipFill>
            <p:spPr bwMode="auto">
              <a:xfrm>
                <a:off x="395536" y="1052736"/>
                <a:ext cx="1714500" cy="409575"/>
              </a:xfrm>
              <a:prstGeom prst="rect">
                <a:avLst/>
              </a:prstGeom>
              <a:noFill/>
              <a:ln w="9525">
                <a:noFill/>
                <a:miter lim="800000"/>
                <a:headEnd/>
                <a:tailEnd/>
              </a:ln>
              <a:effectLst/>
            </p:spPr>
          </p:pic>
        </p:grpSp>
        <p:cxnSp>
          <p:nvCxnSpPr>
            <p:cNvPr id="84" name="Gerade Verbindung mit Pfeil 83"/>
            <p:cNvCxnSpPr/>
            <p:nvPr/>
          </p:nvCxnSpPr>
          <p:spPr>
            <a:xfrm flipV="1">
              <a:off x="4067930" y="3645030"/>
              <a:ext cx="0" cy="432060"/>
            </a:xfrm>
            <a:prstGeom prst="straightConnector1">
              <a:avLst/>
            </a:prstGeom>
            <a:noFill/>
            <a:ln w="25400" cap="flat" cmpd="sng" algn="ctr">
              <a:solidFill>
                <a:srgbClr val="34A3B0"/>
              </a:solidFill>
              <a:prstDash val="solid"/>
              <a:tailEnd type="arrow"/>
            </a:ln>
            <a:effectLst>
              <a:outerShdw blurRad="40000" dist="20000" dir="5400000" rotWithShape="0">
                <a:srgbClr val="000000">
                  <a:alpha val="38000"/>
                </a:srgbClr>
              </a:outerShdw>
            </a:effectLst>
          </p:spPr>
        </p:cxnSp>
        <p:sp>
          <p:nvSpPr>
            <p:cNvPr id="90" name="Textfeld 89"/>
            <p:cNvSpPr txBox="1"/>
            <p:nvPr/>
          </p:nvSpPr>
          <p:spPr>
            <a:xfrm>
              <a:off x="2987780" y="3573020"/>
              <a:ext cx="1024640"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Import</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Class Diagram</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Style Sheets</a:t>
              </a:r>
              <a:endParaRPr kumimoji="0" lang="en-US" sz="1000" b="0" i="0" u="none" strike="noStrike" kern="0" cap="none" spc="0" normalizeH="0" baseline="0" noProof="0" dirty="0">
                <a:ln>
                  <a:noFill/>
                </a:ln>
                <a:solidFill>
                  <a:sysClr val="windowText" lastClr="000000"/>
                </a:solidFill>
                <a:effectLst/>
                <a:uLnTx/>
                <a:uFillTx/>
              </a:endParaRPr>
            </a:p>
          </p:txBody>
        </p:sp>
      </p:grpSp>
      <p:grpSp>
        <p:nvGrpSpPr>
          <p:cNvPr id="9" name="Gruppieren 75"/>
          <p:cNvGrpSpPr/>
          <p:nvPr/>
        </p:nvGrpSpPr>
        <p:grpSpPr>
          <a:xfrm>
            <a:off x="5292080" y="2744924"/>
            <a:ext cx="3780420" cy="2628346"/>
            <a:chOff x="5292080" y="2744924"/>
            <a:chExt cx="3780420" cy="2628346"/>
          </a:xfrm>
        </p:grpSpPr>
        <p:sp>
          <p:nvSpPr>
            <p:cNvPr id="40" name="Abgerundetes Rechteck 39"/>
            <p:cNvSpPr/>
            <p:nvPr/>
          </p:nvSpPr>
          <p:spPr>
            <a:xfrm>
              <a:off x="6192180" y="2744924"/>
              <a:ext cx="2880320" cy="2016224"/>
            </a:xfrm>
            <a:prstGeom prst="roundRect">
              <a:avLst/>
            </a:prstGeom>
            <a:gradFill rotWithShape="1">
              <a:gsLst>
                <a:gs pos="0">
                  <a:srgbClr val="31AACB">
                    <a:tint val="100000"/>
                    <a:shade val="100000"/>
                    <a:satMod val="130000"/>
                  </a:srgbClr>
                </a:gs>
                <a:gs pos="100000">
                  <a:srgbClr val="31AACB">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41" name="Picture 2"/>
            <p:cNvPicPr>
              <a:picLocks noChangeAspect="1" noChangeArrowheads="1"/>
            </p:cNvPicPr>
            <p:nvPr/>
          </p:nvPicPr>
          <p:blipFill>
            <a:blip r:embed="rId10"/>
            <a:srcRect/>
            <a:stretch>
              <a:fillRect/>
            </a:stretch>
          </p:blipFill>
          <p:spPr bwMode="auto">
            <a:xfrm>
              <a:off x="6408204" y="2852920"/>
              <a:ext cx="2419350" cy="1695450"/>
            </a:xfrm>
            <a:prstGeom prst="rect">
              <a:avLst/>
            </a:prstGeom>
            <a:noFill/>
            <a:ln w="9525">
              <a:noFill/>
              <a:miter lim="800000"/>
              <a:headEnd/>
              <a:tailEnd/>
            </a:ln>
            <a:effectLst/>
          </p:spPr>
        </p:pic>
        <p:cxnSp>
          <p:nvCxnSpPr>
            <p:cNvPr id="57" name="Gerade Verbindung mit Pfeil 56"/>
            <p:cNvCxnSpPr>
              <a:endCxn id="46" idx="3"/>
            </p:cNvCxnSpPr>
            <p:nvPr/>
          </p:nvCxnSpPr>
          <p:spPr>
            <a:xfrm flipH="1">
              <a:off x="5292080" y="3429000"/>
              <a:ext cx="900100" cy="0"/>
            </a:xfrm>
            <a:prstGeom prst="straightConnector1">
              <a:avLst/>
            </a:prstGeom>
            <a:noFill/>
            <a:ln w="25400" cap="flat" cmpd="sng" algn="ctr">
              <a:solidFill>
                <a:srgbClr val="C00000"/>
              </a:solidFill>
              <a:prstDash val="dash"/>
              <a:tailEnd type="arrow"/>
            </a:ln>
            <a:effectLst>
              <a:outerShdw blurRad="40000" dist="20000" dir="5400000" rotWithShape="0">
                <a:srgbClr val="000000">
                  <a:alpha val="38000"/>
                </a:srgbClr>
              </a:outerShdw>
            </a:effectLst>
          </p:spPr>
        </p:cxnSp>
        <p:sp>
          <p:nvSpPr>
            <p:cNvPr id="58" name="Textfeld 57"/>
            <p:cNvSpPr txBox="1"/>
            <p:nvPr/>
          </p:nvSpPr>
          <p:spPr>
            <a:xfrm>
              <a:off x="5319087" y="3451066"/>
              <a:ext cx="837089"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Import</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Data Types</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Library</a:t>
              </a:r>
              <a:endParaRPr kumimoji="0" lang="en-US" sz="1000" b="0" i="0" u="none" strike="noStrike" kern="0" cap="none" spc="0" normalizeH="0" baseline="0" noProof="0" dirty="0">
                <a:ln>
                  <a:noFill/>
                </a:ln>
                <a:solidFill>
                  <a:sysClr val="windowText" lastClr="000000"/>
                </a:solidFill>
                <a:effectLst/>
                <a:uLnTx/>
                <a:uFillTx/>
              </a:endParaRPr>
            </a:p>
          </p:txBody>
        </p:sp>
        <p:sp>
          <p:nvSpPr>
            <p:cNvPr id="69" name="Textfeld 68"/>
            <p:cNvSpPr txBox="1"/>
            <p:nvPr/>
          </p:nvSpPr>
          <p:spPr>
            <a:xfrm>
              <a:off x="6984268" y="4509150"/>
              <a:ext cx="1415772"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C00000"/>
                  </a:solidFill>
                  <a:effectLst/>
                  <a:uLnTx/>
                  <a:uFillTx/>
                </a:rPr>
                <a:t>Structure not agreed!!</a:t>
              </a:r>
            </a:p>
          </p:txBody>
        </p:sp>
        <p:cxnSp>
          <p:nvCxnSpPr>
            <p:cNvPr id="91" name="Gerade Verbindung mit Pfeil 90"/>
            <p:cNvCxnSpPr/>
            <p:nvPr/>
          </p:nvCxnSpPr>
          <p:spPr>
            <a:xfrm>
              <a:off x="7884460" y="5271069"/>
              <a:ext cx="360050" cy="0"/>
            </a:xfrm>
            <a:prstGeom prst="straightConnector1">
              <a:avLst/>
            </a:prstGeom>
            <a:noFill/>
            <a:ln w="25400" cap="flat" cmpd="sng" algn="ctr">
              <a:solidFill>
                <a:srgbClr val="C00000"/>
              </a:solidFill>
              <a:prstDash val="dash"/>
              <a:tailEnd type="arrow"/>
            </a:ln>
            <a:effectLst>
              <a:outerShdw blurRad="40000" dist="20000" dir="5400000" rotWithShape="0">
                <a:srgbClr val="000000">
                  <a:alpha val="38000"/>
                </a:srgbClr>
              </a:outerShdw>
            </a:effectLst>
          </p:spPr>
        </p:cxnSp>
        <p:sp>
          <p:nvSpPr>
            <p:cNvPr id="93" name="Textfeld 92"/>
            <p:cNvSpPr txBox="1"/>
            <p:nvPr/>
          </p:nvSpPr>
          <p:spPr>
            <a:xfrm>
              <a:off x="8255887" y="5127049"/>
              <a:ext cx="636713"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planned</a:t>
              </a:r>
              <a:endParaRPr kumimoji="0" lang="en-US" sz="1000" b="0" i="0" u="none" strike="noStrike" kern="0" cap="none" spc="0" normalizeH="0" baseline="0" noProof="0" dirty="0">
                <a:ln>
                  <a:noFill/>
                </a:ln>
                <a:solidFill>
                  <a:sysClr val="windowText" lastClr="000000"/>
                </a:solidFill>
                <a:effectLst/>
                <a:uLnTx/>
                <a:uFillTx/>
              </a:endParaRPr>
            </a:p>
          </p:txBody>
        </p:sp>
      </p:grpSp>
      <p:grpSp>
        <p:nvGrpSpPr>
          <p:cNvPr id="10" name="Gruppieren 76"/>
          <p:cNvGrpSpPr/>
          <p:nvPr/>
        </p:nvGrpSpPr>
        <p:grpSpPr>
          <a:xfrm>
            <a:off x="323410" y="116540"/>
            <a:ext cx="3528510" cy="6264870"/>
            <a:chOff x="323410" y="116540"/>
            <a:chExt cx="3528510" cy="6264870"/>
          </a:xfrm>
        </p:grpSpPr>
        <p:sp>
          <p:nvSpPr>
            <p:cNvPr id="59" name="Textfeld 58"/>
            <p:cNvSpPr txBox="1"/>
            <p:nvPr/>
          </p:nvSpPr>
          <p:spPr>
            <a:xfrm>
              <a:off x="2843808" y="3032956"/>
              <a:ext cx="851515" cy="400110"/>
            </a:xfrm>
            <a:prstGeom prst="rect">
              <a:avLst/>
            </a:prstGeom>
            <a:noFill/>
          </p:spPr>
          <p:txBody>
            <a:bodyPr wrap="none" rtlCol="0">
              <a:spAutoFit/>
            </a:bodyPr>
            <a:lstStyle/>
            <a:p>
              <a:pPr marL="0" marR="0" lvl="0" indent="0" algn="ctr" defTabSz="91440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Import</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err="1" smtClean="0">
                  <a:ln>
                    <a:noFill/>
                  </a:ln>
                  <a:solidFill>
                    <a:sysClr val="windowText" lastClr="000000"/>
                  </a:solidFill>
                  <a:effectLst/>
                  <a:uLnTx/>
                  <a:uFillTx/>
                </a:rPr>
                <a:t>TAPI</a:t>
              </a:r>
              <a:r>
                <a:rPr kumimoji="0" lang="en-US" sz="1000" b="0" i="0" u="none" strike="noStrike" kern="0" cap="none" spc="0" normalizeH="0" baseline="0" noProof="0" dirty="0" smtClean="0">
                  <a:ln>
                    <a:noFill/>
                  </a:ln>
                  <a:solidFill>
                    <a:sysClr val="windowText" lastClr="000000"/>
                  </a:solidFill>
                  <a:effectLst/>
                  <a:uLnTx/>
                  <a:uFillTx/>
                </a:rPr>
                <a:t> Model</a:t>
              </a:r>
              <a:endParaRPr kumimoji="0" lang="en-US" sz="1000" b="0" i="0" u="none" strike="noStrike" kern="0" cap="none" spc="0" normalizeH="0" baseline="0" noProof="0" dirty="0">
                <a:ln>
                  <a:noFill/>
                </a:ln>
                <a:solidFill>
                  <a:sysClr val="windowText" lastClr="000000"/>
                </a:solidFill>
                <a:effectLst/>
                <a:uLnTx/>
                <a:uFillTx/>
              </a:endParaRPr>
            </a:p>
          </p:txBody>
        </p:sp>
        <p:sp>
          <p:nvSpPr>
            <p:cNvPr id="70" name="Abgerundetes Rechteck 69"/>
            <p:cNvSpPr/>
            <p:nvPr/>
          </p:nvSpPr>
          <p:spPr>
            <a:xfrm>
              <a:off x="323410" y="116540"/>
              <a:ext cx="2340378" cy="6264870"/>
            </a:xfrm>
            <a:prstGeom prst="roundRect">
              <a:avLst>
                <a:gd name="adj" fmla="val 6250"/>
              </a:avLst>
            </a:prstGeom>
            <a:gradFill rotWithShape="1">
              <a:gsLst>
                <a:gs pos="0">
                  <a:srgbClr val="153276">
                    <a:tint val="100000"/>
                    <a:shade val="100000"/>
                    <a:satMod val="130000"/>
                  </a:srgbClr>
                </a:gs>
                <a:gs pos="100000">
                  <a:srgbClr val="153276">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cxnSp>
          <p:nvCxnSpPr>
            <p:cNvPr id="71" name="Gerade Verbindung mit Pfeil 70"/>
            <p:cNvCxnSpPr>
              <a:endCxn id="46" idx="1"/>
            </p:cNvCxnSpPr>
            <p:nvPr/>
          </p:nvCxnSpPr>
          <p:spPr>
            <a:xfrm>
              <a:off x="2663788" y="3429000"/>
              <a:ext cx="1188132" cy="0"/>
            </a:xfrm>
            <a:prstGeom prst="straightConnector1">
              <a:avLst/>
            </a:prstGeom>
            <a:noFill/>
            <a:ln w="25400" cap="flat" cmpd="sng" algn="ctr">
              <a:solidFill>
                <a:srgbClr val="34A3B0"/>
              </a:solidFill>
              <a:prstDash val="solid"/>
              <a:tailEnd type="arrow"/>
            </a:ln>
            <a:effectLst>
              <a:outerShdw blurRad="40000" dist="20000" dir="5400000" rotWithShape="0">
                <a:srgbClr val="000000">
                  <a:alpha val="38000"/>
                </a:srgbClr>
              </a:outerShdw>
            </a:effectLst>
          </p:spPr>
        </p:cxnSp>
        <p:pic>
          <p:nvPicPr>
            <p:cNvPr id="5122" name="Picture 2"/>
            <p:cNvPicPr>
              <a:picLocks noChangeAspect="1" noChangeArrowheads="1"/>
            </p:cNvPicPr>
            <p:nvPr/>
          </p:nvPicPr>
          <p:blipFill>
            <a:blip r:embed="rId11"/>
            <a:srcRect/>
            <a:stretch>
              <a:fillRect/>
            </a:stretch>
          </p:blipFill>
          <p:spPr bwMode="auto">
            <a:xfrm>
              <a:off x="467430" y="188550"/>
              <a:ext cx="1977338" cy="6120850"/>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ppt_x"/>
                                          </p:val>
                                        </p:tav>
                                        <p:tav tm="100000">
                                          <p:val>
                                            <p:strVal val="#ppt_x"/>
                                          </p:val>
                                        </p:tav>
                                      </p:tavLst>
                                    </p:anim>
                                    <p:anim calcmode="lin" valueType="num">
                                      <p:cBhvr additive="base">
                                        <p:cTn id="3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000" fill="hold"/>
                                        <p:tgtEl>
                                          <p:spTgt spid="10"/>
                                        </p:tgtEl>
                                        <p:attrNameLst>
                                          <p:attrName>ppt_x</p:attrName>
                                        </p:attrNameLst>
                                      </p:cBhvr>
                                      <p:tavLst>
                                        <p:tav tm="0">
                                          <p:val>
                                            <p:strVal val="0-#ppt_w/2"/>
                                          </p:val>
                                        </p:tav>
                                        <p:tav tm="100000">
                                          <p:val>
                                            <p:strVal val="#ppt_x"/>
                                          </p:val>
                                        </p:tav>
                                      </p:tavLst>
                                    </p:anim>
                                    <p:anim calcmode="lin" valueType="num">
                                      <p:cBhvr additive="base">
                                        <p:cTn id="4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83960" y="1484730"/>
            <a:ext cx="4680650" cy="4320600"/>
          </a:xfrm>
          <a:prstGeom prst="roundRect">
            <a:avLst>
              <a:gd name="adj" fmla="val 10442"/>
            </a:avLst>
          </a:prstGeom>
          <a:gradFill rotWithShape="1">
            <a:gsLst>
              <a:gs pos="0">
                <a:srgbClr val="17BB7E">
                  <a:tint val="100000"/>
                  <a:shade val="100000"/>
                  <a:satMod val="130000"/>
                </a:srgbClr>
              </a:gs>
              <a:gs pos="100000">
                <a:srgbClr val="17BB7E">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FFFFFF"/>
              </a:solidFill>
              <a:effectLst/>
              <a:uLnTx/>
              <a:uFillTx/>
              <a:latin typeface="Arial"/>
              <a:ea typeface="+mn-ea"/>
              <a:cs typeface="+mn-cs"/>
            </a:endParaRPr>
          </a:p>
        </p:txBody>
      </p:sp>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Resource Locations</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41</a:t>
            </a:fld>
            <a:endParaRPr lang="en-US"/>
          </a:p>
        </p:txBody>
      </p:sp>
      <p:sp>
        <p:nvSpPr>
          <p:cNvPr id="6" name="Abgerundetes Rechteck 5"/>
          <p:cNvSpPr/>
          <p:nvPr/>
        </p:nvSpPr>
        <p:spPr>
          <a:xfrm>
            <a:off x="251400" y="1484730"/>
            <a:ext cx="3600500" cy="4320600"/>
          </a:xfrm>
          <a:prstGeom prst="roundRect">
            <a:avLst>
              <a:gd name="adj" fmla="val 9446"/>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FFFFFF"/>
              </a:solidFill>
              <a:effectLst/>
              <a:uLnTx/>
              <a:uFillTx/>
              <a:latin typeface="Arial"/>
              <a:ea typeface="+mn-ea"/>
              <a:cs typeface="+mn-cs"/>
            </a:endParaRPr>
          </a:p>
        </p:txBody>
      </p:sp>
      <p:pic>
        <p:nvPicPr>
          <p:cNvPr id="7" name="Picture 2" descr="Papyrus Logo">
            <a:hlinkClick r:id="rId2" tooltip="Papyrus Logo"/>
          </p:cNvPr>
          <p:cNvPicPr>
            <a:picLocks noChangeAspect="1" noChangeArrowheads="1"/>
          </p:cNvPicPr>
          <p:nvPr/>
        </p:nvPicPr>
        <p:blipFill>
          <a:blip r:embed="rId3" cstate="print"/>
          <a:srcRect/>
          <a:stretch>
            <a:fillRect/>
          </a:stretch>
        </p:blipFill>
        <p:spPr bwMode="auto">
          <a:xfrm>
            <a:off x="5046556" y="1556740"/>
            <a:ext cx="1613734" cy="952103"/>
          </a:xfrm>
          <a:prstGeom prst="rect">
            <a:avLst/>
          </a:prstGeom>
          <a:noFill/>
        </p:spPr>
      </p:pic>
      <p:pic>
        <p:nvPicPr>
          <p:cNvPr id="8" name="Picture 6" descr="File:Yin yang.svg">
            <a:hlinkClick r:id="rId4"/>
          </p:cNvPr>
          <p:cNvPicPr>
            <a:picLocks noChangeAspect="1" noChangeArrowheads="1"/>
          </p:cNvPicPr>
          <p:nvPr/>
        </p:nvPicPr>
        <p:blipFill>
          <a:blip r:embed="rId5" cstate="print"/>
          <a:srcRect/>
          <a:stretch>
            <a:fillRect/>
          </a:stretch>
        </p:blipFill>
        <p:spPr bwMode="auto">
          <a:xfrm>
            <a:off x="7236370" y="1556740"/>
            <a:ext cx="864120" cy="864120"/>
          </a:xfrm>
          <a:prstGeom prst="rect">
            <a:avLst/>
          </a:prstGeom>
          <a:noFill/>
        </p:spPr>
      </p:pic>
      <p:pic>
        <p:nvPicPr>
          <p:cNvPr id="9" name="Picture 4" descr="Logo"/>
          <p:cNvPicPr>
            <a:picLocks noChangeAspect="1" noChangeArrowheads="1"/>
          </p:cNvPicPr>
          <p:nvPr/>
        </p:nvPicPr>
        <p:blipFill>
          <a:blip r:embed="rId6" cstate="print"/>
          <a:srcRect/>
          <a:stretch>
            <a:fillRect/>
          </a:stretch>
        </p:blipFill>
        <p:spPr bwMode="auto">
          <a:xfrm>
            <a:off x="1331550" y="1604754"/>
            <a:ext cx="1428750" cy="600076"/>
          </a:xfrm>
          <a:prstGeom prst="rect">
            <a:avLst/>
          </a:prstGeom>
          <a:noFill/>
        </p:spPr>
      </p:pic>
      <p:sp>
        <p:nvSpPr>
          <p:cNvPr id="10" name="Textfeld 9"/>
          <p:cNvSpPr txBox="1"/>
          <p:nvPr/>
        </p:nvSpPr>
        <p:spPr>
          <a:xfrm>
            <a:off x="251400" y="3103808"/>
            <a:ext cx="2790892" cy="523220"/>
          </a:xfrm>
          <a:prstGeom prst="rect">
            <a:avLst/>
          </a:prstGeom>
          <a:noFill/>
        </p:spPr>
        <p:txBody>
          <a:bodyPr wrap="none" rtlCol="0">
            <a:spAutoFit/>
          </a:bodyPr>
          <a:lstStyle/>
          <a:p>
            <a:r>
              <a:rPr lang="en-US" sz="1400" smtClean="0"/>
              <a:t>OpenModel_CommonDataTypes</a:t>
            </a:r>
            <a:br>
              <a:rPr lang="en-US" sz="1400" smtClean="0"/>
            </a:br>
            <a:r>
              <a:rPr lang="en-US" sz="1400" smtClean="0">
                <a:solidFill>
                  <a:schemeClr val="tx1">
                    <a:lumMod val="50000"/>
                    <a:lumOff val="50000"/>
                  </a:schemeClr>
                </a:solidFill>
              </a:rPr>
              <a:t>Repository*</a:t>
            </a:r>
            <a:endParaRPr lang="en-US" sz="1400">
              <a:solidFill>
                <a:schemeClr val="tx1">
                  <a:lumMod val="50000"/>
                  <a:lumOff val="50000"/>
                </a:schemeClr>
              </a:solidFill>
            </a:endParaRPr>
          </a:p>
        </p:txBody>
      </p:sp>
      <p:sp>
        <p:nvSpPr>
          <p:cNvPr id="11" name="Textfeld 10"/>
          <p:cNvSpPr txBox="1"/>
          <p:nvPr/>
        </p:nvSpPr>
        <p:spPr>
          <a:xfrm>
            <a:off x="251400" y="3733896"/>
            <a:ext cx="2165978" cy="523220"/>
          </a:xfrm>
          <a:prstGeom prst="rect">
            <a:avLst/>
          </a:prstGeom>
          <a:noFill/>
        </p:spPr>
        <p:txBody>
          <a:bodyPr wrap="none" rtlCol="0">
            <a:spAutoFit/>
          </a:bodyPr>
          <a:lstStyle/>
          <a:p>
            <a:r>
              <a:rPr lang="en-US" sz="1400" smtClean="0"/>
              <a:t>OpenModel_StyleSheets</a:t>
            </a:r>
            <a:br>
              <a:rPr lang="en-US" sz="1400" smtClean="0"/>
            </a:br>
            <a:r>
              <a:rPr lang="en-US" sz="1400" smtClean="0">
                <a:solidFill>
                  <a:schemeClr val="tx1">
                    <a:lumMod val="50000"/>
                    <a:lumOff val="50000"/>
                  </a:schemeClr>
                </a:solidFill>
              </a:rPr>
              <a:t>Repository*</a:t>
            </a:r>
            <a:endParaRPr lang="en-US" sz="1400">
              <a:solidFill>
                <a:schemeClr val="tx1">
                  <a:lumMod val="50000"/>
                  <a:lumOff val="50000"/>
                </a:schemeClr>
              </a:solidFill>
            </a:endParaRPr>
          </a:p>
        </p:txBody>
      </p:sp>
      <p:sp>
        <p:nvSpPr>
          <p:cNvPr id="12" name="Textfeld 11"/>
          <p:cNvSpPr txBox="1"/>
          <p:nvPr/>
        </p:nvSpPr>
        <p:spPr>
          <a:xfrm>
            <a:off x="251400" y="4363983"/>
            <a:ext cx="1717137" cy="523220"/>
          </a:xfrm>
          <a:prstGeom prst="rect">
            <a:avLst/>
          </a:prstGeom>
          <a:noFill/>
        </p:spPr>
        <p:txBody>
          <a:bodyPr wrap="none" rtlCol="0">
            <a:spAutoFit/>
          </a:bodyPr>
          <a:lstStyle/>
          <a:p>
            <a:r>
              <a:rPr lang="en-US" sz="1400" smtClean="0"/>
              <a:t>OpenModel_Profile</a:t>
            </a:r>
            <a:br>
              <a:rPr lang="en-US" sz="1400" smtClean="0"/>
            </a:br>
            <a:r>
              <a:rPr lang="en-US" sz="1400" smtClean="0">
                <a:hlinkClick r:id="rId7"/>
              </a:rPr>
              <a:t>Repository</a:t>
            </a:r>
            <a:endParaRPr lang="en-US" sz="1400"/>
          </a:p>
        </p:txBody>
      </p:sp>
      <p:sp>
        <p:nvSpPr>
          <p:cNvPr id="13" name="Textfeld 12"/>
          <p:cNvSpPr txBox="1"/>
          <p:nvPr/>
        </p:nvSpPr>
        <p:spPr>
          <a:xfrm>
            <a:off x="251400" y="2473720"/>
            <a:ext cx="2084225" cy="523220"/>
          </a:xfrm>
          <a:prstGeom prst="rect">
            <a:avLst/>
          </a:prstGeom>
          <a:noFill/>
        </p:spPr>
        <p:txBody>
          <a:bodyPr wrap="none" rtlCol="0">
            <a:spAutoFit/>
          </a:bodyPr>
          <a:lstStyle/>
          <a:p>
            <a:r>
              <a:rPr lang="en-US" sz="1400" smtClean="0"/>
              <a:t>OpenModel_CoreModel</a:t>
            </a:r>
            <a:br>
              <a:rPr lang="en-US" sz="1400" smtClean="0"/>
            </a:br>
            <a:r>
              <a:rPr lang="en-US" sz="1400" smtClean="0">
                <a:hlinkClick r:id="rId8"/>
              </a:rPr>
              <a:t>Repository</a:t>
            </a:r>
            <a:endParaRPr lang="en-US" sz="1400"/>
          </a:p>
        </p:txBody>
      </p:sp>
      <p:sp>
        <p:nvSpPr>
          <p:cNvPr id="14" name="Textfeld 13"/>
          <p:cNvSpPr txBox="1"/>
          <p:nvPr/>
        </p:nvSpPr>
        <p:spPr>
          <a:xfrm>
            <a:off x="251400" y="4994070"/>
            <a:ext cx="1040670" cy="523220"/>
          </a:xfrm>
          <a:prstGeom prst="rect">
            <a:avLst/>
          </a:prstGeom>
          <a:noFill/>
        </p:spPr>
        <p:txBody>
          <a:bodyPr wrap="none" rtlCol="0">
            <a:spAutoFit/>
          </a:bodyPr>
          <a:lstStyle/>
          <a:p>
            <a:r>
              <a:rPr lang="en-US" sz="1400" smtClean="0"/>
              <a:t>TAPI</a:t>
            </a:r>
            <a:br>
              <a:rPr lang="en-US" sz="1400" smtClean="0"/>
            </a:br>
            <a:r>
              <a:rPr lang="en-US" sz="1400" smtClean="0">
                <a:hlinkClick r:id="rId9"/>
              </a:rPr>
              <a:t>Repository</a:t>
            </a:r>
            <a:endParaRPr lang="en-US" sz="1400"/>
          </a:p>
        </p:txBody>
      </p:sp>
      <p:sp>
        <p:nvSpPr>
          <p:cNvPr id="15" name="Textfeld 14"/>
          <p:cNvSpPr txBox="1"/>
          <p:nvPr/>
        </p:nvSpPr>
        <p:spPr>
          <a:xfrm>
            <a:off x="251400" y="5877340"/>
            <a:ext cx="1303562" cy="276999"/>
          </a:xfrm>
          <a:prstGeom prst="rect">
            <a:avLst/>
          </a:prstGeom>
          <a:noFill/>
        </p:spPr>
        <p:txBody>
          <a:bodyPr wrap="none" rtlCol="0">
            <a:spAutoFit/>
          </a:bodyPr>
          <a:lstStyle/>
          <a:p>
            <a:r>
              <a:rPr lang="en-US" sz="1200" dirty="0" smtClean="0"/>
              <a:t>* not yet created</a:t>
            </a:r>
            <a:endParaRPr lang="en-US" sz="1200" dirty="0"/>
          </a:p>
        </p:txBody>
      </p:sp>
      <p:grpSp>
        <p:nvGrpSpPr>
          <p:cNvPr id="4" name="Gruppieren 39"/>
          <p:cNvGrpSpPr/>
          <p:nvPr/>
        </p:nvGrpSpPr>
        <p:grpSpPr>
          <a:xfrm>
            <a:off x="1292070" y="2636890"/>
            <a:ext cx="7600530" cy="2618790"/>
            <a:chOff x="1292070" y="2636890"/>
            <a:chExt cx="7600530" cy="2618790"/>
          </a:xfrm>
        </p:grpSpPr>
        <p:pic>
          <p:nvPicPr>
            <p:cNvPr id="4099" name="Picture 3"/>
            <p:cNvPicPr>
              <a:picLocks noChangeAspect="1" noChangeArrowheads="1"/>
            </p:cNvPicPr>
            <p:nvPr/>
          </p:nvPicPr>
          <p:blipFill>
            <a:blip r:embed="rId10"/>
            <a:srcRect/>
            <a:stretch>
              <a:fillRect/>
            </a:stretch>
          </p:blipFill>
          <p:spPr bwMode="auto">
            <a:xfrm>
              <a:off x="4406325" y="2636890"/>
              <a:ext cx="4486275" cy="1533525"/>
            </a:xfrm>
            <a:prstGeom prst="rect">
              <a:avLst/>
            </a:prstGeom>
            <a:noFill/>
            <a:ln w="9525">
              <a:noFill/>
              <a:miter lim="800000"/>
              <a:headEnd/>
              <a:tailEnd/>
            </a:ln>
            <a:effectLst/>
          </p:spPr>
        </p:pic>
        <p:cxnSp>
          <p:nvCxnSpPr>
            <p:cNvPr id="18" name="Gerade Verbindung mit Pfeil 17"/>
            <p:cNvCxnSpPr>
              <a:stCxn id="13" idx="3"/>
            </p:cNvCxnSpPr>
            <p:nvPr/>
          </p:nvCxnSpPr>
          <p:spPr>
            <a:xfrm>
              <a:off x="2335625" y="2735330"/>
              <a:ext cx="2164365" cy="26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Gerade Verbindung mit Pfeil 19"/>
            <p:cNvCxnSpPr>
              <a:stCxn id="10" idx="3"/>
            </p:cNvCxnSpPr>
            <p:nvPr/>
          </p:nvCxnSpPr>
          <p:spPr>
            <a:xfrm flipV="1">
              <a:off x="3042292" y="3212970"/>
              <a:ext cx="1457698" cy="152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a:stCxn id="11" idx="3"/>
            </p:cNvCxnSpPr>
            <p:nvPr/>
          </p:nvCxnSpPr>
          <p:spPr>
            <a:xfrm flipV="1">
              <a:off x="2417378" y="3356990"/>
              <a:ext cx="2082612" cy="6385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Gerade Verbindung mit Pfeil 23"/>
            <p:cNvCxnSpPr>
              <a:stCxn id="12" idx="3"/>
            </p:cNvCxnSpPr>
            <p:nvPr/>
          </p:nvCxnSpPr>
          <p:spPr>
            <a:xfrm flipV="1">
              <a:off x="1968537" y="3501010"/>
              <a:ext cx="2531453" cy="11245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Gerade Verbindung mit Pfeil 25"/>
            <p:cNvCxnSpPr>
              <a:stCxn id="14" idx="3"/>
            </p:cNvCxnSpPr>
            <p:nvPr/>
          </p:nvCxnSpPr>
          <p:spPr>
            <a:xfrm flipV="1">
              <a:off x="1292070" y="3717040"/>
              <a:ext cx="3207920" cy="153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14" idx="3"/>
            </p:cNvCxnSpPr>
            <p:nvPr/>
          </p:nvCxnSpPr>
          <p:spPr>
            <a:xfrm flipV="1">
              <a:off x="1292070" y="4005080"/>
              <a:ext cx="3207920" cy="125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Gerade Verbindung mit Pfeil 28"/>
            <p:cNvCxnSpPr>
              <a:stCxn id="14" idx="3"/>
            </p:cNvCxnSpPr>
            <p:nvPr/>
          </p:nvCxnSpPr>
          <p:spPr>
            <a:xfrm flipV="1">
              <a:off x="1292070" y="3861060"/>
              <a:ext cx="3207920" cy="13946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35" name="Gerade Verbindung mit Pfeil 34"/>
          <p:cNvCxnSpPr/>
          <p:nvPr/>
        </p:nvCxnSpPr>
        <p:spPr>
          <a:xfrm>
            <a:off x="1888012" y="6015840"/>
            <a:ext cx="451678" cy="55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feld 37"/>
          <p:cNvSpPr txBox="1"/>
          <p:nvPr/>
        </p:nvSpPr>
        <p:spPr>
          <a:xfrm>
            <a:off x="2339690" y="5877340"/>
            <a:ext cx="635110" cy="276999"/>
          </a:xfrm>
          <a:prstGeom prst="rect">
            <a:avLst/>
          </a:prstGeom>
          <a:noFill/>
        </p:spPr>
        <p:txBody>
          <a:bodyPr wrap="none" rtlCol="0">
            <a:spAutoFit/>
          </a:bodyPr>
          <a:lstStyle/>
          <a:p>
            <a:r>
              <a:rPr lang="en-US" sz="1200" dirty="0" smtClean="0"/>
              <a:t>cloned</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3020"/>
            <a:ext cx="6172200" cy="609600"/>
          </a:xfrm>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err="1" smtClean="0"/>
              <a:t>Git</a:t>
            </a:r>
            <a:r>
              <a:rPr lang="en-US" dirty="0" smtClean="0"/>
              <a:t> Workflow</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42</a:t>
            </a:fld>
            <a:endParaRPr lang="en-US"/>
          </a:p>
        </p:txBody>
      </p:sp>
      <p:sp>
        <p:nvSpPr>
          <p:cNvPr id="76" name="Freihandform 75"/>
          <p:cNvSpPr/>
          <p:nvPr/>
        </p:nvSpPr>
        <p:spPr bwMode="auto">
          <a:xfrm>
            <a:off x="99588" y="1113260"/>
            <a:ext cx="8900904" cy="4689695"/>
          </a:xfrm>
          <a:custGeom>
            <a:avLst/>
            <a:gdLst>
              <a:gd name="connsiteX0" fmla="*/ 1487786 w 11903798"/>
              <a:gd name="connsiteY0" fmla="*/ 2945394 h 6242365"/>
              <a:gd name="connsiteX1" fmla="*/ 1487786 w 11903798"/>
              <a:gd name="connsiteY1" fmla="*/ 772563 h 6242365"/>
              <a:gd name="connsiteX2" fmla="*/ 10414503 w 11903798"/>
              <a:gd name="connsiteY2" fmla="*/ 781616 h 6242365"/>
              <a:gd name="connsiteX3" fmla="*/ 10423556 w 11903798"/>
              <a:gd name="connsiteY3" fmla="*/ 5462258 h 6242365"/>
              <a:gd name="connsiteX4" fmla="*/ 4737980 w 11903798"/>
              <a:gd name="connsiteY4" fmla="*/ 5462258 h 6242365"/>
              <a:gd name="connsiteX5" fmla="*/ 4719873 w 11903798"/>
              <a:gd name="connsiteY5" fmla="*/ 2936341 h 6242365"/>
              <a:gd name="connsiteX6" fmla="*/ 1487786 w 11903798"/>
              <a:gd name="connsiteY6" fmla="*/ 2945394 h 6242365"/>
              <a:gd name="connsiteX0" fmla="*/ 1487786 w 11903798"/>
              <a:gd name="connsiteY0" fmla="*/ 2172831 h 5469802"/>
              <a:gd name="connsiteX1" fmla="*/ 1487786 w 11903798"/>
              <a:gd name="connsiteY1" fmla="*/ 0 h 5469802"/>
              <a:gd name="connsiteX2" fmla="*/ 10414503 w 11903798"/>
              <a:gd name="connsiteY2" fmla="*/ 9053 h 5469802"/>
              <a:gd name="connsiteX3" fmla="*/ 10423556 w 11903798"/>
              <a:gd name="connsiteY3" fmla="*/ 4689695 h 5469802"/>
              <a:gd name="connsiteX4" fmla="*/ 4737980 w 11903798"/>
              <a:gd name="connsiteY4" fmla="*/ 4689695 h 5469802"/>
              <a:gd name="connsiteX5" fmla="*/ 4719873 w 11903798"/>
              <a:gd name="connsiteY5" fmla="*/ 2163778 h 5469802"/>
              <a:gd name="connsiteX6" fmla="*/ 1487786 w 11903798"/>
              <a:gd name="connsiteY6" fmla="*/ 2172831 h 5469802"/>
              <a:gd name="connsiteX0" fmla="*/ 0 w 10416012"/>
              <a:gd name="connsiteY0" fmla="*/ 2172831 h 5469802"/>
              <a:gd name="connsiteX1" fmla="*/ 0 w 10416012"/>
              <a:gd name="connsiteY1" fmla="*/ 0 h 5469802"/>
              <a:gd name="connsiteX2" fmla="*/ 8926717 w 10416012"/>
              <a:gd name="connsiteY2" fmla="*/ 9053 h 5469802"/>
              <a:gd name="connsiteX3" fmla="*/ 8935770 w 10416012"/>
              <a:gd name="connsiteY3" fmla="*/ 4689695 h 5469802"/>
              <a:gd name="connsiteX4" fmla="*/ 3250194 w 10416012"/>
              <a:gd name="connsiteY4" fmla="*/ 4689695 h 5469802"/>
              <a:gd name="connsiteX5" fmla="*/ 3232087 w 10416012"/>
              <a:gd name="connsiteY5" fmla="*/ 2163778 h 5469802"/>
              <a:gd name="connsiteX6" fmla="*/ 0 w 10416012"/>
              <a:gd name="connsiteY6" fmla="*/ 2172831 h 5469802"/>
              <a:gd name="connsiteX0" fmla="*/ 0 w 10416012"/>
              <a:gd name="connsiteY0" fmla="*/ 2172831 h 5469802"/>
              <a:gd name="connsiteX1" fmla="*/ 0 w 10416012"/>
              <a:gd name="connsiteY1" fmla="*/ 0 h 5469802"/>
              <a:gd name="connsiteX2" fmla="*/ 8926717 w 10416012"/>
              <a:gd name="connsiteY2" fmla="*/ 9053 h 5469802"/>
              <a:gd name="connsiteX3" fmla="*/ 8935770 w 10416012"/>
              <a:gd name="connsiteY3" fmla="*/ 4689695 h 5469802"/>
              <a:gd name="connsiteX4" fmla="*/ 3250194 w 10416012"/>
              <a:gd name="connsiteY4" fmla="*/ 4689695 h 5469802"/>
              <a:gd name="connsiteX5" fmla="*/ 3232087 w 10416012"/>
              <a:gd name="connsiteY5" fmla="*/ 2163778 h 5469802"/>
              <a:gd name="connsiteX6" fmla="*/ 0 w 10416012"/>
              <a:gd name="connsiteY6" fmla="*/ 2172831 h 5469802"/>
              <a:gd name="connsiteX0" fmla="*/ 0 w 10416012"/>
              <a:gd name="connsiteY0" fmla="*/ 2172831 h 5469802"/>
              <a:gd name="connsiteX1" fmla="*/ 0 w 10416012"/>
              <a:gd name="connsiteY1" fmla="*/ 0 h 5469802"/>
              <a:gd name="connsiteX2" fmla="*/ 8926717 w 10416012"/>
              <a:gd name="connsiteY2" fmla="*/ 9053 h 5469802"/>
              <a:gd name="connsiteX3" fmla="*/ 8935770 w 10416012"/>
              <a:gd name="connsiteY3" fmla="*/ 4689695 h 5469802"/>
              <a:gd name="connsiteX4" fmla="*/ 3250194 w 10416012"/>
              <a:gd name="connsiteY4" fmla="*/ 4689695 h 5469802"/>
              <a:gd name="connsiteX5" fmla="*/ 3232087 w 10416012"/>
              <a:gd name="connsiteY5" fmla="*/ 2163778 h 5469802"/>
              <a:gd name="connsiteX6" fmla="*/ 0 w 10416012"/>
              <a:gd name="connsiteY6" fmla="*/ 2172831 h 5469802"/>
              <a:gd name="connsiteX0" fmla="*/ 0 w 10416012"/>
              <a:gd name="connsiteY0" fmla="*/ 2172831 h 4689695"/>
              <a:gd name="connsiteX1" fmla="*/ 0 w 10416012"/>
              <a:gd name="connsiteY1" fmla="*/ 0 h 4689695"/>
              <a:gd name="connsiteX2" fmla="*/ 8926717 w 10416012"/>
              <a:gd name="connsiteY2" fmla="*/ 9053 h 4689695"/>
              <a:gd name="connsiteX3" fmla="*/ 8935770 w 10416012"/>
              <a:gd name="connsiteY3" fmla="*/ 4689695 h 4689695"/>
              <a:gd name="connsiteX4" fmla="*/ 3250194 w 10416012"/>
              <a:gd name="connsiteY4" fmla="*/ 4689695 h 4689695"/>
              <a:gd name="connsiteX5" fmla="*/ 3232087 w 10416012"/>
              <a:gd name="connsiteY5" fmla="*/ 2163778 h 4689695"/>
              <a:gd name="connsiteX6" fmla="*/ 0 w 10416012"/>
              <a:gd name="connsiteY6" fmla="*/ 2172831 h 4689695"/>
              <a:gd name="connsiteX0" fmla="*/ 0 w 8935770"/>
              <a:gd name="connsiteY0" fmla="*/ 2172831 h 4689695"/>
              <a:gd name="connsiteX1" fmla="*/ 0 w 8935770"/>
              <a:gd name="connsiteY1" fmla="*/ 0 h 4689695"/>
              <a:gd name="connsiteX2" fmla="*/ 8926717 w 8935770"/>
              <a:gd name="connsiteY2" fmla="*/ 9053 h 4689695"/>
              <a:gd name="connsiteX3" fmla="*/ 8935770 w 8935770"/>
              <a:gd name="connsiteY3" fmla="*/ 4689695 h 4689695"/>
              <a:gd name="connsiteX4" fmla="*/ 3250194 w 8935770"/>
              <a:gd name="connsiteY4" fmla="*/ 4689695 h 4689695"/>
              <a:gd name="connsiteX5" fmla="*/ 3232087 w 8935770"/>
              <a:gd name="connsiteY5" fmla="*/ 2163778 h 4689695"/>
              <a:gd name="connsiteX6" fmla="*/ 0 w 8935770"/>
              <a:gd name="connsiteY6" fmla="*/ 2172831 h 468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5770" h="4689695">
                <a:moveTo>
                  <a:pt x="0" y="2172831"/>
                </a:moveTo>
                <a:lnTo>
                  <a:pt x="0" y="0"/>
                </a:lnTo>
                <a:lnTo>
                  <a:pt x="8926717" y="9053"/>
                </a:lnTo>
                <a:cubicBezTo>
                  <a:pt x="8929735" y="1569267"/>
                  <a:pt x="8932752" y="3129481"/>
                  <a:pt x="8935770" y="4689695"/>
                </a:cubicBezTo>
                <a:lnTo>
                  <a:pt x="3250194" y="4689695"/>
                </a:lnTo>
                <a:lnTo>
                  <a:pt x="3232087" y="2163778"/>
                </a:lnTo>
                <a:lnTo>
                  <a:pt x="0" y="2172831"/>
                </a:lnTo>
                <a:close/>
              </a:path>
            </a:pathLst>
          </a:custGeom>
          <a:solidFill>
            <a:srgbClr val="80808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4200" b="0" i="0" u="none" strike="noStrike" kern="0" cap="none" spc="0" normalizeH="0" baseline="0" noProof="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77" name="Rechteck 76"/>
          <p:cNvSpPr/>
          <p:nvPr/>
        </p:nvSpPr>
        <p:spPr bwMode="auto">
          <a:xfrm>
            <a:off x="107380" y="3345949"/>
            <a:ext cx="1872260" cy="2448340"/>
          </a:xfrm>
          <a:prstGeom prst="rect">
            <a:avLst/>
          </a:prstGeom>
          <a:solidFill>
            <a:srgbClr val="2D2D8A">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4200" b="0" i="0" u="none" strike="noStrike" kern="0" cap="none" spc="0" normalizeH="0" baseline="0" noProof="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78" name="Abgerundetes Rechteck 77"/>
          <p:cNvSpPr/>
          <p:nvPr/>
        </p:nvSpPr>
        <p:spPr bwMode="auto">
          <a:xfrm>
            <a:off x="251400" y="1257659"/>
            <a:ext cx="1584220" cy="1872260"/>
          </a:xfrm>
          <a:prstGeom prst="roundRect">
            <a:avLst/>
          </a:prstGeom>
          <a:solidFill>
            <a:srgbClr val="92D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My</a:t>
            </a:r>
            <a:b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b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Remote Repository</a:t>
            </a:r>
            <a:endParaRPr kumimoji="0" lang="en-US" sz="1200" b="0" i="0" u="none" strike="noStrike" kern="0" cap="none" spc="0" normalizeH="0" baseline="0" noProof="0" dirty="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79" name="Abgerundetes Rechteck 78"/>
          <p:cNvSpPr/>
          <p:nvPr/>
        </p:nvSpPr>
        <p:spPr bwMode="auto">
          <a:xfrm>
            <a:off x="5940130" y="3201929"/>
            <a:ext cx="792110" cy="2448340"/>
          </a:xfrm>
          <a:prstGeom prst="roundRect">
            <a:avLst/>
          </a:prstGeom>
          <a:solidFill>
            <a:srgbClr val="42BECD"/>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rPr>
              <a:t>Staging</a:t>
            </a:r>
          </a:p>
        </p:txBody>
      </p:sp>
      <p:sp>
        <p:nvSpPr>
          <p:cNvPr id="80" name="Abgerundetes Rechteck 79"/>
          <p:cNvSpPr/>
          <p:nvPr/>
        </p:nvSpPr>
        <p:spPr bwMode="auto">
          <a:xfrm>
            <a:off x="251400" y="3489969"/>
            <a:ext cx="1584220" cy="2160300"/>
          </a:xfrm>
          <a:prstGeom prst="roundRect">
            <a:avLst/>
          </a:prstGeom>
          <a:solidFill>
            <a:srgbClr val="92D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EAGLE</a:t>
            </a:r>
            <a:b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b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Open Source</a:t>
            </a:r>
            <a:b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b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Remote Repository</a:t>
            </a:r>
            <a:endParaRPr kumimoji="0" lang="en-US" sz="1200" b="0" i="0" u="none" strike="noStrike" kern="0" cap="none" spc="0" normalizeH="0" baseline="0" noProof="0" dirty="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pic>
        <p:nvPicPr>
          <p:cNvPr id="81" name="Picture 13" descr="C:\Users\A303646\AppData\Local\Mindjet\MindManager\10\Library\GER\Images\Dokumente\documents_folder.png"/>
          <p:cNvPicPr>
            <a:picLocks noChangeAspect="1" noChangeArrowheads="1"/>
          </p:cNvPicPr>
          <p:nvPr/>
        </p:nvPicPr>
        <p:blipFill>
          <a:blip r:embed="rId2"/>
          <a:srcRect/>
          <a:stretch>
            <a:fillRect/>
          </a:stretch>
        </p:blipFill>
        <p:spPr bwMode="auto">
          <a:xfrm>
            <a:off x="647564" y="3954672"/>
            <a:ext cx="792088" cy="792088"/>
          </a:xfrm>
          <a:prstGeom prst="rect">
            <a:avLst/>
          </a:prstGeom>
          <a:noFill/>
        </p:spPr>
      </p:pic>
      <p:sp>
        <p:nvSpPr>
          <p:cNvPr id="82" name="Abgerundetes Rechteck 81"/>
          <p:cNvSpPr/>
          <p:nvPr/>
        </p:nvSpPr>
        <p:spPr bwMode="auto">
          <a:xfrm>
            <a:off x="3491850" y="1257659"/>
            <a:ext cx="1908242" cy="4392610"/>
          </a:xfrm>
          <a:prstGeom prst="roundRect">
            <a:avLst/>
          </a:prstGeom>
          <a:solidFill>
            <a:srgbClr val="42BECD"/>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Local Repository</a:t>
            </a:r>
            <a:endParaRPr kumimoji="0" lang="en-US" sz="1200" b="0" i="0" u="none" strike="noStrike" kern="0" cap="none" spc="0" normalizeH="0" baseline="0" noProof="0" dirty="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83" name="Abgerundetes Rechteck 82"/>
          <p:cNvSpPr/>
          <p:nvPr/>
        </p:nvSpPr>
        <p:spPr bwMode="auto">
          <a:xfrm>
            <a:off x="7308380" y="1257659"/>
            <a:ext cx="1584220" cy="4392610"/>
          </a:xfrm>
          <a:prstGeom prst="roundRect">
            <a:avLst/>
          </a:prstGeom>
          <a:solidFill>
            <a:srgbClr val="42BECD"/>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rPr>
              <a:t>Local Working Directory</a:t>
            </a:r>
          </a:p>
        </p:txBody>
      </p:sp>
      <p:sp>
        <p:nvSpPr>
          <p:cNvPr id="84" name="Textfeld 83"/>
          <p:cNvSpPr txBox="1"/>
          <p:nvPr/>
        </p:nvSpPr>
        <p:spPr>
          <a:xfrm>
            <a:off x="2987780" y="1985485"/>
            <a:ext cx="550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clone</a:t>
            </a:r>
            <a:endParaRPr kumimoji="0" lang="en-US" sz="1200" b="0" i="0" u="none" strike="noStrike" kern="0" cap="none" spc="0" normalizeH="0" baseline="0" noProof="0" dirty="0">
              <a:ln>
                <a:noFill/>
              </a:ln>
              <a:solidFill>
                <a:sysClr val="windowText" lastClr="000000"/>
              </a:solidFill>
              <a:effectLst/>
              <a:uLnTx/>
              <a:uFillTx/>
            </a:endParaRPr>
          </a:p>
        </p:txBody>
      </p:sp>
      <p:cxnSp>
        <p:nvCxnSpPr>
          <p:cNvPr id="85" name="Gerade Verbindung 84"/>
          <p:cNvCxnSpPr/>
          <p:nvPr/>
        </p:nvCxnSpPr>
        <p:spPr bwMode="auto">
          <a:xfrm>
            <a:off x="2627730" y="908650"/>
            <a:ext cx="0" cy="4896680"/>
          </a:xfrm>
          <a:prstGeom prst="line">
            <a:avLst/>
          </a:prstGeom>
          <a:blipFill dpi="0" rotWithShape="0">
            <a:blip r:embed="rId3"/>
            <a:srcRect/>
            <a:tile tx="0" ty="0" sx="100000" sy="100000" flip="none" algn="tl"/>
          </a:blipFill>
          <a:ln w="19050" cap="flat" cmpd="sng" algn="ctr">
            <a:solidFill>
              <a:srgbClr val="000000"/>
            </a:solidFill>
            <a:prstDash val="dash"/>
            <a:round/>
            <a:headEnd type="none" w="med" len="med"/>
            <a:tailEnd type="none" w="med" len="med"/>
          </a:ln>
          <a:effectLst/>
        </p:spPr>
      </p:cxnSp>
      <p:pic>
        <p:nvPicPr>
          <p:cNvPr id="86" name="Picture 13" descr="C:\Users\A303646\AppData\Local\Mindjet\MindManager\10\Library\GER\Images\Dokumente\documents_folder.png"/>
          <p:cNvPicPr>
            <a:picLocks noChangeAspect="1" noChangeArrowheads="1"/>
          </p:cNvPicPr>
          <p:nvPr/>
        </p:nvPicPr>
        <p:blipFill>
          <a:blip r:embed="rId2"/>
          <a:srcRect/>
          <a:stretch>
            <a:fillRect/>
          </a:stretch>
        </p:blipFill>
        <p:spPr bwMode="auto">
          <a:xfrm>
            <a:off x="647564" y="1988800"/>
            <a:ext cx="792088" cy="792088"/>
          </a:xfrm>
          <a:prstGeom prst="rect">
            <a:avLst/>
          </a:prstGeom>
          <a:noFill/>
        </p:spPr>
      </p:pic>
      <p:sp>
        <p:nvSpPr>
          <p:cNvPr id="87" name="Textfeld 86"/>
          <p:cNvSpPr txBox="1"/>
          <p:nvPr/>
        </p:nvSpPr>
        <p:spPr>
          <a:xfrm>
            <a:off x="836503" y="5878708"/>
            <a:ext cx="1071127" cy="281295"/>
          </a:xfrm>
          <a:prstGeom prst="rect">
            <a:avLst/>
          </a:prstGeom>
          <a:noFill/>
        </p:spPr>
        <p:txBody>
          <a:bodyPr wrap="none" rtlCol="0">
            <a:spAutoFit/>
          </a:bodyPr>
          <a:lstStyle/>
          <a:p>
            <a:pPr marL="0" marR="0" lvl="0" indent="0" algn="l" defTabSz="914400" eaLnBrk="1" fontAlgn="auto" latinLnBrk="0" hangingPunct="1">
              <a:lnSpc>
                <a:spcPts val="16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administrator</a:t>
            </a:r>
            <a:endParaRPr kumimoji="0" lang="en-US" sz="1200" b="0" i="0" u="none" strike="noStrike" kern="0" cap="none" spc="0" normalizeH="0" baseline="0" noProof="0" dirty="0">
              <a:ln>
                <a:noFill/>
              </a:ln>
              <a:solidFill>
                <a:sysClr val="windowText" lastClr="000000"/>
              </a:solidFill>
              <a:effectLst/>
              <a:uLnTx/>
              <a:uFillTx/>
            </a:endParaRPr>
          </a:p>
        </p:txBody>
      </p:sp>
      <p:sp>
        <p:nvSpPr>
          <p:cNvPr id="88" name="Textfeld 87"/>
          <p:cNvSpPr txBox="1"/>
          <p:nvPr/>
        </p:nvSpPr>
        <p:spPr>
          <a:xfrm>
            <a:off x="686513" y="2329113"/>
            <a:ext cx="658835" cy="307777"/>
          </a:xfrm>
          <a:prstGeom prst="rect">
            <a:avLst/>
          </a:prstGeom>
          <a:noFill/>
        </p:spPr>
        <p:txBody>
          <a:bodyPr wrap="none" lIns="0" tIns="0" rIns="0" bIns="0" rtlCol="0">
            <a:spAutoFit/>
          </a:bodyPr>
          <a:lstStyle/>
          <a:p>
            <a:pPr marL="0" marR="0" lvl="0" indent="0" defTabSz="914400" eaLnBrk="1" fontAlgn="auto" latinLnBrk="0" hangingPunct="1">
              <a:lnSpc>
                <a:spcPts val="1200"/>
              </a:lnSpc>
              <a:spcBef>
                <a:spcPts val="0"/>
              </a:spcBef>
              <a:spcAft>
                <a:spcPts val="450"/>
              </a:spcAft>
              <a:buClr>
                <a:srgbClr val="000000"/>
              </a:buClr>
              <a:buSzTx/>
              <a:buFontTx/>
              <a:buNone/>
              <a:tabLst/>
              <a:defRPr/>
            </a:pPr>
            <a:r>
              <a:rPr kumimoji="0" lang="en-US" sz="1000" b="0" i="0" u="none" strike="noStrike" kern="0" cap="none" spc="0" normalizeH="0" baseline="0" noProof="0" dirty="0" err="1" smtClean="0">
                <a:ln>
                  <a:noFill/>
                </a:ln>
                <a:solidFill>
                  <a:sysClr val="windowText" lastClr="000000"/>
                </a:solidFill>
                <a:effectLst/>
                <a:uLnTx/>
                <a:uFillTx/>
              </a:rPr>
              <a:t>OpenModel</a:t>
            </a:r>
            <a:r>
              <a:rPr kumimoji="0" lang="en-US" sz="1000" b="0" i="0" u="none" strike="noStrike" kern="0" cap="none" spc="0" normalizeH="0" baseline="0" noProof="0" dirty="0" smtClean="0">
                <a:ln>
                  <a:noFill/>
                </a:ln>
                <a:solidFill>
                  <a:sysClr val="windowText" lastClr="000000"/>
                </a:solidFill>
                <a:effectLst/>
                <a:uLnTx/>
                <a:uFillTx/>
              </a:rPr>
              <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Profile</a:t>
            </a:r>
          </a:p>
        </p:txBody>
      </p:sp>
      <p:sp>
        <p:nvSpPr>
          <p:cNvPr id="89" name="Textfeld 88"/>
          <p:cNvSpPr txBox="1"/>
          <p:nvPr/>
        </p:nvSpPr>
        <p:spPr>
          <a:xfrm>
            <a:off x="708809" y="4294963"/>
            <a:ext cx="658835" cy="307777"/>
          </a:xfrm>
          <a:prstGeom prst="rect">
            <a:avLst/>
          </a:prstGeom>
          <a:noFill/>
        </p:spPr>
        <p:txBody>
          <a:bodyPr wrap="none" lIns="0" tIns="0" rIns="0" bIns="0" rtlCol="0">
            <a:spAutoFit/>
          </a:bodyPr>
          <a:lstStyle/>
          <a:p>
            <a:pPr marL="0" marR="0" lvl="0" indent="0" defTabSz="914400" eaLnBrk="1" fontAlgn="auto" latinLnBrk="0" hangingPunct="1">
              <a:lnSpc>
                <a:spcPts val="1200"/>
              </a:lnSpc>
              <a:spcBef>
                <a:spcPts val="0"/>
              </a:spcBef>
              <a:spcAft>
                <a:spcPts val="450"/>
              </a:spcAft>
              <a:buClr>
                <a:srgbClr val="000000"/>
              </a:buClr>
              <a:buSzTx/>
              <a:buFontTx/>
              <a:buNone/>
              <a:tabLst/>
              <a:defRPr/>
            </a:pPr>
            <a:r>
              <a:rPr kumimoji="0" lang="en-US" sz="1000" b="0" i="0" u="none" strike="noStrike" kern="0" cap="none" spc="0" normalizeH="0" baseline="0" noProof="0" dirty="0" err="1" smtClean="0">
                <a:ln>
                  <a:noFill/>
                </a:ln>
                <a:solidFill>
                  <a:sysClr val="windowText" lastClr="000000"/>
                </a:solidFill>
                <a:effectLst/>
                <a:uLnTx/>
                <a:uFillTx/>
              </a:rPr>
              <a:t>OpenModel</a:t>
            </a:r>
            <a:r>
              <a:rPr kumimoji="0" lang="en-US" sz="1000" b="0" i="0" u="none" strike="noStrike" kern="0" cap="none" spc="0" normalizeH="0" baseline="0" noProof="0" dirty="0" smtClean="0">
                <a:ln>
                  <a:noFill/>
                </a:ln>
                <a:solidFill>
                  <a:sysClr val="windowText" lastClr="000000"/>
                </a:solidFill>
                <a:effectLst/>
                <a:uLnTx/>
                <a:uFillTx/>
              </a:rPr>
              <a:t/>
            </a:r>
            <a:br>
              <a:rPr kumimoji="0" lang="en-US" sz="1000" b="0" i="0" u="none" strike="noStrike" kern="0" cap="none" spc="0" normalizeH="0" baseline="0" noProof="0" dirty="0" smtClean="0">
                <a:ln>
                  <a:noFill/>
                </a:ln>
                <a:solidFill>
                  <a:sysClr val="windowText" lastClr="000000"/>
                </a:solidFill>
                <a:effectLst/>
                <a:uLnTx/>
                <a:uFillTx/>
              </a:rPr>
            </a:br>
            <a:r>
              <a:rPr kumimoji="0" lang="en-US" sz="1000" b="0" i="0" u="none" strike="noStrike" kern="0" cap="none" spc="0" normalizeH="0" baseline="0" noProof="0" dirty="0" smtClean="0">
                <a:ln>
                  <a:noFill/>
                </a:ln>
                <a:solidFill>
                  <a:sysClr val="windowText" lastClr="000000"/>
                </a:solidFill>
                <a:effectLst/>
                <a:uLnTx/>
                <a:uFillTx/>
              </a:rPr>
              <a:t>Profile</a:t>
            </a:r>
          </a:p>
        </p:txBody>
      </p:sp>
      <p:sp>
        <p:nvSpPr>
          <p:cNvPr id="90" name="Rechteck 89"/>
          <p:cNvSpPr/>
          <p:nvPr/>
        </p:nvSpPr>
        <p:spPr bwMode="auto">
          <a:xfrm>
            <a:off x="467430" y="5945030"/>
            <a:ext cx="360050" cy="144020"/>
          </a:xfrm>
          <a:prstGeom prst="rect">
            <a:avLst/>
          </a:prstGeom>
          <a:solidFill>
            <a:srgbClr val="2D2D8A">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4200" b="0" i="0" u="none" strike="noStrike" kern="0" cap="none" spc="0" normalizeH="0" baseline="0" noProof="0">
              <a:ln>
                <a:noFill/>
              </a:ln>
              <a:solidFill>
                <a:srgbClr val="000000"/>
              </a:solidFill>
              <a:effectLst/>
              <a:uLnTx/>
              <a:uFillTx/>
              <a:latin typeface="Gill Sans" charset="0"/>
              <a:ea typeface="ヒラギノ角ゴ ProN W3" charset="-128"/>
              <a:cs typeface="ヒラギノ角ゴ ProN W3" charset="-128"/>
            </a:endParaRPr>
          </a:p>
        </p:txBody>
      </p:sp>
      <p:cxnSp>
        <p:nvCxnSpPr>
          <p:cNvPr id="92" name="Gerade Verbindung mit Pfeil 91"/>
          <p:cNvCxnSpPr>
            <a:stCxn id="81" idx="0"/>
            <a:endCxn id="86" idx="2"/>
          </p:cNvCxnSpPr>
          <p:nvPr/>
        </p:nvCxnSpPr>
        <p:spPr bwMode="auto">
          <a:xfrm flipV="1">
            <a:off x="1043608" y="2780888"/>
            <a:ext cx="0" cy="117378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p:spPr>
      </p:cxnSp>
      <p:sp>
        <p:nvSpPr>
          <p:cNvPr id="93" name="Oval 22"/>
          <p:cNvSpPr>
            <a:spLocks noChangeArrowheads="1"/>
          </p:cNvSpPr>
          <p:nvPr/>
        </p:nvSpPr>
        <p:spPr bwMode="gray">
          <a:xfrm>
            <a:off x="755576" y="3594632"/>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rPr>
              <a:t>1</a:t>
            </a:r>
          </a:p>
        </p:txBody>
      </p:sp>
      <p:sp>
        <p:nvSpPr>
          <p:cNvPr id="94" name="Oval 22"/>
          <p:cNvSpPr>
            <a:spLocks noChangeArrowheads="1"/>
          </p:cNvSpPr>
          <p:nvPr/>
        </p:nvSpPr>
        <p:spPr bwMode="gray">
          <a:xfrm>
            <a:off x="2231740" y="1988800"/>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FFFFFF"/>
                </a:solidFill>
                <a:effectLst/>
                <a:uLnTx/>
                <a:uFillTx/>
                <a:ea typeface="MS PGothic" pitchFamily="34" charset="-128"/>
                <a:cs typeface="Times New Roman" pitchFamily="18" charset="0"/>
              </a:rPr>
              <a:t>2</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sp>
        <p:nvSpPr>
          <p:cNvPr id="95" name="Oval 22"/>
          <p:cNvSpPr>
            <a:spLocks noChangeArrowheads="1"/>
          </p:cNvSpPr>
          <p:nvPr/>
        </p:nvSpPr>
        <p:spPr bwMode="gray">
          <a:xfrm>
            <a:off x="4391980" y="3486620"/>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FFFFFF"/>
                </a:solidFill>
                <a:effectLst/>
                <a:uLnTx/>
                <a:uFillTx/>
                <a:ea typeface="MS PGothic" pitchFamily="34" charset="-128"/>
                <a:cs typeface="Times New Roman" pitchFamily="18" charset="0"/>
              </a:rPr>
              <a:t>6</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sp>
        <p:nvSpPr>
          <p:cNvPr id="96" name="Oval 22"/>
          <p:cNvSpPr>
            <a:spLocks noChangeArrowheads="1"/>
          </p:cNvSpPr>
          <p:nvPr/>
        </p:nvSpPr>
        <p:spPr bwMode="gray">
          <a:xfrm>
            <a:off x="2231740" y="2298488"/>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lang="de-DE" sz="1050" b="1" kern="0" dirty="0" smtClean="0">
                <a:solidFill>
                  <a:srgbClr val="FFFFFF"/>
                </a:solidFill>
                <a:ea typeface="MS PGothic" pitchFamily="34" charset="-128"/>
                <a:cs typeface="Times New Roman" pitchFamily="18" charset="0"/>
              </a:rPr>
              <a:t>7</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sp>
        <p:nvSpPr>
          <p:cNvPr id="97" name="Oval 22"/>
          <p:cNvSpPr>
            <a:spLocks noChangeArrowheads="1"/>
          </p:cNvSpPr>
          <p:nvPr/>
        </p:nvSpPr>
        <p:spPr bwMode="gray">
          <a:xfrm>
            <a:off x="2231740" y="4386713"/>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FFFFFF"/>
                </a:solidFill>
                <a:effectLst/>
                <a:uLnTx/>
                <a:uFillTx/>
                <a:ea typeface="MS PGothic" pitchFamily="34" charset="-128"/>
                <a:cs typeface="Times New Roman" pitchFamily="18" charset="0"/>
              </a:rPr>
              <a:t>5</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pic>
        <p:nvPicPr>
          <p:cNvPr id="98" name="Picture 8"/>
          <p:cNvPicPr>
            <a:picLocks noChangeAspect="1" noChangeArrowheads="1"/>
          </p:cNvPicPr>
          <p:nvPr/>
        </p:nvPicPr>
        <p:blipFill>
          <a:blip r:embed="rId4"/>
          <a:srcRect/>
          <a:stretch>
            <a:fillRect/>
          </a:stretch>
        </p:blipFill>
        <p:spPr bwMode="auto">
          <a:xfrm>
            <a:off x="1088694" y="3594632"/>
            <a:ext cx="171450" cy="200025"/>
          </a:xfrm>
          <a:prstGeom prst="rect">
            <a:avLst/>
          </a:prstGeom>
          <a:noFill/>
          <a:ln w="9525">
            <a:noFill/>
            <a:miter lim="800000"/>
            <a:headEnd/>
            <a:tailEnd/>
          </a:ln>
        </p:spPr>
      </p:pic>
      <p:sp>
        <p:nvSpPr>
          <p:cNvPr id="99" name="Textfeld 98"/>
          <p:cNvSpPr txBox="1"/>
          <p:nvPr/>
        </p:nvSpPr>
        <p:spPr>
          <a:xfrm>
            <a:off x="1223628" y="3594632"/>
            <a:ext cx="441146" cy="223587"/>
          </a:xfrm>
          <a:prstGeom prst="rect">
            <a:avLst/>
          </a:prstGeom>
          <a:noFill/>
        </p:spPr>
        <p:txBody>
          <a:bodyPr wrap="none" rtlCol="0">
            <a:spAutoFit/>
          </a:bodyPr>
          <a:lstStyle/>
          <a:p>
            <a:pPr marL="0" marR="0" lvl="0" indent="0" algn="r" defTabSz="914400" eaLnBrk="1" fontAlgn="auto" latinLnBrk="0" hangingPunct="1">
              <a:lnSpc>
                <a:spcPts val="1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fork</a:t>
            </a:r>
            <a:endParaRPr kumimoji="0" lang="en-US" sz="1200" b="0" i="0" u="none" strike="noStrike" kern="0" cap="none" spc="0" normalizeH="0" baseline="0" noProof="0" dirty="0">
              <a:ln>
                <a:noFill/>
              </a:ln>
              <a:solidFill>
                <a:sysClr val="windowText" lastClr="000000"/>
              </a:solidFill>
              <a:effectLst/>
              <a:uLnTx/>
              <a:uFillTx/>
            </a:endParaRPr>
          </a:p>
        </p:txBody>
      </p:sp>
      <p:sp>
        <p:nvSpPr>
          <p:cNvPr id="102" name="Oval 22"/>
          <p:cNvSpPr>
            <a:spLocks noChangeArrowheads="1"/>
          </p:cNvSpPr>
          <p:nvPr/>
        </p:nvSpPr>
        <p:spPr bwMode="gray">
          <a:xfrm>
            <a:off x="647564" y="4026680"/>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FFFFFF"/>
                </a:solidFill>
                <a:effectLst/>
                <a:uLnTx/>
                <a:uFillTx/>
                <a:ea typeface="MS PGothic" pitchFamily="34" charset="-128"/>
                <a:cs typeface="Times New Roman" pitchFamily="18" charset="0"/>
              </a:rPr>
              <a:t>0</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sp>
        <p:nvSpPr>
          <p:cNvPr id="103" name="Abgerundetes Rechteck 102"/>
          <p:cNvSpPr/>
          <p:nvPr/>
        </p:nvSpPr>
        <p:spPr bwMode="auto">
          <a:xfrm>
            <a:off x="107504" y="885650"/>
            <a:ext cx="2479916" cy="228990"/>
          </a:xfrm>
          <a:prstGeom prst="roundRect">
            <a:avLst/>
          </a:prstGeom>
          <a:solidFill>
            <a:srgbClr val="92D05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sym typeface="Gill Sans" charset="0"/>
              </a:rPr>
              <a:t>remote on </a:t>
            </a:r>
            <a:r>
              <a:rPr kumimoji="0" lang="en-US" sz="1200" b="0" i="0" u="none" strike="noStrike" kern="0" cap="none" spc="0" normalizeH="0" baseline="0" noProof="0" dirty="0" err="1" smtClean="0">
                <a:ln>
                  <a:noFill/>
                </a:ln>
                <a:solidFill>
                  <a:srgbClr val="000000"/>
                </a:solidFill>
                <a:effectLst/>
                <a:uLnTx/>
                <a:uFillTx/>
                <a:latin typeface="Gill Sans" charset="0"/>
                <a:ea typeface="ヒラギノ角ゴ ProN W3" charset="-128"/>
                <a:cs typeface="ヒラギノ角ゴ ProN W3" charset="-128"/>
                <a:sym typeface="Gill Sans" charset="0"/>
              </a:rPr>
              <a:t>GitHub</a:t>
            </a:r>
            <a:endParaRPr kumimoji="0" lang="en-US" sz="1200" b="0" i="0" u="none" strike="noStrike" kern="0" cap="none" spc="0" normalizeH="0" baseline="0" noProof="0" dirty="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104" name="Abgerundetes Rechteck 103"/>
          <p:cNvSpPr/>
          <p:nvPr/>
        </p:nvSpPr>
        <p:spPr bwMode="auto">
          <a:xfrm>
            <a:off x="2663750" y="885650"/>
            <a:ext cx="6336742" cy="228990"/>
          </a:xfrm>
          <a:prstGeom prst="roundRect">
            <a:avLst/>
          </a:prstGeom>
          <a:solidFill>
            <a:srgbClr val="42BECD"/>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36000" tIns="45720" rIns="3600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Gill Sans" charset="0"/>
                <a:ea typeface="ヒラギノ角ゴ ProN W3" charset="-128"/>
                <a:cs typeface="ヒラギノ角ゴ ProN W3" charset="-128"/>
              </a:rPr>
              <a:t>local on my PC</a:t>
            </a:r>
            <a:endParaRPr kumimoji="0" lang="en-US" sz="1200" b="0" i="0" u="none" strike="noStrike" kern="0" cap="none" spc="0" normalizeH="0" baseline="0" noProof="0" dirty="0">
              <a:ln>
                <a:noFill/>
              </a:ln>
              <a:solidFill>
                <a:srgbClr val="000000"/>
              </a:solidFill>
              <a:effectLst/>
              <a:uLnTx/>
              <a:uFillTx/>
              <a:latin typeface="Gill Sans" charset="0"/>
              <a:ea typeface="ヒラギノ角ゴ ProN W3" charset="-128"/>
              <a:cs typeface="ヒラギノ角ゴ ProN W3" charset="-128"/>
            </a:endParaRPr>
          </a:p>
        </p:txBody>
      </p:sp>
      <p:pic>
        <p:nvPicPr>
          <p:cNvPr id="105" name="Picture 4"/>
          <p:cNvPicPr>
            <a:picLocks noChangeAspect="1" noChangeArrowheads="1"/>
          </p:cNvPicPr>
          <p:nvPr/>
        </p:nvPicPr>
        <p:blipFill>
          <a:blip r:embed="rId5"/>
          <a:srcRect/>
          <a:stretch>
            <a:fillRect/>
          </a:stretch>
        </p:blipFill>
        <p:spPr bwMode="auto">
          <a:xfrm>
            <a:off x="7488324" y="2262484"/>
            <a:ext cx="1343025" cy="857250"/>
          </a:xfrm>
          <a:prstGeom prst="rect">
            <a:avLst/>
          </a:prstGeom>
          <a:noFill/>
          <a:ln w="9525">
            <a:noFill/>
            <a:miter lim="800000"/>
            <a:headEnd/>
            <a:tailEnd/>
          </a:ln>
        </p:spPr>
      </p:pic>
      <p:cxnSp>
        <p:nvCxnSpPr>
          <p:cNvPr id="106" name="Gerade Verbindung mit Pfeil 105"/>
          <p:cNvCxnSpPr/>
          <p:nvPr/>
        </p:nvCxnSpPr>
        <p:spPr bwMode="auto">
          <a:xfrm>
            <a:off x="1547664" y="2262484"/>
            <a:ext cx="2052228" cy="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p:spPr>
      </p:cxnSp>
      <p:pic>
        <p:nvPicPr>
          <p:cNvPr id="107" name="Picture 5"/>
          <p:cNvPicPr>
            <a:picLocks noChangeAspect="1" noChangeArrowheads="1"/>
          </p:cNvPicPr>
          <p:nvPr/>
        </p:nvPicPr>
        <p:blipFill>
          <a:blip r:embed="rId6"/>
          <a:srcRect/>
          <a:stretch>
            <a:fillRect/>
          </a:stretch>
        </p:blipFill>
        <p:spPr bwMode="auto">
          <a:xfrm>
            <a:off x="3599892" y="4232410"/>
            <a:ext cx="1714500" cy="514350"/>
          </a:xfrm>
          <a:prstGeom prst="rect">
            <a:avLst/>
          </a:prstGeom>
          <a:noFill/>
          <a:ln w="9525">
            <a:noFill/>
            <a:miter lim="800000"/>
            <a:headEnd/>
            <a:tailEnd/>
          </a:ln>
        </p:spPr>
      </p:pic>
      <p:sp>
        <p:nvSpPr>
          <p:cNvPr id="108" name="Oval 22"/>
          <p:cNvSpPr>
            <a:spLocks noChangeArrowheads="1"/>
          </p:cNvSpPr>
          <p:nvPr/>
        </p:nvSpPr>
        <p:spPr bwMode="gray">
          <a:xfrm>
            <a:off x="2231740" y="4062684"/>
            <a:ext cx="216029" cy="216031"/>
          </a:xfrm>
          <a:prstGeom prst="ellipse">
            <a:avLst/>
          </a:prstGeom>
          <a:solidFill>
            <a:srgbClr val="E20074"/>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FFFFFF"/>
                </a:solidFill>
                <a:effectLst/>
                <a:uLnTx/>
                <a:uFillTx/>
                <a:ea typeface="MS PGothic" pitchFamily="34" charset="-128"/>
                <a:cs typeface="Times New Roman" pitchFamily="18" charset="0"/>
              </a:rPr>
              <a:t>4</a:t>
            </a:r>
            <a:endParaRPr kumimoji="0" lang="de-DE" sz="1050" b="1" i="0" u="none" strike="noStrike" kern="0" cap="none" spc="0" normalizeH="0" baseline="0" noProof="0" dirty="0">
              <a:ln>
                <a:noFill/>
              </a:ln>
              <a:solidFill>
                <a:srgbClr val="FFFFFF"/>
              </a:solidFill>
              <a:effectLst/>
              <a:uLnTx/>
              <a:uFillTx/>
              <a:ea typeface="MS PGothic" pitchFamily="34" charset="-128"/>
              <a:cs typeface="Times New Roman" pitchFamily="18" charset="0"/>
            </a:endParaRPr>
          </a:p>
        </p:txBody>
      </p:sp>
      <p:cxnSp>
        <p:nvCxnSpPr>
          <p:cNvPr id="109" name="Gerade Verbindung mit Pfeil 108"/>
          <p:cNvCxnSpPr/>
          <p:nvPr/>
        </p:nvCxnSpPr>
        <p:spPr bwMode="auto">
          <a:xfrm>
            <a:off x="1547664" y="4314712"/>
            <a:ext cx="2052228" cy="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p:spPr>
      </p:cxnSp>
      <p:sp>
        <p:nvSpPr>
          <p:cNvPr id="110" name="Textfeld 109"/>
          <p:cNvSpPr txBox="1"/>
          <p:nvPr/>
        </p:nvSpPr>
        <p:spPr>
          <a:xfrm>
            <a:off x="2663788" y="3889051"/>
            <a:ext cx="66236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create</a:t>
            </a:r>
            <a:br>
              <a:rPr kumimoji="0" lang="en-US" sz="1200" b="0" i="0" u="none" strike="noStrike" kern="0" cap="none" spc="0" normalizeH="0" baseline="0" noProof="0" dirty="0" smtClean="0">
                <a:ln>
                  <a:noFill/>
                </a:ln>
                <a:solidFill>
                  <a:sysClr val="windowText" lastClr="000000"/>
                </a:solidFill>
                <a:effectLst/>
                <a:uLnTx/>
                <a:uFillTx/>
              </a:rPr>
            </a:br>
            <a:r>
              <a:rPr kumimoji="0" lang="en-US" sz="1200" b="0" i="0" u="none" strike="noStrike" kern="0" cap="none" spc="0" normalizeH="0" baseline="0" noProof="0" dirty="0" smtClean="0">
                <a:ln>
                  <a:noFill/>
                </a:ln>
                <a:solidFill>
                  <a:sysClr val="windowText" lastClr="000000"/>
                </a:solidFill>
                <a:effectLst/>
                <a:uLnTx/>
                <a:uFillTx/>
              </a:rPr>
              <a:t>remote</a:t>
            </a:r>
            <a:endParaRPr kumimoji="0" lang="en-US" sz="1200" b="0" i="0" u="none" strike="noStrike" kern="0" cap="none" spc="0" normalizeH="0" baseline="0" noProof="0" dirty="0">
              <a:ln>
                <a:noFill/>
              </a:ln>
              <a:solidFill>
                <a:sysClr val="windowText" lastClr="000000"/>
              </a:solidFill>
              <a:effectLst/>
              <a:uLnTx/>
              <a:uFillTx/>
            </a:endParaRPr>
          </a:p>
        </p:txBody>
      </p:sp>
      <p:sp>
        <p:nvSpPr>
          <p:cNvPr id="111" name="Textfeld 110"/>
          <p:cNvSpPr txBox="1"/>
          <p:nvPr/>
        </p:nvSpPr>
        <p:spPr>
          <a:xfrm>
            <a:off x="2649498" y="4285095"/>
            <a:ext cx="66236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fetch</a:t>
            </a:r>
            <a:br>
              <a:rPr kumimoji="0" lang="en-US" sz="1200" b="0" i="0" u="none" strike="noStrike" kern="0" cap="none" spc="0" normalizeH="0" baseline="0" noProof="0" dirty="0" smtClean="0">
                <a:ln>
                  <a:noFill/>
                </a:ln>
                <a:solidFill>
                  <a:sysClr val="windowText" lastClr="000000"/>
                </a:solidFill>
                <a:effectLst/>
                <a:uLnTx/>
                <a:uFillTx/>
              </a:rPr>
            </a:br>
            <a:r>
              <a:rPr kumimoji="0" lang="en-US" sz="1200" b="0" i="0" u="none" strike="noStrike" kern="0" cap="none" spc="0" normalizeH="0" baseline="0" noProof="0" dirty="0" smtClean="0">
                <a:ln>
                  <a:noFill/>
                </a:ln>
                <a:solidFill>
                  <a:sysClr val="windowText" lastClr="000000"/>
                </a:solidFill>
                <a:effectLst/>
                <a:uLnTx/>
                <a:uFillTx/>
              </a:rPr>
              <a:t>remote</a:t>
            </a:r>
            <a:endParaRPr kumimoji="0" lang="en-US" sz="1200" b="0" i="0" u="none" strike="noStrike" kern="0" cap="none" spc="0" normalizeH="0" baseline="0" noProof="0" dirty="0">
              <a:ln>
                <a:noFill/>
              </a:ln>
              <a:solidFill>
                <a:sysClr val="windowText" lastClr="000000"/>
              </a:solidFill>
              <a:effectLst/>
              <a:uLnTx/>
              <a:uFillTx/>
            </a:endParaRPr>
          </a:p>
        </p:txBody>
      </p:sp>
      <p:cxnSp>
        <p:nvCxnSpPr>
          <p:cNvPr id="112" name="Gerade Verbindung mit Pfeil 111"/>
          <p:cNvCxnSpPr/>
          <p:nvPr/>
        </p:nvCxnSpPr>
        <p:spPr bwMode="auto">
          <a:xfrm flipV="1">
            <a:off x="4644008" y="2874552"/>
            <a:ext cx="0" cy="147616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p:spPr>
      </p:cxnSp>
      <p:sp>
        <p:nvSpPr>
          <p:cNvPr id="113" name="Textfeld 112"/>
          <p:cNvSpPr txBox="1"/>
          <p:nvPr/>
        </p:nvSpPr>
        <p:spPr>
          <a:xfrm>
            <a:off x="4681551" y="3450616"/>
            <a:ext cx="61908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merge</a:t>
            </a:r>
            <a:endParaRPr kumimoji="0" lang="en-US" sz="1200" b="0" i="0" u="none" strike="noStrike" kern="0" cap="none" spc="0" normalizeH="0" baseline="0" noProof="0" dirty="0">
              <a:ln>
                <a:noFill/>
              </a:ln>
              <a:solidFill>
                <a:sysClr val="windowText" lastClr="000000"/>
              </a:solidFill>
              <a:effectLst/>
              <a:uLnTx/>
              <a:uFillTx/>
            </a:endParaRPr>
          </a:p>
        </p:txBody>
      </p:sp>
      <p:sp>
        <p:nvSpPr>
          <p:cNvPr id="114" name="Textfeld 113"/>
          <p:cNvSpPr txBox="1"/>
          <p:nvPr/>
        </p:nvSpPr>
        <p:spPr>
          <a:xfrm>
            <a:off x="5724160" y="2337809"/>
            <a:ext cx="135325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checkout branch</a:t>
            </a:r>
            <a:endParaRPr kumimoji="0" lang="en-US" sz="1200" b="0" i="0" u="none" strike="noStrike" kern="0" cap="none" spc="0" normalizeH="0" baseline="0" noProof="0" dirty="0">
              <a:ln>
                <a:noFill/>
              </a:ln>
              <a:solidFill>
                <a:sysClr val="windowText" lastClr="000000"/>
              </a:solidFill>
              <a:effectLst/>
              <a:uLnTx/>
              <a:uFillTx/>
            </a:endParaRPr>
          </a:p>
        </p:txBody>
      </p:sp>
      <p:sp>
        <p:nvSpPr>
          <p:cNvPr id="115" name="Oval 22"/>
          <p:cNvSpPr>
            <a:spLocks noChangeArrowheads="1"/>
          </p:cNvSpPr>
          <p:nvPr/>
        </p:nvSpPr>
        <p:spPr bwMode="gray">
          <a:xfrm>
            <a:off x="5508130" y="2348850"/>
            <a:ext cx="216029" cy="216031"/>
          </a:xfrm>
          <a:prstGeom prst="ellipse">
            <a:avLst/>
          </a:prstGeom>
          <a:solidFill>
            <a:srgbClr val="FFFFFF">
              <a:lumMod val="95000"/>
            </a:srgbClr>
          </a:solidFill>
          <a:ln w="6350" algn="ctr">
            <a:noFill/>
            <a:round/>
            <a:headEnd/>
            <a:tailEnd/>
          </a:ln>
          <a:effectLst/>
        </p:spPr>
        <p:txBody>
          <a:bodyPr lIns="72000" tIns="72000" rIns="72000" bIns="72000" anchor="ct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de-DE" sz="1050" b="1" i="0" u="none" strike="noStrike" kern="0" cap="none" spc="0" normalizeH="0" baseline="0" noProof="0" dirty="0" smtClean="0">
                <a:ln>
                  <a:noFill/>
                </a:ln>
                <a:solidFill>
                  <a:srgbClr val="000000"/>
                </a:solidFill>
                <a:effectLst/>
                <a:uLnTx/>
                <a:uFillTx/>
                <a:ea typeface="MS PGothic" pitchFamily="34" charset="-128"/>
                <a:cs typeface="Times New Roman" pitchFamily="18" charset="0"/>
              </a:rPr>
              <a:t>3</a:t>
            </a:r>
            <a:endParaRPr kumimoji="0" lang="de-DE" sz="1050" b="1" i="0" u="none" strike="noStrike" kern="0" cap="none" spc="0" normalizeH="0" baseline="0" noProof="0" dirty="0">
              <a:ln>
                <a:noFill/>
              </a:ln>
              <a:solidFill>
                <a:srgbClr val="000000"/>
              </a:solidFill>
              <a:effectLst/>
              <a:uLnTx/>
              <a:uFillTx/>
              <a:ea typeface="MS PGothic" pitchFamily="34" charset="-128"/>
              <a:cs typeface="Times New Roman" pitchFamily="18" charset="0"/>
            </a:endParaRPr>
          </a:p>
        </p:txBody>
      </p:sp>
      <p:cxnSp>
        <p:nvCxnSpPr>
          <p:cNvPr id="116" name="Gerade Verbindung mit Pfeil 115"/>
          <p:cNvCxnSpPr/>
          <p:nvPr/>
        </p:nvCxnSpPr>
        <p:spPr bwMode="auto">
          <a:xfrm>
            <a:off x="3203810" y="6042904"/>
            <a:ext cx="288040" cy="0"/>
          </a:xfrm>
          <a:prstGeom prst="straightConnector1">
            <a:avLst/>
          </a:prstGeom>
          <a:blipFill dpi="0" rotWithShape="0">
            <a:blip r:embed="rId3"/>
            <a:srcRect/>
            <a:tile tx="0" ty="0" sx="100000" sy="100000" flip="none" algn="tl"/>
          </a:blipFill>
          <a:ln w="25400" cap="flat" cmpd="sng" algn="ctr">
            <a:solidFill>
              <a:srgbClr val="000000"/>
            </a:solidFill>
            <a:prstDash val="sysDash"/>
            <a:round/>
            <a:headEnd type="none" w="med" len="med"/>
            <a:tailEnd type="arrow"/>
          </a:ln>
          <a:effectLst/>
        </p:spPr>
      </p:cxnSp>
      <p:sp>
        <p:nvSpPr>
          <p:cNvPr id="117" name="Textfeld 116"/>
          <p:cNvSpPr txBox="1"/>
          <p:nvPr/>
        </p:nvSpPr>
        <p:spPr>
          <a:xfrm>
            <a:off x="3563860" y="5884085"/>
            <a:ext cx="1079142" cy="281295"/>
          </a:xfrm>
          <a:prstGeom prst="rect">
            <a:avLst/>
          </a:prstGeom>
          <a:noFill/>
        </p:spPr>
        <p:txBody>
          <a:bodyPr wrap="none" rtlCol="0">
            <a:spAutoFit/>
          </a:bodyPr>
          <a:lstStyle/>
          <a:p>
            <a:pPr marL="0" marR="0" lvl="0" indent="0" algn="l" defTabSz="914400" eaLnBrk="1" fontAlgn="auto" latinLnBrk="0" hangingPunct="1">
              <a:lnSpc>
                <a:spcPts val="16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automatically</a:t>
            </a:r>
            <a:endParaRPr kumimoji="0" lang="en-US" sz="1200" b="0" i="0" u="none" strike="noStrike" kern="0" cap="none" spc="0" normalizeH="0" baseline="0" noProof="0" dirty="0">
              <a:ln>
                <a:noFill/>
              </a:ln>
              <a:solidFill>
                <a:sysClr val="windowText" lastClr="000000"/>
              </a:solidFill>
              <a:effectLst/>
              <a:uLnTx/>
              <a:uFillTx/>
            </a:endParaRPr>
          </a:p>
        </p:txBody>
      </p:sp>
      <p:sp>
        <p:nvSpPr>
          <p:cNvPr id="118" name="Textfeld 117"/>
          <p:cNvSpPr txBox="1"/>
          <p:nvPr/>
        </p:nvSpPr>
        <p:spPr>
          <a:xfrm>
            <a:off x="3004657" y="2298488"/>
            <a:ext cx="51648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push</a:t>
            </a:r>
            <a:endParaRPr kumimoji="0" lang="en-US" sz="1200" b="0" i="0" u="none" strike="noStrike" kern="0" cap="none" spc="0" normalizeH="0" baseline="0" noProof="0" dirty="0">
              <a:ln>
                <a:noFill/>
              </a:ln>
              <a:solidFill>
                <a:sysClr val="windowText" lastClr="000000"/>
              </a:solidFill>
              <a:effectLst/>
              <a:uLnTx/>
              <a:uFillTx/>
            </a:endParaRPr>
          </a:p>
        </p:txBody>
      </p:sp>
      <p:pic>
        <p:nvPicPr>
          <p:cNvPr id="119" name="Picture 2"/>
          <p:cNvPicPr>
            <a:picLocks noChangeAspect="1" noChangeArrowheads="1"/>
          </p:cNvPicPr>
          <p:nvPr/>
        </p:nvPicPr>
        <p:blipFill>
          <a:blip r:embed="rId7"/>
          <a:srcRect/>
          <a:stretch>
            <a:fillRect/>
          </a:stretch>
        </p:blipFill>
        <p:spPr bwMode="auto">
          <a:xfrm>
            <a:off x="3599893" y="2177939"/>
            <a:ext cx="1728191" cy="555762"/>
          </a:xfrm>
          <a:prstGeom prst="rect">
            <a:avLst/>
          </a:prstGeom>
          <a:noFill/>
          <a:ln w="9525">
            <a:noFill/>
            <a:miter lim="800000"/>
            <a:headEnd/>
            <a:tailEnd/>
          </a:ln>
        </p:spPr>
      </p:pic>
      <p:cxnSp>
        <p:nvCxnSpPr>
          <p:cNvPr id="120" name="Gerade Verbindung mit Pfeil 119"/>
          <p:cNvCxnSpPr/>
          <p:nvPr/>
        </p:nvCxnSpPr>
        <p:spPr bwMode="auto">
          <a:xfrm flipH="1">
            <a:off x="1547664" y="2586520"/>
            <a:ext cx="2052228" cy="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p:spPr>
      </p:cxnSp>
      <p:cxnSp>
        <p:nvCxnSpPr>
          <p:cNvPr id="121" name="Gerade Verbindung mit Pfeil 120"/>
          <p:cNvCxnSpPr/>
          <p:nvPr/>
        </p:nvCxnSpPr>
        <p:spPr bwMode="auto">
          <a:xfrm>
            <a:off x="5328084" y="2622524"/>
            <a:ext cx="2125096" cy="4653"/>
          </a:xfrm>
          <a:prstGeom prst="straightConnector1">
            <a:avLst/>
          </a:prstGeom>
          <a:blipFill dpi="0" rotWithShape="0">
            <a:blip r:embed="rId3"/>
            <a:srcRect/>
            <a:tile tx="0" ty="0" sx="100000" sy="100000" flip="none" algn="tl"/>
          </a:blipFill>
          <a:ln w="25400" cap="flat" cmpd="sng" algn="ctr">
            <a:solidFill>
              <a:srgbClr val="000000"/>
            </a:solidFill>
            <a:prstDash val="dash"/>
            <a:round/>
            <a:headEnd type="none" w="med" len="med"/>
            <a:tailEnd type="arrow"/>
          </a:ln>
          <a:effectLst/>
        </p:spPr>
      </p:cxnSp>
      <p:sp>
        <p:nvSpPr>
          <p:cNvPr id="122" name="Textfeld 121"/>
          <p:cNvSpPr txBox="1"/>
          <p:nvPr/>
        </p:nvSpPr>
        <p:spPr>
          <a:xfrm>
            <a:off x="2492733" y="5884085"/>
            <a:ext cx="482824" cy="281295"/>
          </a:xfrm>
          <a:prstGeom prst="rect">
            <a:avLst/>
          </a:prstGeom>
          <a:noFill/>
        </p:spPr>
        <p:txBody>
          <a:bodyPr wrap="none" rtlCol="0">
            <a:spAutoFit/>
          </a:bodyPr>
          <a:lstStyle/>
          <a:p>
            <a:pPr marL="0" marR="0" lvl="0" indent="0" algn="l" defTabSz="914400" eaLnBrk="1" fontAlgn="auto" latinLnBrk="0" hangingPunct="1">
              <a:lnSpc>
                <a:spcPts val="16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user</a:t>
            </a:r>
            <a:endParaRPr kumimoji="0" lang="en-US" sz="1200" b="0" i="0" u="none" strike="noStrike" kern="0" cap="none" spc="0" normalizeH="0" baseline="0" noProof="0" dirty="0">
              <a:ln>
                <a:noFill/>
              </a:ln>
              <a:solidFill>
                <a:sysClr val="windowText" lastClr="000000"/>
              </a:solidFill>
              <a:effectLst/>
              <a:uLnTx/>
              <a:uFillTx/>
            </a:endParaRPr>
          </a:p>
        </p:txBody>
      </p:sp>
      <p:sp>
        <p:nvSpPr>
          <p:cNvPr id="123" name="Rechteck 122"/>
          <p:cNvSpPr/>
          <p:nvPr/>
        </p:nvSpPr>
        <p:spPr bwMode="auto">
          <a:xfrm>
            <a:off x="2123660" y="5945030"/>
            <a:ext cx="360050" cy="144020"/>
          </a:xfrm>
          <a:prstGeom prst="rect">
            <a:avLst/>
          </a:prstGeom>
          <a:solidFill>
            <a:srgbClr val="80808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4200" b="0" i="0" u="none" strike="noStrike" kern="0" cap="none" spc="0" normalizeH="0" baseline="0" noProof="0">
              <a:ln>
                <a:noFill/>
              </a:ln>
              <a:solidFill>
                <a:srgbClr val="000000"/>
              </a:solidFill>
              <a:effectLst/>
              <a:uLnTx/>
              <a:uFillTx/>
              <a:latin typeface="Gill Sans" charset="0"/>
              <a:ea typeface="ヒラギノ角ゴ ProN W3" charset="-128"/>
              <a:cs typeface="ヒラギノ角ゴ ProN W3"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Constructing</a:t>
            </a:r>
            <a:r>
              <a:rPr lang="de-DE" dirty="0" smtClean="0"/>
              <a:t> </a:t>
            </a:r>
            <a:r>
              <a:rPr lang="de-DE" dirty="0" err="1" smtClean="0"/>
              <a:t>TAPI</a:t>
            </a:r>
            <a:r>
              <a:rPr lang="de-DE" dirty="0" smtClean="0"/>
              <a:t> Modeling Environment</a:t>
            </a:r>
            <a:br>
              <a:rPr lang="de-DE" dirty="0" smtClean="0"/>
            </a:br>
            <a:r>
              <a:rPr lang="de-DE" dirty="0" err="1" smtClean="0"/>
              <a:t>Copy</a:t>
            </a:r>
            <a:r>
              <a:rPr lang="de-DE" dirty="0" smtClean="0"/>
              <a:t> Resources to </a:t>
            </a:r>
            <a:r>
              <a:rPr lang="de-DE" dirty="0" err="1" smtClean="0"/>
              <a:t>TAPI</a:t>
            </a:r>
            <a:r>
              <a:rPr lang="de-DE" dirty="0" smtClean="0"/>
              <a:t> Project</a:t>
            </a:r>
            <a:endParaRPr lang="de-DE"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43</a:t>
            </a:fld>
            <a:endParaRPr lang="en-US" dirty="0"/>
          </a:p>
        </p:txBody>
      </p:sp>
      <p:pic>
        <p:nvPicPr>
          <p:cNvPr id="6146" name="Picture 2"/>
          <p:cNvPicPr>
            <a:picLocks noChangeAspect="1" noChangeArrowheads="1"/>
          </p:cNvPicPr>
          <p:nvPr/>
        </p:nvPicPr>
        <p:blipFill>
          <a:blip r:embed="rId2"/>
          <a:srcRect/>
          <a:stretch>
            <a:fillRect/>
          </a:stretch>
        </p:blipFill>
        <p:spPr bwMode="auto">
          <a:xfrm>
            <a:off x="3131800" y="1268700"/>
            <a:ext cx="2838450" cy="4667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131800" y="1772770"/>
            <a:ext cx="2838450" cy="1905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a:srcRect/>
          <a:stretch>
            <a:fillRect/>
          </a:stretch>
        </p:blipFill>
        <p:spPr bwMode="auto">
          <a:xfrm>
            <a:off x="3131800" y="2132820"/>
            <a:ext cx="2838450" cy="1209675"/>
          </a:xfrm>
          <a:prstGeom prst="rect">
            <a:avLst/>
          </a:prstGeom>
          <a:noFill/>
          <a:ln w="9525">
            <a:noFill/>
            <a:miter lim="800000"/>
            <a:headEnd/>
            <a:tailEnd/>
          </a:ln>
          <a:effectLst/>
        </p:spPr>
      </p:pic>
      <p:grpSp>
        <p:nvGrpSpPr>
          <p:cNvPr id="4" name="Gruppieren 20"/>
          <p:cNvGrpSpPr/>
          <p:nvPr/>
        </p:nvGrpSpPr>
        <p:grpSpPr>
          <a:xfrm>
            <a:off x="1975158" y="1882588"/>
            <a:ext cx="4256060" cy="3706712"/>
            <a:chOff x="1975158" y="1882588"/>
            <a:chExt cx="4256060" cy="3706712"/>
          </a:xfrm>
        </p:grpSpPr>
        <p:pic>
          <p:nvPicPr>
            <p:cNvPr id="6152" name="Picture 8"/>
            <p:cNvPicPr>
              <a:picLocks noChangeAspect="1" noChangeArrowheads="1"/>
            </p:cNvPicPr>
            <p:nvPr/>
          </p:nvPicPr>
          <p:blipFill>
            <a:blip r:embed="rId5"/>
            <a:srcRect/>
            <a:stretch>
              <a:fillRect/>
            </a:stretch>
          </p:blipFill>
          <p:spPr bwMode="auto">
            <a:xfrm>
              <a:off x="3131800" y="3922425"/>
              <a:ext cx="2838450" cy="1666875"/>
            </a:xfrm>
            <a:prstGeom prst="rect">
              <a:avLst/>
            </a:prstGeom>
            <a:noFill/>
            <a:ln w="9525">
              <a:noFill/>
              <a:miter lim="800000"/>
              <a:headEnd/>
              <a:tailEnd/>
            </a:ln>
            <a:effectLst/>
          </p:spPr>
        </p:pic>
        <p:sp>
          <p:nvSpPr>
            <p:cNvPr id="12" name="Freihandform 11"/>
            <p:cNvSpPr/>
            <p:nvPr/>
          </p:nvSpPr>
          <p:spPr>
            <a:xfrm>
              <a:off x="1975158" y="1882588"/>
              <a:ext cx="1440395" cy="3182471"/>
            </a:xfrm>
            <a:custGeom>
              <a:avLst/>
              <a:gdLst>
                <a:gd name="connsiteX0" fmla="*/ 2209800 w 2236694"/>
                <a:gd name="connsiteY0" fmla="*/ 0 h 3182471"/>
                <a:gd name="connsiteX1" fmla="*/ 4482 w 2236694"/>
                <a:gd name="connsiteY1" fmla="*/ 1586753 h 3182471"/>
                <a:gd name="connsiteX2" fmla="*/ 2236694 w 2236694"/>
                <a:gd name="connsiteY2" fmla="*/ 3182471 h 3182471"/>
                <a:gd name="connsiteX3" fmla="*/ 2236694 w 2236694"/>
                <a:gd name="connsiteY3" fmla="*/ 3182471 h 3182471"/>
                <a:gd name="connsiteX0" fmla="*/ 1413501 w 1440395"/>
                <a:gd name="connsiteY0" fmla="*/ 0 h 3182471"/>
                <a:gd name="connsiteX1" fmla="*/ 4482 w 1440395"/>
                <a:gd name="connsiteY1" fmla="*/ 1546412 h 3182471"/>
                <a:gd name="connsiteX2" fmla="*/ 1440395 w 1440395"/>
                <a:gd name="connsiteY2" fmla="*/ 3182471 h 3182471"/>
                <a:gd name="connsiteX3" fmla="*/ 1440395 w 1440395"/>
                <a:gd name="connsiteY3" fmla="*/ 3182471 h 3182471"/>
              </a:gdLst>
              <a:ahLst/>
              <a:cxnLst>
                <a:cxn ang="0">
                  <a:pos x="connsiteX0" y="connsiteY0"/>
                </a:cxn>
                <a:cxn ang="0">
                  <a:pos x="connsiteX1" y="connsiteY1"/>
                </a:cxn>
                <a:cxn ang="0">
                  <a:pos x="connsiteX2" y="connsiteY2"/>
                </a:cxn>
                <a:cxn ang="0">
                  <a:pos x="connsiteX3" y="connsiteY3"/>
                </a:cxn>
              </a:cxnLst>
              <a:rect l="l" t="t" r="r" b="b"/>
              <a:pathLst>
                <a:path w="1440395" h="3182471">
                  <a:moveTo>
                    <a:pt x="1413501" y="0"/>
                  </a:moveTo>
                  <a:cubicBezTo>
                    <a:pt x="308601" y="528170"/>
                    <a:pt x="0" y="1016000"/>
                    <a:pt x="4482" y="1546412"/>
                  </a:cubicBezTo>
                  <a:cubicBezTo>
                    <a:pt x="8964" y="2076824"/>
                    <a:pt x="1201076" y="2909794"/>
                    <a:pt x="1440395" y="3182471"/>
                  </a:cubicBezTo>
                  <a:lnTo>
                    <a:pt x="1440395" y="3182471"/>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3" name="Freihandform 12"/>
            <p:cNvSpPr/>
            <p:nvPr/>
          </p:nvSpPr>
          <p:spPr>
            <a:xfrm>
              <a:off x="2263230" y="2420860"/>
              <a:ext cx="1156610" cy="2448340"/>
            </a:xfrm>
            <a:custGeom>
              <a:avLst/>
              <a:gdLst>
                <a:gd name="connsiteX0" fmla="*/ 2209800 w 2236694"/>
                <a:gd name="connsiteY0" fmla="*/ 0 h 3182471"/>
                <a:gd name="connsiteX1" fmla="*/ 4482 w 2236694"/>
                <a:gd name="connsiteY1" fmla="*/ 1586753 h 3182471"/>
                <a:gd name="connsiteX2" fmla="*/ 2236694 w 2236694"/>
                <a:gd name="connsiteY2" fmla="*/ 3182471 h 3182471"/>
                <a:gd name="connsiteX3" fmla="*/ 2236694 w 2236694"/>
                <a:gd name="connsiteY3" fmla="*/ 3182471 h 3182471"/>
                <a:gd name="connsiteX0" fmla="*/ 1413501 w 1440395"/>
                <a:gd name="connsiteY0" fmla="*/ 0 h 3182471"/>
                <a:gd name="connsiteX1" fmla="*/ 4482 w 1440395"/>
                <a:gd name="connsiteY1" fmla="*/ 1546412 h 3182471"/>
                <a:gd name="connsiteX2" fmla="*/ 1440395 w 1440395"/>
                <a:gd name="connsiteY2" fmla="*/ 3182471 h 3182471"/>
                <a:gd name="connsiteX3" fmla="*/ 1440395 w 1440395"/>
                <a:gd name="connsiteY3" fmla="*/ 3182471 h 3182471"/>
                <a:gd name="connsiteX0" fmla="*/ 1413501 w 1440395"/>
                <a:gd name="connsiteY0" fmla="*/ 0 h 3182471"/>
                <a:gd name="connsiteX1" fmla="*/ 4482 w 1440395"/>
                <a:gd name="connsiteY1" fmla="*/ 1546412 h 3182471"/>
                <a:gd name="connsiteX2" fmla="*/ 1440395 w 1440395"/>
                <a:gd name="connsiteY2" fmla="*/ 3182471 h 3182471"/>
                <a:gd name="connsiteX3" fmla="*/ 1440200 w 1440395"/>
                <a:gd name="connsiteY3" fmla="*/ 2448340 h 3182471"/>
                <a:gd name="connsiteX0" fmla="*/ 1413469 w 1440168"/>
                <a:gd name="connsiteY0" fmla="*/ 0 h 2448340"/>
                <a:gd name="connsiteX1" fmla="*/ 4450 w 1440168"/>
                <a:gd name="connsiteY1" fmla="*/ 1546412 h 2448340"/>
                <a:gd name="connsiteX2" fmla="*/ 1440168 w 1440168"/>
                <a:gd name="connsiteY2" fmla="*/ 2448340 h 2448340"/>
                <a:gd name="connsiteX0" fmla="*/ 1104900 w 1131599"/>
                <a:gd name="connsiteY0" fmla="*/ 0 h 2448340"/>
                <a:gd name="connsiteX1" fmla="*/ 51449 w 1131599"/>
                <a:gd name="connsiteY1" fmla="*/ 1008140 h 2448340"/>
                <a:gd name="connsiteX2" fmla="*/ 1131599 w 1131599"/>
                <a:gd name="connsiteY2" fmla="*/ 2448340 h 2448340"/>
                <a:gd name="connsiteX0" fmla="*/ 1129911 w 1156610"/>
                <a:gd name="connsiteY0" fmla="*/ 0 h 2448340"/>
                <a:gd name="connsiteX1" fmla="*/ 4450 w 1156610"/>
                <a:gd name="connsiteY1" fmla="*/ 1152160 h 2448340"/>
                <a:gd name="connsiteX2" fmla="*/ 1156610 w 1156610"/>
                <a:gd name="connsiteY2" fmla="*/ 2448340 h 2448340"/>
              </a:gdLst>
              <a:ahLst/>
              <a:cxnLst>
                <a:cxn ang="0">
                  <a:pos x="connsiteX0" y="connsiteY0"/>
                </a:cxn>
                <a:cxn ang="0">
                  <a:pos x="connsiteX1" y="connsiteY1"/>
                </a:cxn>
                <a:cxn ang="0">
                  <a:pos x="connsiteX2" y="connsiteY2"/>
                </a:cxn>
              </a:cxnLst>
              <a:rect l="l" t="t" r="r" b="b"/>
              <a:pathLst>
                <a:path w="1156610" h="2448340">
                  <a:moveTo>
                    <a:pt x="1129911" y="0"/>
                  </a:moveTo>
                  <a:cubicBezTo>
                    <a:pt x="25011" y="528170"/>
                    <a:pt x="0" y="744103"/>
                    <a:pt x="4450" y="1152160"/>
                  </a:cubicBezTo>
                  <a:cubicBezTo>
                    <a:pt x="8900" y="1560217"/>
                    <a:pt x="857502" y="2260438"/>
                    <a:pt x="1156610" y="244834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4" name="Freihandform 13"/>
            <p:cNvSpPr/>
            <p:nvPr/>
          </p:nvSpPr>
          <p:spPr>
            <a:xfrm>
              <a:off x="2693002" y="2852920"/>
              <a:ext cx="798848" cy="1584609"/>
            </a:xfrm>
            <a:custGeom>
              <a:avLst/>
              <a:gdLst>
                <a:gd name="connsiteX0" fmla="*/ 844176 w 853141"/>
                <a:gd name="connsiteY0" fmla="*/ 0 h 1703294"/>
                <a:gd name="connsiteX1" fmla="*/ 1494 w 853141"/>
                <a:gd name="connsiteY1" fmla="*/ 663389 h 1703294"/>
                <a:gd name="connsiteX2" fmla="*/ 853141 w 853141"/>
                <a:gd name="connsiteY2" fmla="*/ 1703294 h 1703294"/>
                <a:gd name="connsiteX3" fmla="*/ 853141 w 853141"/>
                <a:gd name="connsiteY3" fmla="*/ 1703294 h 1703294"/>
                <a:gd name="connsiteX0" fmla="*/ 744201 w 753166"/>
                <a:gd name="connsiteY0" fmla="*/ 0 h 1703294"/>
                <a:gd name="connsiteX1" fmla="*/ 1494 w 753166"/>
                <a:gd name="connsiteY1" fmla="*/ 766775 h 1703294"/>
                <a:gd name="connsiteX2" fmla="*/ 753166 w 753166"/>
                <a:gd name="connsiteY2" fmla="*/ 1703294 h 1703294"/>
                <a:gd name="connsiteX3" fmla="*/ 753166 w 753166"/>
                <a:gd name="connsiteY3" fmla="*/ 1703294 h 1703294"/>
                <a:gd name="connsiteX0" fmla="*/ 798848 w 798848"/>
                <a:gd name="connsiteY0" fmla="*/ 0 h 1584609"/>
                <a:gd name="connsiteX1" fmla="*/ 6739 w 798848"/>
                <a:gd name="connsiteY1" fmla="*/ 648090 h 1584609"/>
                <a:gd name="connsiteX2" fmla="*/ 758411 w 798848"/>
                <a:gd name="connsiteY2" fmla="*/ 1584609 h 1584609"/>
                <a:gd name="connsiteX3" fmla="*/ 758411 w 798848"/>
                <a:gd name="connsiteY3" fmla="*/ 1584609 h 1584609"/>
              </a:gdLst>
              <a:ahLst/>
              <a:cxnLst>
                <a:cxn ang="0">
                  <a:pos x="connsiteX0" y="connsiteY0"/>
                </a:cxn>
                <a:cxn ang="0">
                  <a:pos x="connsiteX1" y="connsiteY1"/>
                </a:cxn>
                <a:cxn ang="0">
                  <a:pos x="connsiteX2" y="connsiteY2"/>
                </a:cxn>
                <a:cxn ang="0">
                  <a:pos x="connsiteX3" y="connsiteY3"/>
                </a:cxn>
              </a:cxnLst>
              <a:rect l="l" t="t" r="r" b="b"/>
              <a:pathLst>
                <a:path w="798848" h="1584609">
                  <a:moveTo>
                    <a:pt x="798848" y="0"/>
                  </a:moveTo>
                  <a:cubicBezTo>
                    <a:pt x="376760" y="189753"/>
                    <a:pt x="13478" y="383989"/>
                    <a:pt x="6739" y="648090"/>
                  </a:cubicBezTo>
                  <a:cubicBezTo>
                    <a:pt x="0" y="912191"/>
                    <a:pt x="633132" y="1428523"/>
                    <a:pt x="758411" y="1584609"/>
                  </a:cubicBezTo>
                  <a:lnTo>
                    <a:pt x="758411" y="1584609"/>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5" name="Freihandform 14"/>
            <p:cNvSpPr/>
            <p:nvPr/>
          </p:nvSpPr>
          <p:spPr>
            <a:xfrm>
              <a:off x="5181600" y="3245224"/>
              <a:ext cx="1049618" cy="1972235"/>
            </a:xfrm>
            <a:custGeom>
              <a:avLst/>
              <a:gdLst>
                <a:gd name="connsiteX0" fmla="*/ 17929 w 1778000"/>
                <a:gd name="connsiteY0" fmla="*/ 0 h 1972235"/>
                <a:gd name="connsiteX1" fmla="*/ 1775012 w 1778000"/>
                <a:gd name="connsiteY1" fmla="*/ 1183341 h 1972235"/>
                <a:gd name="connsiteX2" fmla="*/ 0 w 1778000"/>
                <a:gd name="connsiteY2" fmla="*/ 1972235 h 1972235"/>
                <a:gd name="connsiteX3" fmla="*/ 0 w 1778000"/>
                <a:gd name="connsiteY3" fmla="*/ 1972235 h 1972235"/>
                <a:gd name="connsiteX0" fmla="*/ 17929 w 1049618"/>
                <a:gd name="connsiteY0" fmla="*/ 0 h 1972235"/>
                <a:gd name="connsiteX1" fmla="*/ 1046630 w 1049618"/>
                <a:gd name="connsiteY1" fmla="*/ 975886 h 1972235"/>
                <a:gd name="connsiteX2" fmla="*/ 0 w 1049618"/>
                <a:gd name="connsiteY2" fmla="*/ 1972235 h 1972235"/>
                <a:gd name="connsiteX3" fmla="*/ 0 w 1049618"/>
                <a:gd name="connsiteY3" fmla="*/ 1972235 h 1972235"/>
              </a:gdLst>
              <a:ahLst/>
              <a:cxnLst>
                <a:cxn ang="0">
                  <a:pos x="connsiteX0" y="connsiteY0"/>
                </a:cxn>
                <a:cxn ang="0">
                  <a:pos x="connsiteX1" y="connsiteY1"/>
                </a:cxn>
                <a:cxn ang="0">
                  <a:pos x="connsiteX2" y="connsiteY2"/>
                </a:cxn>
                <a:cxn ang="0">
                  <a:pos x="connsiteX3" y="connsiteY3"/>
                </a:cxn>
              </a:cxnLst>
              <a:rect l="l" t="t" r="r" b="b"/>
              <a:pathLst>
                <a:path w="1049618" h="1972235">
                  <a:moveTo>
                    <a:pt x="17929" y="0"/>
                  </a:moveTo>
                  <a:cubicBezTo>
                    <a:pt x="897964" y="427317"/>
                    <a:pt x="1049618" y="647180"/>
                    <a:pt x="1046630" y="975886"/>
                  </a:cubicBezTo>
                  <a:cubicBezTo>
                    <a:pt x="1043642" y="1304592"/>
                    <a:pt x="174438" y="1806177"/>
                    <a:pt x="0" y="1972235"/>
                  </a:cubicBezTo>
                  <a:lnTo>
                    <a:pt x="0" y="1972235"/>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grpSp>
      <p:cxnSp>
        <p:nvCxnSpPr>
          <p:cNvPr id="17" name="Gerade Verbindung mit Pfeil 16"/>
          <p:cNvCxnSpPr/>
          <p:nvPr/>
        </p:nvCxnSpPr>
        <p:spPr>
          <a:xfrm>
            <a:off x="971500" y="5877340"/>
            <a:ext cx="3600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feld 17"/>
          <p:cNvSpPr txBox="1"/>
          <p:nvPr/>
        </p:nvSpPr>
        <p:spPr>
          <a:xfrm>
            <a:off x="1331550" y="5733320"/>
            <a:ext cx="508473" cy="276999"/>
          </a:xfrm>
          <a:prstGeom prst="rect">
            <a:avLst/>
          </a:prstGeom>
          <a:noFill/>
        </p:spPr>
        <p:txBody>
          <a:bodyPr wrap="none" rtlCol="0">
            <a:spAutoFit/>
          </a:bodyPr>
          <a:lstStyle/>
          <a:p>
            <a:r>
              <a:rPr lang="de-DE" sz="1200" dirty="0" err="1" smtClean="0"/>
              <a:t>copy</a:t>
            </a:r>
            <a:endParaRPr lang="de-DE"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Constructing</a:t>
            </a:r>
            <a:r>
              <a:rPr lang="de-DE" dirty="0" smtClean="0"/>
              <a:t> </a:t>
            </a:r>
            <a:r>
              <a:rPr lang="de-DE" dirty="0" err="1" smtClean="0"/>
              <a:t>TAPI</a:t>
            </a:r>
            <a:r>
              <a:rPr lang="de-DE" dirty="0" smtClean="0"/>
              <a:t> Modeling Environment</a:t>
            </a:r>
            <a:br>
              <a:rPr lang="de-DE" dirty="0" smtClean="0"/>
            </a:br>
            <a:r>
              <a:rPr lang="de-DE" dirty="0" err="1" smtClean="0"/>
              <a:t>Drag&amp;Drop</a:t>
            </a:r>
            <a:r>
              <a:rPr lang="de-DE" dirty="0" smtClean="0"/>
              <a:t> Resources to </a:t>
            </a:r>
            <a:r>
              <a:rPr lang="de-DE" dirty="0" err="1" smtClean="0"/>
              <a:t>TAPI</a:t>
            </a:r>
            <a:r>
              <a:rPr lang="de-DE" dirty="0" smtClean="0"/>
              <a:t> Project</a:t>
            </a:r>
            <a:endParaRPr lang="de-DE"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44</a:t>
            </a:fld>
            <a:endParaRPr lang="en-US" dirty="0"/>
          </a:p>
        </p:txBody>
      </p:sp>
      <p:pic>
        <p:nvPicPr>
          <p:cNvPr id="19" name="Grafik 18"/>
          <p:cNvPicPr/>
          <p:nvPr/>
        </p:nvPicPr>
        <p:blipFill>
          <a:blip r:embed="rId2"/>
          <a:srcRect/>
          <a:stretch>
            <a:fillRect/>
          </a:stretch>
        </p:blipFill>
        <p:spPr bwMode="auto">
          <a:xfrm>
            <a:off x="395420" y="2420860"/>
            <a:ext cx="2905125" cy="1981200"/>
          </a:xfrm>
          <a:prstGeom prst="rect">
            <a:avLst/>
          </a:prstGeom>
          <a:noFill/>
          <a:ln w="9525">
            <a:noFill/>
            <a:miter lim="800000"/>
            <a:headEnd/>
            <a:tailEnd/>
          </a:ln>
        </p:spPr>
      </p:pic>
      <p:pic>
        <p:nvPicPr>
          <p:cNvPr id="20" name="Grafik 19"/>
          <p:cNvPicPr/>
          <p:nvPr/>
        </p:nvPicPr>
        <p:blipFill>
          <a:blip r:embed="rId3"/>
          <a:srcRect/>
          <a:stretch>
            <a:fillRect/>
          </a:stretch>
        </p:blipFill>
        <p:spPr bwMode="auto">
          <a:xfrm>
            <a:off x="4788030" y="2276840"/>
            <a:ext cx="3962400"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Load </a:t>
            </a:r>
            <a:r>
              <a:rPr lang="en-US" dirty="0" err="1" smtClean="0"/>
              <a:t>CommonDataTypes</a:t>
            </a:r>
            <a:r>
              <a:rPr lang="en-US" dirty="0" smtClean="0"/>
              <a:t> library</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45</a:t>
            </a:fld>
            <a:endParaRPr lang="en-US"/>
          </a:p>
        </p:txBody>
      </p:sp>
      <p:pic>
        <p:nvPicPr>
          <p:cNvPr id="6" name="Grafik 5"/>
          <p:cNvPicPr/>
          <p:nvPr/>
        </p:nvPicPr>
        <p:blipFill>
          <a:blip r:embed="rId2"/>
          <a:srcRect/>
          <a:stretch>
            <a:fillRect/>
          </a:stretch>
        </p:blipFill>
        <p:spPr bwMode="auto">
          <a:xfrm>
            <a:off x="1928812" y="1323245"/>
            <a:ext cx="5286375"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Load </a:t>
            </a:r>
            <a:r>
              <a:rPr lang="en-US" dirty="0" err="1" smtClean="0"/>
              <a:t>CommonDataTypes</a:t>
            </a:r>
            <a:r>
              <a:rPr lang="en-US" dirty="0" smtClean="0"/>
              <a:t> library</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46</a:t>
            </a:fld>
            <a:endParaRPr lang="en-US"/>
          </a:p>
        </p:txBody>
      </p:sp>
      <p:pic>
        <p:nvPicPr>
          <p:cNvPr id="6" name="Grafik 5"/>
          <p:cNvPicPr/>
          <p:nvPr/>
        </p:nvPicPr>
        <p:blipFill>
          <a:blip r:embed="rId2"/>
          <a:srcRect/>
          <a:stretch>
            <a:fillRect/>
          </a:stretch>
        </p:blipFill>
        <p:spPr bwMode="auto">
          <a:xfrm>
            <a:off x="1600200" y="1340710"/>
            <a:ext cx="5943600" cy="45790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Load </a:t>
            </a:r>
            <a:r>
              <a:rPr lang="en-US" dirty="0" err="1" smtClean="0"/>
              <a:t>CommonDataTypes</a:t>
            </a:r>
            <a:r>
              <a:rPr lang="en-US" dirty="0" smtClean="0"/>
              <a:t> library</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47</a:t>
            </a:fld>
            <a:endParaRPr lang="en-US"/>
          </a:p>
        </p:txBody>
      </p:sp>
      <p:pic>
        <p:nvPicPr>
          <p:cNvPr id="5" name="Grafik 4"/>
          <p:cNvPicPr/>
          <p:nvPr/>
        </p:nvPicPr>
        <p:blipFill>
          <a:blip r:embed="rId2"/>
          <a:srcRect/>
          <a:stretch>
            <a:fillRect/>
          </a:stretch>
        </p:blipFill>
        <p:spPr bwMode="auto">
          <a:xfrm>
            <a:off x="971500" y="1333915"/>
            <a:ext cx="4124325" cy="4543425"/>
          </a:xfrm>
          <a:prstGeom prst="rect">
            <a:avLst/>
          </a:prstGeom>
          <a:noFill/>
          <a:ln w="9525">
            <a:noFill/>
            <a:miter lim="800000"/>
            <a:headEnd/>
            <a:tailEnd/>
          </a:ln>
        </p:spPr>
      </p:pic>
      <p:pic>
        <p:nvPicPr>
          <p:cNvPr id="7" name="Grafik 6"/>
          <p:cNvPicPr/>
          <p:nvPr/>
        </p:nvPicPr>
        <p:blipFill>
          <a:blip r:embed="rId3"/>
          <a:srcRect/>
          <a:stretch>
            <a:fillRect/>
          </a:stretch>
        </p:blipFill>
        <p:spPr bwMode="auto">
          <a:xfrm>
            <a:off x="6012200" y="2996940"/>
            <a:ext cx="2848610" cy="9906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Add Style Sheets</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48</a:t>
            </a:fld>
            <a:endParaRPr lang="en-US"/>
          </a:p>
        </p:txBody>
      </p:sp>
      <p:pic>
        <p:nvPicPr>
          <p:cNvPr id="5" name="Grafik 4"/>
          <p:cNvPicPr/>
          <p:nvPr/>
        </p:nvPicPr>
        <p:blipFill>
          <a:blip r:embed="rId2"/>
          <a:srcRect/>
          <a:stretch>
            <a:fillRect/>
          </a:stretch>
        </p:blipFill>
        <p:spPr bwMode="auto">
          <a:xfrm>
            <a:off x="1600200" y="2135596"/>
            <a:ext cx="5943600" cy="2586807"/>
          </a:xfrm>
          <a:prstGeom prst="rect">
            <a:avLst/>
          </a:prstGeom>
          <a:noFill/>
          <a:ln w="9525">
            <a:noFill/>
            <a:miter lim="800000"/>
            <a:headEnd/>
            <a:tailEnd/>
          </a:ln>
        </p:spPr>
      </p:pic>
      <p:cxnSp>
        <p:nvCxnSpPr>
          <p:cNvPr id="8" name="Gerade Verbindung mit Pfeil 7"/>
          <p:cNvCxnSpPr/>
          <p:nvPr/>
        </p:nvCxnSpPr>
        <p:spPr>
          <a:xfrm flipV="1">
            <a:off x="971500" y="2420860"/>
            <a:ext cx="648090" cy="2160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Constructing </a:t>
            </a:r>
            <a:r>
              <a:rPr lang="en-US" dirty="0" err="1" smtClean="0"/>
              <a:t>TAPI</a:t>
            </a:r>
            <a:r>
              <a:rPr lang="en-US" dirty="0" smtClean="0"/>
              <a:t> Modeling Environment</a:t>
            </a:r>
            <a:br>
              <a:rPr lang="en-US" dirty="0" smtClean="0"/>
            </a:br>
            <a:r>
              <a:rPr lang="en-US" dirty="0" smtClean="0"/>
              <a:t>Add Style Sheets</a:t>
            </a:r>
            <a:endParaRPr lang="en-US" dirty="0"/>
          </a:p>
        </p:txBody>
      </p:sp>
      <p:sp>
        <p:nvSpPr>
          <p:cNvPr id="3" name="Foliennummernplatzhalter 2"/>
          <p:cNvSpPr>
            <a:spLocks noGrp="1"/>
          </p:cNvSpPr>
          <p:nvPr>
            <p:ph type="sldNum" sz="quarter" idx="10"/>
          </p:nvPr>
        </p:nvSpPr>
        <p:spPr/>
        <p:txBody>
          <a:bodyPr/>
          <a:lstStyle/>
          <a:p>
            <a:fld id="{95FB27F1-C2FE-E646-9E41-8F3092BBAFAE}" type="slidenum">
              <a:rPr lang="en-US" smtClean="0"/>
              <a:pPr/>
              <a:t>49</a:t>
            </a:fld>
            <a:endParaRPr lang="en-US"/>
          </a:p>
        </p:txBody>
      </p:sp>
      <p:pic>
        <p:nvPicPr>
          <p:cNvPr id="6" name="Grafik 5"/>
          <p:cNvPicPr/>
          <p:nvPr/>
        </p:nvPicPr>
        <p:blipFill>
          <a:blip r:embed="rId2"/>
          <a:srcRect/>
          <a:stretch>
            <a:fillRect/>
          </a:stretch>
        </p:blipFill>
        <p:spPr bwMode="auto">
          <a:xfrm>
            <a:off x="931525" y="2212845"/>
            <a:ext cx="2200275" cy="1000125"/>
          </a:xfrm>
          <a:prstGeom prst="rect">
            <a:avLst/>
          </a:prstGeom>
          <a:noFill/>
          <a:ln w="9525">
            <a:noFill/>
            <a:miter lim="800000"/>
            <a:headEnd/>
            <a:tailEnd/>
          </a:ln>
        </p:spPr>
      </p:pic>
      <p:pic>
        <p:nvPicPr>
          <p:cNvPr id="7" name="Grafik 6"/>
          <p:cNvPicPr/>
          <p:nvPr/>
        </p:nvPicPr>
        <p:blipFill>
          <a:blip r:embed="rId3"/>
          <a:srcRect/>
          <a:stretch>
            <a:fillRect/>
          </a:stretch>
        </p:blipFill>
        <p:spPr bwMode="auto">
          <a:xfrm>
            <a:off x="4905425" y="1772770"/>
            <a:ext cx="3267075" cy="1847850"/>
          </a:xfrm>
          <a:prstGeom prst="rect">
            <a:avLst/>
          </a:prstGeom>
          <a:noFill/>
          <a:ln w="9525">
            <a:noFill/>
            <a:miter lim="800000"/>
            <a:headEnd/>
            <a:tailEnd/>
          </a:ln>
        </p:spPr>
      </p:pic>
      <p:pic>
        <p:nvPicPr>
          <p:cNvPr id="10" name="Grafik 9"/>
          <p:cNvPicPr/>
          <p:nvPr/>
        </p:nvPicPr>
        <p:blipFill>
          <a:blip r:embed="rId4"/>
          <a:srcRect/>
          <a:stretch>
            <a:fillRect/>
          </a:stretch>
        </p:blipFill>
        <p:spPr bwMode="auto">
          <a:xfrm>
            <a:off x="2843760" y="4869200"/>
            <a:ext cx="34099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8900"/>
            <a:ext cx="6762750" cy="609600"/>
          </a:xfrm>
        </p:spPr>
        <p:txBody>
          <a:bodyPr>
            <a:normAutofit fontScale="90000"/>
          </a:bodyPr>
          <a:lstStyle/>
          <a:p>
            <a:r>
              <a:rPr lang="en-US" dirty="0" smtClean="0"/>
              <a:t>TAPI – ONF and OSSDN Project Dependencies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45" name="Oval 44"/>
          <p:cNvSpPr/>
          <p:nvPr/>
        </p:nvSpPr>
        <p:spPr>
          <a:xfrm>
            <a:off x="6416762" y="1660571"/>
            <a:ext cx="2457450" cy="3225754"/>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6" name="Oval 45"/>
          <p:cNvSpPr/>
          <p:nvPr/>
        </p:nvSpPr>
        <p:spPr>
          <a:xfrm>
            <a:off x="3244937" y="4962525"/>
            <a:ext cx="2647950" cy="981075"/>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9" name="Oval 48"/>
          <p:cNvSpPr/>
          <p:nvPr/>
        </p:nvSpPr>
        <p:spPr>
          <a:xfrm>
            <a:off x="292187" y="1506560"/>
            <a:ext cx="2457450" cy="1668417"/>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51" name="Oval 50"/>
          <p:cNvSpPr/>
          <p:nvPr/>
        </p:nvSpPr>
        <p:spPr>
          <a:xfrm>
            <a:off x="2940137" y="1812971"/>
            <a:ext cx="3171824" cy="3073354"/>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53" name="Oval 52"/>
          <p:cNvSpPr/>
          <p:nvPr/>
        </p:nvSpPr>
        <p:spPr>
          <a:xfrm>
            <a:off x="3159212" y="933450"/>
            <a:ext cx="2647950" cy="803321"/>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54" name="Rectangle 53"/>
          <p:cNvSpPr/>
          <p:nvPr/>
        </p:nvSpPr>
        <p:spPr>
          <a:xfrm>
            <a:off x="3590553" y="1160761"/>
            <a:ext cx="1870075"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TAPI FRS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rPr>
              <a:t>Use cases &amp; Requirements</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56" name="Rectangle 55"/>
          <p:cNvSpPr/>
          <p:nvPr/>
        </p:nvSpPr>
        <p:spPr>
          <a:xfrm>
            <a:off x="3881977" y="1926125"/>
            <a:ext cx="1287226"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TAPI UML Information Model</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57" name="Rectangle 56"/>
          <p:cNvSpPr/>
          <p:nvPr/>
        </p:nvSpPr>
        <p:spPr>
          <a:xfrm>
            <a:off x="3881977" y="2733675"/>
            <a:ext cx="1287226"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TAPI YANG    Data Schema</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64" name="Rectangle 63"/>
          <p:cNvSpPr/>
          <p:nvPr/>
        </p:nvSpPr>
        <p:spPr>
          <a:xfrm>
            <a:off x="3881977" y="3501979"/>
            <a:ext cx="1287226"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SWAGGER/REST APIs</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65" name="Rectangle 64"/>
          <p:cNvSpPr/>
          <p:nvPr/>
        </p:nvSpPr>
        <p:spPr>
          <a:xfrm>
            <a:off x="3640898" y="5129211"/>
            <a:ext cx="1752600" cy="542925"/>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TAPI Platform Abstraction Layer &amp; Framework</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66" name="Rectangle 65"/>
          <p:cNvSpPr/>
          <p:nvPr/>
        </p:nvSpPr>
        <p:spPr>
          <a:xfrm>
            <a:off x="625562" y="1803446"/>
            <a:ext cx="1752600"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ONF Core Information Model</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67" name="Rectangle 66"/>
          <p:cNvSpPr/>
          <p:nvPr/>
        </p:nvSpPr>
        <p:spPr>
          <a:xfrm>
            <a:off x="625562" y="2455874"/>
            <a:ext cx="1752600"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ONF Technology </a:t>
            </a:r>
            <a:r>
              <a:rPr kumimoji="0" lang="en-US" sz="1000" b="1" i="0" u="none" strike="noStrike" kern="0" cap="none" spc="0" normalizeH="0" baseline="0" noProof="0" dirty="0" smtClean="0">
                <a:ln>
                  <a:noFill/>
                </a:ln>
                <a:solidFill>
                  <a:srgbClr val="FFFFFF"/>
                </a:solidFill>
                <a:effectLst/>
                <a:uLnTx/>
                <a:uFillTx/>
                <a:latin typeface="Arial"/>
              </a:rPr>
              <a:t>S</a:t>
            </a:r>
            <a:r>
              <a:rPr kumimoji="0" lang="en-US" sz="1000" b="1" i="0" u="none" strike="noStrike" kern="0" cap="none" spc="0" normalizeH="0" baseline="0" noProof="0" dirty="0" err="1" smtClean="0">
                <a:ln>
                  <a:noFill/>
                </a:ln>
                <a:solidFill>
                  <a:srgbClr val="FFFFFF"/>
                </a:solidFill>
                <a:effectLst/>
                <a:uLnTx/>
                <a:uFillTx/>
                <a:latin typeface="Arial"/>
                <a:ea typeface="+mn-ea"/>
                <a:cs typeface="+mn-cs"/>
              </a:rPr>
              <a:t>pecification</a:t>
            </a:r>
            <a:r>
              <a:rPr kumimoji="0" lang="en-US" sz="1000" b="1" i="0" u="none" strike="noStrike" kern="0" cap="none" spc="0" normalizeH="0" baseline="0" noProof="0" dirty="0" smtClean="0">
                <a:ln>
                  <a:noFill/>
                </a:ln>
                <a:solidFill>
                  <a:srgbClr val="FFFFFF"/>
                </a:solidFill>
                <a:effectLst/>
                <a:uLnTx/>
                <a:uFillTx/>
                <a:latin typeface="Arial"/>
                <a:ea typeface="+mn-ea"/>
                <a:cs typeface="+mn-cs"/>
              </a:rPr>
              <a:t> Models</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cxnSp>
        <p:nvCxnSpPr>
          <p:cNvPr id="68" name="Straight Arrow Connector 67"/>
          <p:cNvCxnSpPr>
            <a:stCxn id="54" idx="2"/>
            <a:endCxn id="56" idx="0"/>
          </p:cNvCxnSpPr>
          <p:nvPr/>
        </p:nvCxnSpPr>
        <p:spPr>
          <a:xfrm flipH="1">
            <a:off x="4525590" y="1583013"/>
            <a:ext cx="1" cy="343112"/>
          </a:xfrm>
          <a:prstGeom prst="straightConnector1">
            <a:avLst/>
          </a:prstGeom>
          <a:solidFill>
            <a:srgbClr val="629DD1"/>
          </a:solidFill>
          <a:ln w="38100" cap="flat" cmpd="sng" algn="ctr">
            <a:solidFill>
              <a:srgbClr val="4A66AC"/>
            </a:solidFill>
            <a:prstDash val="solid"/>
            <a:headEnd type="triangle" w="med" len="med"/>
            <a:tailEnd type="triangle" w="med" len="med"/>
          </a:ln>
          <a:effectLst>
            <a:outerShdw blurRad="40000" dist="20000" dir="5400000" rotWithShape="0">
              <a:srgbClr val="000000">
                <a:alpha val="38000"/>
              </a:srgbClr>
            </a:outerShdw>
          </a:effectLst>
        </p:spPr>
      </p:cxnSp>
      <p:cxnSp>
        <p:nvCxnSpPr>
          <p:cNvPr id="69" name="Straight Arrow Connector 68"/>
          <p:cNvCxnSpPr>
            <a:stCxn id="56" idx="2"/>
            <a:endCxn id="57" idx="0"/>
          </p:cNvCxnSpPr>
          <p:nvPr/>
        </p:nvCxnSpPr>
        <p:spPr>
          <a:xfrm>
            <a:off x="4525590" y="2348377"/>
            <a:ext cx="0" cy="385298"/>
          </a:xfrm>
          <a:prstGeom prst="straightConnector1">
            <a:avLst/>
          </a:prstGeom>
          <a:solidFill>
            <a:srgbClr val="629DD1"/>
          </a:solidFill>
          <a:ln w="38100" cap="flat" cmpd="sng" algn="ctr">
            <a:solidFill>
              <a:srgbClr val="4A66AC"/>
            </a:solidFill>
            <a:prstDash val="solid"/>
            <a:headEnd type="triangle" w="med" len="med"/>
            <a:tailEnd type="triangle" w="med" len="med"/>
          </a:ln>
          <a:effectLst>
            <a:outerShdw blurRad="40000" dist="20000" dir="5400000" rotWithShape="0">
              <a:srgbClr val="000000">
                <a:alpha val="38000"/>
              </a:srgbClr>
            </a:outerShdw>
          </a:effectLst>
        </p:spPr>
      </p:cxnSp>
      <p:cxnSp>
        <p:nvCxnSpPr>
          <p:cNvPr id="70" name="Straight Arrow Connector 69"/>
          <p:cNvCxnSpPr>
            <a:stCxn id="57" idx="2"/>
            <a:endCxn id="64" idx="0"/>
          </p:cNvCxnSpPr>
          <p:nvPr/>
        </p:nvCxnSpPr>
        <p:spPr>
          <a:xfrm>
            <a:off x="4525590" y="3155927"/>
            <a:ext cx="0" cy="346052"/>
          </a:xfrm>
          <a:prstGeom prst="straightConnector1">
            <a:avLst/>
          </a:prstGeom>
          <a:solidFill>
            <a:srgbClr val="629DD1"/>
          </a:solidFill>
          <a:ln w="38100" cap="flat" cmpd="sng" algn="ctr">
            <a:solidFill>
              <a:srgbClr val="4A66AC"/>
            </a:solidFill>
            <a:prstDash val="solid"/>
            <a:headEnd type="triangle" w="med" len="med"/>
            <a:tailEnd type="triangle" w="med" len="med"/>
          </a:ln>
          <a:effectLst>
            <a:outerShdw blurRad="40000" dist="20000" dir="5400000" rotWithShape="0">
              <a:srgbClr val="000000">
                <a:alpha val="38000"/>
              </a:srgbClr>
            </a:outerShdw>
          </a:effectLst>
        </p:spPr>
      </p:cxnSp>
      <p:cxnSp>
        <p:nvCxnSpPr>
          <p:cNvPr id="72" name="Straight Arrow Connector 71"/>
          <p:cNvCxnSpPr>
            <a:stCxn id="67" idx="3"/>
            <a:endCxn id="56" idx="1"/>
          </p:cNvCxnSpPr>
          <p:nvPr/>
        </p:nvCxnSpPr>
        <p:spPr>
          <a:xfrm flipV="1">
            <a:off x="2378162" y="2137251"/>
            <a:ext cx="1503815" cy="529749"/>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cxnSp>
        <p:nvCxnSpPr>
          <p:cNvPr id="73" name="Straight Arrow Connector 72"/>
          <p:cNvCxnSpPr>
            <a:stCxn id="66" idx="3"/>
            <a:endCxn id="56" idx="1"/>
          </p:cNvCxnSpPr>
          <p:nvPr/>
        </p:nvCxnSpPr>
        <p:spPr>
          <a:xfrm>
            <a:off x="2378162" y="2014572"/>
            <a:ext cx="1503815" cy="122679"/>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sp>
        <p:nvSpPr>
          <p:cNvPr id="74" name="Rectangle 73"/>
          <p:cNvSpPr/>
          <p:nvPr/>
        </p:nvSpPr>
        <p:spPr>
          <a:xfrm>
            <a:off x="6797762" y="2370149"/>
            <a:ext cx="1752600"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UML-YANG       Generation Tool</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77" name="Rectangle 76"/>
          <p:cNvSpPr/>
          <p:nvPr/>
        </p:nvSpPr>
        <p:spPr>
          <a:xfrm>
            <a:off x="6797762" y="3057526"/>
            <a:ext cx="1752600" cy="444453"/>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YANG-SWAGGER Generation Tool</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78" name="TextBox 77"/>
          <p:cNvSpPr txBox="1"/>
          <p:nvPr/>
        </p:nvSpPr>
        <p:spPr>
          <a:xfrm>
            <a:off x="3967486" y="923925"/>
            <a:ext cx="104227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ONF-OTWG</a:t>
            </a:r>
            <a:endParaRPr kumimoji="0" lang="en-US" sz="1200" b="1" i="0"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2994234" y="3048000"/>
            <a:ext cx="140219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OSSDN SNOWMASS</a:t>
            </a:r>
            <a:endParaRPr kumimoji="0" lang="en-US" sz="1200" b="1" i="0" u="none" strike="noStrike" kern="0" cap="none" spc="0" normalizeH="0" baseline="0" noProof="0" dirty="0">
              <a:ln>
                <a:noFill/>
              </a:ln>
              <a:solidFill>
                <a:sysClr val="windowText" lastClr="000000"/>
              </a:solidFill>
              <a:effectLst/>
              <a:uLnTx/>
              <a:uFillTx/>
            </a:endParaRPr>
          </a:p>
        </p:txBody>
      </p:sp>
      <p:sp>
        <p:nvSpPr>
          <p:cNvPr id="80" name="TextBox 79"/>
          <p:cNvSpPr txBox="1"/>
          <p:nvPr/>
        </p:nvSpPr>
        <p:spPr>
          <a:xfrm>
            <a:off x="1013387" y="1525610"/>
            <a:ext cx="83548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ONF-IMP</a:t>
            </a:r>
            <a:endParaRPr kumimoji="0" lang="en-US" sz="1200" b="1" i="0"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3678998" y="5627427"/>
            <a:ext cx="199106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OSSDN ENGLEWOOD</a:t>
            </a:r>
            <a:endParaRPr kumimoji="0" lang="en-US" sz="1200" b="1" i="0" u="none" strike="noStrike" kern="0" cap="none" spc="0" normalizeH="0" baseline="0" noProof="0" dirty="0">
              <a:ln>
                <a:noFill/>
              </a:ln>
              <a:solidFill>
                <a:sysClr val="windowText" lastClr="000000"/>
              </a:solidFill>
              <a:effectLst/>
              <a:uLnTx/>
              <a:uFillTx/>
            </a:endParaRPr>
          </a:p>
        </p:txBody>
      </p:sp>
      <p:sp>
        <p:nvSpPr>
          <p:cNvPr id="82" name="TextBox 81"/>
          <p:cNvSpPr txBox="1"/>
          <p:nvPr/>
        </p:nvSpPr>
        <p:spPr>
          <a:xfrm>
            <a:off x="7048126" y="4429125"/>
            <a:ext cx="130516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OSSDN EAGLE</a:t>
            </a:r>
            <a:endParaRPr kumimoji="0" lang="en-US" sz="1200" b="1" i="0" u="none" strike="noStrike" kern="0" cap="none" spc="0" normalizeH="0" baseline="0" noProof="0" dirty="0">
              <a:ln>
                <a:noFill/>
              </a:ln>
              <a:solidFill>
                <a:sysClr val="windowText" lastClr="000000"/>
              </a:solidFill>
              <a:effectLst/>
              <a:uLnTx/>
              <a:uFillTx/>
            </a:endParaRPr>
          </a:p>
        </p:txBody>
      </p:sp>
      <p:sp>
        <p:nvSpPr>
          <p:cNvPr id="83" name="Rectangle 82"/>
          <p:cNvSpPr/>
          <p:nvPr/>
        </p:nvSpPr>
        <p:spPr>
          <a:xfrm>
            <a:off x="7048126" y="1953341"/>
            <a:ext cx="1121235" cy="363526"/>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Open Model Profile</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cxnSp>
        <p:nvCxnSpPr>
          <p:cNvPr id="90" name="Straight Arrow Connector 89"/>
          <p:cNvCxnSpPr>
            <a:stCxn id="83" idx="1"/>
            <a:endCxn id="56" idx="3"/>
          </p:cNvCxnSpPr>
          <p:nvPr/>
        </p:nvCxnSpPr>
        <p:spPr>
          <a:xfrm flipH="1">
            <a:off x="5169203" y="2135104"/>
            <a:ext cx="1878923" cy="2147"/>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cxnSp>
        <p:nvCxnSpPr>
          <p:cNvPr id="93" name="Straight Arrow Connector 92"/>
          <p:cNvCxnSpPr>
            <a:stCxn id="74" idx="1"/>
          </p:cNvCxnSpPr>
          <p:nvPr/>
        </p:nvCxnSpPr>
        <p:spPr>
          <a:xfrm flipH="1">
            <a:off x="4517198" y="2581275"/>
            <a:ext cx="2280564" cy="0"/>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cxnSp>
        <p:nvCxnSpPr>
          <p:cNvPr id="94" name="Straight Arrow Connector 93"/>
          <p:cNvCxnSpPr>
            <a:stCxn id="77" idx="1"/>
          </p:cNvCxnSpPr>
          <p:nvPr/>
        </p:nvCxnSpPr>
        <p:spPr>
          <a:xfrm flipH="1">
            <a:off x="4517198" y="3279753"/>
            <a:ext cx="2280564" cy="0"/>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sp>
        <p:nvSpPr>
          <p:cNvPr id="96" name="TextBox 95"/>
          <p:cNvSpPr txBox="1"/>
          <p:nvPr/>
        </p:nvSpPr>
        <p:spPr>
          <a:xfrm>
            <a:off x="2500190" y="2004390"/>
            <a:ext cx="103593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rPr>
              <a:t>Prune-</a:t>
            </a:r>
            <a:r>
              <a:rPr kumimoji="0" lang="en-US" sz="1200" b="1" i="0" u="none" strike="noStrike" kern="0" cap="none" spc="0" normalizeH="0" baseline="0" noProof="0" dirty="0" err="1" smtClean="0">
                <a:ln>
                  <a:noFill/>
                </a:ln>
                <a:solidFill>
                  <a:srgbClr val="FF0000"/>
                </a:solidFill>
                <a:effectLst/>
                <a:uLnTx/>
                <a:uFillTx/>
              </a:rPr>
              <a:t>Refactor</a:t>
            </a:r>
            <a:endParaRPr kumimoji="0" lang="en-US" sz="1200" b="1" i="0" u="none" strike="noStrike" kern="0" cap="none" spc="0" normalizeH="0" baseline="0" noProof="0" dirty="0">
              <a:ln>
                <a:noFill/>
              </a:ln>
              <a:solidFill>
                <a:srgbClr val="FF0000"/>
              </a:solidFill>
              <a:effectLst/>
              <a:uLnTx/>
              <a:uFillTx/>
            </a:endParaRPr>
          </a:p>
        </p:txBody>
      </p:sp>
      <p:sp>
        <p:nvSpPr>
          <p:cNvPr id="97" name="TextBox 96"/>
          <p:cNvSpPr txBox="1"/>
          <p:nvPr/>
        </p:nvSpPr>
        <p:spPr>
          <a:xfrm>
            <a:off x="3733800" y="3971829"/>
            <a:ext cx="103593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rPr>
              <a:t>Code</a:t>
            </a:r>
            <a:endParaRPr kumimoji="0" lang="en-US" sz="1200" b="1" i="0" u="none" strike="noStrike" kern="0" cap="none" spc="0" normalizeH="0" baseline="0" noProof="0" dirty="0">
              <a:ln>
                <a:noFill/>
              </a:ln>
              <a:solidFill>
                <a:srgbClr val="FF0000"/>
              </a:solidFill>
              <a:effectLst/>
              <a:uLnTx/>
              <a:uFillTx/>
            </a:endParaRPr>
          </a:p>
        </p:txBody>
      </p:sp>
      <p:cxnSp>
        <p:nvCxnSpPr>
          <p:cNvPr id="98" name="Shape 36"/>
          <p:cNvCxnSpPr>
            <a:stCxn id="65" idx="3"/>
            <a:endCxn id="54" idx="3"/>
          </p:cNvCxnSpPr>
          <p:nvPr/>
        </p:nvCxnSpPr>
        <p:spPr>
          <a:xfrm flipV="1">
            <a:off x="5393498" y="1371887"/>
            <a:ext cx="67130" cy="4028787"/>
          </a:xfrm>
          <a:prstGeom prst="bentConnector3">
            <a:avLst>
              <a:gd name="adj1" fmla="val 440533"/>
            </a:avLst>
          </a:prstGeom>
          <a:solidFill>
            <a:srgbClr val="629DD1"/>
          </a:solidFill>
          <a:ln w="38100" cap="flat" cmpd="sng" algn="ctr">
            <a:solidFill>
              <a:srgbClr val="4A66AC"/>
            </a:solidFill>
            <a:prstDash val="solid"/>
            <a:tailEnd type="triangle"/>
          </a:ln>
          <a:effectLst>
            <a:outerShdw blurRad="40000" dist="20000" dir="5400000" rotWithShape="0">
              <a:srgbClr val="000000">
                <a:alpha val="38000"/>
              </a:srgbClr>
            </a:outerShdw>
          </a:effectLst>
        </p:spPr>
      </p:cxnSp>
      <p:sp>
        <p:nvSpPr>
          <p:cNvPr id="100" name="Oval 99"/>
          <p:cNvSpPr/>
          <p:nvPr/>
        </p:nvSpPr>
        <p:spPr>
          <a:xfrm>
            <a:off x="179513" y="3641303"/>
            <a:ext cx="2880302" cy="911646"/>
          </a:xfrm>
          <a:prstGeom prst="ellipse">
            <a:avLst/>
          </a:prstGeom>
          <a:solidFill>
            <a:srgbClr val="17BB7E">
              <a:lumMod val="20000"/>
              <a:lumOff val="80000"/>
            </a:srgbClr>
          </a:solidFill>
          <a:ln w="9525" cap="flat" cmpd="sng" algn="ctr">
            <a:solidFill>
              <a:srgbClr val="39949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1" name="Rectangle 100"/>
          <p:cNvSpPr/>
          <p:nvPr/>
        </p:nvSpPr>
        <p:spPr>
          <a:xfrm>
            <a:off x="370244" y="3861061"/>
            <a:ext cx="721200" cy="443521"/>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OTN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(ITU-T G.874.1)</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102" name="TextBox 101"/>
          <p:cNvSpPr txBox="1"/>
          <p:nvPr/>
        </p:nvSpPr>
        <p:spPr>
          <a:xfrm>
            <a:off x="988402" y="4282281"/>
            <a:ext cx="124906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ONF OTWG IM</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03" name="Straight Arrow Connector 102"/>
          <p:cNvCxnSpPr>
            <a:stCxn id="67" idx="2"/>
            <a:endCxn id="101" idx="0"/>
          </p:cNvCxnSpPr>
          <p:nvPr/>
        </p:nvCxnSpPr>
        <p:spPr>
          <a:xfrm flipH="1">
            <a:off x="730844" y="2878126"/>
            <a:ext cx="771018" cy="982935"/>
          </a:xfrm>
          <a:prstGeom prst="straightConnector1">
            <a:avLst/>
          </a:prstGeom>
          <a:solidFill>
            <a:srgbClr val="629DD1"/>
          </a:solidFill>
          <a:ln w="38100" cap="flat" cmpd="sng" algn="ctr">
            <a:solidFill>
              <a:srgbClr val="4A66AC"/>
            </a:solidFill>
            <a:prstDash val="solid"/>
            <a:headEnd type="triangle" w="med" len="med"/>
            <a:tailEnd type="none" w="med" len="med"/>
          </a:ln>
          <a:effectLst>
            <a:outerShdw blurRad="40000" dist="20000" dir="5400000" rotWithShape="0">
              <a:srgbClr val="000000">
                <a:alpha val="38000"/>
              </a:srgbClr>
            </a:outerShdw>
          </a:effectLst>
        </p:spPr>
      </p:cxnSp>
      <p:cxnSp>
        <p:nvCxnSpPr>
          <p:cNvPr id="104" name="Straight Arrow Connector 103"/>
          <p:cNvCxnSpPr>
            <a:stCxn id="67" idx="2"/>
            <a:endCxn id="106" idx="0"/>
          </p:cNvCxnSpPr>
          <p:nvPr/>
        </p:nvCxnSpPr>
        <p:spPr>
          <a:xfrm>
            <a:off x="1501862" y="2878126"/>
            <a:ext cx="859284" cy="970990"/>
          </a:xfrm>
          <a:prstGeom prst="straightConnector1">
            <a:avLst/>
          </a:prstGeom>
          <a:solidFill>
            <a:srgbClr val="629DD1"/>
          </a:solidFill>
          <a:ln w="38100" cap="flat" cmpd="sng" algn="ctr">
            <a:solidFill>
              <a:srgbClr val="4A66AC"/>
            </a:solidFill>
            <a:prstDash val="solid"/>
            <a:headEnd type="triangle" w="med" len="med"/>
            <a:tailEnd type="none" w="med" len="med"/>
          </a:ln>
          <a:effectLst>
            <a:outerShdw blurRad="40000" dist="20000" dir="5400000" rotWithShape="0">
              <a:srgbClr val="000000">
                <a:alpha val="38000"/>
              </a:srgbClr>
            </a:outerShdw>
          </a:effectLst>
        </p:spPr>
      </p:cxnSp>
      <p:sp>
        <p:nvSpPr>
          <p:cNvPr id="105" name="Rectangle 104"/>
          <p:cNvSpPr/>
          <p:nvPr/>
        </p:nvSpPr>
        <p:spPr>
          <a:xfrm>
            <a:off x="1176938" y="3848031"/>
            <a:ext cx="721200" cy="443521"/>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ETH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(ITU-T G.8052)</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106" name="Rectangle 105"/>
          <p:cNvSpPr/>
          <p:nvPr/>
        </p:nvSpPr>
        <p:spPr>
          <a:xfrm>
            <a:off x="1983806" y="3849116"/>
            <a:ext cx="754679" cy="443521"/>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MPLS-TP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(ITU-T G.8152)</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cxnSp>
        <p:nvCxnSpPr>
          <p:cNvPr id="107" name="Straight Arrow Connector 106"/>
          <p:cNvCxnSpPr>
            <a:stCxn id="67" idx="2"/>
            <a:endCxn id="105" idx="0"/>
          </p:cNvCxnSpPr>
          <p:nvPr/>
        </p:nvCxnSpPr>
        <p:spPr>
          <a:xfrm>
            <a:off x="1501862" y="2878126"/>
            <a:ext cx="35676" cy="969905"/>
          </a:xfrm>
          <a:prstGeom prst="straightConnector1">
            <a:avLst/>
          </a:prstGeom>
          <a:solidFill>
            <a:srgbClr val="629DD1"/>
          </a:solidFill>
          <a:ln w="38100" cap="flat" cmpd="sng" algn="ctr">
            <a:solidFill>
              <a:srgbClr val="4A66AC"/>
            </a:solidFill>
            <a:prstDash val="solid"/>
            <a:headEnd type="triangle" w="med" len="med"/>
            <a:tailEnd type="none" w="med" len="med"/>
          </a:ln>
          <a:effectLst>
            <a:outerShdw blurRad="40000" dist="20000" dir="5400000" rotWithShape="0">
              <a:srgbClr val="000000">
                <a:alpha val="38000"/>
              </a:srgbClr>
            </a:outerShdw>
          </a:effectLst>
        </p:spPr>
      </p:cxnSp>
      <p:sp>
        <p:nvSpPr>
          <p:cNvPr id="44" name="Rectangle 43"/>
          <p:cNvSpPr/>
          <p:nvPr/>
        </p:nvSpPr>
        <p:spPr>
          <a:xfrm>
            <a:off x="3881977" y="4276725"/>
            <a:ext cx="1287226"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Python Reference</a:t>
            </a:r>
            <a:r>
              <a:rPr kumimoji="0" lang="en-US" sz="1000" b="1" i="0" u="none" strike="noStrike" kern="0" cap="none" spc="0" normalizeH="0" noProof="0" dirty="0" smtClean="0">
                <a:ln>
                  <a:noFill/>
                </a:ln>
                <a:solidFill>
                  <a:srgbClr val="FFFFFF"/>
                </a:solidFill>
                <a:effectLst/>
                <a:uLnTx/>
                <a:uFillTx/>
                <a:latin typeface="Arial"/>
                <a:ea typeface="+mn-ea"/>
                <a:cs typeface="+mn-cs"/>
              </a:rPr>
              <a:t> </a:t>
            </a:r>
            <a:r>
              <a:rPr lang="en-US" sz="1000" b="1" kern="0" dirty="0" smtClean="0">
                <a:solidFill>
                  <a:srgbClr val="FFFFFF"/>
                </a:solidFill>
                <a:latin typeface="Arial"/>
              </a:rPr>
              <a:t>Implementation</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cxnSp>
        <p:nvCxnSpPr>
          <p:cNvPr id="47" name="Straight Arrow Connector 46"/>
          <p:cNvCxnSpPr>
            <a:stCxn id="64" idx="2"/>
            <a:endCxn id="44" idx="0"/>
          </p:cNvCxnSpPr>
          <p:nvPr/>
        </p:nvCxnSpPr>
        <p:spPr>
          <a:xfrm>
            <a:off x="4525590" y="3924231"/>
            <a:ext cx="0" cy="352494"/>
          </a:xfrm>
          <a:prstGeom prst="straightConnector1">
            <a:avLst/>
          </a:prstGeom>
          <a:solidFill>
            <a:srgbClr val="629DD1"/>
          </a:solidFill>
          <a:ln w="38100" cap="flat" cmpd="sng" algn="ctr">
            <a:solidFill>
              <a:srgbClr val="4A66AC"/>
            </a:solidFill>
            <a:prstDash val="solid"/>
            <a:headEnd type="triangle" w="med" len="med"/>
            <a:tailEnd type="triangle" w="med" len="med"/>
          </a:ln>
          <a:effectLst>
            <a:outerShdw blurRad="40000" dist="20000" dir="5400000" rotWithShape="0">
              <a:srgbClr val="000000">
                <a:alpha val="38000"/>
              </a:srgbClr>
            </a:outerShdw>
          </a:effectLst>
        </p:spPr>
      </p:cxnSp>
      <p:cxnSp>
        <p:nvCxnSpPr>
          <p:cNvPr id="58" name="Shape 36"/>
          <p:cNvCxnSpPr>
            <a:stCxn id="64" idx="1"/>
            <a:endCxn id="65" idx="1"/>
          </p:cNvCxnSpPr>
          <p:nvPr/>
        </p:nvCxnSpPr>
        <p:spPr>
          <a:xfrm rot="10800000" flipV="1">
            <a:off x="3640899" y="3713104"/>
            <a:ext cx="241079" cy="1687569"/>
          </a:xfrm>
          <a:prstGeom prst="bentConnector3">
            <a:avLst>
              <a:gd name="adj1" fmla="val 194824"/>
            </a:avLst>
          </a:prstGeom>
          <a:solidFill>
            <a:srgbClr val="629DD1"/>
          </a:solidFill>
          <a:ln w="38100" cap="flat" cmpd="sng" algn="ctr">
            <a:solidFill>
              <a:srgbClr val="4A66AC"/>
            </a:solidFill>
            <a:prstDash val="solid"/>
            <a:tailEnd type="triangle"/>
          </a:ln>
          <a:effectLst>
            <a:outerShdw blurRad="40000" dist="20000" dir="5400000" rotWithShape="0">
              <a:srgbClr val="000000">
                <a:alpha val="38000"/>
              </a:srgbClr>
            </a:outerShdw>
          </a:effectLst>
        </p:spPr>
      </p:cxnSp>
      <p:sp>
        <p:nvSpPr>
          <p:cNvPr id="88" name="Rectangle 87"/>
          <p:cNvSpPr/>
          <p:nvPr/>
        </p:nvSpPr>
        <p:spPr>
          <a:xfrm>
            <a:off x="6984913" y="3854473"/>
            <a:ext cx="1473287" cy="422252"/>
          </a:xfrm>
          <a:prstGeom prst="rect">
            <a:avLst/>
          </a:prstGeom>
          <a:solidFill>
            <a:srgbClr val="629DD1"/>
          </a:soli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mn-ea"/>
                <a:cs typeface="+mn-cs"/>
              </a:rPr>
              <a:t>Python</a:t>
            </a:r>
            <a:r>
              <a:rPr kumimoji="0" lang="en-US" sz="1000" b="1" i="0" u="none" strike="noStrike" kern="0" cap="none" spc="0" normalizeH="0" noProof="0" dirty="0" smtClean="0">
                <a:ln>
                  <a:noFill/>
                </a:ln>
                <a:solidFill>
                  <a:srgbClr val="FFFFFF"/>
                </a:solidFill>
                <a:effectLst/>
                <a:uLnTx/>
                <a:uFillTx/>
                <a:latin typeface="Arial"/>
                <a:ea typeface="+mn-ea"/>
                <a:cs typeface="+mn-cs"/>
              </a:rPr>
              <a:t> Stub Generation </a:t>
            </a:r>
            <a:r>
              <a:rPr kumimoji="0" lang="en-US" sz="1000" b="1" i="0" u="none" strike="noStrike" kern="0" cap="none" spc="0" normalizeH="0" baseline="0" noProof="0" dirty="0" smtClean="0">
                <a:ln>
                  <a:noFill/>
                </a:ln>
                <a:solidFill>
                  <a:srgbClr val="FFFFFF"/>
                </a:solidFill>
                <a:effectLst/>
                <a:uLnTx/>
                <a:uFillTx/>
                <a:latin typeface="Arial"/>
                <a:ea typeface="+mn-ea"/>
                <a:cs typeface="+mn-cs"/>
              </a:rPr>
              <a:t>Tool</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cxnSp>
        <p:nvCxnSpPr>
          <p:cNvPr id="89" name="Straight Arrow Connector 88"/>
          <p:cNvCxnSpPr>
            <a:stCxn id="88" idx="1"/>
          </p:cNvCxnSpPr>
          <p:nvPr/>
        </p:nvCxnSpPr>
        <p:spPr>
          <a:xfrm flipH="1">
            <a:off x="4525591" y="4065599"/>
            <a:ext cx="2459322" cy="0"/>
          </a:xfrm>
          <a:prstGeom prst="straightConnector1">
            <a:avLst/>
          </a:prstGeom>
          <a:solidFill>
            <a:srgbClr val="629DD1"/>
          </a:solidFill>
          <a:ln w="38100" cap="flat" cmpd="sng" algn="ctr">
            <a:solidFill>
              <a:srgbClr val="4A66AC"/>
            </a:solidFill>
            <a:prstDash val="solid"/>
            <a:headEnd type="none" w="med" len="med"/>
            <a:tailEnd type="triangle" w="med" len="med"/>
          </a:ln>
          <a:effectLst>
            <a:outerShdw blurRad="40000" dist="20000" dir="5400000" rotWithShape="0">
              <a:srgbClr val="000000">
                <a:alpha val="38000"/>
              </a:srgbClr>
            </a:outerShdw>
          </a:effectLst>
        </p:spPr>
      </p:cxnSp>
      <p:cxnSp>
        <p:nvCxnSpPr>
          <p:cNvPr id="52" name="Shape 36"/>
          <p:cNvCxnSpPr>
            <a:stCxn id="44" idx="3"/>
            <a:endCxn id="54" idx="3"/>
          </p:cNvCxnSpPr>
          <p:nvPr/>
        </p:nvCxnSpPr>
        <p:spPr>
          <a:xfrm flipV="1">
            <a:off x="5169203" y="1371887"/>
            <a:ext cx="291425" cy="3115964"/>
          </a:xfrm>
          <a:prstGeom prst="bentConnector3">
            <a:avLst>
              <a:gd name="adj1" fmla="val 178442"/>
            </a:avLst>
          </a:prstGeom>
          <a:solidFill>
            <a:srgbClr val="629DD1"/>
          </a:solidFill>
          <a:ln w="38100" cap="flat" cmpd="sng" algn="ctr">
            <a:solidFill>
              <a:srgbClr val="4A66AC"/>
            </a:solidFill>
            <a:prstDash val="solid"/>
            <a:tailEnd type="triangle"/>
          </a:ln>
          <a:effectLst>
            <a:outerShdw blurRad="40000" dist="20000" dir="5400000" rotWithShape="0">
              <a:srgbClr val="000000">
                <a:alpha val="38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96"/>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7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9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89"/>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47"/>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9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1" grpId="0" animBg="1"/>
      <p:bldP spid="53" grpId="0" animBg="1"/>
      <p:bldP spid="54" grpId="0" animBg="1"/>
      <p:bldP spid="56" grpId="0" animBg="1"/>
      <p:bldP spid="57" grpId="0" animBg="1"/>
      <p:bldP spid="64" grpId="0" animBg="1"/>
      <p:bldP spid="65" grpId="0" animBg="1"/>
      <p:bldP spid="66" grpId="0" animBg="1"/>
      <p:bldP spid="67" grpId="0" animBg="1"/>
      <p:bldP spid="74" grpId="0" animBg="1"/>
      <p:bldP spid="77" grpId="0" animBg="1"/>
      <p:bldP spid="78" grpId="0"/>
      <p:bldP spid="79" grpId="0"/>
      <p:bldP spid="80" grpId="0"/>
      <p:bldP spid="81" grpId="0"/>
      <p:bldP spid="82" grpId="0"/>
      <p:bldP spid="83" grpId="0" animBg="1"/>
      <p:bldP spid="96" grpId="0"/>
      <p:bldP spid="97" grpId="0"/>
      <p:bldP spid="100" grpId="0" animBg="1"/>
      <p:bldP spid="101" grpId="0" animBg="1"/>
      <p:bldP spid="102" grpId="0"/>
      <p:bldP spid="105" grpId="0" animBg="1"/>
      <p:bldP spid="106" grpId="0" animBg="1"/>
      <p:bldP spid="44" grpId="0" animBg="1"/>
      <p:bldP spid="8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UML Information Model</a:t>
            </a:r>
            <a:endParaRPr lang="en-US" dirty="0"/>
          </a:p>
        </p:txBody>
      </p:sp>
      <p:sp>
        <p:nvSpPr>
          <p:cNvPr id="6" name="Text Placeholder 5"/>
          <p:cNvSpPr>
            <a:spLocks noGrp="1"/>
          </p:cNvSpPr>
          <p:nvPr>
            <p:ph type="body" idx="1"/>
          </p:nvPr>
        </p:nvSpPr>
        <p:spPr/>
        <p:txBody>
          <a:bodyPr/>
          <a:lstStyle/>
          <a:p>
            <a:r>
              <a:rPr lang="en-US" dirty="0" smtClean="0"/>
              <a:t>Karthik Sethuraman</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172200" cy="609600"/>
          </a:xfrm>
        </p:spPr>
        <p:txBody>
          <a:bodyPr/>
          <a:lstStyle/>
          <a:p>
            <a:r>
              <a:rPr lang="en-US" dirty="0" smtClean="0"/>
              <a:t>TAPI Core Spec - Services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51</a:t>
            </a:fld>
            <a:endParaRPr lang="en-US" dirty="0"/>
          </a:p>
        </p:txBody>
      </p:sp>
      <p:pic>
        <p:nvPicPr>
          <p:cNvPr id="1027" name="Picture 3"/>
          <p:cNvPicPr>
            <a:picLocks noChangeAspect="1" noChangeArrowheads="1"/>
          </p:cNvPicPr>
          <p:nvPr/>
        </p:nvPicPr>
        <p:blipFill>
          <a:blip r:embed="rId2"/>
          <a:srcRect/>
          <a:stretch>
            <a:fillRect/>
          </a:stretch>
        </p:blipFill>
        <p:spPr bwMode="auto">
          <a:xfrm>
            <a:off x="76199" y="642938"/>
            <a:ext cx="8991601" cy="557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6172200" cy="609600"/>
          </a:xfrm>
        </p:spPr>
        <p:txBody>
          <a:bodyPr/>
          <a:lstStyle/>
          <a:p>
            <a:r>
              <a:rPr lang="en-US" dirty="0" smtClean="0"/>
              <a:t>TAPI Core Spec - Resources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52</a:t>
            </a:fld>
            <a:endParaRPr lang="en-US" dirty="0"/>
          </a:p>
        </p:txBody>
      </p:sp>
      <p:pic>
        <p:nvPicPr>
          <p:cNvPr id="2050" name="Picture 2"/>
          <p:cNvPicPr>
            <a:picLocks noChangeAspect="1" noChangeArrowheads="1"/>
          </p:cNvPicPr>
          <p:nvPr/>
        </p:nvPicPr>
        <p:blipFill>
          <a:blip r:embed="rId2"/>
          <a:srcRect/>
          <a:stretch>
            <a:fillRect/>
          </a:stretch>
        </p:blipFill>
        <p:spPr bwMode="auto">
          <a:xfrm>
            <a:off x="0" y="609600"/>
            <a:ext cx="9144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172200" cy="609600"/>
          </a:xfrm>
        </p:spPr>
        <p:txBody>
          <a:bodyPr/>
          <a:lstStyle/>
          <a:p>
            <a:r>
              <a:rPr lang="en-US" dirty="0" smtClean="0"/>
              <a:t>TAPI Topology Skeleton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53</a:t>
            </a:fld>
            <a:endParaRPr lang="en-US" dirty="0"/>
          </a:p>
        </p:txBody>
      </p:sp>
      <p:pic>
        <p:nvPicPr>
          <p:cNvPr id="2050" name="Picture 2"/>
          <p:cNvPicPr>
            <a:picLocks noChangeAspect="1" noChangeArrowheads="1"/>
          </p:cNvPicPr>
          <p:nvPr/>
        </p:nvPicPr>
        <p:blipFill>
          <a:blip r:embed="rId2"/>
          <a:srcRect/>
          <a:stretch>
            <a:fillRect/>
          </a:stretch>
        </p:blipFill>
        <p:spPr bwMode="auto">
          <a:xfrm>
            <a:off x="281025" y="914400"/>
            <a:ext cx="8662306" cy="5133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172200" cy="609600"/>
          </a:xfrm>
        </p:spPr>
        <p:txBody>
          <a:bodyPr/>
          <a:lstStyle/>
          <a:p>
            <a:r>
              <a:rPr lang="en-US" dirty="0" smtClean="0"/>
              <a:t>TAPI Connectivity Skeleton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54</a:t>
            </a:fld>
            <a:endParaRPr lang="en-US" dirty="0"/>
          </a:p>
        </p:txBody>
      </p:sp>
      <p:pic>
        <p:nvPicPr>
          <p:cNvPr id="3075" name="Picture 3"/>
          <p:cNvPicPr>
            <a:picLocks noChangeAspect="1" noChangeArrowheads="1"/>
          </p:cNvPicPr>
          <p:nvPr/>
        </p:nvPicPr>
        <p:blipFill>
          <a:blip r:embed="rId2"/>
          <a:srcRect/>
          <a:stretch>
            <a:fillRect/>
          </a:stretch>
        </p:blipFill>
        <p:spPr bwMode="auto">
          <a:xfrm>
            <a:off x="228600" y="752475"/>
            <a:ext cx="85344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TAPI Classes &amp; Extensions-Spec Pattern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55</a:t>
            </a:fld>
            <a:endParaRPr lang="en-US" dirty="0"/>
          </a:p>
        </p:txBody>
      </p:sp>
      <p:pic>
        <p:nvPicPr>
          <p:cNvPr id="4098" name="Picture 2"/>
          <p:cNvPicPr>
            <a:picLocks noChangeAspect="1" noChangeArrowheads="1"/>
          </p:cNvPicPr>
          <p:nvPr/>
        </p:nvPicPr>
        <p:blipFill>
          <a:blip r:embed="rId2"/>
          <a:srcRect/>
          <a:stretch>
            <a:fillRect/>
          </a:stretch>
        </p:blipFill>
        <p:spPr bwMode="auto">
          <a:xfrm>
            <a:off x="457200" y="1524000"/>
            <a:ext cx="7885479" cy="3824288"/>
          </a:xfrm>
          <a:prstGeom prst="rect">
            <a:avLst/>
          </a:prstGeom>
          <a:noFill/>
          <a:ln w="9525">
            <a:noFill/>
            <a:miter lim="800000"/>
            <a:headEnd/>
            <a:tailEnd/>
          </a:ln>
        </p:spPr>
      </p:pic>
      <p:sp>
        <p:nvSpPr>
          <p:cNvPr id="5" name="TextBox 4"/>
          <p:cNvSpPr txBox="1"/>
          <p:nvPr/>
        </p:nvSpPr>
        <p:spPr>
          <a:xfrm>
            <a:off x="1143000" y="914400"/>
            <a:ext cx="6553200" cy="461665"/>
          </a:xfrm>
          <a:prstGeom prst="rect">
            <a:avLst/>
          </a:prstGeom>
          <a:noFill/>
        </p:spPr>
        <p:txBody>
          <a:bodyPr wrap="square" rtlCol="0">
            <a:spAutoFit/>
          </a:bodyPr>
          <a:lstStyle/>
          <a:p>
            <a:r>
              <a:rPr lang="en-US" sz="1200" dirty="0" smtClean="0">
                <a:solidFill>
                  <a:srgbClr val="FF0000"/>
                </a:solidFill>
              </a:rPr>
              <a:t>Stereotype indicates that the attribute information will be defined by an concrete specification class in an external (unknown) entity rather than the currently assigned abstract type/class</a:t>
            </a:r>
            <a:endParaRPr lang="en-US" sz="1200" dirty="0">
              <a:solidFill>
                <a:srgbClr val="FF0000"/>
              </a:solidFill>
            </a:endParaRPr>
          </a:p>
        </p:txBody>
      </p:sp>
      <p:cxnSp>
        <p:nvCxnSpPr>
          <p:cNvPr id="6" name="Straight Arrow Connector 5"/>
          <p:cNvCxnSpPr>
            <a:stCxn id="5" idx="2"/>
          </p:cNvCxnSpPr>
          <p:nvPr/>
        </p:nvCxnSpPr>
        <p:spPr>
          <a:xfrm>
            <a:off x="4419600" y="1376065"/>
            <a:ext cx="838200" cy="909935"/>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5" idx="2"/>
          </p:cNvCxnSpPr>
          <p:nvPr/>
        </p:nvCxnSpPr>
        <p:spPr>
          <a:xfrm flipH="1">
            <a:off x="1905002" y="1376065"/>
            <a:ext cx="2514598" cy="1062335"/>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9600" y="5562600"/>
            <a:ext cx="5105400" cy="276999"/>
          </a:xfrm>
          <a:prstGeom prst="rect">
            <a:avLst/>
          </a:prstGeom>
          <a:noFill/>
        </p:spPr>
        <p:txBody>
          <a:bodyPr wrap="square" rtlCol="0">
            <a:spAutoFit/>
          </a:bodyPr>
          <a:lstStyle/>
          <a:p>
            <a:r>
              <a:rPr lang="en-US" sz="1200" dirty="0" smtClean="0">
                <a:solidFill>
                  <a:srgbClr val="FF0000"/>
                </a:solidFill>
              </a:rPr>
              <a:t>These attributes will be populated by the concrete specification sub-class</a:t>
            </a:r>
            <a:endParaRPr lang="en-US" sz="1200" dirty="0">
              <a:solidFill>
                <a:srgbClr val="FF0000"/>
              </a:solidFill>
            </a:endParaRPr>
          </a:p>
        </p:txBody>
      </p:sp>
      <p:cxnSp>
        <p:nvCxnSpPr>
          <p:cNvPr id="26" name="Straight Arrow Connector 25"/>
          <p:cNvCxnSpPr>
            <a:stCxn id="25" idx="0"/>
          </p:cNvCxnSpPr>
          <p:nvPr/>
        </p:nvCxnSpPr>
        <p:spPr>
          <a:xfrm flipV="1">
            <a:off x="3162300" y="5029200"/>
            <a:ext cx="647700" cy="533400"/>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315200" cy="609600"/>
          </a:xfrm>
        </p:spPr>
        <p:txBody>
          <a:bodyPr>
            <a:noAutofit/>
          </a:bodyPr>
          <a:lstStyle/>
          <a:p>
            <a:r>
              <a:rPr lang="en-US" sz="2000" dirty="0" smtClean="0"/>
              <a:t>Spec Example: Extension-Spec for ODU Layer-Protocols</a:t>
            </a:r>
            <a:endParaRPr lang="en-US" sz="2000"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56</a:t>
            </a:fld>
            <a:endParaRPr lang="en-US" dirty="0"/>
          </a:p>
        </p:txBody>
      </p:sp>
      <p:pic>
        <p:nvPicPr>
          <p:cNvPr id="6151" name="Picture 7"/>
          <p:cNvPicPr>
            <a:picLocks noChangeAspect="1" noChangeArrowheads="1"/>
          </p:cNvPicPr>
          <p:nvPr/>
        </p:nvPicPr>
        <p:blipFill>
          <a:blip r:embed="rId2"/>
          <a:srcRect/>
          <a:stretch>
            <a:fillRect/>
          </a:stretch>
        </p:blipFill>
        <p:spPr bwMode="auto">
          <a:xfrm>
            <a:off x="152399" y="819150"/>
            <a:ext cx="8839201" cy="5219700"/>
          </a:xfrm>
          <a:prstGeom prst="rect">
            <a:avLst/>
          </a:prstGeom>
          <a:noFill/>
          <a:ln w="9525">
            <a:noFill/>
            <a:miter lim="800000"/>
            <a:headEnd/>
            <a:tailEnd/>
          </a:ln>
        </p:spPr>
      </p:pic>
      <p:sp>
        <p:nvSpPr>
          <p:cNvPr id="12" name="Rounded Rectangle 11"/>
          <p:cNvSpPr/>
          <p:nvPr/>
        </p:nvSpPr>
        <p:spPr>
          <a:xfrm>
            <a:off x="914400" y="3733800"/>
            <a:ext cx="7848600" cy="304800"/>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28600" y="4800600"/>
            <a:ext cx="8610600" cy="304800"/>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819400" y="3200400"/>
            <a:ext cx="1728358" cy="276999"/>
          </a:xfrm>
          <a:prstGeom prst="rect">
            <a:avLst/>
          </a:prstGeom>
          <a:noFill/>
        </p:spPr>
        <p:txBody>
          <a:bodyPr wrap="none" rtlCol="0">
            <a:spAutoFit/>
          </a:bodyPr>
          <a:lstStyle/>
          <a:p>
            <a:r>
              <a:rPr lang="en-US" sz="1200" dirty="0" smtClean="0">
                <a:solidFill>
                  <a:srgbClr val="FF0000"/>
                </a:solidFill>
              </a:rPr>
              <a:t>Extends </a:t>
            </a:r>
            <a:r>
              <a:rPr lang="en-US" sz="1200" dirty="0" err="1" smtClean="0">
                <a:solidFill>
                  <a:srgbClr val="FF0000"/>
                </a:solidFill>
              </a:rPr>
              <a:t>LayerProtocol</a:t>
            </a:r>
            <a:endParaRPr lang="en-US" sz="1200" dirty="0">
              <a:solidFill>
                <a:srgbClr val="FF0000"/>
              </a:solidFill>
            </a:endParaRPr>
          </a:p>
        </p:txBody>
      </p:sp>
      <p:cxnSp>
        <p:nvCxnSpPr>
          <p:cNvPr id="9" name="Straight Arrow Connector 8"/>
          <p:cNvCxnSpPr/>
          <p:nvPr/>
        </p:nvCxnSpPr>
        <p:spPr>
          <a:xfrm flipV="1">
            <a:off x="2819400" y="2057401"/>
            <a:ext cx="1905000" cy="2743199"/>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819400" y="2057401"/>
            <a:ext cx="914400" cy="1676399"/>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0" y="3200400"/>
            <a:ext cx="9067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019800" y="2892623"/>
            <a:ext cx="2242409" cy="307777"/>
          </a:xfrm>
          <a:prstGeom prst="rect">
            <a:avLst/>
          </a:prstGeom>
          <a:noFill/>
        </p:spPr>
        <p:txBody>
          <a:bodyPr wrap="none" rtlCol="0">
            <a:spAutoFit/>
          </a:bodyPr>
          <a:lstStyle/>
          <a:p>
            <a:r>
              <a:rPr lang="en-US" sz="1400" b="1" dirty="0" smtClean="0"/>
              <a:t>TAPI Core Spec Classes</a:t>
            </a:r>
            <a:endParaRPr lang="en-US" sz="1400" b="1" dirty="0"/>
          </a:p>
        </p:txBody>
      </p:sp>
      <p:sp>
        <p:nvSpPr>
          <p:cNvPr id="29" name="TextBox 28"/>
          <p:cNvSpPr txBox="1"/>
          <p:nvPr/>
        </p:nvSpPr>
        <p:spPr>
          <a:xfrm>
            <a:off x="6019800" y="3200400"/>
            <a:ext cx="3104824" cy="307777"/>
          </a:xfrm>
          <a:prstGeom prst="rect">
            <a:avLst/>
          </a:prstGeom>
          <a:noFill/>
        </p:spPr>
        <p:txBody>
          <a:bodyPr wrap="none" rtlCol="0">
            <a:spAutoFit/>
          </a:bodyPr>
          <a:lstStyle/>
          <a:p>
            <a:r>
              <a:rPr lang="en-US" sz="1400" b="1" dirty="0" smtClean="0"/>
              <a:t>TAPI </a:t>
            </a:r>
            <a:r>
              <a:rPr lang="en-US" sz="1400" b="1" dirty="0" err="1" smtClean="0"/>
              <a:t>Odu</a:t>
            </a:r>
            <a:r>
              <a:rPr lang="en-US" sz="1400" b="1" dirty="0" smtClean="0"/>
              <a:t> Extension-Spec Classes</a:t>
            </a:r>
            <a:endParaRPr lang="en-US" sz="1400" b="1" dirty="0"/>
          </a:p>
        </p:txBody>
      </p:sp>
      <p:sp>
        <p:nvSpPr>
          <p:cNvPr id="21" name="Rectangle 20"/>
          <p:cNvSpPr/>
          <p:nvPr/>
        </p:nvSpPr>
        <p:spPr>
          <a:xfrm>
            <a:off x="0" y="3200400"/>
            <a:ext cx="9067800" cy="28384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0" y="4343400"/>
            <a:ext cx="9124624" cy="16954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YANG Data Schema</a:t>
            </a:r>
            <a:endParaRPr lang="en-US" dirty="0"/>
          </a:p>
        </p:txBody>
      </p:sp>
      <p:sp>
        <p:nvSpPr>
          <p:cNvPr id="6" name="Text Placeholder 5"/>
          <p:cNvSpPr>
            <a:spLocks noGrp="1"/>
          </p:cNvSpPr>
          <p:nvPr>
            <p:ph type="body" idx="1"/>
          </p:nvPr>
        </p:nvSpPr>
        <p:spPr/>
        <p:txBody>
          <a:bodyPr/>
          <a:lstStyle/>
          <a:p>
            <a:r>
              <a:rPr lang="en-US" dirty="0" smtClean="0"/>
              <a:t>Hui Ding</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0"/>
          </p:nvPr>
        </p:nvSpPr>
        <p:spPr/>
        <p:txBody>
          <a:bodyPr/>
          <a:lstStyle/>
          <a:p>
            <a:fld id="{95FB27F1-C2FE-E646-9E41-8F3092BBAFAE}" type="slidenum">
              <a:rPr lang="en-US" smtClean="0"/>
              <a:pPr/>
              <a:t>58</a:t>
            </a:fld>
            <a:endParaRPr lang="en-US" dirty="0"/>
          </a:p>
        </p:txBody>
      </p:sp>
      <p:sp>
        <p:nvSpPr>
          <p:cNvPr id="4" name="流程图: 文档 3"/>
          <p:cNvSpPr/>
          <p:nvPr/>
        </p:nvSpPr>
        <p:spPr>
          <a:xfrm>
            <a:off x="1287780" y="4033520"/>
            <a:ext cx="1379220" cy="960120"/>
          </a:xfrm>
          <a:prstGeom prst="flowChartDocument">
            <a:avLst/>
          </a:prstGeom>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6" name="文本框 5"/>
          <p:cNvSpPr txBox="1"/>
          <p:nvPr/>
        </p:nvSpPr>
        <p:spPr>
          <a:xfrm>
            <a:off x="1306195" y="4258945"/>
            <a:ext cx="1342390" cy="365760"/>
          </a:xfrm>
          <a:prstGeom prst="rect">
            <a:avLst/>
          </a:prstGeom>
          <a:noFill/>
        </p:spPr>
        <p:txBody>
          <a:bodyPr wrap="none" rtlCol="0">
            <a:spAutoFit/>
          </a:bodyPr>
          <a:lstStyle/>
          <a:p>
            <a:r>
              <a:rPr lang="en-US" altLang="zh-CN"/>
              <a:t>UML Model</a:t>
            </a:r>
          </a:p>
        </p:txBody>
      </p:sp>
      <p:sp>
        <p:nvSpPr>
          <p:cNvPr id="7" name="流程图: 文档 6"/>
          <p:cNvSpPr/>
          <p:nvPr/>
        </p:nvSpPr>
        <p:spPr>
          <a:xfrm>
            <a:off x="5962015" y="4033520"/>
            <a:ext cx="1379220" cy="960120"/>
          </a:xfrm>
          <a:prstGeom prst="flowChartDocument">
            <a:avLst/>
          </a:prstGeom>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8" name="文本框 7"/>
          <p:cNvSpPr txBox="1"/>
          <p:nvPr/>
        </p:nvSpPr>
        <p:spPr>
          <a:xfrm>
            <a:off x="5904230" y="4258945"/>
            <a:ext cx="1499235" cy="365760"/>
          </a:xfrm>
          <a:prstGeom prst="rect">
            <a:avLst/>
          </a:prstGeom>
          <a:noFill/>
        </p:spPr>
        <p:txBody>
          <a:bodyPr wrap="none" rtlCol="0">
            <a:spAutoFit/>
          </a:bodyPr>
          <a:lstStyle/>
          <a:p>
            <a:r>
              <a:rPr lang="en-US" altLang="zh-CN"/>
              <a:t>YANG Model</a:t>
            </a:r>
          </a:p>
        </p:txBody>
      </p:sp>
      <p:sp>
        <p:nvSpPr>
          <p:cNvPr id="9" name="文本框 8"/>
          <p:cNvSpPr txBox="1"/>
          <p:nvPr/>
        </p:nvSpPr>
        <p:spPr>
          <a:xfrm>
            <a:off x="2754630" y="4033520"/>
            <a:ext cx="3073400" cy="365760"/>
          </a:xfrm>
          <a:prstGeom prst="rect">
            <a:avLst/>
          </a:prstGeom>
          <a:noFill/>
        </p:spPr>
        <p:txBody>
          <a:bodyPr wrap="none" rtlCol="0">
            <a:spAutoFit/>
          </a:bodyPr>
          <a:lstStyle/>
          <a:p>
            <a:r>
              <a:rPr lang="en-US" altLang="zh-CN"/>
              <a:t>UML to YANG Mapping Gdls</a:t>
            </a:r>
          </a:p>
        </p:txBody>
      </p:sp>
      <p:cxnSp>
        <p:nvCxnSpPr>
          <p:cNvPr id="10" name="直接箭头连接符 9"/>
          <p:cNvCxnSpPr/>
          <p:nvPr/>
        </p:nvCxnSpPr>
        <p:spPr>
          <a:xfrm>
            <a:off x="2726055" y="4509135"/>
            <a:ext cx="3178175" cy="8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5760085" y="5159375"/>
            <a:ext cx="1783080" cy="365760"/>
          </a:xfrm>
          <a:prstGeom prst="rect">
            <a:avLst/>
          </a:prstGeom>
          <a:noFill/>
        </p:spPr>
        <p:txBody>
          <a:bodyPr wrap="none" rtlCol="0">
            <a:spAutoFit/>
          </a:bodyPr>
          <a:lstStyle/>
          <a:p>
            <a:r>
              <a:rPr lang="en-US" altLang="zh-CN"/>
              <a:t>IETF RFC 6020</a:t>
            </a:r>
          </a:p>
        </p:txBody>
      </p:sp>
      <p:sp>
        <p:nvSpPr>
          <p:cNvPr id="13" name="文本框 12"/>
          <p:cNvSpPr txBox="1"/>
          <p:nvPr/>
        </p:nvSpPr>
        <p:spPr>
          <a:xfrm>
            <a:off x="1268095" y="5159375"/>
            <a:ext cx="1486535" cy="365760"/>
          </a:xfrm>
          <a:prstGeom prst="rect">
            <a:avLst/>
          </a:prstGeom>
          <a:noFill/>
        </p:spPr>
        <p:txBody>
          <a:bodyPr wrap="none" rtlCol="0">
            <a:spAutoFit/>
          </a:bodyPr>
          <a:lstStyle/>
          <a:p>
            <a:pPr algn="l"/>
            <a:r>
              <a:rPr lang="en-US" altLang="zh-CN"/>
              <a:t>ONF TR-514</a:t>
            </a:r>
          </a:p>
        </p:txBody>
      </p:sp>
      <p:sp>
        <p:nvSpPr>
          <p:cNvPr id="5" name="内容占位符 4"/>
          <p:cNvSpPr>
            <a:spLocks noGrp="1"/>
          </p:cNvSpPr>
          <p:nvPr>
            <p:ph idx="1"/>
          </p:nvPr>
        </p:nvSpPr>
        <p:spPr>
          <a:xfrm>
            <a:off x="457200" y="1143000"/>
            <a:ext cx="8229600" cy="2024380"/>
          </a:xfrm>
        </p:spPr>
        <p:txBody>
          <a:bodyPr>
            <a:normAutofit fontScale="97500" lnSpcReduction="10000"/>
          </a:bodyPr>
          <a:lstStyle/>
          <a:p>
            <a:r>
              <a:rPr lang="en-US" altLang="zh-CN" b="1"/>
              <a:t>Objective</a:t>
            </a:r>
          </a:p>
          <a:p>
            <a:pPr lvl="1"/>
            <a:r>
              <a:rPr lang="en-US" altLang="zh-CN"/>
              <a:t>T</a:t>
            </a:r>
            <a:r>
              <a:rPr lang="zh-CN" altLang="en-US"/>
              <a:t>ranslates a UML (Unified Modeling Language) model to a YANG model defined in RFC6020</a:t>
            </a:r>
          </a:p>
          <a:p>
            <a:pPr lvl="0"/>
            <a:r>
              <a:rPr lang="en-US" altLang="zh-CN" b="1"/>
              <a:t>Scope</a:t>
            </a:r>
            <a:endParaRPr lang="en-US" altLang="zh-CN">
              <a:sym typeface="+mn-ea"/>
            </a:endParaRPr>
          </a:p>
          <a:p>
            <a:pPr lvl="1"/>
            <a:r>
              <a:rPr lang="en-US" altLang="zh-CN">
                <a:sym typeface="+mn-ea"/>
              </a:rPr>
              <a:t>Work with swagger tool to generate RESTful/RESTconf APIs</a:t>
            </a:r>
          </a:p>
          <a:p>
            <a:pPr lvl="1"/>
            <a:r>
              <a:rPr lang="en-US" altLang="zh-CN">
                <a:sym typeface="+mn-ea"/>
              </a:rPr>
              <a:t>Fed to controllers, Apps for interface generation</a:t>
            </a:r>
          </a:p>
          <a:p>
            <a:pPr lvl="1"/>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 to YANG Tool</a:t>
            </a:r>
          </a:p>
        </p:txBody>
      </p:sp>
      <p:sp>
        <p:nvSpPr>
          <p:cNvPr id="4" name="灯片编号占位符 3"/>
          <p:cNvSpPr>
            <a:spLocks noGrp="1"/>
          </p:cNvSpPr>
          <p:nvPr>
            <p:ph type="sldNum" sz="quarter" idx="10"/>
          </p:nvPr>
        </p:nvSpPr>
        <p:spPr/>
        <p:txBody>
          <a:bodyPr/>
          <a:lstStyle/>
          <a:p>
            <a:fld id="{95FB27F1-C2FE-E646-9E41-8F3092BBAFAE}" type="slidenum">
              <a:rPr lang="en-US" smtClean="0"/>
              <a:pPr/>
              <a:t>59</a:t>
            </a:fld>
            <a:endParaRPr lang="en-US" dirty="0"/>
          </a:p>
        </p:txBody>
      </p:sp>
      <p:sp>
        <p:nvSpPr>
          <p:cNvPr id="5" name="矩形 4"/>
          <p:cNvSpPr/>
          <p:nvPr/>
        </p:nvSpPr>
        <p:spPr>
          <a:xfrm>
            <a:off x="1857375" y="1276350"/>
            <a:ext cx="1143000" cy="62865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r>
              <a:rPr lang="en-US" altLang="zh-CN"/>
              <a:t>Object</a:t>
            </a:r>
          </a:p>
          <a:p>
            <a:pPr algn="ctr"/>
            <a:r>
              <a:rPr lang="en-US" altLang="zh-CN"/>
              <a:t>Classes</a:t>
            </a:r>
          </a:p>
        </p:txBody>
      </p:sp>
      <p:sp>
        <p:nvSpPr>
          <p:cNvPr id="6" name="矩形 5"/>
          <p:cNvSpPr/>
          <p:nvPr/>
        </p:nvSpPr>
        <p:spPr>
          <a:xfrm>
            <a:off x="3293745" y="1280160"/>
            <a:ext cx="1202055" cy="62865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r>
              <a:rPr lang="en-US" altLang="zh-CN"/>
              <a:t>owned</a:t>
            </a:r>
          </a:p>
          <a:p>
            <a:pPr algn="ctr"/>
            <a:r>
              <a:rPr lang="en-US" altLang="zh-CN"/>
              <a:t>Attributes</a:t>
            </a:r>
          </a:p>
        </p:txBody>
      </p:sp>
      <p:sp>
        <p:nvSpPr>
          <p:cNvPr id="7" name="矩形 6"/>
          <p:cNvSpPr/>
          <p:nvPr/>
        </p:nvSpPr>
        <p:spPr>
          <a:xfrm>
            <a:off x="4759960" y="1280160"/>
            <a:ext cx="1107440" cy="62865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r>
              <a:rPr lang="en-US" altLang="zh-CN"/>
              <a:t>Associations</a:t>
            </a:r>
          </a:p>
        </p:txBody>
      </p:sp>
      <p:sp>
        <p:nvSpPr>
          <p:cNvPr id="8" name="矩形 7"/>
          <p:cNvSpPr/>
          <p:nvPr/>
        </p:nvSpPr>
        <p:spPr>
          <a:xfrm>
            <a:off x="281305" y="4060825"/>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module</a:t>
            </a:r>
          </a:p>
        </p:txBody>
      </p:sp>
      <p:sp>
        <p:nvSpPr>
          <p:cNvPr id="9" name="矩形 8"/>
          <p:cNvSpPr/>
          <p:nvPr/>
        </p:nvSpPr>
        <p:spPr>
          <a:xfrm>
            <a:off x="1704975" y="4060825"/>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node</a:t>
            </a:r>
          </a:p>
        </p:txBody>
      </p:sp>
      <p:sp>
        <p:nvSpPr>
          <p:cNvPr id="10" name="矩形 9"/>
          <p:cNvSpPr/>
          <p:nvPr/>
        </p:nvSpPr>
        <p:spPr>
          <a:xfrm>
            <a:off x="3128645" y="4060825"/>
            <a:ext cx="1214755"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leaf</a:t>
            </a:r>
          </a:p>
        </p:txBody>
      </p:sp>
      <p:sp>
        <p:nvSpPr>
          <p:cNvPr id="11" name="矩形 10"/>
          <p:cNvSpPr/>
          <p:nvPr/>
        </p:nvSpPr>
        <p:spPr>
          <a:xfrm>
            <a:off x="4708525" y="4060825"/>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leaf-list</a:t>
            </a:r>
          </a:p>
        </p:txBody>
      </p:sp>
      <p:sp>
        <p:nvSpPr>
          <p:cNvPr id="12" name="矩形 11"/>
          <p:cNvSpPr/>
          <p:nvPr/>
        </p:nvSpPr>
        <p:spPr>
          <a:xfrm>
            <a:off x="6208395" y="4060825"/>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type</a:t>
            </a:r>
          </a:p>
        </p:txBody>
      </p:sp>
      <p:sp>
        <p:nvSpPr>
          <p:cNvPr id="13" name="矩形 12"/>
          <p:cNvSpPr/>
          <p:nvPr/>
        </p:nvSpPr>
        <p:spPr>
          <a:xfrm>
            <a:off x="7718425" y="4060825"/>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r>
              <a:rPr lang="en-US" altLang="zh-CN"/>
              <a:t>rpc</a:t>
            </a:r>
          </a:p>
        </p:txBody>
      </p:sp>
      <p:sp>
        <p:nvSpPr>
          <p:cNvPr id="14" name="矩形 13"/>
          <p:cNvSpPr/>
          <p:nvPr/>
        </p:nvSpPr>
        <p:spPr>
          <a:xfrm>
            <a:off x="3962400" y="2640965"/>
            <a:ext cx="1202055" cy="68326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a:lstStyle/>
          <a:p>
            <a:pPr algn="ctr"/>
            <a:r>
              <a:rPr lang="en-US" altLang="zh-CN"/>
              <a:t>YANG Tool</a:t>
            </a:r>
          </a:p>
        </p:txBody>
      </p:sp>
      <p:sp>
        <p:nvSpPr>
          <p:cNvPr id="15" name="矩形 14"/>
          <p:cNvSpPr/>
          <p:nvPr/>
        </p:nvSpPr>
        <p:spPr>
          <a:xfrm>
            <a:off x="1625600" y="914400"/>
            <a:ext cx="5892800" cy="1219200"/>
          </a:xfrm>
          <a:prstGeom prst="rect">
            <a:avLst/>
          </a:prstGeom>
          <a:noFill/>
          <a:extLst>
            <a:ext uri="{909E8E84-426E-40DD-AFC4-6F175D3DCCD1}">
              <a14:hiddenFill xmlns=""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16" name="矩形 15"/>
          <p:cNvSpPr/>
          <p:nvPr/>
        </p:nvSpPr>
        <p:spPr>
          <a:xfrm>
            <a:off x="149225" y="3885565"/>
            <a:ext cx="8860790" cy="1227455"/>
          </a:xfrm>
          <a:prstGeom prst="rect">
            <a:avLst/>
          </a:prstGeom>
          <a:noFill/>
          <a:extLst>
            <a:ext uri="{909E8E84-426E-40DD-AFC4-6F175D3DCCD1}">
              <a14:hiddenFill xmlns=""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sp>
        <p:nvSpPr>
          <p:cNvPr id="17" name="文本框 16"/>
          <p:cNvSpPr txBox="1"/>
          <p:nvPr/>
        </p:nvSpPr>
        <p:spPr>
          <a:xfrm>
            <a:off x="4055110" y="914400"/>
            <a:ext cx="1342390" cy="365760"/>
          </a:xfrm>
          <a:prstGeom prst="rect">
            <a:avLst/>
          </a:prstGeom>
          <a:noFill/>
        </p:spPr>
        <p:txBody>
          <a:bodyPr wrap="none" rtlCol="0">
            <a:spAutoFit/>
          </a:bodyPr>
          <a:lstStyle/>
          <a:p>
            <a:r>
              <a:rPr lang="en-US" altLang="zh-CN"/>
              <a:t>UML model</a:t>
            </a:r>
          </a:p>
        </p:txBody>
      </p:sp>
      <p:sp>
        <p:nvSpPr>
          <p:cNvPr id="18" name="文本框 17"/>
          <p:cNvSpPr txBox="1"/>
          <p:nvPr/>
        </p:nvSpPr>
        <p:spPr>
          <a:xfrm>
            <a:off x="3908425" y="4716780"/>
            <a:ext cx="1499235" cy="365760"/>
          </a:xfrm>
          <a:prstGeom prst="rect">
            <a:avLst/>
          </a:prstGeom>
          <a:noFill/>
        </p:spPr>
        <p:txBody>
          <a:bodyPr wrap="none" rtlCol="0">
            <a:spAutoFit/>
          </a:bodyPr>
          <a:lstStyle/>
          <a:p>
            <a:r>
              <a:rPr lang="en-US" altLang="zh-CN"/>
              <a:t>YANG model</a:t>
            </a:r>
          </a:p>
        </p:txBody>
      </p:sp>
      <p:sp>
        <p:nvSpPr>
          <p:cNvPr id="19" name="右箭头 18"/>
          <p:cNvSpPr/>
          <p:nvPr/>
        </p:nvSpPr>
        <p:spPr>
          <a:xfrm rot="5400000">
            <a:off x="4344035" y="2259965"/>
            <a:ext cx="455930" cy="304800"/>
          </a:xfrm>
          <a:prstGeom prst="rightArrow">
            <a:avLst/>
          </a:prstGeom>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0" name="右箭头 19"/>
          <p:cNvSpPr/>
          <p:nvPr/>
        </p:nvSpPr>
        <p:spPr>
          <a:xfrm rot="5400000">
            <a:off x="4344035" y="3505200"/>
            <a:ext cx="455930" cy="304800"/>
          </a:xfrm>
          <a:prstGeom prst="rightArrow">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21" name="矩形 20"/>
          <p:cNvSpPr/>
          <p:nvPr/>
        </p:nvSpPr>
        <p:spPr>
          <a:xfrm>
            <a:off x="6133465" y="1276350"/>
            <a:ext cx="1192530" cy="62865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r>
              <a:rPr lang="en-US" altLang="zh-CN"/>
              <a:t>OpenModelProfile</a:t>
            </a:r>
          </a:p>
        </p:txBody>
      </p:sp>
      <p:pic>
        <p:nvPicPr>
          <p:cNvPr id="125" name="Bild 1" descr="Papyrus Logo"/>
          <p:cNvPicPr>
            <a:picLocks noChangeAspect="1" noChangeArrowheads="1"/>
          </p:cNvPicPr>
          <p:nvPr/>
        </p:nvPicPr>
        <p:blipFill>
          <a:blip r:embed="rId2"/>
          <a:srcRect/>
          <a:stretch>
            <a:fillRect/>
          </a:stretch>
        </p:blipFill>
        <p:spPr>
          <a:xfrm>
            <a:off x="579755" y="1127760"/>
            <a:ext cx="951865" cy="576580"/>
          </a:xfrm>
          <a:prstGeom prst="rect">
            <a:avLst/>
          </a:prstGeom>
          <a:noFill/>
        </p:spPr>
      </p:pic>
      <p:pic>
        <p:nvPicPr>
          <p:cNvPr id="22" name="图片 21"/>
          <p:cNvPicPr>
            <a:picLocks noChangeAspect="1"/>
          </p:cNvPicPr>
          <p:nvPr/>
        </p:nvPicPr>
        <p:blipFill>
          <a:blip r:embed="rId3"/>
          <a:stretch>
            <a:fillRect/>
          </a:stretch>
        </p:blipFill>
        <p:spPr>
          <a:xfrm>
            <a:off x="3000375" y="2683510"/>
            <a:ext cx="720090" cy="447040"/>
          </a:xfrm>
          <a:prstGeom prst="rect">
            <a:avLst/>
          </a:prstGeom>
        </p:spPr>
      </p:pic>
      <p:pic>
        <p:nvPicPr>
          <p:cNvPr id="23" name="图片 22"/>
          <p:cNvPicPr>
            <a:picLocks noChangeAspect="1"/>
          </p:cNvPicPr>
          <p:nvPr/>
        </p:nvPicPr>
        <p:blipFill>
          <a:blip r:embed="rId4"/>
          <a:stretch>
            <a:fillRect/>
          </a:stretch>
        </p:blipFill>
        <p:spPr>
          <a:xfrm>
            <a:off x="358140" y="3324225"/>
            <a:ext cx="485140" cy="485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172200" cy="609600"/>
          </a:xfrm>
        </p:spPr>
        <p:txBody>
          <a:bodyPr/>
          <a:lstStyle/>
          <a:p>
            <a:r>
              <a:rPr lang="en-US" dirty="0" smtClean="0"/>
              <a:t>TAPI SDK Organization &amp; Modularity</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a:xfrm>
            <a:off x="152400" y="882650"/>
            <a:ext cx="8686800" cy="5365750"/>
          </a:xfrm>
        </p:spPr>
        <p:txBody>
          <a:bodyPr>
            <a:normAutofit lnSpcReduction="10000"/>
          </a:bodyPr>
          <a:lstStyle/>
          <a:p>
            <a:r>
              <a:rPr lang="en-US" dirty="0" smtClean="0"/>
              <a:t>ONF Transport API Functional Requirements – TR-527, June 2016</a:t>
            </a:r>
          </a:p>
          <a:p>
            <a:pPr lvl="1"/>
            <a:r>
              <a:rPr lang="en-US" dirty="0" smtClean="0"/>
              <a:t>ONF Open Transport WG Project</a:t>
            </a:r>
          </a:p>
          <a:p>
            <a:pPr lvl="1"/>
            <a:r>
              <a:rPr lang="en-US" dirty="0" smtClean="0"/>
              <a:t>Input to the TAPI SDK</a:t>
            </a:r>
          </a:p>
          <a:p>
            <a:r>
              <a:rPr lang="en-US" dirty="0" smtClean="0"/>
              <a:t>Software-wise, TAPI SDK 1.0.0 is </a:t>
            </a:r>
            <a:r>
              <a:rPr lang="en-US" dirty="0" smtClean="0"/>
              <a:t>packaged as </a:t>
            </a:r>
            <a:r>
              <a:rPr lang="en-US" dirty="0" smtClean="0"/>
              <a:t>4 </a:t>
            </a:r>
            <a:r>
              <a:rPr lang="en-US" dirty="0" smtClean="0"/>
              <a:t>eclipse sub-projects </a:t>
            </a:r>
            <a:endParaRPr lang="en-US" dirty="0" smtClean="0"/>
          </a:p>
          <a:p>
            <a:pPr lvl="1"/>
            <a:r>
              <a:rPr lang="en-US" dirty="0" smtClean="0">
                <a:solidFill>
                  <a:srgbClr val="0070C0"/>
                </a:solidFill>
              </a:rPr>
              <a:t>Papyrus-UML Information Model </a:t>
            </a:r>
          </a:p>
          <a:p>
            <a:pPr lvl="2"/>
            <a:r>
              <a:rPr lang="en-US" dirty="0" smtClean="0"/>
              <a:t>A pruned/refactored version of ONF Core IM</a:t>
            </a:r>
          </a:p>
          <a:p>
            <a:pPr lvl="2"/>
            <a:r>
              <a:rPr lang="en-US" dirty="0" smtClean="0"/>
              <a:t>Is a technology-agnostic generic framework + technology specific extensions (OTN, ETH)</a:t>
            </a:r>
          </a:p>
          <a:p>
            <a:pPr lvl="1"/>
            <a:r>
              <a:rPr lang="en-US" dirty="0" smtClean="0">
                <a:solidFill>
                  <a:srgbClr val="0070C0"/>
                </a:solidFill>
              </a:rPr>
              <a:t>YANG Data Schema</a:t>
            </a:r>
          </a:p>
          <a:p>
            <a:pPr lvl="2"/>
            <a:r>
              <a:rPr lang="en-US" dirty="0" smtClean="0"/>
              <a:t>auto-generated from UML using OSSDN Eagle Tools</a:t>
            </a:r>
          </a:p>
          <a:p>
            <a:pPr lvl="1"/>
            <a:r>
              <a:rPr lang="en-US" dirty="0" smtClean="0">
                <a:solidFill>
                  <a:srgbClr val="0070C0"/>
                </a:solidFill>
              </a:rPr>
              <a:t>Swagger-JSON </a:t>
            </a:r>
            <a:r>
              <a:rPr lang="en-US" dirty="0" err="1" smtClean="0">
                <a:solidFill>
                  <a:srgbClr val="0070C0"/>
                </a:solidFill>
              </a:rPr>
              <a:t>RESTConf</a:t>
            </a:r>
            <a:r>
              <a:rPr lang="en-US" dirty="0" smtClean="0">
                <a:solidFill>
                  <a:srgbClr val="0070C0"/>
                </a:solidFill>
              </a:rPr>
              <a:t> API</a:t>
            </a:r>
          </a:p>
          <a:p>
            <a:pPr lvl="2"/>
            <a:r>
              <a:rPr lang="en-US" dirty="0" smtClean="0"/>
              <a:t>auto-generated from YANG using OSSDN Eagle tools</a:t>
            </a:r>
          </a:p>
          <a:p>
            <a:pPr lvl="1"/>
            <a:r>
              <a:rPr lang="en-US" dirty="0" smtClean="0">
                <a:solidFill>
                  <a:srgbClr val="0070C0"/>
                </a:solidFill>
              </a:rPr>
              <a:t>Reference Implementation (RI) in Python</a:t>
            </a:r>
          </a:p>
          <a:p>
            <a:r>
              <a:rPr lang="en-US" dirty="0" smtClean="0"/>
              <a:t>Feature-wise,  TAPI SDK is </a:t>
            </a:r>
            <a:r>
              <a:rPr lang="en-US" dirty="0" smtClean="0"/>
              <a:t>organized as </a:t>
            </a:r>
            <a:r>
              <a:rPr lang="en-US" dirty="0" smtClean="0"/>
              <a:t>a module-set of  {UML-Model, YANG-Module, Swagger-API} per TAPI functional interface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Validate/View YANG files</a:t>
            </a:r>
          </a:p>
        </p:txBody>
      </p:sp>
      <p:sp>
        <p:nvSpPr>
          <p:cNvPr id="4" name="灯片编号占位符 3"/>
          <p:cNvSpPr>
            <a:spLocks noGrp="1"/>
          </p:cNvSpPr>
          <p:nvPr>
            <p:ph type="sldNum" sz="quarter" idx="10"/>
          </p:nvPr>
        </p:nvSpPr>
        <p:spPr/>
        <p:txBody>
          <a:bodyPr/>
          <a:lstStyle/>
          <a:p>
            <a:fld id="{95FB27F1-C2FE-E646-9E41-8F3092BBAFAE}" type="slidenum">
              <a:rPr lang="en-US" smtClean="0"/>
              <a:pPr/>
              <a:t>60</a:t>
            </a:fld>
            <a:endParaRPr lang="en-US" dirty="0"/>
          </a:p>
        </p:txBody>
      </p:sp>
      <p:pic>
        <p:nvPicPr>
          <p:cNvPr id="7" name="图片 6"/>
          <p:cNvPicPr>
            <a:picLocks noChangeAspect="1"/>
          </p:cNvPicPr>
          <p:nvPr/>
        </p:nvPicPr>
        <p:blipFill>
          <a:blip r:embed="rId2"/>
          <a:srcRect l="4669"/>
          <a:stretch>
            <a:fillRect/>
          </a:stretch>
        </p:blipFill>
        <p:spPr>
          <a:xfrm>
            <a:off x="212725" y="2484755"/>
            <a:ext cx="4114800" cy="2426970"/>
          </a:xfrm>
          <a:prstGeom prst="rect">
            <a:avLst/>
          </a:prstGeom>
          <a:ln>
            <a:solidFill>
              <a:schemeClr val="accent1"/>
            </a:solidFill>
          </a:ln>
        </p:spPr>
      </p:pic>
      <p:sp>
        <p:nvSpPr>
          <p:cNvPr id="8" name="文本框 7"/>
          <p:cNvSpPr txBox="1"/>
          <p:nvPr/>
        </p:nvSpPr>
        <p:spPr>
          <a:xfrm>
            <a:off x="580390" y="1012190"/>
            <a:ext cx="6858000" cy="914400"/>
          </a:xfrm>
          <a:prstGeom prst="rect">
            <a:avLst/>
          </a:prstGeom>
          <a:noFill/>
        </p:spPr>
        <p:txBody>
          <a:bodyPr wrap="square" rtlCol="0">
            <a:spAutoFit/>
          </a:bodyPr>
          <a:lstStyle/>
          <a:p>
            <a:pPr marL="285750" indent="-285750" algn="l">
              <a:buFont typeface="Arial" panose="020B0604020202020204" pitchFamily="34" charset="0"/>
              <a:buChar char="•"/>
            </a:pPr>
            <a:r>
              <a:rPr lang="en-US" altLang="zh-CN"/>
              <a:t>Eclipse xored IDE: </a:t>
            </a:r>
            <a:r>
              <a:rPr lang="en-US" altLang="zh-CN">
                <a:sym typeface="+mn-ea"/>
              </a:rPr>
              <a:t>RFC 6020 </a:t>
            </a:r>
            <a:r>
              <a:rPr lang="en-US" altLang="zh-CN"/>
              <a:t>validation, GUI view </a:t>
            </a:r>
          </a:p>
          <a:p>
            <a:pPr marL="285750" indent="-285750" algn="l">
              <a:buFont typeface="Arial" panose="020B0604020202020204" pitchFamily="34" charset="0"/>
              <a:buChar char="•"/>
            </a:pPr>
            <a:r>
              <a:rPr lang="en-US" altLang="zh-CN"/>
              <a:t>pyang: RFC 6020/6087 validation, command line</a:t>
            </a:r>
          </a:p>
          <a:p>
            <a:pPr marL="285750" indent="-285750" algn="l">
              <a:buFont typeface="Arial" panose="020B0604020202020204" pitchFamily="34" charset="0"/>
              <a:buChar char="•"/>
            </a:pPr>
            <a:r>
              <a:rPr lang="en-US" altLang="zh-CN"/>
              <a:t>YANG validator: RFC 6020/6087 validation, online tool </a:t>
            </a:r>
          </a:p>
        </p:txBody>
      </p:sp>
      <p:pic>
        <p:nvPicPr>
          <p:cNvPr id="9" name="图片 8"/>
          <p:cNvPicPr>
            <a:picLocks noChangeAspect="1"/>
          </p:cNvPicPr>
          <p:nvPr/>
        </p:nvPicPr>
        <p:blipFill>
          <a:blip r:embed="rId3"/>
          <a:stretch>
            <a:fillRect/>
          </a:stretch>
        </p:blipFill>
        <p:spPr>
          <a:xfrm>
            <a:off x="4533900" y="2484755"/>
            <a:ext cx="4497070" cy="2346960"/>
          </a:xfrm>
          <a:prstGeom prst="rect">
            <a:avLst/>
          </a:prstGeom>
          <a:ln>
            <a:solidFill>
              <a:schemeClr val="accent1"/>
            </a:solid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Yang Tool Demonstration</a:t>
            </a:r>
            <a:endParaRPr lang="en-US" altLang="zh-CN" dirty="0"/>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294967295"/>
          </p:nvPr>
        </p:nvSpPr>
        <p:spPr>
          <a:xfrm>
            <a:off x="0" y="6356350"/>
            <a:ext cx="2133600" cy="365125"/>
          </a:xfrm>
        </p:spPr>
        <p:txBody>
          <a:bodyPr/>
          <a:lstStyle/>
          <a:p>
            <a:fld id="{95FB27F1-C2FE-E646-9E41-8F3092BBAFAE}"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SWAGGER API</a:t>
            </a:r>
            <a:endParaRPr lang="en-US" dirty="0"/>
          </a:p>
        </p:txBody>
      </p:sp>
      <p:sp>
        <p:nvSpPr>
          <p:cNvPr id="6" name="Text Placeholder 5"/>
          <p:cNvSpPr>
            <a:spLocks noGrp="1"/>
          </p:cNvSpPr>
          <p:nvPr>
            <p:ph type="body" idx="1"/>
          </p:nvPr>
        </p:nvSpPr>
        <p:spPr/>
        <p:txBody>
          <a:bodyPr/>
          <a:lstStyle/>
          <a:p>
            <a:r>
              <a:rPr lang="en-US" dirty="0" smtClean="0"/>
              <a:t>Ricard Vilalta</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T-API Swagger specifications</a:t>
            </a:r>
          </a:p>
        </p:txBody>
      </p:sp>
      <p:sp>
        <p:nvSpPr>
          <p:cNvPr id="3" name="Slide Number Placeholder 2"/>
          <p:cNvSpPr>
            <a:spLocks noGrp="1"/>
          </p:cNvSpPr>
          <p:nvPr>
            <p:ph type="sldNum" sz="quarter" idx="10"/>
          </p:nvPr>
        </p:nvSpPr>
        <p:spPr/>
        <p:txBody>
          <a:bodyPr/>
          <a:lstStyle/>
          <a:p>
            <a:fld id="{95FB27F1-C2FE-E646-9E41-8F3092BBAFAE}" type="slidenum">
              <a:rPr lang="en-US" smtClean="0"/>
              <a:pPr/>
              <a:t>63</a:t>
            </a:fld>
            <a:endParaRPr lang="en-US" dirty="0"/>
          </a:p>
        </p:txBody>
      </p:sp>
      <p:sp>
        <p:nvSpPr>
          <p:cNvPr id="4" name="Content Placeholder 3"/>
          <p:cNvSpPr>
            <a:spLocks noGrp="1"/>
          </p:cNvSpPr>
          <p:nvPr>
            <p:ph idx="1"/>
          </p:nvPr>
        </p:nvSpPr>
        <p:spPr>
          <a:xfrm>
            <a:off x="228600" y="1066800"/>
            <a:ext cx="8686800" cy="5029200"/>
          </a:xfrm>
        </p:spPr>
        <p:txBody>
          <a:bodyPr/>
          <a:lstStyle/>
          <a:p>
            <a:r>
              <a:rPr lang="en-US" dirty="0" smtClean="0"/>
              <a:t>The </a:t>
            </a:r>
            <a:r>
              <a:rPr lang="en-US" dirty="0"/>
              <a:t>T-API Swagger specifications provide a mapping from the Yang data schema into JSON Swagger, which can then be used to generate Python and Java code for implementation of the API in </a:t>
            </a:r>
            <a:r>
              <a:rPr lang="en-US" dirty="0" err="1"/>
              <a:t>RestConf</a:t>
            </a:r>
            <a:r>
              <a:rPr lang="en-US" dirty="0" smtClean="0"/>
              <a:t>.</a:t>
            </a:r>
          </a:p>
          <a:p>
            <a:endParaRPr lang="en-US" dirty="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smtClean="0"/>
              <a:t>YANG data models</a:t>
            </a:r>
            <a:endParaRPr lang="en-US" dirty="0"/>
          </a:p>
        </p:txBody>
      </p:sp>
      <p:sp>
        <p:nvSpPr>
          <p:cNvPr id="2" name="Marcador de contenido 1"/>
          <p:cNvSpPr>
            <a:spLocks noGrp="1"/>
          </p:cNvSpPr>
          <p:nvPr>
            <p:ph idx="1"/>
          </p:nvPr>
        </p:nvSpPr>
        <p:spPr/>
        <p:txBody>
          <a:bodyPr>
            <a:normAutofit/>
          </a:bodyPr>
          <a:lstStyle/>
          <a:p>
            <a:r>
              <a:rPr lang="en-US" dirty="0" smtClean="0"/>
              <a:t>YANG is a modeling language designed to create data models for the NETCONF protocol and more recently to RESTCONF. YANG is capable to define configuration and operational state data, remote procedure calls (RPCs) and Notifications.</a:t>
            </a:r>
          </a:p>
          <a:p>
            <a:endParaRPr lang="en-US" dirty="0" smtClean="0"/>
          </a:p>
          <a:p>
            <a:r>
              <a:rPr lang="en-US" dirty="0" smtClean="0"/>
              <a:t>YANG includes description of:</a:t>
            </a:r>
          </a:p>
          <a:p>
            <a:pPr lvl="1"/>
            <a:r>
              <a:rPr lang="en-US" dirty="0" err="1" smtClean="0"/>
              <a:t>Config</a:t>
            </a:r>
            <a:endParaRPr lang="en-US" dirty="0" smtClean="0"/>
          </a:p>
          <a:p>
            <a:pPr lvl="1"/>
            <a:r>
              <a:rPr lang="en-US" dirty="0" smtClean="0"/>
              <a:t>State</a:t>
            </a:r>
          </a:p>
          <a:p>
            <a:pPr lvl="1"/>
            <a:r>
              <a:rPr lang="en-US" dirty="0" smtClean="0"/>
              <a:t>RPCs</a:t>
            </a:r>
          </a:p>
          <a:p>
            <a:pPr lvl="1"/>
            <a:r>
              <a:rPr lang="en-US" dirty="0" smtClean="0"/>
              <a:t>Notifications</a:t>
            </a:r>
          </a:p>
          <a:p>
            <a:endParaRPr lang="en-US" dirty="0" smtClean="0"/>
          </a:p>
          <a:p>
            <a:endParaRPr lang="en-US" dirty="0" smtClean="0"/>
          </a:p>
          <a:p>
            <a:endParaRPr lang="en-US" dirty="0"/>
          </a:p>
        </p:txBody>
      </p:sp>
    </p:spTree>
    <p:extLst>
      <p:ext uri="{BB962C8B-B14F-4D97-AF65-F5344CB8AC3E}">
        <p14:creationId xmlns="" xmlns:p14="http://schemas.microsoft.com/office/powerpoint/2010/main" val="3736181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RESTconf</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65</a:t>
            </a:fld>
            <a:endParaRPr lang="en-US" dirty="0"/>
          </a:p>
        </p:txBody>
      </p:sp>
      <p:sp>
        <p:nvSpPr>
          <p:cNvPr id="4" name="Content Placeholder 3"/>
          <p:cNvSpPr>
            <a:spLocks noGrp="1"/>
          </p:cNvSpPr>
          <p:nvPr>
            <p:ph idx="1"/>
          </p:nvPr>
        </p:nvSpPr>
        <p:spPr/>
        <p:txBody>
          <a:bodyPr>
            <a:normAutofit lnSpcReduction="10000"/>
          </a:bodyPr>
          <a:lstStyle/>
          <a:p>
            <a:r>
              <a:rPr lang="en-US" dirty="0" smtClean="0"/>
              <a:t>RESTCONF is a REST-like protocol that provides a HTTP-based API to access the data, modeled by YANG. The REST-like operations are used to access the hierarchical data within a data store. The information modeled in YANG is structured in the following tree:</a:t>
            </a:r>
          </a:p>
          <a:p>
            <a:pPr lvl="1"/>
            <a:r>
              <a:rPr lang="en-US" dirty="0" smtClean="0"/>
              <a:t>/</a:t>
            </a:r>
            <a:r>
              <a:rPr lang="en-US" dirty="0" err="1" smtClean="0"/>
              <a:t>restconf</a:t>
            </a:r>
            <a:r>
              <a:rPr lang="en-US" dirty="0" smtClean="0"/>
              <a:t>/</a:t>
            </a:r>
            <a:r>
              <a:rPr lang="en-US" dirty="0" err="1" smtClean="0"/>
              <a:t>config</a:t>
            </a:r>
            <a:r>
              <a:rPr lang="en-US" dirty="0" smtClean="0"/>
              <a:t> : “Data (configuration/operational) accessible from the client but not editable”</a:t>
            </a:r>
          </a:p>
          <a:p>
            <a:pPr lvl="1"/>
            <a:r>
              <a:rPr lang="en-US" dirty="0" smtClean="0"/>
              <a:t>/</a:t>
            </a:r>
            <a:r>
              <a:rPr lang="en-US" dirty="0" err="1" smtClean="0"/>
              <a:t>restconf</a:t>
            </a:r>
            <a:r>
              <a:rPr lang="en-US" dirty="0" smtClean="0"/>
              <a:t>/modules : “Set of YANG models supported by the RESTCONF server”</a:t>
            </a:r>
          </a:p>
          <a:p>
            <a:pPr lvl="1"/>
            <a:r>
              <a:rPr lang="en-US" dirty="0" smtClean="0"/>
              <a:t>/</a:t>
            </a:r>
            <a:r>
              <a:rPr lang="en-US" dirty="0" err="1" smtClean="0"/>
              <a:t>restconf</a:t>
            </a:r>
            <a:r>
              <a:rPr lang="en-US" dirty="0" smtClean="0"/>
              <a:t>/operations : “Set of operations (YANG-defined RPCs) supported by the server”</a:t>
            </a:r>
          </a:p>
          <a:p>
            <a:pPr lvl="1"/>
            <a:r>
              <a:rPr lang="en-US" dirty="0" smtClean="0"/>
              <a:t>/</a:t>
            </a:r>
            <a:r>
              <a:rPr lang="en-US" dirty="0" err="1" smtClean="0"/>
              <a:t>restconf</a:t>
            </a:r>
            <a:r>
              <a:rPr lang="en-US" dirty="0" smtClean="0"/>
              <a:t>/streams: “Set of notifications supported by the server”. They are implemented in a </a:t>
            </a:r>
            <a:r>
              <a:rPr lang="en-US" dirty="0" err="1" smtClean="0"/>
              <a:t>websocket</a:t>
            </a:r>
            <a:endParaRPr lang="en-US" dirty="0" smtClean="0"/>
          </a:p>
          <a:p>
            <a:pPr lvl="1"/>
            <a:endParaRPr lang="en-US" dirty="0" smtClean="0"/>
          </a:p>
          <a:p>
            <a:r>
              <a:rPr lang="en-US" dirty="0" smtClean="0"/>
              <a:t>With YANGs + </a:t>
            </a:r>
            <a:r>
              <a:rPr lang="en-US" dirty="0" err="1" smtClean="0"/>
              <a:t>RESTconf</a:t>
            </a:r>
            <a:r>
              <a:rPr lang="en-US" dirty="0" smtClean="0"/>
              <a:t> </a:t>
            </a:r>
            <a:r>
              <a:rPr lang="en-US" dirty="0" smtClean="0">
                <a:sym typeface="Wingdings" panose="05000000000000000000" pitchFamily="2" charset="2"/>
              </a:rPr>
              <a:t> </a:t>
            </a:r>
          </a:p>
          <a:p>
            <a:pPr lvl="1"/>
            <a:r>
              <a:rPr lang="en-US" dirty="0" smtClean="0">
                <a:sym typeface="Wingdings" panose="05000000000000000000" pitchFamily="2" charset="2"/>
              </a:rPr>
              <a:t>We have the complete Transport REST NBI</a:t>
            </a:r>
            <a:endParaRPr lang="en-US" dirty="0"/>
          </a:p>
        </p:txBody>
      </p:sp>
    </p:spTree>
    <p:extLst>
      <p:ext uri="{BB962C8B-B14F-4D97-AF65-F5344CB8AC3E}">
        <p14:creationId xmlns="" xmlns:p14="http://schemas.microsoft.com/office/powerpoint/2010/main" val="3861072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Swagger: Documentation</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66</a:t>
            </a:fld>
            <a:endParaRPr lang="en-US" dirty="0"/>
          </a:p>
        </p:txBody>
      </p:sp>
      <p:sp>
        <p:nvSpPr>
          <p:cNvPr id="4" name="Marcador de contenido 3"/>
          <p:cNvSpPr>
            <a:spLocks noGrp="1"/>
          </p:cNvSpPr>
          <p:nvPr>
            <p:ph idx="1"/>
          </p:nvPr>
        </p:nvSpPr>
        <p:spPr/>
        <p:txBody>
          <a:bodyPr/>
          <a:lstStyle/>
          <a:p>
            <a:r>
              <a:rPr lang="en-US" dirty="0" smtClean="0"/>
              <a:t>Swagger is a project used to describe and document RESTful APIs.</a:t>
            </a:r>
            <a:endParaRPr lang="en-US" dirty="0" smtClean="0">
              <a:hlinkClick r:id="rId2"/>
            </a:endParaRPr>
          </a:p>
          <a:p>
            <a:endParaRPr lang="en-US" dirty="0" smtClean="0">
              <a:hlinkClick r:id="rId2"/>
            </a:endParaRPr>
          </a:p>
          <a:p>
            <a:r>
              <a:rPr lang="en-US" dirty="0" smtClean="0"/>
              <a:t>Swagger 2.0 specification:</a:t>
            </a:r>
            <a:endParaRPr lang="en-US" dirty="0" smtClean="0">
              <a:hlinkClick r:id="rId2"/>
            </a:endParaRPr>
          </a:p>
          <a:p>
            <a:endParaRPr lang="en-US" dirty="0" smtClean="0">
              <a:hlinkClick r:id="rId2"/>
            </a:endParaRPr>
          </a:p>
          <a:p>
            <a:pPr marL="0" indent="0">
              <a:buNone/>
            </a:pPr>
            <a:r>
              <a:rPr lang="en-US" dirty="0" smtClean="0">
                <a:hlinkClick r:id="rId2"/>
              </a:rPr>
              <a:t>http://swagger.io/specification/</a:t>
            </a:r>
            <a:endParaRPr lang="en-US" dirty="0" smtClean="0"/>
          </a:p>
          <a:p>
            <a:endParaRPr lang="en-US" dirty="0"/>
          </a:p>
        </p:txBody>
      </p:sp>
    </p:spTree>
    <p:extLst>
      <p:ext uri="{BB962C8B-B14F-4D97-AF65-F5344CB8AC3E}">
        <p14:creationId xmlns="" xmlns:p14="http://schemas.microsoft.com/office/powerpoint/2010/main" val="1476086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T-API Swagger: From YANG to Swagger Specs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67</a:t>
            </a:fld>
            <a:endParaRPr lang="en-US" dirty="0"/>
          </a:p>
        </p:txBody>
      </p:sp>
      <p:pic>
        <p:nvPicPr>
          <p:cNvPr id="5" name="Marcador de contenido 4"/>
          <p:cNvPicPr>
            <a:picLocks noGrp="1" noChangeAspect="1"/>
          </p:cNvPicPr>
          <p:nvPr>
            <p:ph idx="1"/>
          </p:nvPr>
        </p:nvPicPr>
        <p:blipFill rotWithShape="1">
          <a:blip r:embed="rId2" cstate="hqprint">
            <a:extLst>
              <a:ext uri="{28A0092B-C50C-407E-A947-70E740481C1C}">
                <a14:useLocalDpi xmlns="" xmlns:a14="http://schemas.microsoft.com/office/drawing/2010/main"/>
              </a:ext>
            </a:extLst>
          </a:blip>
          <a:srcRect/>
          <a:stretch/>
        </p:blipFill>
        <p:spPr>
          <a:xfrm>
            <a:off x="6248400" y="1219200"/>
            <a:ext cx="2438400" cy="3124200"/>
          </a:xfrm>
          <a:prstGeom prst="rect">
            <a:avLst/>
          </a:prstGeom>
        </p:spPr>
      </p:pic>
      <p:sp>
        <p:nvSpPr>
          <p:cNvPr id="8" name="CuadroTexto 7"/>
          <p:cNvSpPr txBox="1"/>
          <p:nvPr/>
        </p:nvSpPr>
        <p:spPr>
          <a:xfrm>
            <a:off x="533400" y="1219200"/>
            <a:ext cx="5562600" cy="4893647"/>
          </a:xfrm>
          <a:prstGeom prst="rect">
            <a:avLst/>
          </a:prstGeom>
          <a:noFill/>
        </p:spPr>
        <p:txBody>
          <a:bodyPr wrap="square" rtlCol="0">
            <a:spAutoFit/>
          </a:bodyPr>
          <a:lstStyle/>
          <a:p>
            <a:r>
              <a:rPr lang="en-US" dirty="0" smtClean="0"/>
              <a:t>Project Eagle </a:t>
            </a:r>
            <a:r>
              <a:rPr lang="en-US" dirty="0" err="1" smtClean="0"/>
              <a:t>YangJsonTools</a:t>
            </a:r>
            <a:endParaRPr lang="en-US" dirty="0" smtClean="0">
              <a:hlinkClick r:id="rId3"/>
            </a:endParaRPr>
          </a:p>
          <a:p>
            <a:endParaRPr lang="en-US" sz="1400" dirty="0" smtClean="0">
              <a:hlinkClick r:id="rId3"/>
            </a:endParaRPr>
          </a:p>
          <a:p>
            <a:r>
              <a:rPr lang="en-US" sz="1400" dirty="0" smtClean="0">
                <a:hlinkClick r:id="rId3"/>
              </a:rPr>
              <a:t>https://github.com/OpenNetworkingFoundation/EAGLE-Open-Model-Profile-and-Tools/tree/YangJsonTools</a:t>
            </a:r>
            <a:endParaRPr lang="en-US" sz="1400" dirty="0" smtClean="0"/>
          </a:p>
          <a:p>
            <a:endParaRPr lang="en-US" dirty="0" smtClean="0"/>
          </a:p>
          <a:p>
            <a:r>
              <a:rPr lang="en-US" dirty="0" smtClean="0"/>
              <a:t>Includes a plugin for </a:t>
            </a:r>
            <a:r>
              <a:rPr lang="en-US" dirty="0" err="1" smtClean="0"/>
              <a:t>Pyang</a:t>
            </a:r>
            <a:endParaRPr lang="en-US" dirty="0" smtClean="0"/>
          </a:p>
          <a:p>
            <a:endParaRPr lang="en-US" dirty="0" smtClean="0"/>
          </a:p>
          <a:p>
            <a:r>
              <a:rPr lang="en-US" dirty="0" smtClean="0">
                <a:hlinkClick r:id="rId4"/>
              </a:rPr>
              <a:t>https://github.com/mbj4668/pyang</a:t>
            </a:r>
            <a:endParaRPr lang="en-US" dirty="0" smtClean="0"/>
          </a:p>
          <a:p>
            <a:endParaRPr lang="en-US" dirty="0" smtClean="0"/>
          </a:p>
          <a:p>
            <a:r>
              <a:rPr lang="en-US" dirty="0" err="1" smtClean="0"/>
              <a:t>Pyang</a:t>
            </a:r>
            <a:r>
              <a:rPr lang="en-US" dirty="0" smtClean="0"/>
              <a:t> is a YANG validator, </a:t>
            </a:r>
            <a:r>
              <a:rPr lang="en-US" dirty="0" err="1" smtClean="0"/>
              <a:t>transformator</a:t>
            </a:r>
            <a:r>
              <a:rPr lang="en-US" dirty="0" smtClean="0"/>
              <a:t> and code generator, written in python. It can be used to validate YANG modules for correctness, to transform YANG modules into other formats, and to generate code from the modules.</a:t>
            </a:r>
          </a:p>
          <a:p>
            <a:endParaRPr lang="en-US" dirty="0" smtClean="0"/>
          </a:p>
          <a:p>
            <a:r>
              <a:rPr lang="en-US" dirty="0" smtClean="0"/>
              <a:t>The project EAGLE </a:t>
            </a:r>
            <a:r>
              <a:rPr lang="en-US" dirty="0" err="1" smtClean="0"/>
              <a:t>YangJsonTools</a:t>
            </a:r>
            <a:r>
              <a:rPr lang="en-US" dirty="0" smtClean="0"/>
              <a:t> plugin processes the YANG files and describes the associated </a:t>
            </a:r>
            <a:r>
              <a:rPr lang="en-US" dirty="0" err="1" smtClean="0"/>
              <a:t>RESTconf</a:t>
            </a:r>
            <a:r>
              <a:rPr lang="en-US" dirty="0" smtClean="0"/>
              <a:t> interface using Swagger REST definitions.</a:t>
            </a:r>
            <a:endParaRPr lang="en-US" dirty="0"/>
          </a:p>
        </p:txBody>
      </p:sp>
    </p:spTree>
    <p:extLst>
      <p:ext uri="{BB962C8B-B14F-4D97-AF65-F5344CB8AC3E}">
        <p14:creationId xmlns="" xmlns:p14="http://schemas.microsoft.com/office/powerpoint/2010/main" val="3199647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Swagger: Project SNOWMASS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68</a:t>
            </a:fld>
            <a:endParaRPr lang="en-US" dirty="0"/>
          </a:p>
        </p:txBody>
      </p:sp>
      <p:sp>
        <p:nvSpPr>
          <p:cNvPr id="4" name="Marcador de contenido 3"/>
          <p:cNvSpPr>
            <a:spLocks noGrp="1"/>
          </p:cNvSpPr>
          <p:nvPr>
            <p:ph idx="1"/>
          </p:nvPr>
        </p:nvSpPr>
        <p:spPr/>
        <p:txBody>
          <a:bodyPr/>
          <a:lstStyle/>
          <a:p>
            <a:endParaRPr lang="en-US" dirty="0"/>
          </a:p>
        </p:txBody>
      </p:sp>
      <p:pic>
        <p:nvPicPr>
          <p:cNvPr id="5" name="Picture 3"/>
          <p:cNvPicPr>
            <a:picLocks noChangeAspect="1" noChangeArrowheads="1"/>
          </p:cNvPicPr>
          <p:nvPr/>
        </p:nvPicPr>
        <p:blipFill>
          <a:blip r:embed="rId2"/>
          <a:srcRect/>
          <a:stretch>
            <a:fillRect/>
          </a:stretch>
        </p:blipFill>
        <p:spPr bwMode="auto">
          <a:xfrm>
            <a:off x="228600" y="1143000"/>
            <a:ext cx="3095625" cy="4400550"/>
          </a:xfrm>
          <a:prstGeom prst="rect">
            <a:avLst/>
          </a:prstGeom>
          <a:noFill/>
          <a:ln w="9525">
            <a:noFill/>
            <a:miter lim="800000"/>
            <a:headEnd/>
            <a:tailEnd/>
          </a:ln>
        </p:spPr>
      </p:pic>
      <p:pic>
        <p:nvPicPr>
          <p:cNvPr id="6" name="Picture 6"/>
          <p:cNvPicPr>
            <a:picLocks noChangeAspect="1" noChangeArrowheads="1"/>
          </p:cNvPicPr>
          <p:nvPr/>
        </p:nvPicPr>
        <p:blipFill>
          <a:blip r:embed="rId3"/>
          <a:srcRect/>
          <a:stretch>
            <a:fillRect/>
          </a:stretch>
        </p:blipFill>
        <p:spPr bwMode="auto">
          <a:xfrm>
            <a:off x="3048000" y="1143000"/>
            <a:ext cx="2905125" cy="4629150"/>
          </a:xfrm>
          <a:prstGeom prst="rect">
            <a:avLst/>
          </a:prstGeom>
          <a:noFill/>
          <a:ln w="9525">
            <a:noFill/>
            <a:miter lim="800000"/>
            <a:headEnd/>
            <a:tailEnd/>
          </a:ln>
        </p:spPr>
      </p:pic>
      <p:pic>
        <p:nvPicPr>
          <p:cNvPr id="7" name="Picture 7"/>
          <p:cNvPicPr>
            <a:picLocks noChangeAspect="1" noChangeArrowheads="1"/>
          </p:cNvPicPr>
          <p:nvPr/>
        </p:nvPicPr>
        <p:blipFill>
          <a:blip r:embed="rId4"/>
          <a:srcRect/>
          <a:stretch>
            <a:fillRect/>
          </a:stretch>
        </p:blipFill>
        <p:spPr bwMode="auto">
          <a:xfrm>
            <a:off x="5953125" y="1143000"/>
            <a:ext cx="2800350" cy="3524250"/>
          </a:xfrm>
          <a:prstGeom prst="rect">
            <a:avLst/>
          </a:prstGeom>
          <a:noFill/>
          <a:ln w="9525">
            <a:noFill/>
            <a:miter lim="800000"/>
            <a:headEnd/>
            <a:tailEnd/>
          </a:ln>
        </p:spPr>
      </p:pic>
      <p:sp>
        <p:nvSpPr>
          <p:cNvPr id="8" name="Rectángulo 7"/>
          <p:cNvSpPr/>
          <p:nvPr/>
        </p:nvSpPr>
        <p:spPr>
          <a:xfrm>
            <a:off x="5953125" y="2209800"/>
            <a:ext cx="2962275" cy="24574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 xmlns:p14="http://schemas.microsoft.com/office/powerpoint/2010/main" val="1098455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Swagger: Editing Swagger Specs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69</a:t>
            </a:fld>
            <a:endParaRPr lang="en-US" dirty="0"/>
          </a:p>
        </p:txBody>
      </p:sp>
      <p:sp>
        <p:nvSpPr>
          <p:cNvPr id="4" name="Marcador de contenido 3"/>
          <p:cNvSpPr>
            <a:spLocks noGrp="1"/>
          </p:cNvSpPr>
          <p:nvPr>
            <p:ph idx="1"/>
          </p:nvPr>
        </p:nvSpPr>
        <p:spPr>
          <a:xfrm>
            <a:off x="457200" y="1143000"/>
            <a:ext cx="2286000" cy="5029200"/>
          </a:xfrm>
        </p:spPr>
        <p:txBody>
          <a:bodyPr/>
          <a:lstStyle/>
          <a:p>
            <a:r>
              <a:rPr lang="en-US" dirty="0" smtClean="0"/>
              <a:t>Using Eclipse JSON editor</a:t>
            </a:r>
          </a:p>
          <a:p>
            <a:pPr lvl="1"/>
            <a:r>
              <a:rPr lang="en-US" dirty="0" smtClean="0"/>
              <a:t>Described in T-API Developer Guide</a:t>
            </a:r>
          </a:p>
          <a:p>
            <a:endParaRPr lang="en-US" dirty="0" smtClean="0"/>
          </a:p>
          <a:p>
            <a:r>
              <a:rPr lang="en-US" dirty="0" smtClean="0"/>
              <a:t>Using Swagger on-line editor</a:t>
            </a:r>
          </a:p>
          <a:p>
            <a:pPr lvl="1"/>
            <a:r>
              <a:rPr lang="en-US" dirty="0" smtClean="0">
                <a:hlinkClick r:id="rId2"/>
              </a:rPr>
              <a:t>http://editor.swagger.io/</a:t>
            </a:r>
            <a:endParaRPr lang="en-US" dirty="0" smtClean="0"/>
          </a:p>
          <a:p>
            <a:pPr lvl="1"/>
            <a:endParaRPr lang="en-US" dirty="0"/>
          </a:p>
        </p:txBody>
      </p:sp>
      <p:pic>
        <p:nvPicPr>
          <p:cNvPr id="5" name="Imagen 4"/>
          <p:cNvPicPr>
            <a:picLocks noChangeAspect="1"/>
          </p:cNvPicPr>
          <p:nvPr/>
        </p:nvPicPr>
        <p:blipFill rotWithShape="1">
          <a:blip r:embed="rId3" cstate="hqprint">
            <a:extLst>
              <a:ext uri="{28A0092B-C50C-407E-A947-70E740481C1C}">
                <a14:useLocalDpi xmlns="" xmlns:a14="http://schemas.microsoft.com/office/drawing/2010/main"/>
              </a:ext>
            </a:extLst>
          </a:blip>
          <a:srcRect/>
          <a:stretch/>
        </p:blipFill>
        <p:spPr>
          <a:xfrm>
            <a:off x="3276600" y="1524000"/>
            <a:ext cx="5410200" cy="3150996"/>
          </a:xfrm>
          <a:prstGeom prst="rect">
            <a:avLst/>
          </a:prstGeom>
        </p:spPr>
      </p:pic>
    </p:spTree>
    <p:extLst>
      <p:ext uri="{BB962C8B-B14F-4D97-AF65-F5344CB8AC3E}">
        <p14:creationId xmlns="" xmlns:p14="http://schemas.microsoft.com/office/powerpoint/2010/main" val="344456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172200" cy="609600"/>
          </a:xfrm>
        </p:spPr>
        <p:txBody>
          <a:bodyPr/>
          <a:lstStyle/>
          <a:p>
            <a:r>
              <a:rPr lang="en-US" dirty="0" smtClean="0"/>
              <a:t>TAPI Functional Interface Modules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7</a:t>
            </a:fld>
            <a:endParaRPr lang="en-US" dirty="0"/>
          </a:p>
        </p:txBody>
      </p:sp>
      <p:sp>
        <p:nvSpPr>
          <p:cNvPr id="4" name="Content Placeholder 3"/>
          <p:cNvSpPr>
            <a:spLocks noGrp="1"/>
          </p:cNvSpPr>
          <p:nvPr>
            <p:ph idx="1"/>
          </p:nvPr>
        </p:nvSpPr>
        <p:spPr>
          <a:xfrm>
            <a:off x="152400" y="685800"/>
            <a:ext cx="8763000" cy="5562600"/>
          </a:xfrm>
        </p:spPr>
        <p:txBody>
          <a:bodyPr>
            <a:normAutofit/>
          </a:bodyPr>
          <a:lstStyle/>
          <a:p>
            <a:r>
              <a:rPr lang="en-US" dirty="0" smtClean="0"/>
              <a:t>TAPI  functional interface modules are defined in terms of TAPI </a:t>
            </a:r>
            <a:r>
              <a:rPr lang="en-US" i="1" dirty="0" smtClean="0"/>
              <a:t>services</a:t>
            </a:r>
          </a:p>
          <a:p>
            <a:r>
              <a:rPr lang="en-US" dirty="0" smtClean="0"/>
              <a:t>TAPI v1.0 supports following key </a:t>
            </a:r>
            <a:r>
              <a:rPr lang="en-US" i="1" dirty="0" smtClean="0"/>
              <a:t>Services</a:t>
            </a:r>
            <a:endParaRPr lang="en-US" dirty="0" smtClean="0"/>
          </a:p>
          <a:p>
            <a:pPr lvl="1"/>
            <a:r>
              <a:rPr lang="en-US" dirty="0" smtClean="0"/>
              <a:t>Topology-Service</a:t>
            </a:r>
          </a:p>
          <a:p>
            <a:pPr lvl="1"/>
            <a:r>
              <a:rPr lang="en-US" dirty="0" smtClean="0"/>
              <a:t>Connectivity-Service</a:t>
            </a:r>
          </a:p>
          <a:p>
            <a:pPr lvl="1"/>
            <a:r>
              <a:rPr lang="en-US" dirty="0" smtClean="0"/>
              <a:t>Path-Computation-Service</a:t>
            </a:r>
          </a:p>
          <a:p>
            <a:pPr lvl="1"/>
            <a:r>
              <a:rPr lang="en-US" dirty="0" smtClean="0"/>
              <a:t>Virtual-Network-Service</a:t>
            </a:r>
          </a:p>
          <a:p>
            <a:pPr lvl="1"/>
            <a:r>
              <a:rPr lang="en-US" dirty="0" smtClean="0"/>
              <a:t>Notification-Service</a:t>
            </a:r>
          </a:p>
          <a:p>
            <a:r>
              <a:rPr lang="en-US" dirty="0" smtClean="0"/>
              <a:t>TAPI v1.0 supports following key </a:t>
            </a:r>
            <a:r>
              <a:rPr lang="en-US" i="1" dirty="0" smtClean="0"/>
              <a:t>Resources</a:t>
            </a:r>
          </a:p>
          <a:p>
            <a:pPr lvl="1"/>
            <a:r>
              <a:rPr lang="en-US" dirty="0" smtClean="0"/>
              <a:t>Service-End-Point, Layer-Protocol</a:t>
            </a:r>
          </a:p>
          <a:p>
            <a:pPr lvl="1"/>
            <a:r>
              <a:rPr lang="en-US" dirty="0" smtClean="0"/>
              <a:t>Topology, Node, Link, Node-Edge-Point, </a:t>
            </a:r>
          </a:p>
          <a:p>
            <a:pPr lvl="1"/>
            <a:r>
              <a:rPr lang="en-US" dirty="0" smtClean="0"/>
              <a:t>Connection, Connection-End-Point, Route, Path</a:t>
            </a:r>
          </a:p>
          <a:p>
            <a:pPr lvl="1"/>
            <a:r>
              <a:rPr lang="en-US" dirty="0" smtClean="0"/>
              <a:t>Notification, Subscription-Filter</a:t>
            </a:r>
          </a:p>
          <a:p>
            <a:r>
              <a:rPr lang="en-US" dirty="0" smtClean="0">
                <a:solidFill>
                  <a:schemeClr val="tx2">
                    <a:lumMod val="60000"/>
                    <a:lumOff val="40000"/>
                  </a:schemeClr>
                </a:solidFill>
              </a:rPr>
              <a:t>TAPI </a:t>
            </a:r>
            <a:r>
              <a:rPr lang="en-US" i="1" dirty="0" smtClean="0">
                <a:solidFill>
                  <a:schemeClr val="tx2">
                    <a:lumMod val="60000"/>
                    <a:lumOff val="40000"/>
                  </a:schemeClr>
                </a:solidFill>
              </a:rPr>
              <a:t>resources</a:t>
            </a:r>
            <a:r>
              <a:rPr lang="en-US" dirty="0" smtClean="0">
                <a:solidFill>
                  <a:schemeClr val="tx2">
                    <a:lumMod val="60000"/>
                    <a:lumOff val="40000"/>
                  </a:schemeClr>
                </a:solidFill>
              </a:rPr>
              <a:t> are controlled/manipulated via </a:t>
            </a:r>
            <a:r>
              <a:rPr lang="en-US" i="1" dirty="0" smtClean="0">
                <a:solidFill>
                  <a:schemeClr val="tx2">
                    <a:lumMod val="60000"/>
                    <a:lumOff val="40000"/>
                  </a:schemeClr>
                </a:solidFill>
              </a:rPr>
              <a:t>service </a:t>
            </a:r>
            <a:r>
              <a:rPr lang="en-US" dirty="0" smtClean="0">
                <a:solidFill>
                  <a:schemeClr val="tx2">
                    <a:lumMod val="60000"/>
                    <a:lumOff val="40000"/>
                  </a:schemeClr>
                </a:solidFill>
              </a:rPr>
              <a:t>operations</a:t>
            </a:r>
          </a:p>
          <a:p>
            <a:r>
              <a:rPr lang="en-US" dirty="0" smtClean="0"/>
              <a:t>TAPI defines an shared </a:t>
            </a:r>
            <a:r>
              <a:rPr lang="en-US" i="1" dirty="0" smtClean="0"/>
              <a:t>Context</a:t>
            </a:r>
            <a:r>
              <a:rPr lang="en-US" dirty="0" smtClean="0"/>
              <a:t>  between the TAPI provider and client</a:t>
            </a:r>
          </a:p>
          <a:p>
            <a:pPr lvl="1"/>
            <a:r>
              <a:rPr lang="en-US" dirty="0" smtClean="0"/>
              <a:t>Acts as a container for all exchanged TAPI </a:t>
            </a:r>
            <a:r>
              <a:rPr lang="en-US" i="1" dirty="0" smtClean="0"/>
              <a:t>services</a:t>
            </a:r>
            <a:r>
              <a:rPr lang="en-US" dirty="0" smtClean="0"/>
              <a:t> and </a:t>
            </a:r>
            <a:r>
              <a:rPr lang="en-US" i="1" dirty="0" smtClean="0"/>
              <a:t>resources</a:t>
            </a:r>
            <a:endParaRPr lang="en-US"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T-API Swagger: Understanding Swagger specs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70</a:t>
            </a:fld>
            <a:endParaRPr lang="en-US" dirty="0"/>
          </a:p>
        </p:txBody>
      </p:sp>
      <p:sp>
        <p:nvSpPr>
          <p:cNvPr id="4" name="Marcador de contenido 3"/>
          <p:cNvSpPr>
            <a:spLocks noGrp="1"/>
          </p:cNvSpPr>
          <p:nvPr>
            <p:ph idx="1"/>
          </p:nvPr>
        </p:nvSpPr>
        <p:spPr>
          <a:xfrm>
            <a:off x="457200" y="1143000"/>
            <a:ext cx="3886200" cy="5029200"/>
          </a:xfrm>
        </p:spPr>
        <p:txBody>
          <a:bodyPr/>
          <a:lstStyle/>
          <a:p>
            <a:r>
              <a:rPr lang="en-US" dirty="0" smtClean="0"/>
              <a:t>Paths</a:t>
            </a:r>
          </a:p>
          <a:p>
            <a:pPr lvl="1"/>
            <a:r>
              <a:rPr lang="en-US" dirty="0" smtClean="0"/>
              <a:t>Each path may include CRUD (POST, GET, PUT, DELETE) if </a:t>
            </a:r>
            <a:r>
              <a:rPr lang="en-US" dirty="0" err="1" smtClean="0"/>
              <a:t>config</a:t>
            </a:r>
            <a:endParaRPr lang="en-US" dirty="0" smtClean="0"/>
          </a:p>
          <a:p>
            <a:pPr lvl="1"/>
            <a:r>
              <a:rPr lang="en-US" dirty="0" smtClean="0"/>
              <a:t>Only GET is allow for State data</a:t>
            </a:r>
          </a:p>
          <a:p>
            <a:pPr lvl="1"/>
            <a:r>
              <a:rPr lang="en-US" dirty="0" smtClean="0"/>
              <a:t>Each CRUD includes the following details:</a:t>
            </a:r>
          </a:p>
          <a:p>
            <a:pPr lvl="2"/>
            <a:r>
              <a:rPr lang="en-US" dirty="0" smtClean="0"/>
              <a:t>Summary</a:t>
            </a:r>
          </a:p>
          <a:p>
            <a:pPr lvl="2"/>
            <a:r>
              <a:rPr lang="en-US" dirty="0" smtClean="0"/>
              <a:t>Parameters (in path or in body)</a:t>
            </a:r>
          </a:p>
          <a:p>
            <a:pPr lvl="2"/>
            <a:r>
              <a:rPr lang="en-US" dirty="0" smtClean="0"/>
              <a:t>Responses</a:t>
            </a:r>
          </a:p>
          <a:p>
            <a:pPr lvl="2"/>
            <a:r>
              <a:rPr lang="en-US" dirty="0" smtClean="0"/>
              <a:t>Produces/consumes</a:t>
            </a:r>
          </a:p>
          <a:p>
            <a:pPr lvl="1"/>
            <a:endParaRPr lang="en-US" dirty="0" smtClean="0"/>
          </a:p>
          <a:p>
            <a:pPr lvl="1"/>
            <a:endParaRPr lang="en-US" dirty="0" smtClean="0"/>
          </a:p>
          <a:p>
            <a:endParaRPr lang="en-US" dirty="0" smtClean="0"/>
          </a:p>
          <a:p>
            <a:pPr lvl="1"/>
            <a:endParaRPr lang="en-US" dirty="0" smtClean="0"/>
          </a:p>
          <a:p>
            <a:pPr lvl="1"/>
            <a:endParaRPr lang="en-US" dirty="0"/>
          </a:p>
        </p:txBody>
      </p:sp>
      <p:pic>
        <p:nvPicPr>
          <p:cNvPr id="10" name="Imagen 9"/>
          <p:cNvPicPr>
            <a:picLocks noChangeAspect="1"/>
          </p:cNvPicPr>
          <p:nvPr/>
        </p:nvPicPr>
        <p:blipFill rotWithShape="1">
          <a:blip r:embed="rId2" cstate="hqprint">
            <a:clrChange>
              <a:clrFrom>
                <a:srgbClr val="FFFFFF"/>
              </a:clrFrom>
              <a:clrTo>
                <a:srgbClr val="FFFFFF">
                  <a:alpha val="0"/>
                </a:srgbClr>
              </a:clrTo>
            </a:clrChange>
            <a:extLst>
              <a:ext uri="{28A0092B-C50C-407E-A947-70E740481C1C}">
                <a14:useLocalDpi xmlns="" xmlns:a14="http://schemas.microsoft.com/office/drawing/2010/main"/>
              </a:ext>
            </a:extLst>
          </a:blip>
          <a:srcRect/>
          <a:stretch/>
        </p:blipFill>
        <p:spPr>
          <a:xfrm>
            <a:off x="3991800" y="838200"/>
            <a:ext cx="5122799" cy="5122800"/>
          </a:xfrm>
          <a:prstGeom prst="rect">
            <a:avLst/>
          </a:prstGeom>
        </p:spPr>
      </p:pic>
    </p:spTree>
    <p:extLst>
      <p:ext uri="{BB962C8B-B14F-4D97-AF65-F5344CB8AC3E}">
        <p14:creationId xmlns="" xmlns:p14="http://schemas.microsoft.com/office/powerpoint/2010/main" val="1234992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T-API Swagger: Understanding Swagger specs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71</a:t>
            </a:fld>
            <a:endParaRPr lang="en-US" dirty="0"/>
          </a:p>
        </p:txBody>
      </p:sp>
      <p:sp>
        <p:nvSpPr>
          <p:cNvPr id="4" name="Marcador de contenido 3"/>
          <p:cNvSpPr>
            <a:spLocks noGrp="1"/>
          </p:cNvSpPr>
          <p:nvPr>
            <p:ph idx="1"/>
          </p:nvPr>
        </p:nvSpPr>
        <p:spPr>
          <a:xfrm>
            <a:off x="457200" y="1143000"/>
            <a:ext cx="4724400" cy="5029200"/>
          </a:xfrm>
        </p:spPr>
        <p:txBody>
          <a:bodyPr/>
          <a:lstStyle/>
          <a:p>
            <a:r>
              <a:rPr lang="en-US" dirty="0" smtClean="0"/>
              <a:t>Definitions</a:t>
            </a:r>
          </a:p>
          <a:p>
            <a:pPr lvl="1"/>
            <a:r>
              <a:rPr lang="en-US" dirty="0" smtClean="0"/>
              <a:t>They allow inheritance (</a:t>
            </a:r>
            <a:r>
              <a:rPr lang="en-US" dirty="0" err="1" smtClean="0"/>
              <a:t>allOf</a:t>
            </a:r>
            <a:r>
              <a:rPr lang="en-US" dirty="0" smtClean="0"/>
              <a:t>)</a:t>
            </a:r>
          </a:p>
          <a:p>
            <a:pPr lvl="1"/>
            <a:r>
              <a:rPr lang="en-US" dirty="0" smtClean="0"/>
              <a:t>Items are described in properties</a:t>
            </a:r>
          </a:p>
          <a:p>
            <a:pPr lvl="1"/>
            <a:r>
              <a:rPr lang="en-US" dirty="0" smtClean="0"/>
              <a:t>Other descriptions might be referenced (e.g., </a:t>
            </a:r>
            <a:r>
              <a:rPr lang="en-US" dirty="0" err="1" smtClean="0"/>
              <a:t>connectivityService</a:t>
            </a:r>
            <a:r>
              <a:rPr lang="en-US" dirty="0" smtClean="0"/>
              <a:t>)</a:t>
            </a:r>
          </a:p>
          <a:p>
            <a:pPr lvl="1"/>
            <a:endParaRPr lang="en-US" dirty="0" smtClean="0"/>
          </a:p>
          <a:p>
            <a:endParaRPr lang="en-US" dirty="0" smtClean="0"/>
          </a:p>
          <a:p>
            <a:endParaRPr lang="en-US" dirty="0" smtClean="0"/>
          </a:p>
          <a:p>
            <a:endParaRPr lang="en-US" dirty="0" smtClean="0"/>
          </a:p>
          <a:p>
            <a:endParaRPr lang="en-US" dirty="0" smtClean="0"/>
          </a:p>
          <a:p>
            <a:pPr lvl="1"/>
            <a:endParaRPr lang="en-US" dirty="0"/>
          </a:p>
        </p:txBody>
      </p:sp>
      <p:pic>
        <p:nvPicPr>
          <p:cNvPr id="7" name="Imagen 6"/>
          <p:cNvPicPr>
            <a:picLocks noChangeAspect="1"/>
          </p:cNvPicPr>
          <p:nvPr/>
        </p:nvPicPr>
        <p:blipFill rotWithShape="1">
          <a:blip r:embed="rId2" cstate="hqprint">
            <a:extLst>
              <a:ext uri="{28A0092B-C50C-407E-A947-70E740481C1C}">
                <a14:useLocalDpi xmlns="" xmlns:a14="http://schemas.microsoft.com/office/drawing/2010/main"/>
              </a:ext>
            </a:extLst>
          </a:blip>
          <a:srcRect/>
          <a:stretch/>
        </p:blipFill>
        <p:spPr>
          <a:xfrm>
            <a:off x="4683572" y="1371600"/>
            <a:ext cx="4016675" cy="4399216"/>
          </a:xfrm>
          <a:prstGeom prst="rect">
            <a:avLst/>
          </a:prstGeom>
        </p:spPr>
      </p:pic>
    </p:spTree>
    <p:extLst>
      <p:ext uri="{BB962C8B-B14F-4D97-AF65-F5344CB8AC3E}">
        <p14:creationId xmlns="" xmlns:p14="http://schemas.microsoft.com/office/powerpoint/2010/main" val="4026659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Creating a T-API Reference Implementation</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72</a:t>
            </a:fld>
            <a:endParaRPr lang="en-US" dirty="0"/>
          </a:p>
        </p:txBody>
      </p:sp>
      <p:sp>
        <p:nvSpPr>
          <p:cNvPr id="4" name="Marcador de contenido 3"/>
          <p:cNvSpPr>
            <a:spLocks noGrp="1"/>
          </p:cNvSpPr>
          <p:nvPr>
            <p:ph idx="1"/>
          </p:nvPr>
        </p:nvSpPr>
        <p:spPr>
          <a:xfrm>
            <a:off x="457200" y="1143000"/>
            <a:ext cx="4204658" cy="5029200"/>
          </a:xfrm>
        </p:spPr>
        <p:txBody>
          <a:bodyPr/>
          <a:lstStyle/>
          <a:p>
            <a:pPr marL="0" indent="0">
              <a:buNone/>
            </a:pPr>
            <a:r>
              <a:rPr lang="en-US" b="1" dirty="0" smtClean="0"/>
              <a:t>Project EAGLE </a:t>
            </a:r>
            <a:r>
              <a:rPr lang="en-US" b="1" dirty="0" err="1" smtClean="0"/>
              <a:t>JsonCodeTools</a:t>
            </a:r>
            <a:endParaRPr lang="en-US" b="1" dirty="0" smtClean="0"/>
          </a:p>
          <a:p>
            <a:pPr marL="0" indent="0">
              <a:buNone/>
            </a:pPr>
            <a:r>
              <a:rPr lang="en-US" dirty="0">
                <a:hlinkClick r:id="rId2"/>
              </a:rPr>
              <a:t>https://</a:t>
            </a:r>
            <a:r>
              <a:rPr lang="en-US" dirty="0" smtClean="0">
                <a:hlinkClick r:id="rId2"/>
              </a:rPr>
              <a:t>github.com/OpenNetworkingFoundation/EAGLE-Open-Model-Profile-and-Tools/tree/JsonCodeTools</a:t>
            </a:r>
            <a:endParaRPr lang="en-US" dirty="0" smtClean="0"/>
          </a:p>
          <a:p>
            <a:pPr marL="0" indent="0">
              <a:buNone/>
            </a:pPr>
            <a:endParaRPr lang="en-US" dirty="0" smtClean="0"/>
          </a:p>
          <a:p>
            <a:pPr marL="0" indent="0">
              <a:buNone/>
            </a:pPr>
            <a:r>
              <a:rPr lang="en-GB" b="1" dirty="0"/>
              <a:t>Server Generator for Python</a:t>
            </a:r>
          </a:p>
          <a:p>
            <a:pPr marL="0" indent="0">
              <a:buNone/>
            </a:pPr>
            <a:r>
              <a:rPr lang="en-GB" dirty="0"/>
              <a:t>Python code that uses Swagger </a:t>
            </a:r>
            <a:r>
              <a:rPr lang="en-GB" dirty="0" err="1"/>
              <a:t>json</a:t>
            </a:r>
            <a:r>
              <a:rPr lang="en-GB" dirty="0"/>
              <a:t> outputs from </a:t>
            </a:r>
            <a:r>
              <a:rPr lang="en-GB" b="1" dirty="0" err="1"/>
              <a:t>YangJsonTools</a:t>
            </a:r>
            <a:r>
              <a:rPr lang="en-GB" dirty="0"/>
              <a:t> to generate a </a:t>
            </a:r>
            <a:r>
              <a:rPr lang="en-GB" b="1" dirty="0"/>
              <a:t>RESTful </a:t>
            </a:r>
            <a:r>
              <a:rPr lang="en-GB" b="1" dirty="0" smtClean="0"/>
              <a:t>and </a:t>
            </a:r>
            <a:r>
              <a:rPr lang="en-GB" b="1" dirty="0" err="1" smtClean="0"/>
              <a:t>websocket</a:t>
            </a:r>
            <a:r>
              <a:rPr lang="en-GB" b="1" dirty="0" smtClean="0"/>
              <a:t> server</a:t>
            </a:r>
            <a:r>
              <a:rPr lang="en-GB" dirty="0"/>
              <a:t> and the defined </a:t>
            </a:r>
            <a:r>
              <a:rPr lang="en-GB" dirty="0" smtClean="0"/>
              <a:t>swagger objects, paths and notifications.</a:t>
            </a:r>
            <a:endParaRPr lang="en-GB" dirty="0"/>
          </a:p>
          <a:p>
            <a:pPr marL="0" indent="0">
              <a:buNone/>
            </a:pPr>
            <a:endParaRPr lang="en-US" dirty="0"/>
          </a:p>
        </p:txBody>
      </p:sp>
      <p:grpSp>
        <p:nvGrpSpPr>
          <p:cNvPr id="5" name="Group 16"/>
          <p:cNvGrpSpPr/>
          <p:nvPr/>
        </p:nvGrpSpPr>
        <p:grpSpPr>
          <a:xfrm>
            <a:off x="4585008" y="1097025"/>
            <a:ext cx="4009286" cy="1625288"/>
            <a:chOff x="3185395" y="396676"/>
            <a:chExt cx="7513313" cy="3122206"/>
          </a:xfrm>
        </p:grpSpPr>
        <p:pic>
          <p:nvPicPr>
            <p:cNvPr id="6" name="Picture 4" descr="https://lh5.ggpht.com/-4y8XgooGfuM-Z-rYE9xqoalqQGFPlaBlRR8dfUG-aMB3rIMUaEkrX95XOlzLQ0_9FE=w300"/>
            <p:cNvPicPr>
              <a:picLocks noChangeAspect="1" noChangeArrowheads="1"/>
            </p:cNvPicPr>
            <p:nvPr/>
          </p:nvPicPr>
          <p:blipFill>
            <a:blip r:embed="rId3">
              <a:extLst>
                <a:ext uri="{28A0092B-C50C-407E-A947-70E740481C1C}">
                  <a14:useLocalDpi xmlns="" xmlns:a14="http://schemas.microsoft.com/office/drawing/2010/main"/>
                </a:ext>
              </a:extLst>
            </a:blip>
            <a:srcRect/>
            <a:stretch>
              <a:fillRect/>
            </a:stretch>
          </p:blipFill>
          <p:spPr bwMode="auto">
            <a:xfrm>
              <a:off x="3185395" y="396676"/>
              <a:ext cx="1584176" cy="158417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3 CuadroTexto"/>
            <p:cNvSpPr txBox="1"/>
            <p:nvPr/>
          </p:nvSpPr>
          <p:spPr>
            <a:xfrm>
              <a:off x="3329410" y="2124867"/>
              <a:ext cx="1728194" cy="709493"/>
            </a:xfrm>
            <a:prstGeom prst="rect">
              <a:avLst/>
            </a:prstGeom>
            <a:noFill/>
          </p:spPr>
          <p:txBody>
            <a:bodyPr wrap="square" rtlCol="0">
              <a:spAutoFit/>
            </a:bodyPr>
            <a:lstStyle/>
            <a:p>
              <a:pPr algn="l" defTabSz="457200" fontAlgn="auto">
                <a:spcBef>
                  <a:spcPts val="0"/>
                </a:spcBef>
                <a:spcAft>
                  <a:spcPts val="0"/>
                </a:spcAft>
              </a:pPr>
              <a:r>
                <a:rPr lang="en-US" sz="900" dirty="0" smtClean="0">
                  <a:solidFill>
                    <a:srgbClr val="141313"/>
                  </a:solidFill>
                  <a:latin typeface="Arial"/>
                  <a:ea typeface="+mn-ea"/>
                  <a:cs typeface="+mn-cs"/>
                </a:rPr>
                <a:t>SWAGGER files</a:t>
              </a:r>
              <a:endParaRPr lang="en-US" sz="900" dirty="0">
                <a:solidFill>
                  <a:srgbClr val="141313"/>
                </a:solidFill>
                <a:latin typeface="Arial"/>
                <a:ea typeface="+mn-ea"/>
                <a:cs typeface="+mn-cs"/>
              </a:endParaRPr>
            </a:p>
          </p:txBody>
        </p:sp>
        <p:sp>
          <p:nvSpPr>
            <p:cNvPr id="8" name="4 Flecha derecha"/>
            <p:cNvSpPr/>
            <p:nvPr/>
          </p:nvSpPr>
          <p:spPr>
            <a:xfrm>
              <a:off x="5057603" y="1044748"/>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sz="900">
                <a:solidFill>
                  <a:srgbClr val="FFFFFF"/>
                </a:solidFill>
              </a:endParaRPr>
            </a:p>
          </p:txBody>
        </p:sp>
        <p:pic>
          <p:nvPicPr>
            <p:cNvPr id="9" name="Picture 6" descr="Steampunk Victorian Executable script File Icon by pendragon1966"/>
            <p:cNvPicPr>
              <a:picLocks noChangeAspect="1" noChangeArrowheads="1"/>
            </p:cNvPicPr>
            <p:nvPr/>
          </p:nvPicPr>
          <p:blipFill>
            <a:blip r:embed="rId4" cstate="hqprint">
              <a:extLst>
                <a:ext uri="{28A0092B-C50C-407E-A947-70E740481C1C}">
                  <a14:useLocalDpi xmlns="" xmlns:a14="http://schemas.microsoft.com/office/drawing/2010/main"/>
                </a:ext>
              </a:extLst>
            </a:blip>
            <a:srcRect/>
            <a:stretch>
              <a:fillRect/>
            </a:stretch>
          </p:blipFill>
          <p:spPr bwMode="auto">
            <a:xfrm>
              <a:off x="6209731" y="529777"/>
              <a:ext cx="1250925" cy="160600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9 Flecha derecha"/>
            <p:cNvSpPr/>
            <p:nvPr/>
          </p:nvSpPr>
          <p:spPr>
            <a:xfrm>
              <a:off x="7937923" y="1064229"/>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sz="900">
                <a:solidFill>
                  <a:srgbClr val="FFFFFF"/>
                </a:solidFill>
              </a:endParaRPr>
            </a:p>
          </p:txBody>
        </p:sp>
        <p:sp>
          <p:nvSpPr>
            <p:cNvPr id="11" name="10 CuadroTexto"/>
            <p:cNvSpPr txBox="1"/>
            <p:nvPr/>
          </p:nvSpPr>
          <p:spPr>
            <a:xfrm>
              <a:off x="6225506" y="2277269"/>
              <a:ext cx="1362253" cy="1241613"/>
            </a:xfrm>
            <a:prstGeom prst="rect">
              <a:avLst/>
            </a:prstGeom>
            <a:noFill/>
          </p:spPr>
          <p:txBody>
            <a:bodyPr wrap="square" rtlCol="0">
              <a:spAutoFit/>
            </a:bodyPr>
            <a:lstStyle/>
            <a:p>
              <a:pPr algn="l" defTabSz="457200" fontAlgn="auto">
                <a:spcBef>
                  <a:spcPts val="0"/>
                </a:spcBef>
                <a:spcAft>
                  <a:spcPts val="0"/>
                </a:spcAft>
              </a:pPr>
              <a:r>
                <a:rPr lang="en-US" sz="900" dirty="0" smtClean="0">
                  <a:solidFill>
                    <a:srgbClr val="141313"/>
                  </a:solidFill>
                  <a:latin typeface="Arial"/>
                  <a:ea typeface="+mn-ea"/>
                  <a:cs typeface="+mn-cs"/>
                </a:rPr>
                <a:t>Project EAGLE </a:t>
              </a:r>
              <a:r>
                <a:rPr lang="en-US" sz="900" dirty="0" err="1" smtClean="0">
                  <a:solidFill>
                    <a:srgbClr val="141313"/>
                  </a:solidFill>
                  <a:latin typeface="Arial"/>
                  <a:ea typeface="+mn-ea"/>
                  <a:cs typeface="+mn-cs"/>
                </a:rPr>
                <a:t>JsonCodeTools</a:t>
              </a:r>
              <a:endParaRPr lang="en-US" sz="900" dirty="0">
                <a:solidFill>
                  <a:srgbClr val="141313"/>
                </a:solidFill>
                <a:latin typeface="Arial"/>
                <a:ea typeface="+mn-ea"/>
                <a:cs typeface="+mn-cs"/>
              </a:endParaRPr>
            </a:p>
          </p:txBody>
        </p:sp>
        <p:pic>
          <p:nvPicPr>
            <p:cNvPr id="12" name="Picture 7"/>
            <p:cNvPicPr>
              <a:picLocks noChangeAspect="1" noChangeArrowheads="1"/>
            </p:cNvPicPr>
            <p:nvPr/>
          </p:nvPicPr>
          <p:blipFill>
            <a:blip r:embed="rId5" cstate="print">
              <a:extLst>
                <a:ext uri="{28A0092B-C50C-407E-A947-70E740481C1C}">
                  <a14:useLocalDpi xmlns="" xmlns:a14="http://schemas.microsoft.com/office/drawing/2010/main"/>
                </a:ext>
              </a:extLst>
            </a:blip>
            <a:srcRect/>
            <a:stretch>
              <a:fillRect/>
            </a:stretch>
          </p:blipFill>
          <p:spPr bwMode="auto">
            <a:xfrm>
              <a:off x="8955910" y="490434"/>
              <a:ext cx="1430285" cy="17180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3" name="12 CuadroTexto"/>
            <p:cNvSpPr txBox="1"/>
            <p:nvPr/>
          </p:nvSpPr>
          <p:spPr>
            <a:xfrm>
              <a:off x="8695814" y="2242433"/>
              <a:ext cx="2002894" cy="709493"/>
            </a:xfrm>
            <a:prstGeom prst="rect">
              <a:avLst/>
            </a:prstGeom>
            <a:noFill/>
          </p:spPr>
          <p:txBody>
            <a:bodyPr wrap="square" rtlCol="0">
              <a:spAutoFit/>
            </a:bodyPr>
            <a:lstStyle/>
            <a:p>
              <a:pPr algn="l" defTabSz="457200" fontAlgn="auto">
                <a:spcBef>
                  <a:spcPts val="0"/>
                </a:spcBef>
                <a:spcAft>
                  <a:spcPts val="0"/>
                </a:spcAft>
              </a:pPr>
              <a:r>
                <a:rPr lang="en-US" sz="900" dirty="0" smtClean="0">
                  <a:solidFill>
                    <a:srgbClr val="141313"/>
                  </a:solidFill>
                  <a:latin typeface="Arial"/>
                  <a:ea typeface="+mn-ea"/>
                  <a:cs typeface="+mn-cs"/>
                </a:rPr>
                <a:t>T-API Reference Implementation</a:t>
              </a:r>
              <a:endParaRPr lang="en-US" sz="900" dirty="0">
                <a:solidFill>
                  <a:srgbClr val="141313"/>
                </a:solidFill>
                <a:latin typeface="Arial"/>
                <a:ea typeface="+mn-ea"/>
                <a:cs typeface="+mn-cs"/>
              </a:endParaRPr>
            </a:p>
          </p:txBody>
        </p:sp>
      </p:grpSp>
      <p:pic>
        <p:nvPicPr>
          <p:cNvPr id="15" name="Imagen 14"/>
          <p:cNvPicPr>
            <a:picLocks noChangeAspect="1"/>
          </p:cNvPicPr>
          <p:nvPr/>
        </p:nvPicPr>
        <p:blipFill rotWithShape="1">
          <a:blip r:embed="rId6" cstate="hqprint">
            <a:extLst>
              <a:ext uri="{28A0092B-C50C-407E-A947-70E740481C1C}">
                <a14:useLocalDpi xmlns="" xmlns:a14="http://schemas.microsoft.com/office/drawing/2010/main"/>
              </a:ext>
            </a:extLst>
          </a:blip>
          <a:srcRect/>
          <a:stretch/>
        </p:blipFill>
        <p:spPr>
          <a:xfrm>
            <a:off x="5584064" y="2868978"/>
            <a:ext cx="2141530" cy="2836081"/>
          </a:xfrm>
          <a:prstGeom prst="rect">
            <a:avLst/>
          </a:prstGeom>
        </p:spPr>
      </p:pic>
    </p:spTree>
    <p:extLst>
      <p:ext uri="{BB962C8B-B14F-4D97-AF65-F5344CB8AC3E}">
        <p14:creationId xmlns="" xmlns:p14="http://schemas.microsoft.com/office/powerpoint/2010/main" val="214701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Reference Network</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73</a:t>
            </a:fld>
            <a:endParaRPr lang="en-US" dirty="0"/>
          </a:p>
        </p:txBody>
      </p:sp>
      <p:sp>
        <p:nvSpPr>
          <p:cNvPr id="4" name="Marcador de contenido 3"/>
          <p:cNvSpPr>
            <a:spLocks noGrp="1"/>
          </p:cNvSpPr>
          <p:nvPr>
            <p:ph idx="1"/>
          </p:nvPr>
        </p:nvSpPr>
        <p:spPr>
          <a:xfrm>
            <a:off x="457200" y="1143000"/>
            <a:ext cx="8229600" cy="4648200"/>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Described </a:t>
            </a:r>
            <a:r>
              <a:rPr lang="en-US" dirty="0"/>
              <a:t>in: </a:t>
            </a:r>
            <a:r>
              <a:rPr lang="en-US" dirty="0">
                <a:hlinkClick r:id="rId2"/>
              </a:rPr>
              <a:t>https://</a:t>
            </a:r>
            <a:r>
              <a:rPr lang="en-US" dirty="0" smtClean="0">
                <a:hlinkClick r:id="rId2"/>
              </a:rPr>
              <a:t>github.com/OpenNetworkingFoundation/Snowmass-ONFOpenTransport/blob/develop/TAPI_RI/server_backend_state.json</a:t>
            </a:r>
            <a:endParaRPr lang="en-US" dirty="0" smtClean="0"/>
          </a:p>
          <a:p>
            <a:pPr marL="0" indent="0" algn="ctr">
              <a:buNone/>
            </a:pPr>
            <a:endParaRPr lang="en-US" dirty="0"/>
          </a:p>
        </p:txBody>
      </p:sp>
      <p:pic>
        <p:nvPicPr>
          <p:cNvPr id="5" name="Imagen 4"/>
          <p:cNvPicPr/>
          <p:nvPr/>
        </p:nvPicPr>
        <p:blipFill>
          <a:blip r:embed="rId3">
            <a:extLst>
              <a:ext uri="{28A0092B-C50C-407E-A947-70E740481C1C}">
                <a14:useLocalDpi xmlns="" xmlns:a14="http://schemas.microsoft.com/office/drawing/2010/main"/>
              </a:ext>
            </a:extLst>
          </a:blip>
          <a:srcRect/>
          <a:stretch>
            <a:fillRect/>
          </a:stretch>
        </p:blipFill>
        <p:spPr bwMode="auto">
          <a:xfrm>
            <a:off x="1846897" y="838200"/>
            <a:ext cx="5450205" cy="4182110"/>
          </a:xfrm>
          <a:prstGeom prst="rect">
            <a:avLst/>
          </a:prstGeom>
          <a:noFill/>
        </p:spPr>
      </p:pic>
    </p:spTree>
    <p:extLst>
      <p:ext uri="{BB962C8B-B14F-4D97-AF65-F5344CB8AC3E}">
        <p14:creationId xmlns="" xmlns:p14="http://schemas.microsoft.com/office/powerpoint/2010/main" val="32425749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Status load</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74</a:t>
            </a:fld>
            <a:endParaRPr lang="en-US" dirty="0"/>
          </a:p>
        </p:txBody>
      </p:sp>
      <p:sp>
        <p:nvSpPr>
          <p:cNvPr id="4" name="Marcador de contenido 3"/>
          <p:cNvSpPr>
            <a:spLocks noGrp="1"/>
          </p:cNvSpPr>
          <p:nvPr>
            <p:ph idx="1"/>
          </p:nvPr>
        </p:nvSpPr>
        <p:spPr/>
        <p:txBody>
          <a:bodyPr/>
          <a:lstStyle/>
          <a:p>
            <a:r>
              <a:rPr lang="en-US" dirty="0" smtClean="0"/>
              <a:t>In order to load this scenario in T-API RI, please use the following REST call:</a:t>
            </a:r>
          </a:p>
          <a:p>
            <a:endParaRPr lang="en-US" dirty="0" smtClean="0"/>
          </a:p>
          <a:p>
            <a:pPr marL="0" indent="0">
              <a:buNone/>
            </a:pPr>
            <a:r>
              <a:rPr lang="en-US" dirty="0" smtClean="0"/>
              <a:t>curl -X POST -H "Content-Type: application/</a:t>
            </a:r>
            <a:r>
              <a:rPr lang="en-US" dirty="0" err="1" smtClean="0"/>
              <a:t>json</a:t>
            </a:r>
            <a:r>
              <a:rPr lang="en-US" dirty="0" smtClean="0"/>
              <a:t>" </a:t>
            </a:r>
            <a:r>
              <a:rPr lang="en-US" dirty="0" smtClean="0">
                <a:hlinkClick r:id="rId2"/>
              </a:rPr>
              <a:t>http://127.0.0.1:8080/backend/load_state/</a:t>
            </a:r>
            <a:endParaRPr lang="en-US" dirty="0" smtClean="0"/>
          </a:p>
          <a:p>
            <a:pPr marL="0" indent="0">
              <a:buNone/>
            </a:pPr>
            <a:endParaRPr lang="en-US" dirty="0"/>
          </a:p>
          <a:p>
            <a:pPr marL="0" indent="0">
              <a:buNone/>
            </a:pPr>
            <a:r>
              <a:rPr lang="en-US" dirty="0" smtClean="0"/>
              <a:t>Response: 200 Loaded State</a:t>
            </a:r>
          </a:p>
          <a:p>
            <a:pPr marL="0" indent="0">
              <a:buNone/>
            </a:pPr>
            <a:endParaRPr lang="en-US" dirty="0" smtClean="0"/>
          </a:p>
          <a:p>
            <a:endParaRPr lang="en-US" dirty="0" smtClean="0"/>
          </a:p>
          <a:p>
            <a:endParaRPr lang="en-US" dirty="0"/>
          </a:p>
        </p:txBody>
      </p:sp>
    </p:spTree>
    <p:extLst>
      <p:ext uri="{BB962C8B-B14F-4D97-AF65-F5344CB8AC3E}">
        <p14:creationId xmlns="" xmlns:p14="http://schemas.microsoft.com/office/powerpoint/2010/main" val="43865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Basic commands I</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75</a:t>
            </a:fld>
            <a:endParaRPr lang="en-US" dirty="0"/>
          </a:p>
        </p:txBody>
      </p:sp>
      <p:sp>
        <p:nvSpPr>
          <p:cNvPr id="4" name="Marcador de contenido 3"/>
          <p:cNvSpPr>
            <a:spLocks noGrp="1"/>
          </p:cNvSpPr>
          <p:nvPr>
            <p:ph idx="1"/>
          </p:nvPr>
        </p:nvSpPr>
        <p:spPr/>
        <p:txBody>
          <a:bodyPr/>
          <a:lstStyle/>
          <a:p>
            <a:r>
              <a:rPr lang="en-US" dirty="0" smtClean="0"/>
              <a:t>GET topologies</a:t>
            </a:r>
          </a:p>
          <a:p>
            <a:pPr marL="0" indent="0">
              <a:buNone/>
            </a:pPr>
            <a:r>
              <a:rPr lang="en-US" dirty="0"/>
              <a:t>curl -X GET </a:t>
            </a:r>
            <a:r>
              <a:rPr lang="en-US" dirty="0" smtClean="0"/>
              <a:t>-</a:t>
            </a:r>
            <a:r>
              <a:rPr lang="en-US" dirty="0"/>
              <a:t>H "Content-Type: application/</a:t>
            </a:r>
            <a:r>
              <a:rPr lang="en-US" dirty="0" err="1"/>
              <a:t>json</a:t>
            </a:r>
            <a:r>
              <a:rPr lang="en-US" dirty="0"/>
              <a:t>" </a:t>
            </a:r>
            <a:r>
              <a:rPr lang="en-US" dirty="0">
                <a:hlinkClick r:id="rId2"/>
              </a:rPr>
              <a:t>http://127.0.0.1:8080/restconf/config/Context/_topology</a:t>
            </a:r>
            <a:r>
              <a:rPr lang="en-US" dirty="0" smtClean="0">
                <a:hlinkClick r:id="rId2"/>
              </a:rPr>
              <a:t>/</a:t>
            </a:r>
            <a:endParaRPr lang="en-US" dirty="0" smtClean="0"/>
          </a:p>
          <a:p>
            <a:pPr marL="0" indent="0">
              <a:buNone/>
            </a:pPr>
            <a:endParaRPr lang="en-US" dirty="0"/>
          </a:p>
          <a:p>
            <a:pPr marL="0" indent="0">
              <a:buNone/>
            </a:pPr>
            <a:r>
              <a:rPr lang="en-US" dirty="0" smtClean="0"/>
              <a:t>Response:</a:t>
            </a:r>
          </a:p>
          <a:p>
            <a:pPr marL="0" indent="0">
              <a:buNone/>
            </a:pPr>
            <a:r>
              <a:rPr lang="en-US" dirty="0"/>
              <a:t>{</a:t>
            </a:r>
          </a:p>
          <a:p>
            <a:pPr marL="0" indent="0">
              <a:buNone/>
            </a:pPr>
            <a:r>
              <a:rPr lang="en-US" dirty="0"/>
              <a:t>    "</a:t>
            </a:r>
            <a:r>
              <a:rPr lang="en-US" dirty="0" err="1"/>
              <a:t>itemlist</a:t>
            </a:r>
            <a:r>
              <a:rPr lang="en-US" dirty="0"/>
              <a:t>": [</a:t>
            </a:r>
          </a:p>
          <a:p>
            <a:pPr marL="0" indent="0">
              <a:buNone/>
            </a:pPr>
            <a:r>
              <a:rPr lang="en-US" dirty="0"/>
              <a:t>        "http://127.0.0.1:8080/</a:t>
            </a:r>
            <a:r>
              <a:rPr lang="en-US" dirty="0" err="1"/>
              <a:t>restconf</a:t>
            </a:r>
            <a:r>
              <a:rPr lang="en-US" dirty="0"/>
              <a:t>/</a:t>
            </a:r>
            <a:r>
              <a:rPr lang="en-US" dirty="0" err="1"/>
              <a:t>config</a:t>
            </a:r>
            <a:r>
              <a:rPr lang="en-US" dirty="0"/>
              <a:t>/Context/_topology/top0"</a:t>
            </a:r>
          </a:p>
          <a:p>
            <a:pPr marL="0" indent="0">
              <a:buNone/>
            </a:pPr>
            <a:r>
              <a:rPr lang="en-US" dirty="0"/>
              <a:t>    ]</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655827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Basic commands II</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76</a:t>
            </a:fld>
            <a:endParaRPr lang="en-US" dirty="0"/>
          </a:p>
        </p:txBody>
      </p:sp>
      <p:sp>
        <p:nvSpPr>
          <p:cNvPr id="4" name="Marcador de contenido 3"/>
          <p:cNvSpPr>
            <a:spLocks noGrp="1"/>
          </p:cNvSpPr>
          <p:nvPr>
            <p:ph idx="1"/>
          </p:nvPr>
        </p:nvSpPr>
        <p:spPr/>
        <p:txBody>
          <a:bodyPr/>
          <a:lstStyle/>
          <a:p>
            <a:r>
              <a:rPr lang="en-US" dirty="0" smtClean="0"/>
              <a:t>GET topology top0</a:t>
            </a:r>
          </a:p>
          <a:p>
            <a:pPr marL="0" indent="0">
              <a:buNone/>
            </a:pPr>
            <a:r>
              <a:rPr lang="en-US" dirty="0"/>
              <a:t>curl -X GET -H "Content-Type: application/</a:t>
            </a:r>
            <a:r>
              <a:rPr lang="en-US" dirty="0" err="1"/>
              <a:t>json</a:t>
            </a:r>
            <a:r>
              <a:rPr lang="en-US" dirty="0"/>
              <a:t>" </a:t>
            </a:r>
            <a:r>
              <a:rPr lang="en-US" dirty="0">
                <a:hlinkClick r:id="rId2"/>
              </a:rPr>
              <a:t>http://127.0.0.1:8080/restconf/config/Context/_topology/top0</a:t>
            </a:r>
            <a:r>
              <a:rPr lang="en-US" dirty="0" smtClean="0">
                <a:hlinkClick r:id="rId2"/>
              </a:rPr>
              <a:t>/</a:t>
            </a:r>
            <a:endParaRPr lang="en-US" dirty="0" smtClean="0"/>
          </a:p>
          <a:p>
            <a:pPr marL="0" indent="0">
              <a:buNone/>
            </a:pPr>
            <a:endParaRPr lang="en-US" dirty="0"/>
          </a:p>
          <a:p>
            <a:pPr marL="0" indent="0">
              <a:buNone/>
            </a:pPr>
            <a:r>
              <a:rPr lang="en-US" dirty="0" smtClean="0"/>
              <a:t>Response: </a:t>
            </a:r>
          </a:p>
          <a:p>
            <a:pPr marL="0" indent="0">
              <a:buNone/>
            </a:pPr>
            <a:r>
              <a:rPr lang="en-US" dirty="0" smtClean="0"/>
              <a:t>{</a:t>
            </a:r>
          </a:p>
          <a:p>
            <a:pPr marL="0" indent="0">
              <a:buNone/>
            </a:pPr>
            <a:r>
              <a:rPr lang="en-US" dirty="0"/>
              <a:t> </a:t>
            </a:r>
            <a:r>
              <a:rPr lang="en-US" dirty="0" smtClean="0"/>
              <a:t>   “_node” : [ </a:t>
            </a:r>
            <a:r>
              <a:rPr lang="en-US" dirty="0" smtClean="0">
                <a:solidFill>
                  <a:srgbClr val="FF0000"/>
                </a:solidFill>
              </a:rPr>
              <a:t>…</a:t>
            </a:r>
            <a:r>
              <a:rPr lang="en-US" dirty="0" smtClean="0"/>
              <a:t> ],</a:t>
            </a:r>
          </a:p>
          <a:p>
            <a:pPr marL="0" indent="0">
              <a:buNone/>
            </a:pPr>
            <a:r>
              <a:rPr lang="en-US" dirty="0"/>
              <a:t> </a:t>
            </a:r>
            <a:r>
              <a:rPr lang="en-US" dirty="0" smtClean="0"/>
              <a:t>   “_link” : [ </a:t>
            </a:r>
            <a:r>
              <a:rPr lang="en-US" dirty="0" smtClean="0">
                <a:solidFill>
                  <a:srgbClr val="FF0000"/>
                </a:solidFill>
              </a:rPr>
              <a:t>…</a:t>
            </a:r>
            <a:r>
              <a:rPr lang="en-US" dirty="0" smtClean="0"/>
              <a:t>],</a:t>
            </a:r>
          </a:p>
          <a:p>
            <a:pPr marL="0" indent="0">
              <a:buNone/>
            </a:pPr>
            <a:r>
              <a:rPr lang="en-US" dirty="0"/>
              <a:t> </a:t>
            </a:r>
            <a:r>
              <a:rPr lang="en-US" dirty="0" smtClean="0"/>
              <a:t>   “</a:t>
            </a:r>
            <a:r>
              <a:rPr lang="en-US" dirty="0" err="1" smtClean="0"/>
              <a:t>uuid</a:t>
            </a:r>
            <a:r>
              <a:rPr lang="en-US" dirty="0" smtClean="0"/>
              <a:t>” : “top0”</a:t>
            </a:r>
          </a:p>
          <a:p>
            <a:pPr marL="0" indent="0">
              <a:buNone/>
            </a:pPr>
            <a:r>
              <a:rPr lang="en-US" dirty="0"/>
              <a:t>}</a:t>
            </a:r>
            <a:endParaRPr lang="en-US" dirty="0" smtClean="0"/>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668720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Basic commands III</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77</a:t>
            </a:fld>
            <a:endParaRPr lang="en-US" dirty="0"/>
          </a:p>
        </p:txBody>
      </p:sp>
      <p:sp>
        <p:nvSpPr>
          <p:cNvPr id="4" name="Marcador de contenido 3"/>
          <p:cNvSpPr>
            <a:spLocks noGrp="1"/>
          </p:cNvSpPr>
          <p:nvPr>
            <p:ph idx="1"/>
          </p:nvPr>
        </p:nvSpPr>
        <p:spPr/>
        <p:txBody>
          <a:bodyPr/>
          <a:lstStyle/>
          <a:p>
            <a:r>
              <a:rPr lang="en-US" dirty="0" smtClean="0"/>
              <a:t>GET </a:t>
            </a:r>
            <a:r>
              <a:rPr lang="en-US" dirty="0" err="1" smtClean="0"/>
              <a:t>ServiceEndPoints</a:t>
            </a:r>
            <a:endParaRPr lang="en-US" dirty="0" smtClean="0"/>
          </a:p>
          <a:p>
            <a:pPr marL="0" indent="0">
              <a:buNone/>
            </a:pPr>
            <a:r>
              <a:rPr lang="en-US" dirty="0"/>
              <a:t>curl -X GET -H "Content-Type: application/</a:t>
            </a:r>
            <a:r>
              <a:rPr lang="en-US" dirty="0" err="1"/>
              <a:t>json</a:t>
            </a:r>
            <a:r>
              <a:rPr lang="en-US" dirty="0"/>
              <a:t>" </a:t>
            </a:r>
            <a:r>
              <a:rPr lang="en-US" dirty="0">
                <a:hlinkClick r:id="rId2"/>
              </a:rPr>
              <a:t>http://127.0.0.1:8080/restconf/config/Context/_serviceEndPoint</a:t>
            </a:r>
            <a:r>
              <a:rPr lang="en-US" dirty="0" smtClean="0">
                <a:hlinkClick r:id="rId2"/>
              </a:rPr>
              <a:t>/</a:t>
            </a:r>
            <a:endParaRPr lang="en-US" dirty="0" smtClean="0"/>
          </a:p>
          <a:p>
            <a:pPr marL="0" indent="0">
              <a:buNone/>
            </a:pPr>
            <a:endParaRPr lang="en-US" dirty="0"/>
          </a:p>
          <a:p>
            <a:pPr marL="0" indent="0">
              <a:buNone/>
            </a:pPr>
            <a:r>
              <a:rPr lang="en-US" dirty="0" smtClean="0"/>
              <a:t>Response:</a:t>
            </a:r>
          </a:p>
          <a:p>
            <a:pPr marL="0" indent="0">
              <a:buNone/>
            </a:pPr>
            <a:r>
              <a:rPr lang="en-US" dirty="0" smtClean="0"/>
              <a:t>{</a:t>
            </a:r>
            <a:endParaRPr lang="en-US" dirty="0"/>
          </a:p>
          <a:p>
            <a:pPr marL="0" indent="0">
              <a:buNone/>
            </a:pPr>
            <a:r>
              <a:rPr lang="en-US" dirty="0"/>
              <a:t>    "</a:t>
            </a:r>
            <a:r>
              <a:rPr lang="en-US" dirty="0" err="1"/>
              <a:t>itemlist</a:t>
            </a:r>
            <a:r>
              <a:rPr lang="en-US" dirty="0"/>
              <a:t>": [</a:t>
            </a:r>
          </a:p>
          <a:p>
            <a:pPr marL="0" indent="0">
              <a:buNone/>
            </a:pPr>
            <a:r>
              <a:rPr lang="en-US" dirty="0"/>
              <a:t>        "http://127.0.0.1:8080/</a:t>
            </a:r>
            <a:r>
              <a:rPr lang="en-US" dirty="0" err="1"/>
              <a:t>restconf</a:t>
            </a:r>
            <a:r>
              <a:rPr lang="en-US" dirty="0"/>
              <a:t>/</a:t>
            </a:r>
            <a:r>
              <a:rPr lang="en-US" dirty="0" err="1"/>
              <a:t>config</a:t>
            </a:r>
            <a:r>
              <a:rPr lang="en-US" dirty="0"/>
              <a:t>/Context/_</a:t>
            </a:r>
            <a:r>
              <a:rPr lang="en-US" dirty="0" err="1"/>
              <a:t>serviceEndPoint</a:t>
            </a:r>
            <a:r>
              <a:rPr lang="en-US" dirty="0"/>
              <a:t>/se1",</a:t>
            </a:r>
          </a:p>
          <a:p>
            <a:pPr marL="0" indent="0">
              <a:buNone/>
            </a:pPr>
            <a:r>
              <a:rPr lang="en-US" dirty="0"/>
              <a:t>      </a:t>
            </a:r>
            <a:r>
              <a:rPr lang="en-US" dirty="0" smtClean="0"/>
              <a:t>"</a:t>
            </a:r>
            <a:r>
              <a:rPr lang="en-US" dirty="0"/>
              <a:t>http://127.0.0.1:8080/</a:t>
            </a:r>
            <a:r>
              <a:rPr lang="en-US" dirty="0" err="1"/>
              <a:t>restconf</a:t>
            </a:r>
            <a:r>
              <a:rPr lang="en-US" dirty="0"/>
              <a:t>/</a:t>
            </a:r>
            <a:r>
              <a:rPr lang="en-US" dirty="0" err="1"/>
              <a:t>config</a:t>
            </a:r>
            <a:r>
              <a:rPr lang="en-US" dirty="0"/>
              <a:t>/Context/_</a:t>
            </a:r>
            <a:r>
              <a:rPr lang="en-US" dirty="0" err="1"/>
              <a:t>serviceEndPoint</a:t>
            </a:r>
            <a:r>
              <a:rPr lang="en-US" dirty="0"/>
              <a:t>/se2"</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 xmlns:p14="http://schemas.microsoft.com/office/powerpoint/2010/main" val="350033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Connectivity Service workflow</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78</a:t>
            </a:fld>
            <a:endParaRPr lang="en-US" dirty="0"/>
          </a:p>
        </p:txBody>
      </p:sp>
      <p:pic>
        <p:nvPicPr>
          <p:cNvPr id="5" name="Marcador de contenido 4"/>
          <p:cNvPicPr>
            <a:picLocks noGrp="1"/>
          </p:cNvPicPr>
          <p:nvPr>
            <p:ph idx="1"/>
          </p:nvPr>
        </p:nvPicPr>
        <p:blipFill>
          <a:blip r:embed="rId2">
            <a:extLst>
              <a:ext uri="{28A0092B-C50C-407E-A947-70E740481C1C}">
                <a14:useLocalDpi xmlns="" xmlns:a14="http://schemas.microsoft.com/office/drawing/2010/main"/>
              </a:ext>
            </a:extLst>
          </a:blip>
          <a:srcRect/>
          <a:stretch>
            <a:fillRect/>
          </a:stretch>
        </p:blipFill>
        <p:spPr bwMode="auto">
          <a:xfrm>
            <a:off x="3121026" y="1801207"/>
            <a:ext cx="2901948" cy="3712786"/>
          </a:xfrm>
          <a:prstGeom prst="rect">
            <a:avLst/>
          </a:prstGeom>
          <a:noFill/>
        </p:spPr>
      </p:pic>
    </p:spTree>
    <p:extLst>
      <p:ext uri="{BB962C8B-B14F-4D97-AF65-F5344CB8AC3E}">
        <p14:creationId xmlns="" xmlns:p14="http://schemas.microsoft.com/office/powerpoint/2010/main" val="1429223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Establish Connectivity Service</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79</a:t>
            </a:fld>
            <a:endParaRPr lang="en-US" dirty="0"/>
          </a:p>
        </p:txBody>
      </p:sp>
      <p:sp>
        <p:nvSpPr>
          <p:cNvPr id="4" name="Marcador de contenido 3"/>
          <p:cNvSpPr>
            <a:spLocks noGrp="1"/>
          </p:cNvSpPr>
          <p:nvPr>
            <p:ph idx="1"/>
          </p:nvPr>
        </p:nvSpPr>
        <p:spPr>
          <a:xfrm>
            <a:off x="457200" y="1143000"/>
            <a:ext cx="3962400" cy="5029200"/>
          </a:xfrm>
        </p:spPr>
        <p:txBody>
          <a:bodyPr>
            <a:noAutofit/>
          </a:bodyPr>
          <a:lstStyle/>
          <a:p>
            <a:pPr marL="0" indent="0">
              <a:buNone/>
            </a:pPr>
            <a:r>
              <a:rPr lang="en-US" sz="1400" dirty="0"/>
              <a:t>curl -X POST -H "Content-Type: application/</a:t>
            </a:r>
            <a:r>
              <a:rPr lang="en-US" sz="1400" dirty="0" err="1"/>
              <a:t>json</a:t>
            </a:r>
            <a:r>
              <a:rPr lang="en-US" sz="1400" dirty="0"/>
              <a:t>" http://127.0.0.1:8080/restconf/config/Context/_connectivityService/cs1/ -</a:t>
            </a:r>
            <a:r>
              <a:rPr lang="en-US" sz="1400" dirty="0" smtClean="0"/>
              <a:t>d‘</a:t>
            </a:r>
          </a:p>
          <a:p>
            <a:pPr marL="0" indent="0">
              <a:buNone/>
            </a:pPr>
            <a:r>
              <a:rPr lang="en-US" sz="1400" dirty="0" smtClean="0"/>
              <a:t>{"</a:t>
            </a:r>
            <a:r>
              <a:rPr lang="en-US" sz="1400" dirty="0"/>
              <a:t>uuid":"cs1", </a:t>
            </a:r>
            <a:endParaRPr lang="en-US" sz="1400" dirty="0" smtClean="0"/>
          </a:p>
          <a:p>
            <a:pPr marL="0" indent="0">
              <a:buNone/>
            </a:pPr>
            <a:r>
              <a:rPr lang="en-US" sz="1400" dirty="0" smtClean="0"/>
              <a:t>"_</a:t>
            </a:r>
            <a:r>
              <a:rPr lang="en-US" sz="1400" dirty="0" err="1"/>
              <a:t>connConstraint</a:t>
            </a:r>
            <a:r>
              <a:rPr lang="en-US" sz="1400" dirty="0" smtClean="0"/>
              <a:t>":{</a:t>
            </a:r>
          </a:p>
          <a:p>
            <a:pPr marL="0" indent="0">
              <a:buNone/>
            </a:pPr>
            <a:r>
              <a:rPr lang="en-US" sz="1400" dirty="0"/>
              <a:t>	</a:t>
            </a:r>
            <a:r>
              <a:rPr lang="en-US" sz="1400" dirty="0" smtClean="0"/>
              <a:t>"</a:t>
            </a:r>
            <a:r>
              <a:rPr lang="en-US" sz="1400" dirty="0" err="1"/>
              <a:t>serviceType</a:t>
            </a:r>
            <a:r>
              <a:rPr lang="en-US" sz="1400" dirty="0"/>
              <a:t>":"POINT_TO_POINT_CONNECTIVITY", "</a:t>
            </a:r>
            <a:r>
              <a:rPr lang="en-US" sz="1400" dirty="0" err="1"/>
              <a:t>serviceLayer</a:t>
            </a:r>
            <a:r>
              <a:rPr lang="en-US" sz="1400" dirty="0"/>
              <a:t>":["OCH"] }, "_</a:t>
            </a:r>
            <a:r>
              <a:rPr lang="en-US" sz="1400" dirty="0" err="1"/>
              <a:t>servicePort</a:t>
            </a:r>
            <a:r>
              <a:rPr lang="en-US" sz="1400" dirty="0"/>
              <a:t>":[ </a:t>
            </a:r>
            <a:endParaRPr lang="en-US" sz="1400" dirty="0" smtClean="0"/>
          </a:p>
          <a:p>
            <a:pPr marL="0" indent="0">
              <a:buNone/>
            </a:pPr>
            <a:r>
              <a:rPr lang="en-US" sz="1400" dirty="0"/>
              <a:t>	</a:t>
            </a:r>
            <a:r>
              <a:rPr lang="en-US" sz="1400" dirty="0" smtClean="0"/>
              <a:t>{ </a:t>
            </a:r>
            <a:r>
              <a:rPr lang="en-US" sz="1400" dirty="0"/>
              <a:t>"localId":"sp1", </a:t>
            </a:r>
            <a:r>
              <a:rPr lang="en-US" sz="1400" dirty="0" smtClean="0"/>
              <a:t>“</a:t>
            </a:r>
            <a:r>
              <a:rPr lang="en-US" sz="1400" dirty="0" err="1" smtClean="0"/>
              <a:t>serviceLayer</a:t>
            </a:r>
            <a:r>
              <a:rPr lang="en-US" sz="1400" dirty="0"/>
              <a:t>":"OCH" , "</a:t>
            </a:r>
            <a:r>
              <a:rPr lang="en-US" sz="1400" dirty="0" err="1"/>
              <a:t>direction":"BIDIRECTIONAL</a:t>
            </a:r>
            <a:r>
              <a:rPr lang="en-US" sz="1400" dirty="0"/>
              <a:t>", "</a:t>
            </a:r>
            <a:r>
              <a:rPr lang="en-US" sz="1400" dirty="0" err="1"/>
              <a:t>role":"SYMMETRIC</a:t>
            </a:r>
            <a:r>
              <a:rPr lang="en-US" sz="1400" dirty="0"/>
              <a:t>", "_</a:t>
            </a:r>
            <a:r>
              <a:rPr lang="en-US" sz="1400" dirty="0" err="1"/>
              <a:t>serviceEndPoint</a:t>
            </a:r>
            <a:r>
              <a:rPr lang="en-US" sz="1400" dirty="0" smtClean="0"/>
              <a:t>":</a:t>
            </a:r>
            <a:r>
              <a:rPr lang="en-US" sz="1400" dirty="0" smtClean="0">
                <a:hlinkClick r:id="rId2"/>
              </a:rPr>
              <a:t>http</a:t>
            </a:r>
            <a:r>
              <a:rPr lang="en-US" sz="1400" dirty="0">
                <a:hlinkClick r:id="rId2"/>
              </a:rPr>
              <a:t>://127.0.0.1:8080/</a:t>
            </a:r>
            <a:r>
              <a:rPr lang="en-US" sz="1400" dirty="0" err="1">
                <a:hlinkClick r:id="rId2"/>
              </a:rPr>
              <a:t>restconf</a:t>
            </a:r>
            <a:r>
              <a:rPr lang="en-US" sz="1400" dirty="0">
                <a:hlinkClick r:id="rId2"/>
              </a:rPr>
              <a:t>/</a:t>
            </a:r>
            <a:r>
              <a:rPr lang="en-US" sz="1400" dirty="0" err="1">
                <a:hlinkClick r:id="rId2"/>
              </a:rPr>
              <a:t>config</a:t>
            </a:r>
            <a:r>
              <a:rPr lang="en-US" sz="1400" dirty="0">
                <a:hlinkClick r:id="rId2"/>
              </a:rPr>
              <a:t>/Context/_</a:t>
            </a:r>
            <a:r>
              <a:rPr lang="en-US" sz="1400" dirty="0" err="1" smtClean="0">
                <a:hlinkClick r:id="rId2"/>
              </a:rPr>
              <a:t>serviceEndPoint</a:t>
            </a:r>
            <a:r>
              <a:rPr lang="en-US" sz="1400" dirty="0" smtClean="0">
                <a:hlinkClick r:id="rId2"/>
              </a:rPr>
              <a:t>/se1</a:t>
            </a:r>
            <a:endParaRPr lang="en-US" sz="1400" dirty="0" smtClean="0"/>
          </a:p>
          <a:p>
            <a:pPr marL="0" indent="0">
              <a:buNone/>
            </a:pPr>
            <a:r>
              <a:rPr lang="en-US" sz="1400" dirty="0" smtClean="0"/>
              <a:t>	}, </a:t>
            </a:r>
          </a:p>
          <a:p>
            <a:pPr marL="0" indent="0">
              <a:buNone/>
            </a:pPr>
            <a:r>
              <a:rPr lang="en-US" sz="1400" dirty="0"/>
              <a:t>	</a:t>
            </a:r>
            <a:r>
              <a:rPr lang="en-US" sz="1400" dirty="0" smtClean="0"/>
              <a:t>{ </a:t>
            </a:r>
            <a:r>
              <a:rPr lang="en-US" sz="1400" dirty="0"/>
              <a:t>"localId":"sp2", "</a:t>
            </a:r>
            <a:r>
              <a:rPr lang="en-US" sz="1400" dirty="0" err="1"/>
              <a:t>serviceLayer</a:t>
            </a:r>
            <a:r>
              <a:rPr lang="en-US" sz="1400" dirty="0"/>
              <a:t>":"OCH" , "</a:t>
            </a:r>
            <a:r>
              <a:rPr lang="en-US" sz="1400" dirty="0" err="1"/>
              <a:t>direction":"BIDIRECTIONAL</a:t>
            </a:r>
            <a:r>
              <a:rPr lang="en-US" sz="1400" dirty="0"/>
              <a:t>", "</a:t>
            </a:r>
            <a:r>
              <a:rPr lang="en-US" sz="1400" dirty="0" err="1"/>
              <a:t>role":"SYMMETRIC</a:t>
            </a:r>
            <a:r>
              <a:rPr lang="en-US" sz="1400" dirty="0"/>
              <a:t>", "_</a:t>
            </a:r>
            <a:r>
              <a:rPr lang="en-US" sz="1400" dirty="0" err="1"/>
              <a:t>serviceEndPoint</a:t>
            </a:r>
            <a:r>
              <a:rPr lang="en-US" sz="1400" dirty="0" smtClean="0"/>
              <a:t>":</a:t>
            </a:r>
            <a:r>
              <a:rPr lang="en-US" sz="1400" dirty="0" smtClean="0">
                <a:hlinkClick r:id="rId3"/>
              </a:rPr>
              <a:t>http</a:t>
            </a:r>
            <a:r>
              <a:rPr lang="en-US" sz="1400" dirty="0">
                <a:hlinkClick r:id="rId3"/>
              </a:rPr>
              <a:t>://127.0.0.1:8080/</a:t>
            </a:r>
            <a:r>
              <a:rPr lang="en-US" sz="1400" dirty="0" err="1">
                <a:hlinkClick r:id="rId3"/>
              </a:rPr>
              <a:t>restconf</a:t>
            </a:r>
            <a:r>
              <a:rPr lang="en-US" sz="1400" dirty="0">
                <a:hlinkClick r:id="rId3"/>
              </a:rPr>
              <a:t>/</a:t>
            </a:r>
            <a:r>
              <a:rPr lang="en-US" sz="1400" dirty="0" err="1">
                <a:hlinkClick r:id="rId3"/>
              </a:rPr>
              <a:t>config</a:t>
            </a:r>
            <a:r>
              <a:rPr lang="en-US" sz="1400" dirty="0">
                <a:hlinkClick r:id="rId3"/>
              </a:rPr>
              <a:t>/Context/_</a:t>
            </a:r>
            <a:r>
              <a:rPr lang="en-US" sz="1400" dirty="0" err="1" smtClean="0">
                <a:hlinkClick r:id="rId3"/>
              </a:rPr>
              <a:t>serviceEndPoint</a:t>
            </a:r>
            <a:r>
              <a:rPr lang="en-US" sz="1400" dirty="0" smtClean="0">
                <a:hlinkClick r:id="rId3"/>
              </a:rPr>
              <a:t>/se2</a:t>
            </a:r>
            <a:endParaRPr lang="en-US" sz="1400" dirty="0" smtClean="0"/>
          </a:p>
          <a:p>
            <a:pPr marL="0" indent="0">
              <a:buNone/>
            </a:pPr>
            <a:r>
              <a:rPr lang="en-US" sz="1400" dirty="0" smtClean="0"/>
              <a:t>	} </a:t>
            </a:r>
            <a:r>
              <a:rPr lang="en-US" sz="1400" dirty="0"/>
              <a:t>] </a:t>
            </a:r>
          </a:p>
          <a:p>
            <a:pPr marL="0" indent="0">
              <a:buNone/>
            </a:pPr>
            <a:r>
              <a:rPr lang="en-US" sz="1400" dirty="0" smtClean="0"/>
              <a:t>}'</a:t>
            </a:r>
            <a:endParaRPr lang="en-US" sz="1400" dirty="0"/>
          </a:p>
          <a:p>
            <a:endParaRPr lang="en-US" sz="1400" dirty="0" smtClean="0"/>
          </a:p>
          <a:p>
            <a:endParaRPr lang="en-US" sz="1400" dirty="0"/>
          </a:p>
        </p:txBody>
      </p:sp>
      <p:pic>
        <p:nvPicPr>
          <p:cNvPr id="5" name="Imagen 4"/>
          <p:cNvPicPr/>
          <p:nvPr/>
        </p:nvPicPr>
        <p:blipFill rotWithShape="1">
          <a:blip r:embed="rId4" cstate="hqprint">
            <a:clrChange>
              <a:clrFrom>
                <a:srgbClr val="FFFFFF"/>
              </a:clrFrom>
              <a:clrTo>
                <a:srgbClr val="FFFFFF">
                  <a:alpha val="0"/>
                </a:srgbClr>
              </a:clrTo>
            </a:clrChange>
            <a:extLst>
              <a:ext uri="{28A0092B-C50C-407E-A947-70E740481C1C}">
                <a14:useLocalDpi xmlns="" xmlns:a14="http://schemas.microsoft.com/office/drawing/2010/main"/>
              </a:ext>
            </a:extLst>
          </a:blip>
          <a:srcRect/>
          <a:stretch/>
        </p:blipFill>
        <p:spPr>
          <a:xfrm>
            <a:off x="4572000" y="2226860"/>
            <a:ext cx="4319905" cy="3277235"/>
          </a:xfrm>
          <a:prstGeom prst="rect">
            <a:avLst/>
          </a:prstGeom>
        </p:spPr>
      </p:pic>
    </p:spTree>
    <p:extLst>
      <p:ext uri="{BB962C8B-B14F-4D97-AF65-F5344CB8AC3E}">
        <p14:creationId xmlns="" xmlns:p14="http://schemas.microsoft.com/office/powerpoint/2010/main" val="122582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5FB27F1-C2FE-E646-9E41-8F3092BBAFAE}" type="slidenum">
              <a:rPr lang="en-US" smtClean="0"/>
              <a:pPr/>
              <a:t>8</a:t>
            </a:fld>
            <a:endParaRPr lang="en-US" dirty="0"/>
          </a:p>
        </p:txBody>
      </p:sp>
      <p:sp>
        <p:nvSpPr>
          <p:cNvPr id="5" name="Title 4"/>
          <p:cNvSpPr>
            <a:spLocks noGrp="1"/>
          </p:cNvSpPr>
          <p:nvPr>
            <p:ph type="title"/>
          </p:nvPr>
        </p:nvSpPr>
        <p:spPr>
          <a:xfrm>
            <a:off x="294969" y="228600"/>
            <a:ext cx="7437299" cy="609600"/>
          </a:xfrm>
        </p:spPr>
        <p:txBody>
          <a:bodyPr>
            <a:normAutofit/>
          </a:bodyPr>
          <a:lstStyle/>
          <a:p>
            <a:r>
              <a:rPr lang="en-US" sz="2000" smtClean="0"/>
              <a:t>ONF Transport – API &amp; Interfaces: Functional Architecture</a:t>
            </a:r>
            <a:endParaRPr lang="en-US" sz="2000" dirty="0"/>
          </a:p>
        </p:txBody>
      </p:sp>
      <p:grpSp>
        <p:nvGrpSpPr>
          <p:cNvPr id="3" name="Group 116"/>
          <p:cNvGrpSpPr/>
          <p:nvPr/>
        </p:nvGrpSpPr>
        <p:grpSpPr>
          <a:xfrm>
            <a:off x="457200" y="762000"/>
            <a:ext cx="8077200" cy="5257800"/>
            <a:chOff x="372790" y="741420"/>
            <a:chExt cx="8183570" cy="4772739"/>
          </a:xfrm>
        </p:grpSpPr>
        <p:sp>
          <p:nvSpPr>
            <p:cNvPr id="112" name="Rounded Rectangle 111"/>
            <p:cNvSpPr/>
            <p:nvPr/>
          </p:nvSpPr>
          <p:spPr>
            <a:xfrm>
              <a:off x="372790" y="2030599"/>
              <a:ext cx="8183570" cy="2327341"/>
            </a:xfrm>
            <a:prstGeom prst="roundRect">
              <a:avLst/>
            </a:prstGeom>
            <a:solidFill>
              <a:sysClr val="window" lastClr="FFFFFF">
                <a:lumMod val="95000"/>
              </a:sysClr>
            </a:solidFill>
            <a:ln w="19050" cap="flat" cmpd="sng" algn="ctr">
              <a:solidFill>
                <a:srgbClr val="297FD5">
                  <a:lumMod val="60000"/>
                  <a:lumOff val="4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13" name="Rounded Rectangle 112"/>
            <p:cNvSpPr/>
            <p:nvPr/>
          </p:nvSpPr>
          <p:spPr>
            <a:xfrm>
              <a:off x="544602" y="2837828"/>
              <a:ext cx="1382358" cy="533556"/>
            </a:xfrm>
            <a:prstGeom prst="roundRect">
              <a:avLst/>
            </a:prstGeom>
            <a:solidFill>
              <a:srgbClr val="00AAAD"/>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Topology Service</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4" name="Rounded Rectangle 113"/>
            <p:cNvSpPr/>
            <p:nvPr/>
          </p:nvSpPr>
          <p:spPr>
            <a:xfrm>
              <a:off x="2079360" y="2864159"/>
              <a:ext cx="1421282" cy="507225"/>
            </a:xfrm>
            <a:prstGeom prst="roundRect">
              <a:avLst/>
            </a:prstGeom>
            <a:solidFill>
              <a:srgbClr val="3EBBF0">
                <a:lumMod val="60000"/>
                <a:lumOff val="40000"/>
              </a:srgb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Connectivity Service</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5" name="Rounded Rectangle 114"/>
            <p:cNvSpPr/>
            <p:nvPr/>
          </p:nvSpPr>
          <p:spPr>
            <a:xfrm>
              <a:off x="3679560" y="2867693"/>
              <a:ext cx="1680002" cy="533556"/>
            </a:xfrm>
            <a:prstGeom prst="roundRect">
              <a:avLst/>
            </a:prstGeom>
            <a:solidFill>
              <a:srgbClr val="FFCCCC"/>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Path Computation Service</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6" name="Rounded Rectangle 115"/>
            <p:cNvSpPr/>
            <p:nvPr/>
          </p:nvSpPr>
          <p:spPr>
            <a:xfrm>
              <a:off x="544601" y="3604425"/>
              <a:ext cx="7810181" cy="360415"/>
            </a:xfrm>
            <a:prstGeom prst="roundRect">
              <a:avLst/>
            </a:prstGeom>
            <a:solidFill>
              <a:sysClr val="window" lastClr="FFFFFF">
                <a:alpha val="50196"/>
              </a:sys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Shared Network Information Context </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7" name="Rounded Rectangle 116"/>
            <p:cNvSpPr/>
            <p:nvPr/>
          </p:nvSpPr>
          <p:spPr>
            <a:xfrm>
              <a:off x="5487307" y="2867693"/>
              <a:ext cx="1468853" cy="545924"/>
            </a:xfrm>
            <a:prstGeom prst="roundRect">
              <a:avLst/>
            </a:prstGeom>
            <a:solidFill>
              <a:srgbClr val="CCFF99"/>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Virtual Network Service</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8" name="Rounded Rectangle 117"/>
            <p:cNvSpPr/>
            <p:nvPr/>
          </p:nvSpPr>
          <p:spPr>
            <a:xfrm>
              <a:off x="7055344" y="2878295"/>
              <a:ext cx="1299439" cy="537090"/>
            </a:xfrm>
            <a:prstGeom prst="roundRect">
              <a:avLst/>
            </a:prstGeom>
            <a:solidFill>
              <a:srgbClr val="FFFF99"/>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Notification Service</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19" name="Up-Down Arrow 15"/>
            <p:cNvSpPr/>
            <p:nvPr/>
          </p:nvSpPr>
          <p:spPr>
            <a:xfrm>
              <a:off x="4640244" y="4436560"/>
              <a:ext cx="258516" cy="525001"/>
            </a:xfrm>
            <a:prstGeom prst="upDownArrow">
              <a:avLst/>
            </a:prstGeom>
            <a:solidFill>
              <a:srgbClr val="4A66AC">
                <a:lumMod val="40000"/>
                <a:lumOff val="60000"/>
              </a:srgb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0" name="Oval 16"/>
            <p:cNvSpPr/>
            <p:nvPr/>
          </p:nvSpPr>
          <p:spPr>
            <a:xfrm>
              <a:off x="2594343" y="1929964"/>
              <a:ext cx="391316" cy="176109"/>
            </a:xfrm>
            <a:prstGeom prst="ellipse">
              <a:avLst/>
            </a:prstGeom>
            <a:solidFill>
              <a:srgbClr val="3EBBF0">
                <a:lumMod val="60000"/>
                <a:lumOff val="40000"/>
              </a:srgb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1" name="Oval 17"/>
            <p:cNvSpPr/>
            <p:nvPr/>
          </p:nvSpPr>
          <p:spPr>
            <a:xfrm>
              <a:off x="6026075" y="1948833"/>
              <a:ext cx="391316" cy="176109"/>
            </a:xfrm>
            <a:prstGeom prst="ellipse">
              <a:avLst/>
            </a:prstGeom>
            <a:solidFill>
              <a:srgbClr val="99FF66"/>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2" name="Oval 18"/>
            <p:cNvSpPr/>
            <p:nvPr/>
          </p:nvSpPr>
          <p:spPr>
            <a:xfrm>
              <a:off x="4323903" y="1920720"/>
              <a:ext cx="391316" cy="176109"/>
            </a:xfrm>
            <a:prstGeom prst="ellipse">
              <a:avLst/>
            </a:prstGeom>
            <a:solidFill>
              <a:srgbClr val="9D90A0">
                <a:lumMod val="40000"/>
                <a:lumOff val="60000"/>
              </a:srgb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3" name="Oval 19"/>
            <p:cNvSpPr/>
            <p:nvPr/>
          </p:nvSpPr>
          <p:spPr>
            <a:xfrm>
              <a:off x="7509405" y="1948833"/>
              <a:ext cx="391316" cy="176109"/>
            </a:xfrm>
            <a:prstGeom prst="ellipse">
              <a:avLst/>
            </a:prstGeom>
            <a:solidFill>
              <a:srgbClr val="FFFF00"/>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4" name="Oval 21"/>
            <p:cNvSpPr/>
            <p:nvPr/>
          </p:nvSpPr>
          <p:spPr>
            <a:xfrm>
              <a:off x="1040123" y="1948833"/>
              <a:ext cx="391316" cy="176109"/>
            </a:xfrm>
            <a:prstGeom prst="ellipse">
              <a:avLst/>
            </a:prstGeom>
            <a:solidFill>
              <a:srgbClr val="00AAAD"/>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25" name="Rectangle 28"/>
            <p:cNvSpPr/>
            <p:nvPr/>
          </p:nvSpPr>
          <p:spPr>
            <a:xfrm>
              <a:off x="2155560" y="5191838"/>
              <a:ext cx="2088942" cy="322321"/>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26" name="Rectangle 29"/>
            <p:cNvSpPr/>
            <p:nvPr/>
          </p:nvSpPr>
          <p:spPr>
            <a:xfrm>
              <a:off x="2213530" y="5113219"/>
              <a:ext cx="2167004"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27" name="Rectangle 30"/>
            <p:cNvSpPr/>
            <p:nvPr/>
          </p:nvSpPr>
          <p:spPr>
            <a:xfrm>
              <a:off x="2275126" y="5009260"/>
              <a:ext cx="2303737" cy="339819"/>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Network Resource Groups</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28" name="Rectangle 34"/>
            <p:cNvSpPr/>
            <p:nvPr/>
          </p:nvSpPr>
          <p:spPr>
            <a:xfrm>
              <a:off x="5127360" y="5144140"/>
              <a:ext cx="1999939"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29" name="Rectangle 35"/>
            <p:cNvSpPr/>
            <p:nvPr/>
          </p:nvSpPr>
          <p:spPr>
            <a:xfrm>
              <a:off x="5185330" y="5065520"/>
              <a:ext cx="2123134"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0" name="Rectangle 36"/>
            <p:cNvSpPr/>
            <p:nvPr/>
          </p:nvSpPr>
          <p:spPr>
            <a:xfrm>
              <a:off x="5246929" y="4986900"/>
              <a:ext cx="2191975"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SDN Controller</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1" name="Rectangle 43"/>
            <p:cNvSpPr/>
            <p:nvPr/>
          </p:nvSpPr>
          <p:spPr>
            <a:xfrm>
              <a:off x="4916636" y="898660"/>
              <a:ext cx="1999939"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2" name="Rectangle 44"/>
            <p:cNvSpPr/>
            <p:nvPr/>
          </p:nvSpPr>
          <p:spPr>
            <a:xfrm>
              <a:off x="4974606" y="820040"/>
              <a:ext cx="2123134"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3" name="Rectangle 45"/>
            <p:cNvSpPr/>
            <p:nvPr/>
          </p:nvSpPr>
          <p:spPr>
            <a:xfrm>
              <a:off x="5036205" y="741420"/>
              <a:ext cx="2191975"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SDN Controller</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4" name="Rectangle 46"/>
            <p:cNvSpPr/>
            <p:nvPr/>
          </p:nvSpPr>
          <p:spPr>
            <a:xfrm>
              <a:off x="2155560" y="898660"/>
              <a:ext cx="1999939"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5" name="Rectangle 47"/>
            <p:cNvSpPr/>
            <p:nvPr/>
          </p:nvSpPr>
          <p:spPr>
            <a:xfrm>
              <a:off x="2213530" y="820040"/>
              <a:ext cx="2123134"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NE</a:t>
              </a:r>
              <a:endParaRPr kumimoji="0" lang="en-US" sz="1200" b="1"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36" name="Rectangle 48"/>
            <p:cNvSpPr/>
            <p:nvPr/>
          </p:nvSpPr>
          <p:spPr>
            <a:xfrm>
              <a:off x="2275129" y="741420"/>
              <a:ext cx="2191975" cy="314480"/>
            </a:xfrm>
            <a:prstGeom prst="rect">
              <a:avLst/>
            </a:prstGeom>
            <a:gradFill rotWithShape="1">
              <a:gsLst>
                <a:gs pos="0">
                  <a:srgbClr val="4A66AC">
                    <a:tint val="100000"/>
                    <a:shade val="100000"/>
                    <a:satMod val="130000"/>
                  </a:srgbClr>
                </a:gs>
                <a:gs pos="100000">
                  <a:srgbClr val="4A66AC">
                    <a:tint val="50000"/>
                    <a:shade val="100000"/>
                    <a:satMod val="350000"/>
                  </a:srgbClr>
                </a:gs>
              </a:gsLst>
              <a:lin ang="16200000" scaled="0"/>
            </a:gradFill>
            <a:ln w="9525" cap="flat" cmpd="sng" algn="ctr">
              <a:solidFill>
                <a:srgbClr val="4A66AC">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Application</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cxnSp>
          <p:nvCxnSpPr>
            <p:cNvPr id="137" name="Straight Connector 104"/>
            <p:cNvCxnSpPr/>
            <p:nvPr/>
          </p:nvCxnSpPr>
          <p:spPr>
            <a:xfrm>
              <a:off x="7705063" y="2124942"/>
              <a:ext cx="1" cy="753353"/>
            </a:xfrm>
            <a:prstGeom prst="line">
              <a:avLst/>
            </a:prstGeom>
            <a:noFill/>
            <a:ln w="25400" cap="flat" cmpd="sng" algn="ctr">
              <a:solidFill>
                <a:srgbClr val="4A66AC"/>
              </a:solidFill>
              <a:prstDash val="solid"/>
            </a:ln>
            <a:effectLst>
              <a:outerShdw blurRad="40000" dist="20000" dir="5400000" rotWithShape="0">
                <a:srgbClr val="000000">
                  <a:alpha val="38000"/>
                </a:srgbClr>
              </a:outerShdw>
            </a:effectLst>
          </p:spPr>
        </p:cxnSp>
        <p:cxnSp>
          <p:nvCxnSpPr>
            <p:cNvPr id="138" name="Straight Connector 107"/>
            <p:cNvCxnSpPr/>
            <p:nvPr/>
          </p:nvCxnSpPr>
          <p:spPr>
            <a:xfrm>
              <a:off x="1235781" y="2124942"/>
              <a:ext cx="0" cy="712886"/>
            </a:xfrm>
            <a:prstGeom prst="line">
              <a:avLst/>
            </a:prstGeom>
            <a:noFill/>
            <a:ln w="25400" cap="flat" cmpd="sng" algn="ctr">
              <a:solidFill>
                <a:srgbClr val="4A66AC"/>
              </a:solidFill>
              <a:prstDash val="solid"/>
            </a:ln>
            <a:effectLst>
              <a:outerShdw blurRad="40000" dist="20000" dir="5400000" rotWithShape="0">
                <a:srgbClr val="000000">
                  <a:alpha val="38000"/>
                </a:srgbClr>
              </a:outerShdw>
            </a:effectLst>
          </p:spPr>
        </p:cxnSp>
        <p:cxnSp>
          <p:nvCxnSpPr>
            <p:cNvPr id="139" name="Straight Connector 111"/>
            <p:cNvCxnSpPr/>
            <p:nvPr/>
          </p:nvCxnSpPr>
          <p:spPr>
            <a:xfrm>
              <a:off x="6221733" y="2124942"/>
              <a:ext cx="1" cy="742751"/>
            </a:xfrm>
            <a:prstGeom prst="line">
              <a:avLst/>
            </a:prstGeom>
            <a:noFill/>
            <a:ln w="25400" cap="flat" cmpd="sng" algn="ctr">
              <a:solidFill>
                <a:srgbClr val="4A66AC"/>
              </a:solidFill>
              <a:prstDash val="solid"/>
            </a:ln>
            <a:effectLst>
              <a:outerShdw blurRad="40000" dist="20000" dir="5400000" rotWithShape="0">
                <a:srgbClr val="000000">
                  <a:alpha val="38000"/>
                </a:srgbClr>
              </a:outerShdw>
            </a:effectLst>
          </p:spPr>
        </p:cxnSp>
        <p:cxnSp>
          <p:nvCxnSpPr>
            <p:cNvPr id="140" name="Straight Connector 114"/>
            <p:cNvCxnSpPr/>
            <p:nvPr/>
          </p:nvCxnSpPr>
          <p:spPr>
            <a:xfrm>
              <a:off x="4519561" y="2096829"/>
              <a:ext cx="0" cy="770864"/>
            </a:xfrm>
            <a:prstGeom prst="line">
              <a:avLst/>
            </a:prstGeom>
            <a:noFill/>
            <a:ln w="25400" cap="flat" cmpd="sng" algn="ctr">
              <a:solidFill>
                <a:srgbClr val="4A66AC"/>
              </a:solidFill>
              <a:prstDash val="solid"/>
            </a:ln>
            <a:effectLst>
              <a:outerShdw blurRad="40000" dist="20000" dir="5400000" rotWithShape="0">
                <a:srgbClr val="000000">
                  <a:alpha val="38000"/>
                </a:srgbClr>
              </a:outerShdw>
            </a:effectLst>
          </p:spPr>
        </p:cxnSp>
        <p:cxnSp>
          <p:nvCxnSpPr>
            <p:cNvPr id="141" name="Straight Connector 117"/>
            <p:cNvCxnSpPr/>
            <p:nvPr/>
          </p:nvCxnSpPr>
          <p:spPr>
            <a:xfrm>
              <a:off x="2790001" y="2106073"/>
              <a:ext cx="0" cy="758086"/>
            </a:xfrm>
            <a:prstGeom prst="line">
              <a:avLst/>
            </a:prstGeom>
            <a:noFill/>
            <a:ln w="25400" cap="flat" cmpd="sng" algn="ctr">
              <a:solidFill>
                <a:srgbClr val="4A66AC"/>
              </a:solidFill>
              <a:prstDash val="solid"/>
            </a:ln>
            <a:effectLst>
              <a:outerShdw blurRad="40000" dist="20000" dir="5400000" rotWithShape="0">
                <a:srgbClr val="000000">
                  <a:alpha val="38000"/>
                </a:srgbClr>
              </a:outerShdw>
            </a:effectLst>
          </p:spPr>
        </p:cxnSp>
        <p:sp>
          <p:nvSpPr>
            <p:cNvPr id="142" name="Rectangle 118"/>
            <p:cNvSpPr/>
            <p:nvPr/>
          </p:nvSpPr>
          <p:spPr>
            <a:xfrm>
              <a:off x="783961" y="1920720"/>
              <a:ext cx="7391400" cy="282842"/>
            </a:xfrm>
            <a:prstGeom prst="rect">
              <a:avLst/>
            </a:prstGeom>
            <a:solidFill>
              <a:srgbClr val="CCECFF">
                <a:alpha val="49804"/>
              </a:srgbClr>
            </a:solidFill>
            <a:ln w="19050" cap="flat" cmpd="sng" algn="ctr">
              <a:solidFill>
                <a:srgbClr val="C00000"/>
              </a:solid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43" name="Rectangle 134"/>
            <p:cNvSpPr/>
            <p:nvPr/>
          </p:nvSpPr>
          <p:spPr>
            <a:xfrm>
              <a:off x="4974606" y="4528683"/>
              <a:ext cx="1829515" cy="282842"/>
            </a:xfrm>
            <a:prstGeom prst="rect">
              <a:avLst/>
            </a:prstGeom>
            <a:no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Transport API</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44" name="Up-Down Arrow 15"/>
            <p:cNvSpPr/>
            <p:nvPr/>
          </p:nvSpPr>
          <p:spPr>
            <a:xfrm>
              <a:off x="4517760" y="1270026"/>
              <a:ext cx="258516" cy="525001"/>
            </a:xfrm>
            <a:prstGeom prst="upDownArrow">
              <a:avLst/>
            </a:prstGeom>
            <a:solidFill>
              <a:srgbClr val="4A66AC">
                <a:lumMod val="40000"/>
                <a:lumOff val="60000"/>
              </a:srgbClr>
            </a:solidFill>
            <a:ln w="9525" cap="flat" cmpd="sng" algn="ctr">
              <a:solidFill>
                <a:srgbClr val="24285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Nokia Pure Text Light" pitchFamily="34" charset="0"/>
                <a:ea typeface="Nokia Pure Text Light" pitchFamily="34" charset="0"/>
                <a:cs typeface="Nokia Pure Text Light" pitchFamily="34" charset="0"/>
              </a:endParaRPr>
            </a:p>
          </p:txBody>
        </p:sp>
        <p:sp>
          <p:nvSpPr>
            <p:cNvPr id="145" name="TextBox 121"/>
            <p:cNvSpPr txBox="1"/>
            <p:nvPr/>
          </p:nvSpPr>
          <p:spPr>
            <a:xfrm>
              <a:off x="4916636" y="1407080"/>
              <a:ext cx="1296511" cy="28743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Transport API</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sp>
          <p:nvSpPr>
            <p:cNvPr id="146" name="Rectangle 134"/>
            <p:cNvSpPr/>
            <p:nvPr/>
          </p:nvSpPr>
          <p:spPr>
            <a:xfrm>
              <a:off x="1926961" y="4528683"/>
              <a:ext cx="2592603" cy="282842"/>
            </a:xfrm>
            <a:prstGeom prst="rect">
              <a:avLst/>
            </a:prstGeom>
            <a:no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SBIs (e.g. </a:t>
              </a:r>
              <a:r>
                <a:rPr kumimoji="0" lang="en-US" sz="1200" b="0" i="0" u="none" strike="noStrike" kern="1200" cap="none" spc="0" normalizeH="0" baseline="0" noProof="0" dirty="0" err="1"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Openflow</a:t>
              </a:r>
              <a:r>
                <a:rPr kumimoji="0" lang="en-US" sz="1200" b="0" i="0" u="none" strike="noStrike" kern="1200" cap="none" spc="0" normalizeH="0" baseline="0" noProof="0" dirty="0" smtClean="0">
                  <a:ln>
                    <a:noFill/>
                  </a:ln>
                  <a:solidFill>
                    <a:sysClr val="windowText" lastClr="000000"/>
                  </a:solidFill>
                  <a:effectLst/>
                  <a:uLnTx/>
                  <a:uFillTx/>
                  <a:latin typeface="Nokia Pure Text Light" pitchFamily="34" charset="0"/>
                  <a:ea typeface="Nokia Pure Text Light" pitchFamily="34" charset="0"/>
                  <a:cs typeface="Nokia Pure Text Light" pitchFamily="34" charset="0"/>
                </a:rPr>
                <a:t> Optical)</a:t>
              </a:r>
              <a:endParaRPr kumimoji="0" lang="en-US" sz="1200" b="0" i="0" u="none" strike="noStrike" kern="1200" cap="none" spc="0" normalizeH="0" baseline="0" noProof="0" dirty="0">
                <a:ln>
                  <a:noFill/>
                </a:ln>
                <a:solidFill>
                  <a:sysClr val="windowText" lastClr="000000"/>
                </a:solidFill>
                <a:effectLst/>
                <a:uLnTx/>
                <a:uFillTx/>
                <a:latin typeface="Nokia Pure Text Light" pitchFamily="34" charset="0"/>
                <a:ea typeface="Nokia Pure Text Light" pitchFamily="34" charset="0"/>
                <a:cs typeface="Nokia Pure Text Light" pitchFamily="34" charset="0"/>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T-API RI: Notifications</a:t>
            </a:r>
            <a:endParaRPr lang="en-US" dirty="0"/>
          </a:p>
        </p:txBody>
      </p:sp>
      <p:sp>
        <p:nvSpPr>
          <p:cNvPr id="3" name="Marcador de número de diapositiva 2"/>
          <p:cNvSpPr>
            <a:spLocks noGrp="1"/>
          </p:cNvSpPr>
          <p:nvPr>
            <p:ph type="sldNum" sz="quarter" idx="10"/>
          </p:nvPr>
        </p:nvSpPr>
        <p:spPr/>
        <p:txBody>
          <a:bodyPr/>
          <a:lstStyle/>
          <a:p>
            <a:fld id="{95FB27F1-C2FE-E646-9E41-8F3092BBAFAE}" type="slidenum">
              <a:rPr lang="en-US" smtClean="0"/>
              <a:pPr/>
              <a:t>80</a:t>
            </a:fld>
            <a:endParaRPr lang="en-US" dirty="0"/>
          </a:p>
        </p:txBody>
      </p:sp>
      <p:sp>
        <p:nvSpPr>
          <p:cNvPr id="4" name="Marcador de contenido 3"/>
          <p:cNvSpPr>
            <a:spLocks noGrp="1"/>
          </p:cNvSpPr>
          <p:nvPr>
            <p:ph idx="1"/>
          </p:nvPr>
        </p:nvSpPr>
        <p:spPr/>
        <p:txBody>
          <a:bodyPr/>
          <a:lstStyle/>
          <a:p>
            <a:r>
              <a:rPr lang="en-GB" dirty="0"/>
              <a:t>Notifications will be provided with </a:t>
            </a:r>
            <a:r>
              <a:rPr lang="en-GB" dirty="0" err="1"/>
              <a:t>Websockets</a:t>
            </a:r>
            <a:r>
              <a:rPr lang="en-GB" dirty="0"/>
              <a:t>. T-API reference implementation provides an example of a client accessing the </a:t>
            </a:r>
            <a:r>
              <a:rPr lang="en-GB" dirty="0" err="1" smtClean="0"/>
              <a:t>websocket</a:t>
            </a:r>
            <a:r>
              <a:rPr lang="en-GB" dirty="0" smtClean="0"/>
              <a:t>:</a:t>
            </a:r>
          </a:p>
          <a:p>
            <a:pPr marL="0" indent="0">
              <a:buNone/>
            </a:pPr>
            <a:endParaRPr lang="en-GB" dirty="0"/>
          </a:p>
          <a:p>
            <a:pPr marL="0" indent="0">
              <a:buNone/>
            </a:pPr>
            <a:r>
              <a:rPr lang="en-US" dirty="0" smtClean="0">
                <a:hlinkClick r:id="rId2"/>
              </a:rPr>
              <a:t>http</a:t>
            </a:r>
            <a:r>
              <a:rPr lang="en-US" dirty="0">
                <a:hlinkClick r:id="rId2"/>
              </a:rPr>
              <a:t>://localhost:8182/restconf/streams/NotificationService</a:t>
            </a:r>
            <a:endParaRPr lang="en-US" dirty="0"/>
          </a:p>
        </p:txBody>
      </p:sp>
      <p:pic>
        <p:nvPicPr>
          <p:cNvPr id="5" name="Imagen 4"/>
          <p:cNvPicPr/>
          <p:nvPr/>
        </p:nvPicPr>
        <p:blipFill rotWithShape="1">
          <a:blip r:embed="rId3" cstate="hqprint">
            <a:extLst>
              <a:ext uri="{28A0092B-C50C-407E-A947-70E740481C1C}">
                <a14:useLocalDpi xmlns="" xmlns:a14="http://schemas.microsoft.com/office/drawing/2010/main"/>
              </a:ext>
            </a:extLst>
          </a:blip>
          <a:srcRect/>
          <a:stretch/>
        </p:blipFill>
        <p:spPr bwMode="auto">
          <a:xfrm>
            <a:off x="1732280" y="3635375"/>
            <a:ext cx="5679440" cy="17526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5466739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ENGLEWOOD PAL</a:t>
            </a:r>
            <a:endParaRPr lang="en-US" dirty="0"/>
          </a:p>
        </p:txBody>
      </p:sp>
      <p:sp>
        <p:nvSpPr>
          <p:cNvPr id="6" name="Text Placeholder 5"/>
          <p:cNvSpPr>
            <a:spLocks noGrp="1"/>
          </p:cNvSpPr>
          <p:nvPr>
            <p:ph type="body" idx="1"/>
          </p:nvPr>
        </p:nvSpPr>
        <p:spPr/>
        <p:txBody>
          <a:bodyPr/>
          <a:lstStyle/>
          <a:p>
            <a:r>
              <a:rPr lang="en-US" dirty="0" smtClean="0"/>
              <a:t>Italo Busi</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57200" y="3505201"/>
            <a:ext cx="8544839" cy="60959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5FF020DF-2E23-DA45-B2E9-4E3C316C62FE}" type="slidenum">
              <a:rPr lang="en-US" smtClean="0"/>
              <a:pPr/>
              <a:t>82</a:t>
            </a:fld>
            <a:endParaRPr lang="en-US" dirty="0"/>
          </a:p>
        </p:txBody>
      </p:sp>
      <p:sp>
        <p:nvSpPr>
          <p:cNvPr id="6" name="Content Placeholder 5"/>
          <p:cNvSpPr>
            <a:spLocks noGrp="1"/>
          </p:cNvSpPr>
          <p:nvPr>
            <p:ph idx="1"/>
          </p:nvPr>
        </p:nvSpPr>
        <p:spPr>
          <a:ln>
            <a:noFill/>
          </a:ln>
        </p:spPr>
        <p:txBody>
          <a:bodyPr>
            <a:normAutofit fontScale="92500" lnSpcReduction="10000"/>
          </a:bodyPr>
          <a:lstStyle/>
          <a:p>
            <a:r>
              <a:rPr lang="en-US" dirty="0" smtClean="0"/>
              <a:t>Objective – Facilitate implementation and deployment of ONF T-APIs</a:t>
            </a:r>
          </a:p>
          <a:p>
            <a:pPr lvl="1"/>
            <a:r>
              <a:rPr lang="en-US" dirty="0" smtClean="0"/>
              <a:t>Addressing SDN environments where </a:t>
            </a:r>
            <a:r>
              <a:rPr lang="en-US" dirty="0" smtClean="0">
                <a:solidFill>
                  <a:srgbClr val="FF0000"/>
                </a:solidFill>
              </a:rPr>
              <a:t>different platforms </a:t>
            </a:r>
            <a:r>
              <a:rPr lang="en-US" dirty="0" smtClean="0"/>
              <a:t>are used, including </a:t>
            </a:r>
            <a:r>
              <a:rPr lang="en-US" dirty="0" smtClean="0">
                <a:solidFill>
                  <a:srgbClr val="FF0000"/>
                </a:solidFill>
              </a:rPr>
              <a:t>migration</a:t>
            </a:r>
            <a:r>
              <a:rPr lang="en-US" dirty="0" smtClean="0"/>
              <a:t> from legacy networks toward SDN</a:t>
            </a:r>
          </a:p>
          <a:p>
            <a:pPr lvl="1"/>
            <a:r>
              <a:rPr lang="en-US" dirty="0" smtClean="0"/>
              <a:t>Application implementation </a:t>
            </a:r>
            <a:r>
              <a:rPr lang="en-US" dirty="0" smtClean="0">
                <a:solidFill>
                  <a:srgbClr val="FF0000"/>
                </a:solidFill>
              </a:rPr>
              <a:t>independent</a:t>
            </a:r>
            <a:r>
              <a:rPr lang="en-US" dirty="0" smtClean="0"/>
              <a:t> from the controller platform</a:t>
            </a:r>
          </a:p>
          <a:p>
            <a:pPr lvl="1"/>
            <a:r>
              <a:rPr lang="en-GB" dirty="0" smtClean="0"/>
              <a:t>Provide </a:t>
            </a:r>
            <a:r>
              <a:rPr lang="en-GB" dirty="0" smtClean="0">
                <a:solidFill>
                  <a:srgbClr val="FF0000"/>
                </a:solidFill>
              </a:rPr>
              <a:t>feedbacks</a:t>
            </a:r>
            <a:r>
              <a:rPr lang="en-GB" dirty="0" smtClean="0"/>
              <a:t> to the ONF about the requirements for T-API definitions</a:t>
            </a:r>
            <a:endParaRPr lang="en-US" dirty="0" smtClean="0"/>
          </a:p>
          <a:p>
            <a:r>
              <a:rPr lang="en-US" dirty="0" smtClean="0"/>
              <a:t>Scope – develop code (SW modules) </a:t>
            </a:r>
            <a:r>
              <a:rPr lang="en-GB" dirty="0" smtClean="0"/>
              <a:t>to prototype, test and validate ONF standard </a:t>
            </a:r>
            <a:r>
              <a:rPr lang="en-US" dirty="0" smtClean="0"/>
              <a:t>Transport APIs</a:t>
            </a:r>
          </a:p>
          <a:p>
            <a:pPr lvl="1"/>
            <a:r>
              <a:rPr lang="en-US" dirty="0" smtClean="0"/>
              <a:t>Platform Abstraction Layer (</a:t>
            </a:r>
            <a:r>
              <a:rPr lang="en-US" dirty="0" smtClean="0">
                <a:solidFill>
                  <a:srgbClr val="FF0000"/>
                </a:solidFill>
              </a:rPr>
              <a:t>PAL</a:t>
            </a:r>
            <a:r>
              <a:rPr lang="en-US" dirty="0" smtClean="0"/>
              <a:t>) over existing controller platforms: current focus are </a:t>
            </a:r>
            <a:r>
              <a:rPr lang="en-US" dirty="0" smtClean="0">
                <a:solidFill>
                  <a:srgbClr val="FF0000"/>
                </a:solidFill>
              </a:rPr>
              <a:t>ONOS, ODL and </a:t>
            </a:r>
            <a:r>
              <a:rPr lang="en-US" dirty="0" err="1" smtClean="0">
                <a:solidFill>
                  <a:srgbClr val="FF0000"/>
                </a:solidFill>
              </a:rPr>
              <a:t>NetIDE</a:t>
            </a:r>
            <a:endParaRPr lang="en-US" dirty="0" smtClean="0">
              <a:solidFill>
                <a:srgbClr val="FF0000"/>
              </a:solidFill>
            </a:endParaRPr>
          </a:p>
          <a:p>
            <a:pPr lvl="1"/>
            <a:r>
              <a:rPr lang="en-GB" dirty="0" smtClean="0"/>
              <a:t>Simple </a:t>
            </a:r>
            <a:r>
              <a:rPr lang="en-GB" dirty="0" smtClean="0">
                <a:solidFill>
                  <a:srgbClr val="FF0000"/>
                </a:solidFill>
              </a:rPr>
              <a:t>example APPs </a:t>
            </a:r>
            <a:r>
              <a:rPr lang="en-GB" dirty="0" smtClean="0"/>
              <a:t>to test and demonstrate Transport API  capabilities</a:t>
            </a:r>
          </a:p>
          <a:p>
            <a:pPr lvl="1"/>
            <a:r>
              <a:rPr lang="en-GB" dirty="0" smtClean="0"/>
              <a:t>Simple </a:t>
            </a:r>
            <a:r>
              <a:rPr lang="en-GB" dirty="0" smtClean="0">
                <a:solidFill>
                  <a:srgbClr val="FF0000"/>
                </a:solidFill>
              </a:rPr>
              <a:t>Network emulator</a:t>
            </a:r>
            <a:r>
              <a:rPr lang="en-GB" dirty="0" smtClean="0"/>
              <a:t>, based on message and event generator, to support simple testing of Transport API code</a:t>
            </a:r>
          </a:p>
          <a:p>
            <a:pPr lvl="1"/>
            <a:r>
              <a:rPr lang="en-GB" dirty="0" smtClean="0">
                <a:solidFill>
                  <a:srgbClr val="FF0000"/>
                </a:solidFill>
              </a:rPr>
              <a:t>Integration </a:t>
            </a:r>
            <a:r>
              <a:rPr lang="en-GB" dirty="0" smtClean="0"/>
              <a:t>work to verify correct operation and standard compliance for APPs and controllers</a:t>
            </a:r>
            <a:endParaRPr lang="en-US" dirty="0" smtClean="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Status</a:t>
            </a:r>
            <a:endParaRPr lang="en-US" dirty="0"/>
          </a:p>
        </p:txBody>
      </p:sp>
      <p:sp>
        <p:nvSpPr>
          <p:cNvPr id="4" name="Slide Number Placeholder 3"/>
          <p:cNvSpPr>
            <a:spLocks noGrp="1"/>
          </p:cNvSpPr>
          <p:nvPr>
            <p:ph type="sldNum" sz="quarter" idx="10"/>
          </p:nvPr>
        </p:nvSpPr>
        <p:spPr/>
        <p:txBody>
          <a:bodyPr/>
          <a:lstStyle/>
          <a:p>
            <a:fld id="{C4410A78-FCD3-504F-A7CA-129367DF0A0A}" type="slidenum">
              <a:rPr lang="en-US" smtClean="0"/>
              <a:pPr/>
              <a:t>83</a:t>
            </a:fld>
            <a:endParaRPr lang="en-US"/>
          </a:p>
        </p:txBody>
      </p:sp>
      <p:sp>
        <p:nvSpPr>
          <p:cNvPr id="3" name="Content Placeholder 2"/>
          <p:cNvSpPr>
            <a:spLocks noGrp="1"/>
          </p:cNvSpPr>
          <p:nvPr>
            <p:ph idx="1"/>
          </p:nvPr>
        </p:nvSpPr>
        <p:spPr/>
        <p:txBody>
          <a:bodyPr/>
          <a:lstStyle/>
          <a:p>
            <a:r>
              <a:rPr lang="it-IT" dirty="0" smtClean="0"/>
              <a:t>Project started at the September 2015 MWD</a:t>
            </a:r>
          </a:p>
          <a:p>
            <a:r>
              <a:rPr lang="it-IT" dirty="0" smtClean="0"/>
              <a:t>Procject Scope defined</a:t>
            </a:r>
          </a:p>
          <a:p>
            <a:r>
              <a:rPr lang="it-IT" dirty="0" smtClean="0"/>
              <a:t>SW Architecture for the PAL finalized</a:t>
            </a:r>
          </a:p>
          <a:p>
            <a:r>
              <a:rPr lang="it-IT" dirty="0" smtClean="0"/>
              <a:t>Next steps</a:t>
            </a:r>
          </a:p>
          <a:p>
            <a:pPr lvl="1"/>
            <a:r>
              <a:rPr lang="it-IT" dirty="0" smtClean="0"/>
              <a:t>Finalise the SW architecture for the ONOS and NetIDE Handlers</a:t>
            </a:r>
          </a:p>
          <a:p>
            <a:pPr lvl="1"/>
            <a:r>
              <a:rPr lang="it-IT" b="1" dirty="0" smtClean="0">
                <a:solidFill>
                  <a:srgbClr val="FF0000"/>
                </a:solidFill>
              </a:rPr>
              <a:t>Start coding</a:t>
            </a:r>
          </a:p>
          <a:p>
            <a:pPr lvl="1"/>
            <a:r>
              <a:rPr lang="it-IT" dirty="0" smtClean="0"/>
              <a:t>Develop ODL Handler and Emulator</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49"/>
          <p:cNvSpPr/>
          <p:nvPr/>
        </p:nvSpPr>
        <p:spPr>
          <a:xfrm>
            <a:off x="391625" y="1143000"/>
            <a:ext cx="4945072" cy="4008928"/>
          </a:xfrm>
          <a:prstGeom prst="roundRect">
            <a:avLst/>
          </a:prstGeom>
          <a:solidFill>
            <a:sysClr val="window" lastClr="FFFFFF"/>
          </a:solidFill>
          <a:ln w="19050" cap="flat" cmpd="sng" algn="ctr">
            <a:solidFill>
              <a:srgbClr val="C00000">
                <a:alpha val="45098"/>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 name="Slide Number Placeholder 3"/>
          <p:cNvSpPr>
            <a:spLocks noGrp="1"/>
          </p:cNvSpPr>
          <p:nvPr>
            <p:ph type="sldNum" sz="quarter" idx="10"/>
          </p:nvPr>
        </p:nvSpPr>
        <p:spPr/>
        <p:txBody>
          <a:bodyPr/>
          <a:lstStyle/>
          <a:p>
            <a:fld id="{C4410A78-FCD3-504F-A7CA-129367DF0A0A}" type="slidenum">
              <a:rPr lang="en-US" smtClean="0"/>
              <a:pPr/>
              <a:t>84</a:t>
            </a:fld>
            <a:endParaRPr lang="en-US" dirty="0"/>
          </a:p>
        </p:txBody>
      </p:sp>
      <p:sp>
        <p:nvSpPr>
          <p:cNvPr id="2" name="Title 1"/>
          <p:cNvSpPr>
            <a:spLocks noGrp="1"/>
          </p:cNvSpPr>
          <p:nvPr>
            <p:ph type="title"/>
          </p:nvPr>
        </p:nvSpPr>
        <p:spPr/>
        <p:txBody>
          <a:bodyPr/>
          <a:lstStyle/>
          <a:p>
            <a:r>
              <a:rPr lang="en-US" smtClean="0"/>
              <a:t>Englewood Deliverables</a:t>
            </a:r>
            <a:endParaRPr lang="en-US" dirty="0"/>
          </a:p>
        </p:txBody>
      </p:sp>
      <p:sp>
        <p:nvSpPr>
          <p:cNvPr id="54" name="Text Placeholder 53"/>
          <p:cNvSpPr>
            <a:spLocks noGrp="1"/>
          </p:cNvSpPr>
          <p:nvPr>
            <p:ph type="body" idx="1"/>
          </p:nvPr>
        </p:nvSpPr>
        <p:spPr/>
        <p:txBody>
          <a:bodyPr>
            <a:normAutofit fontScale="85000" lnSpcReduction="20000"/>
          </a:bodyPr>
          <a:lstStyle/>
          <a:p>
            <a:pPr lvl="0"/>
            <a:r>
              <a:rPr lang="en-US" altLang="zh-CN" smtClean="0"/>
              <a:t>Due to the standard T-API and generic PAL infrastructure, the deployment of Englewood can be very flexible by assembling  those Englewood components e.g. picking up some APPs, an handler and the common PAL to build up an instance. </a:t>
            </a:r>
            <a:endParaRPr lang="en-US" altLang="zh-CN" dirty="0" smtClean="0"/>
          </a:p>
        </p:txBody>
      </p:sp>
      <p:sp>
        <p:nvSpPr>
          <p:cNvPr id="88" name="TextBox 87"/>
          <p:cNvSpPr txBox="1"/>
          <p:nvPr/>
        </p:nvSpPr>
        <p:spPr>
          <a:xfrm>
            <a:off x="2015380" y="1998540"/>
            <a:ext cx="652621" cy="2813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T-API</a:t>
            </a:r>
            <a:endParaRPr kumimoji="0" lang="en-GB" sz="1600" b="1" i="0" u="none" strike="noStrike" kern="0" cap="none" spc="0" normalizeH="0" baseline="0" noProof="0" dirty="0">
              <a:ln>
                <a:noFill/>
              </a:ln>
              <a:solidFill>
                <a:srgbClr val="0070C0"/>
              </a:solidFill>
              <a:effectLst/>
              <a:uLnTx/>
              <a:uFillTx/>
            </a:endParaRPr>
          </a:p>
        </p:txBody>
      </p:sp>
      <p:sp>
        <p:nvSpPr>
          <p:cNvPr id="90" name="矩形 73"/>
          <p:cNvSpPr/>
          <p:nvPr/>
        </p:nvSpPr>
        <p:spPr>
          <a:xfrm>
            <a:off x="673834" y="3562447"/>
            <a:ext cx="1107106" cy="359009"/>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Handler 1</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92" name="Straight Connector 33"/>
          <p:cNvCxnSpPr/>
          <p:nvPr/>
        </p:nvCxnSpPr>
        <p:spPr>
          <a:xfrm>
            <a:off x="1264290" y="3921455"/>
            <a:ext cx="0" cy="359009"/>
          </a:xfrm>
          <a:prstGeom prst="line">
            <a:avLst/>
          </a:prstGeom>
          <a:noFill/>
          <a:ln w="38100" cap="flat" cmpd="sng" algn="ctr">
            <a:solidFill>
              <a:srgbClr val="00B050"/>
            </a:solidFill>
            <a:prstDash val="solid"/>
            <a:headEnd type="triangle" w="med" len="med"/>
            <a:tailEnd type="triangle" w="med" len="med"/>
          </a:ln>
          <a:effectLst/>
        </p:spPr>
      </p:cxnSp>
      <p:sp>
        <p:nvSpPr>
          <p:cNvPr id="93" name="TextBox 92"/>
          <p:cNvSpPr txBox="1"/>
          <p:nvPr/>
        </p:nvSpPr>
        <p:spPr>
          <a:xfrm>
            <a:off x="747641" y="1382339"/>
            <a:ext cx="1033299" cy="374933"/>
          </a:xfrm>
          <a:prstGeom prst="rect">
            <a:avLst/>
          </a:prstGeom>
          <a:solidFill>
            <a:srgbClr val="00B050"/>
          </a:solidFill>
          <a:ln w="9525" cap="flat" cmpd="sng" algn="ctr">
            <a:solidFill>
              <a:srgbClr val="00B05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APP1</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94" name="矩形 95"/>
          <p:cNvSpPr/>
          <p:nvPr/>
        </p:nvSpPr>
        <p:spPr>
          <a:xfrm>
            <a:off x="2297589" y="3562447"/>
            <a:ext cx="1107106" cy="359009"/>
          </a:xfrm>
          <a:prstGeom prst="rect">
            <a:avLst/>
          </a:pr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Handler 2</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95" name="Straight Connector 33"/>
          <p:cNvCxnSpPr/>
          <p:nvPr/>
        </p:nvCxnSpPr>
        <p:spPr>
          <a:xfrm>
            <a:off x="2888045" y="3921455"/>
            <a:ext cx="0" cy="359009"/>
          </a:xfrm>
          <a:prstGeom prst="line">
            <a:avLst/>
          </a:prstGeom>
          <a:noFill/>
          <a:ln w="38100" cap="flat" cmpd="sng" algn="ctr">
            <a:solidFill>
              <a:srgbClr val="00B0F0"/>
            </a:solidFill>
            <a:prstDash val="solid"/>
            <a:headEnd type="triangle" w="med" len="med"/>
            <a:tailEnd type="triangle" w="med" len="med"/>
          </a:ln>
          <a:effectLst/>
        </p:spPr>
      </p:cxnSp>
      <p:sp>
        <p:nvSpPr>
          <p:cNvPr id="96" name="TextBox 95"/>
          <p:cNvSpPr txBox="1"/>
          <p:nvPr/>
        </p:nvSpPr>
        <p:spPr>
          <a:xfrm>
            <a:off x="2371396" y="1382339"/>
            <a:ext cx="1033299" cy="374933"/>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APP2</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97" name="矩形 107"/>
          <p:cNvSpPr/>
          <p:nvPr/>
        </p:nvSpPr>
        <p:spPr>
          <a:xfrm>
            <a:off x="3921344" y="3562447"/>
            <a:ext cx="1107106" cy="359009"/>
          </a:xfrm>
          <a:prstGeom prst="rect">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Handler 3</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98" name="Straight Connector 33"/>
          <p:cNvCxnSpPr/>
          <p:nvPr/>
        </p:nvCxnSpPr>
        <p:spPr>
          <a:xfrm>
            <a:off x="4451012" y="3921455"/>
            <a:ext cx="0" cy="359009"/>
          </a:xfrm>
          <a:prstGeom prst="line">
            <a:avLst/>
          </a:prstGeom>
          <a:noFill/>
          <a:ln w="38100" cap="flat" cmpd="sng" algn="ctr">
            <a:solidFill>
              <a:srgbClr val="F79646">
                <a:lumMod val="75000"/>
              </a:srgbClr>
            </a:solidFill>
            <a:prstDash val="solid"/>
            <a:headEnd type="triangle" w="med" len="med"/>
            <a:tailEnd type="triangle" w="med" len="med"/>
          </a:ln>
          <a:effectLst/>
        </p:spPr>
      </p:cxnSp>
      <p:sp>
        <p:nvSpPr>
          <p:cNvPr id="99" name="TextBox 98"/>
          <p:cNvSpPr txBox="1"/>
          <p:nvPr/>
        </p:nvSpPr>
        <p:spPr>
          <a:xfrm>
            <a:off x="3921344" y="1382339"/>
            <a:ext cx="1033299" cy="374933"/>
          </a:xfrm>
          <a:prstGeom prst="rect">
            <a:avLst/>
          </a:prstGeom>
          <a:solidFill>
            <a:srgbClr val="F79646">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APP3</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00" name="TextBox 99"/>
          <p:cNvSpPr txBox="1"/>
          <p:nvPr/>
        </p:nvSpPr>
        <p:spPr>
          <a:xfrm>
            <a:off x="1771386" y="4930443"/>
            <a:ext cx="2442037" cy="2813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ysClr val="windowText" lastClr="000000"/>
                </a:solidFill>
                <a:effectLst/>
                <a:uLnTx/>
                <a:uFillTx/>
              </a:rPr>
              <a:t>(Englewood Components)</a:t>
            </a:r>
            <a:endParaRPr kumimoji="0" lang="zh-CN" altLang="en-US" sz="1600" b="1" i="0" u="none" strike="noStrike" kern="0" cap="none" spc="0" normalizeH="0" baseline="0" noProof="0" dirty="0">
              <a:ln>
                <a:noFill/>
              </a:ln>
              <a:solidFill>
                <a:sysClr val="windowText" lastClr="000000"/>
              </a:solidFill>
              <a:effectLst/>
              <a:uLnTx/>
              <a:uFillTx/>
            </a:endParaRPr>
          </a:p>
        </p:txBody>
      </p:sp>
      <p:sp>
        <p:nvSpPr>
          <p:cNvPr id="101" name="圆角矩形 97"/>
          <p:cNvSpPr/>
          <p:nvPr/>
        </p:nvSpPr>
        <p:spPr>
          <a:xfrm>
            <a:off x="539239" y="3536390"/>
            <a:ext cx="1402334" cy="1196695"/>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2" name="圆角矩形 100"/>
          <p:cNvSpPr/>
          <p:nvPr/>
        </p:nvSpPr>
        <p:spPr>
          <a:xfrm>
            <a:off x="2162994" y="3536390"/>
            <a:ext cx="1402334" cy="1196695"/>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3" name="圆角矩形 101"/>
          <p:cNvSpPr/>
          <p:nvPr/>
        </p:nvSpPr>
        <p:spPr>
          <a:xfrm>
            <a:off x="3786749" y="3536390"/>
            <a:ext cx="1402334" cy="1196695"/>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4" name="圆角矩形 105"/>
          <p:cNvSpPr/>
          <p:nvPr/>
        </p:nvSpPr>
        <p:spPr>
          <a:xfrm>
            <a:off x="539239" y="1322504"/>
            <a:ext cx="1402334" cy="538513"/>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5" name="圆角矩形 106"/>
          <p:cNvSpPr/>
          <p:nvPr/>
        </p:nvSpPr>
        <p:spPr>
          <a:xfrm>
            <a:off x="2236801" y="1322504"/>
            <a:ext cx="1402334" cy="538513"/>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6" name="圆角矩形 108"/>
          <p:cNvSpPr/>
          <p:nvPr/>
        </p:nvSpPr>
        <p:spPr>
          <a:xfrm>
            <a:off x="3786749" y="1322504"/>
            <a:ext cx="1402334" cy="538513"/>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7" name="圆角矩形 109"/>
          <p:cNvSpPr/>
          <p:nvPr/>
        </p:nvSpPr>
        <p:spPr>
          <a:xfrm>
            <a:off x="539239" y="2040521"/>
            <a:ext cx="4649844" cy="1376199"/>
          </a:xfrm>
          <a:prstGeom prst="roundRect">
            <a:avLst>
              <a:gd name="adj" fmla="val 7979"/>
            </a:avLst>
          </a:prstGeom>
          <a:noFill/>
          <a:ln w="19050" cap="flat" cmpd="sng" algn="ctr">
            <a:solidFill>
              <a:sysClr val="windowText" lastClr="000000">
                <a:lumMod val="50000"/>
                <a:lumOff val="50000"/>
              </a:sys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8" name="TextBox 107"/>
          <p:cNvSpPr txBox="1"/>
          <p:nvPr/>
        </p:nvSpPr>
        <p:spPr>
          <a:xfrm>
            <a:off x="1498731" y="4733085"/>
            <a:ext cx="2809488" cy="2813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ysClr val="windowText" lastClr="000000"/>
                </a:solidFill>
                <a:effectLst/>
                <a:uLnTx/>
                <a:uFillTx/>
              </a:rPr>
              <a:t>Output of Englewood projects</a:t>
            </a:r>
            <a:endParaRPr kumimoji="0" lang="zh-CN" altLang="en-US" sz="1600" b="1" i="0" u="none" strike="noStrike" kern="0" cap="none" spc="0" normalizeH="0" baseline="0" noProof="0" dirty="0">
              <a:ln>
                <a:noFill/>
              </a:ln>
              <a:solidFill>
                <a:sysClr val="windowText" lastClr="000000"/>
              </a:solidFill>
              <a:effectLst/>
              <a:uLnTx/>
              <a:uFillTx/>
            </a:endParaRPr>
          </a:p>
        </p:txBody>
      </p:sp>
      <p:cxnSp>
        <p:nvCxnSpPr>
          <p:cNvPr id="109" name="Straight Connector 17"/>
          <p:cNvCxnSpPr/>
          <p:nvPr/>
        </p:nvCxnSpPr>
        <p:spPr>
          <a:xfrm>
            <a:off x="1264290" y="1861017"/>
            <a:ext cx="0" cy="538513"/>
          </a:xfrm>
          <a:prstGeom prst="line">
            <a:avLst/>
          </a:prstGeom>
          <a:noFill/>
          <a:ln w="38100" cap="flat" cmpd="sng" algn="ctr">
            <a:solidFill>
              <a:srgbClr val="0070C0"/>
            </a:solidFill>
            <a:prstDash val="solid"/>
            <a:headEnd type="triangle" w="med" len="med"/>
            <a:tailEnd type="triangle" w="med" len="med"/>
          </a:ln>
          <a:effectLst/>
        </p:spPr>
      </p:cxnSp>
      <p:cxnSp>
        <p:nvCxnSpPr>
          <p:cNvPr id="110" name="Straight Connector 17"/>
          <p:cNvCxnSpPr/>
          <p:nvPr/>
        </p:nvCxnSpPr>
        <p:spPr>
          <a:xfrm>
            <a:off x="2679643" y="1861017"/>
            <a:ext cx="0" cy="538513"/>
          </a:xfrm>
          <a:prstGeom prst="line">
            <a:avLst/>
          </a:prstGeom>
          <a:noFill/>
          <a:ln w="38100" cap="flat" cmpd="sng" algn="ctr">
            <a:solidFill>
              <a:srgbClr val="0070C0"/>
            </a:solidFill>
            <a:prstDash val="solid"/>
            <a:headEnd type="triangle" w="med" len="med"/>
            <a:tailEnd type="triangle" w="med" len="med"/>
          </a:ln>
          <a:effectLst/>
        </p:spPr>
      </p:cxnSp>
      <p:cxnSp>
        <p:nvCxnSpPr>
          <p:cNvPr id="111" name="Straight Connector 17"/>
          <p:cNvCxnSpPr/>
          <p:nvPr/>
        </p:nvCxnSpPr>
        <p:spPr>
          <a:xfrm>
            <a:off x="4094997" y="1861017"/>
            <a:ext cx="0" cy="538513"/>
          </a:xfrm>
          <a:prstGeom prst="line">
            <a:avLst/>
          </a:prstGeom>
          <a:noFill/>
          <a:ln w="38100" cap="flat" cmpd="sng" algn="ctr">
            <a:solidFill>
              <a:srgbClr val="0070C0"/>
            </a:solidFill>
            <a:prstDash val="solid"/>
            <a:headEnd type="triangle" w="med" len="med"/>
            <a:tailEnd type="triangle" w="med" len="med"/>
          </a:ln>
          <a:effectLst/>
        </p:spPr>
      </p:cxnSp>
      <p:grpSp>
        <p:nvGrpSpPr>
          <p:cNvPr id="3" name="组合 52"/>
          <p:cNvGrpSpPr/>
          <p:nvPr/>
        </p:nvGrpSpPr>
        <p:grpSpPr>
          <a:xfrm>
            <a:off x="5482354" y="2579034"/>
            <a:ext cx="1125375" cy="641294"/>
            <a:chOff x="5102809" y="2636912"/>
            <a:chExt cx="1125375" cy="720080"/>
          </a:xfrm>
        </p:grpSpPr>
        <p:sp>
          <p:nvSpPr>
            <p:cNvPr id="117" name="右箭头 80"/>
            <p:cNvSpPr/>
            <p:nvPr/>
          </p:nvSpPr>
          <p:spPr>
            <a:xfrm>
              <a:off x="5148064" y="2852936"/>
              <a:ext cx="1080120" cy="504056"/>
            </a:xfrm>
            <a:prstGeom prst="rightArrow">
              <a:avLst/>
            </a:prstGeom>
            <a:solidFill>
              <a:sysClr val="windowText" lastClr="000000">
                <a:lumMod val="65000"/>
                <a:lumOff val="3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8" name="TextBox 117"/>
            <p:cNvSpPr txBox="1"/>
            <p:nvPr/>
          </p:nvSpPr>
          <p:spPr>
            <a:xfrm>
              <a:off x="5102809" y="2636912"/>
              <a:ext cx="98135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ysClr val="windowText" lastClr="000000"/>
                  </a:solidFill>
                  <a:effectLst/>
                  <a:uLnTx/>
                  <a:uFillTx/>
                </a:rPr>
                <a:t>assemble</a:t>
              </a:r>
              <a:endParaRPr kumimoji="0" lang="zh-CN" altLang="en-US" sz="1600" b="1" i="0" u="none" strike="noStrike" kern="0" cap="none" spc="0" normalizeH="0" baseline="0" noProof="0" dirty="0">
                <a:ln>
                  <a:noFill/>
                </a:ln>
                <a:solidFill>
                  <a:sysClr val="windowText" lastClr="000000"/>
                </a:solidFill>
                <a:effectLst/>
                <a:uLnTx/>
                <a:uFillTx/>
              </a:endParaRPr>
            </a:p>
          </p:txBody>
        </p:sp>
      </p:grpSp>
      <p:grpSp>
        <p:nvGrpSpPr>
          <p:cNvPr id="5" name="Group 118"/>
          <p:cNvGrpSpPr/>
          <p:nvPr/>
        </p:nvGrpSpPr>
        <p:grpSpPr>
          <a:xfrm>
            <a:off x="6501950" y="1442174"/>
            <a:ext cx="2184850" cy="3572231"/>
            <a:chOff x="6156176" y="1268760"/>
            <a:chExt cx="2160240" cy="4298994"/>
          </a:xfrm>
        </p:grpSpPr>
        <p:grpSp>
          <p:nvGrpSpPr>
            <p:cNvPr id="6" name="Group 82"/>
            <p:cNvGrpSpPr/>
            <p:nvPr/>
          </p:nvGrpSpPr>
          <p:grpSpPr>
            <a:xfrm>
              <a:off x="6300192" y="1268760"/>
              <a:ext cx="2016224" cy="4298994"/>
              <a:chOff x="6300192" y="1268760"/>
              <a:chExt cx="2016224" cy="4298994"/>
            </a:xfrm>
          </p:grpSpPr>
          <p:sp>
            <p:nvSpPr>
              <p:cNvPr id="123" name="TextBox 122"/>
              <p:cNvSpPr txBox="1"/>
              <p:nvPr/>
            </p:nvSpPr>
            <p:spPr>
              <a:xfrm>
                <a:off x="6913844" y="5229200"/>
                <a:ext cx="898516"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ysClr val="windowText" lastClr="000000"/>
                    </a:solidFill>
                    <a:effectLst/>
                    <a:uLnTx/>
                    <a:uFillTx/>
                  </a:rPr>
                  <a:t>Instance</a:t>
                </a:r>
                <a:endParaRPr kumimoji="0" lang="zh-CN" altLang="en-US" sz="1600" b="1" i="0" u="none" strike="noStrike" kern="0" cap="none" spc="0" normalizeH="0" baseline="0" noProof="0" dirty="0">
                  <a:ln>
                    <a:noFill/>
                  </a:ln>
                  <a:solidFill>
                    <a:sysClr val="windowText" lastClr="000000"/>
                  </a:solidFill>
                  <a:effectLst/>
                  <a:uLnTx/>
                  <a:uFillTx/>
                </a:endParaRPr>
              </a:p>
            </p:txBody>
          </p:sp>
          <p:grpSp>
            <p:nvGrpSpPr>
              <p:cNvPr id="7" name="组合 54"/>
              <p:cNvGrpSpPr/>
              <p:nvPr/>
            </p:nvGrpSpPr>
            <p:grpSpPr>
              <a:xfrm>
                <a:off x="6300192" y="1268760"/>
                <a:ext cx="2016224" cy="3869268"/>
                <a:chOff x="6300192" y="1268760"/>
                <a:chExt cx="2016224" cy="3869268"/>
              </a:xfrm>
            </p:grpSpPr>
            <p:sp>
              <p:nvSpPr>
                <p:cNvPr id="125" name="矩形 45"/>
                <p:cNvSpPr/>
                <p:nvPr/>
              </p:nvSpPr>
              <p:spPr>
                <a:xfrm>
                  <a:off x="6300192" y="2132856"/>
                  <a:ext cx="1728192" cy="223224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cxnSp>
              <p:nvCxnSpPr>
                <p:cNvPr id="126" name="Straight Connector 17"/>
                <p:cNvCxnSpPr/>
                <p:nvPr/>
              </p:nvCxnSpPr>
              <p:spPr>
                <a:xfrm>
                  <a:off x="7812360" y="1719972"/>
                  <a:ext cx="0" cy="556900"/>
                </a:xfrm>
                <a:prstGeom prst="line">
                  <a:avLst/>
                </a:prstGeom>
                <a:noFill/>
                <a:ln w="38100" cap="flat" cmpd="sng" algn="ctr">
                  <a:solidFill>
                    <a:srgbClr val="0070C0"/>
                  </a:solidFill>
                  <a:prstDash val="solid"/>
                  <a:headEnd type="triangle" w="med" len="med"/>
                  <a:tailEnd type="triangle" w="med" len="med"/>
                </a:ln>
                <a:effectLst/>
              </p:spPr>
            </p:cxnSp>
            <p:sp>
              <p:nvSpPr>
                <p:cNvPr id="127" name="TextBox 126"/>
                <p:cNvSpPr txBox="1"/>
                <p:nvPr/>
              </p:nvSpPr>
              <p:spPr>
                <a:xfrm>
                  <a:off x="7020272" y="1772816"/>
                  <a:ext cx="63671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T-API</a:t>
                  </a:r>
                  <a:endParaRPr kumimoji="0" lang="en-GB" sz="1600" b="1" i="0" u="none" strike="noStrike" kern="0" cap="none" spc="0" normalizeH="0" baseline="0" noProof="0" dirty="0">
                    <a:ln>
                      <a:noFill/>
                    </a:ln>
                    <a:solidFill>
                      <a:srgbClr val="0070C0"/>
                    </a:solidFill>
                    <a:effectLst/>
                    <a:uLnTx/>
                    <a:uFillTx/>
                  </a:endParaRPr>
                </a:p>
              </p:txBody>
            </p:sp>
            <p:sp>
              <p:nvSpPr>
                <p:cNvPr id="128" name="TextBox 127"/>
                <p:cNvSpPr txBox="1"/>
                <p:nvPr/>
              </p:nvSpPr>
              <p:spPr>
                <a:xfrm>
                  <a:off x="6312895" y="2139262"/>
                  <a:ext cx="49135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PAL</a:t>
                  </a:r>
                  <a:endParaRPr kumimoji="0" lang="en-GB" sz="1600" b="1" i="0" u="none" strike="noStrike" kern="0" cap="none" spc="0" normalizeH="0" baseline="0" noProof="0" dirty="0">
                    <a:ln>
                      <a:noFill/>
                    </a:ln>
                    <a:solidFill>
                      <a:srgbClr val="0070C0"/>
                    </a:solidFill>
                    <a:effectLst/>
                    <a:uLnTx/>
                    <a:uFillTx/>
                  </a:endParaRPr>
                </a:p>
              </p:txBody>
            </p:sp>
            <p:sp>
              <p:nvSpPr>
                <p:cNvPr id="129" name="TextBox 128"/>
                <p:cNvSpPr txBox="1"/>
                <p:nvPr/>
              </p:nvSpPr>
              <p:spPr>
                <a:xfrm>
                  <a:off x="7308304" y="1268760"/>
                  <a:ext cx="1008112" cy="451212"/>
                </a:xfrm>
                <a:prstGeom prst="rect">
                  <a:avLst/>
                </a:prstGeom>
                <a:solidFill>
                  <a:srgbClr val="00B050"/>
                </a:solidFill>
                <a:ln w="9525" cap="flat" cmpd="sng" algn="ctr">
                  <a:solidFill>
                    <a:srgbClr val="00B05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APP1</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130" name="Straight Connector 33"/>
                <p:cNvCxnSpPr/>
                <p:nvPr/>
              </p:nvCxnSpPr>
              <p:spPr>
                <a:xfrm>
                  <a:off x="7321006" y="4221088"/>
                  <a:ext cx="0" cy="432048"/>
                </a:xfrm>
                <a:prstGeom prst="line">
                  <a:avLst/>
                </a:prstGeom>
                <a:noFill/>
                <a:ln w="38100" cap="flat" cmpd="sng" algn="ctr">
                  <a:solidFill>
                    <a:srgbClr val="F79646">
                      <a:lumMod val="75000"/>
                    </a:srgbClr>
                  </a:solidFill>
                  <a:prstDash val="solid"/>
                  <a:headEnd type="triangle" w="med" len="med"/>
                  <a:tailEnd type="triangle" w="med" len="med"/>
                </a:ln>
                <a:effectLst/>
              </p:spPr>
            </p:cxnSp>
            <p:sp>
              <p:nvSpPr>
                <p:cNvPr id="131" name="矩形 61"/>
                <p:cNvSpPr/>
                <p:nvPr/>
              </p:nvSpPr>
              <p:spPr>
                <a:xfrm>
                  <a:off x="6888957" y="4653136"/>
                  <a:ext cx="1007267" cy="484892"/>
                </a:xfrm>
                <a:prstGeom prst="flowChartAlternateProcess">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Controller 3</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132" name="直接连接符 64"/>
                <p:cNvCxnSpPr/>
                <p:nvPr/>
              </p:nvCxnSpPr>
              <p:spPr>
                <a:xfrm>
                  <a:off x="7380312" y="3285506"/>
                  <a:ext cx="0" cy="720080"/>
                </a:xfrm>
                <a:prstGeom prst="line">
                  <a:avLst/>
                </a:prstGeom>
                <a:noFill/>
                <a:ln w="19050" cap="flat" cmpd="sng" algn="ctr">
                  <a:solidFill>
                    <a:srgbClr val="F79646">
                      <a:lumMod val="75000"/>
                    </a:srgbClr>
                  </a:solidFill>
                  <a:prstDash val="sysDash"/>
                </a:ln>
                <a:effectLst/>
              </p:spPr>
            </p:cxnSp>
            <p:sp>
              <p:nvSpPr>
                <p:cNvPr id="133" name="矩形 66"/>
                <p:cNvSpPr/>
                <p:nvPr/>
              </p:nvSpPr>
              <p:spPr>
                <a:xfrm rot="16200000">
                  <a:off x="7377929" y="2732227"/>
                  <a:ext cx="807169" cy="29834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 lastClr="FFFFFF"/>
                      </a:solidFill>
                      <a:effectLst/>
                      <a:uLnTx/>
                      <a:uFillTx/>
                      <a:latin typeface="Calibri"/>
                      <a:ea typeface="宋体"/>
                      <a:cs typeface="+mn-cs"/>
                    </a:rPr>
                    <a:t>Utils</a:t>
                  </a:r>
                  <a:endParaRPr kumimoji="0" lang="en-US" altLang="zh-CN" sz="1050" b="0" i="0" u="none" strike="noStrike" kern="0" cap="none" spc="0" normalizeH="0" baseline="0" noProof="0" dirty="0" smtClean="0">
                    <a:ln>
                      <a:noFill/>
                    </a:ln>
                    <a:solidFill>
                      <a:sysClr val="window" lastClr="FFFFFF"/>
                    </a:solidFill>
                    <a:effectLst/>
                    <a:uLnTx/>
                    <a:uFillTx/>
                    <a:latin typeface="Calibri"/>
                    <a:ea typeface="宋体"/>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50" kern="0" dirty="0" smtClean="0">
                      <a:solidFill>
                        <a:sysClr val="window" lastClr="FFFFFF"/>
                      </a:solidFill>
                      <a:latin typeface="Calibri"/>
                      <a:ea typeface="宋体"/>
                    </a:rPr>
                    <a:t>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4" name="矩形 67"/>
                <p:cNvSpPr/>
                <p:nvPr/>
              </p:nvSpPr>
              <p:spPr>
                <a:xfrm>
                  <a:off x="6408204" y="2929281"/>
                  <a:ext cx="1154795" cy="288032"/>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a:ea typeface="宋体"/>
                      <a:cs typeface="+mn-cs"/>
                    </a:rPr>
                    <a:t>Adapter</a:t>
                  </a:r>
                  <a:r>
                    <a:rPr kumimoji="0" lang="en-US" altLang="zh-CN" sz="1050" b="0" i="0" u="none" strike="noStrike" kern="0" cap="none" spc="0" normalizeH="0" noProof="0" dirty="0" smtClean="0">
                      <a:ln>
                        <a:noFill/>
                      </a:ln>
                      <a:solidFill>
                        <a:sysClr val="window" lastClr="FFFFFF"/>
                      </a:solidFill>
                      <a:effectLst/>
                      <a:uLnTx/>
                      <a:uFillTx/>
                      <a:latin typeface="Calibri"/>
                      <a:ea typeface="宋体"/>
                      <a:cs typeface="+mn-cs"/>
                    </a:rPr>
                    <a:t> 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35" name="矩形 70"/>
                <p:cNvSpPr/>
                <p:nvPr/>
              </p:nvSpPr>
              <p:spPr>
                <a:xfrm>
                  <a:off x="6432849" y="2580409"/>
                  <a:ext cx="1130150" cy="288032"/>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altLang="zh-CN" sz="1050" b="0" i="0" u="none" strike="noStrike" kern="0" cap="none" spc="0" normalizeH="0" baseline="0" noProof="0" dirty="0" smtClean="0">
                      <a:ln>
                        <a:noFill/>
                      </a:ln>
                      <a:solidFill>
                        <a:sysClr val="window" lastClr="FFFFFF"/>
                      </a:solidFill>
                      <a:effectLst/>
                      <a:uLnTx/>
                      <a:uFillTx/>
                      <a:latin typeface="Calibri"/>
                      <a:ea typeface="宋体"/>
                      <a:cs typeface="+mn-cs"/>
                    </a:rPr>
                    <a:t>T-API</a:t>
                  </a:r>
                  <a:r>
                    <a:rPr kumimoji="0" lang="it-IT" altLang="zh-CN" sz="1050" b="0" i="0" u="none" strike="noStrike" kern="0" cap="none" spc="0" normalizeH="0" noProof="0" dirty="0" smtClean="0">
                      <a:ln>
                        <a:noFill/>
                      </a:ln>
                      <a:solidFill>
                        <a:sysClr val="window" lastClr="FFFFFF"/>
                      </a:solidFill>
                      <a:effectLst/>
                      <a:uLnTx/>
                      <a:uFillTx/>
                      <a:latin typeface="Calibri"/>
                      <a:ea typeface="宋体"/>
                      <a:cs typeface="+mn-cs"/>
                    </a:rPr>
                    <a:t> Layout</a:t>
                  </a:r>
                  <a:endParaRPr kumimoji="0" lang="zh-CN" altLang="en-US" sz="1050" b="0" i="0" u="none" strike="noStrike" kern="0" cap="none" spc="0" normalizeH="0" baseline="0" noProof="0" dirty="0" smtClean="0">
                    <a:ln>
                      <a:noFill/>
                    </a:ln>
                    <a:solidFill>
                      <a:sysClr val="window" lastClr="FFFFFF"/>
                    </a:solidFill>
                    <a:effectLst/>
                    <a:uLnTx/>
                    <a:uFillTx/>
                    <a:latin typeface="Calibri"/>
                    <a:ea typeface="宋体"/>
                    <a:cs typeface="+mn-cs"/>
                  </a:endParaRPr>
                </a:p>
              </p:txBody>
            </p:sp>
            <p:sp>
              <p:nvSpPr>
                <p:cNvPr id="136" name="矩形 59"/>
                <p:cNvSpPr/>
                <p:nvPr/>
              </p:nvSpPr>
              <p:spPr>
                <a:xfrm>
                  <a:off x="6804248" y="3789040"/>
                  <a:ext cx="1080120" cy="432048"/>
                </a:xfrm>
                <a:prstGeom prst="rect">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Handler 3</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grpSp>
        </p:grpSp>
        <p:sp>
          <p:nvSpPr>
            <p:cNvPr id="121" name="TextBox 120"/>
            <p:cNvSpPr txBox="1"/>
            <p:nvPr/>
          </p:nvSpPr>
          <p:spPr>
            <a:xfrm>
              <a:off x="6156176" y="1268760"/>
              <a:ext cx="1008112" cy="451212"/>
            </a:xfrm>
            <a:prstGeom prst="rect">
              <a:avLst/>
            </a:prstGeom>
            <a:solidFill>
              <a:srgbClr val="00B0F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APP2</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122" name="Straight Connector 17"/>
            <p:cNvCxnSpPr/>
            <p:nvPr/>
          </p:nvCxnSpPr>
          <p:spPr>
            <a:xfrm>
              <a:off x="6876256" y="1700808"/>
              <a:ext cx="0" cy="556900"/>
            </a:xfrm>
            <a:prstGeom prst="line">
              <a:avLst/>
            </a:prstGeom>
            <a:noFill/>
            <a:ln w="38100" cap="flat" cmpd="sng" algn="ctr">
              <a:solidFill>
                <a:srgbClr val="0070C0"/>
              </a:solidFill>
              <a:prstDash val="solid"/>
              <a:headEnd type="triangle" w="med" len="med"/>
              <a:tailEnd type="triangle" w="med" len="med"/>
            </a:ln>
            <a:effectLst/>
          </p:spPr>
        </p:cxnSp>
      </p:grpSp>
      <p:sp>
        <p:nvSpPr>
          <p:cNvPr id="137" name="矩形 75"/>
          <p:cNvSpPr/>
          <p:nvPr/>
        </p:nvSpPr>
        <p:spPr>
          <a:xfrm>
            <a:off x="834467" y="2446834"/>
            <a:ext cx="3471136" cy="264399"/>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a:defRPr/>
            </a:pPr>
            <a:r>
              <a:rPr lang="en-US" altLang="zh-CN" sz="1400" kern="0" dirty="0" smtClean="0">
                <a:solidFill>
                  <a:sysClr val="window" lastClr="FFFFFF"/>
                </a:solidFill>
                <a:latin typeface="Calibri"/>
                <a:ea typeface="宋体"/>
              </a:rPr>
              <a:t>T-API Layout</a:t>
            </a:r>
            <a:endParaRPr lang="zh-CN" altLang="en-US" sz="1400" kern="0" dirty="0">
              <a:solidFill>
                <a:sysClr val="window" lastClr="FFFFFF"/>
              </a:solidFill>
              <a:latin typeface="Calibri"/>
              <a:ea typeface="宋体"/>
            </a:endParaRPr>
          </a:p>
        </p:txBody>
      </p:sp>
      <p:sp>
        <p:nvSpPr>
          <p:cNvPr id="138" name="矩形 76"/>
          <p:cNvSpPr/>
          <p:nvPr/>
        </p:nvSpPr>
        <p:spPr>
          <a:xfrm rot="16200000">
            <a:off x="4194615" y="2594896"/>
            <a:ext cx="827885" cy="42297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a:defRPr/>
            </a:pPr>
            <a:r>
              <a:rPr lang="en-US" altLang="zh-CN" sz="1400" kern="0" dirty="0" err="1" smtClean="0">
                <a:solidFill>
                  <a:sysClr val="window" lastClr="FFFFFF"/>
                </a:solidFill>
                <a:latin typeface="Calibri"/>
                <a:ea typeface="宋体"/>
              </a:rPr>
              <a:t>Utils</a:t>
            </a:r>
            <a:r>
              <a:rPr lang="en-US" altLang="zh-CN" sz="1400" kern="0" dirty="0" smtClean="0">
                <a:solidFill>
                  <a:sysClr val="window" lastClr="FFFFFF"/>
                </a:solidFill>
                <a:latin typeface="Calibri"/>
                <a:ea typeface="宋体"/>
              </a:rPr>
              <a:t> Layout</a:t>
            </a:r>
            <a:endParaRPr lang="zh-CN" altLang="en-US" sz="1400" kern="0" dirty="0">
              <a:solidFill>
                <a:sysClr val="window" lastClr="FFFFFF"/>
              </a:solidFill>
              <a:latin typeface="Calibri"/>
              <a:ea typeface="宋体"/>
            </a:endParaRPr>
          </a:p>
        </p:txBody>
      </p:sp>
      <p:sp>
        <p:nvSpPr>
          <p:cNvPr id="139" name="矩形 82"/>
          <p:cNvSpPr/>
          <p:nvPr/>
        </p:nvSpPr>
        <p:spPr>
          <a:xfrm>
            <a:off x="834466" y="2821977"/>
            <a:ext cx="3471137" cy="29600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a:defRPr/>
            </a:pPr>
            <a:r>
              <a:rPr lang="en-US" altLang="zh-CN" sz="1400" kern="0" dirty="0" smtClean="0">
                <a:solidFill>
                  <a:sysClr val="window" lastClr="FFFFFF"/>
                </a:solidFill>
                <a:latin typeface="Calibri"/>
                <a:ea typeface="宋体"/>
              </a:rPr>
              <a:t>Adapter Layout</a:t>
            </a:r>
            <a:endParaRPr lang="zh-CN" altLang="en-US" sz="1400" kern="0" dirty="0">
              <a:solidFill>
                <a:sysClr val="window" lastClr="FFFFFF"/>
              </a:solidFill>
              <a:latin typeface="Calibri"/>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 Deployment Models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85</a:t>
            </a:fld>
            <a:endParaRPr lang="en-US" dirty="0"/>
          </a:p>
        </p:txBody>
      </p:sp>
      <p:sp>
        <p:nvSpPr>
          <p:cNvPr id="20" name="矩形 50"/>
          <p:cNvSpPr/>
          <p:nvPr/>
        </p:nvSpPr>
        <p:spPr>
          <a:xfrm>
            <a:off x="4897177" y="2114821"/>
            <a:ext cx="3444251" cy="16919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400">
              <a:solidFill>
                <a:schemeClr val="dk1"/>
              </a:solidFill>
            </a:endParaRPr>
          </a:p>
        </p:txBody>
      </p:sp>
      <p:sp>
        <p:nvSpPr>
          <p:cNvPr id="21" name="矩形 51"/>
          <p:cNvSpPr/>
          <p:nvPr/>
        </p:nvSpPr>
        <p:spPr>
          <a:xfrm>
            <a:off x="5441007" y="4177570"/>
            <a:ext cx="2356593" cy="467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b="1" dirty="0" smtClean="0"/>
              <a:t>Core Platform</a:t>
            </a:r>
            <a:endParaRPr lang="zh-CN" altLang="en-US" sz="1400" b="1" dirty="0"/>
          </a:p>
        </p:txBody>
      </p:sp>
      <p:cxnSp>
        <p:nvCxnSpPr>
          <p:cNvPr id="22" name="Straight Connector 17"/>
          <p:cNvCxnSpPr/>
          <p:nvPr/>
        </p:nvCxnSpPr>
        <p:spPr>
          <a:xfrm>
            <a:off x="6538197" y="1744471"/>
            <a:ext cx="0" cy="491201"/>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17"/>
          <p:cNvCxnSpPr/>
          <p:nvPr/>
        </p:nvCxnSpPr>
        <p:spPr>
          <a:xfrm>
            <a:off x="7737174" y="1744471"/>
            <a:ext cx="0" cy="491201"/>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91218" y="1691843"/>
            <a:ext cx="628766" cy="332062"/>
          </a:xfrm>
          <a:prstGeom prst="rect">
            <a:avLst/>
          </a:prstGeom>
          <a:noFill/>
        </p:spPr>
        <p:txBody>
          <a:bodyPr wrap="none" rtlCol="0">
            <a:spAutoFit/>
          </a:bodyPr>
          <a:lstStyle/>
          <a:p>
            <a:r>
              <a:rPr lang="en-US" sz="1200" b="1" dirty="0" smtClean="0">
                <a:solidFill>
                  <a:srgbClr val="0070C0"/>
                </a:solidFill>
              </a:rPr>
              <a:t>T-API</a:t>
            </a:r>
            <a:endParaRPr lang="en-GB" sz="1200" b="1" dirty="0">
              <a:solidFill>
                <a:srgbClr val="0070C0"/>
              </a:solidFill>
            </a:endParaRPr>
          </a:p>
        </p:txBody>
      </p:sp>
      <p:sp>
        <p:nvSpPr>
          <p:cNvPr id="25" name="矩形 75"/>
          <p:cNvSpPr/>
          <p:nvPr/>
        </p:nvSpPr>
        <p:spPr>
          <a:xfrm>
            <a:off x="5441007" y="2227875"/>
            <a:ext cx="2356593" cy="2417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T-API Layout</a:t>
            </a:r>
            <a:endParaRPr lang="zh-CN" altLang="en-US" sz="1400" dirty="0"/>
          </a:p>
        </p:txBody>
      </p:sp>
      <p:sp>
        <p:nvSpPr>
          <p:cNvPr id="26" name="矩形 76"/>
          <p:cNvSpPr/>
          <p:nvPr/>
        </p:nvSpPr>
        <p:spPr>
          <a:xfrm rot="16200000">
            <a:off x="7706961" y="2326310"/>
            <a:ext cx="725105" cy="422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Utils</a:t>
            </a:r>
            <a:r>
              <a:rPr lang="en-US" altLang="zh-CN" sz="1200" dirty="0" smtClean="0"/>
              <a:t> Layout</a:t>
            </a:r>
            <a:endParaRPr lang="zh-CN" altLang="en-US" sz="1200" dirty="0"/>
          </a:p>
        </p:txBody>
      </p:sp>
      <p:sp>
        <p:nvSpPr>
          <p:cNvPr id="27" name="矩形 77"/>
          <p:cNvSpPr/>
          <p:nvPr/>
        </p:nvSpPr>
        <p:spPr>
          <a:xfrm>
            <a:off x="5441007" y="3315532"/>
            <a:ext cx="2356593" cy="362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smtClean="0"/>
              <a:t>Platform-specific Handler</a:t>
            </a:r>
            <a:endParaRPr lang="zh-CN" altLang="en-US" sz="1050" dirty="0"/>
          </a:p>
        </p:txBody>
      </p:sp>
      <p:sp>
        <p:nvSpPr>
          <p:cNvPr id="28" name="矩形 82"/>
          <p:cNvSpPr/>
          <p:nvPr/>
        </p:nvSpPr>
        <p:spPr>
          <a:xfrm>
            <a:off x="5441007" y="2598225"/>
            <a:ext cx="2356593" cy="2417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Adapter Layout</a:t>
            </a:r>
            <a:endParaRPr lang="zh-CN" altLang="en-US" sz="1400" dirty="0"/>
          </a:p>
        </p:txBody>
      </p:sp>
      <p:cxnSp>
        <p:nvCxnSpPr>
          <p:cNvPr id="29" name="Straight Connector 33"/>
          <p:cNvCxnSpPr/>
          <p:nvPr/>
        </p:nvCxnSpPr>
        <p:spPr>
          <a:xfrm>
            <a:off x="6649516" y="3694166"/>
            <a:ext cx="0" cy="467322"/>
          </a:xfrm>
          <a:prstGeom prst="line">
            <a:avLst/>
          </a:prstGeom>
          <a:ln w="381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17"/>
          <p:cNvCxnSpPr/>
          <p:nvPr/>
        </p:nvCxnSpPr>
        <p:spPr>
          <a:xfrm>
            <a:off x="5561857" y="1752268"/>
            <a:ext cx="0" cy="491201"/>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18028" y="2185480"/>
            <a:ext cx="497094" cy="332062"/>
          </a:xfrm>
          <a:prstGeom prst="rect">
            <a:avLst/>
          </a:prstGeom>
          <a:noFill/>
        </p:spPr>
        <p:txBody>
          <a:bodyPr wrap="none" rtlCol="0">
            <a:spAutoFit/>
          </a:bodyPr>
          <a:lstStyle/>
          <a:p>
            <a:r>
              <a:rPr lang="en-US" sz="1200" b="1" dirty="0" smtClean="0">
                <a:solidFill>
                  <a:srgbClr val="0070C0"/>
                </a:solidFill>
              </a:rPr>
              <a:t>PAL</a:t>
            </a:r>
            <a:endParaRPr lang="en-GB" sz="1200" b="1" dirty="0">
              <a:solidFill>
                <a:srgbClr val="0070C0"/>
              </a:solidFill>
            </a:endParaRPr>
          </a:p>
        </p:txBody>
      </p:sp>
      <p:sp>
        <p:nvSpPr>
          <p:cNvPr id="32" name="Rectangle 31"/>
          <p:cNvSpPr/>
          <p:nvPr/>
        </p:nvSpPr>
        <p:spPr>
          <a:xfrm>
            <a:off x="4836752" y="2054396"/>
            <a:ext cx="3685953" cy="1812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TextBox 32"/>
          <p:cNvSpPr txBox="1"/>
          <p:nvPr/>
        </p:nvSpPr>
        <p:spPr>
          <a:xfrm>
            <a:off x="6709941" y="3867160"/>
            <a:ext cx="1058303" cy="253916"/>
          </a:xfrm>
          <a:prstGeom prst="rect">
            <a:avLst/>
          </a:prstGeom>
          <a:noFill/>
        </p:spPr>
        <p:txBody>
          <a:bodyPr wrap="none" rtlCol="0">
            <a:spAutoFit/>
          </a:bodyPr>
          <a:lstStyle/>
          <a:p>
            <a:r>
              <a:rPr lang="en-US" sz="1050" b="1" dirty="0" smtClean="0">
                <a:solidFill>
                  <a:srgbClr val="0070C0"/>
                </a:solidFill>
              </a:rPr>
              <a:t>Wire Protocol</a:t>
            </a:r>
            <a:endParaRPr lang="en-GB" sz="1050" b="1" dirty="0">
              <a:solidFill>
                <a:srgbClr val="0070C0"/>
              </a:solidFill>
            </a:endParaRPr>
          </a:p>
        </p:txBody>
      </p:sp>
      <p:grpSp>
        <p:nvGrpSpPr>
          <p:cNvPr id="4" name="Group 113"/>
          <p:cNvGrpSpPr>
            <a:grpSpLocks noChangeAspect="1"/>
          </p:cNvGrpSpPr>
          <p:nvPr/>
        </p:nvGrpSpPr>
        <p:grpSpPr>
          <a:xfrm>
            <a:off x="481221" y="1653509"/>
            <a:ext cx="3733800" cy="3121702"/>
            <a:chOff x="323528" y="1628800"/>
            <a:chExt cx="4392488" cy="3672408"/>
          </a:xfrm>
        </p:grpSpPr>
        <p:sp>
          <p:nvSpPr>
            <p:cNvPr id="50" name="矩形 50"/>
            <p:cNvSpPr/>
            <p:nvPr/>
          </p:nvSpPr>
          <p:spPr>
            <a:xfrm>
              <a:off x="395536" y="2132856"/>
              <a:ext cx="4104456"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400">
                <a:solidFill>
                  <a:schemeClr val="dk1"/>
                </a:solidFill>
              </a:endParaRPr>
            </a:p>
          </p:txBody>
        </p:sp>
        <p:sp>
          <p:nvSpPr>
            <p:cNvPr id="51" name="矩形 51"/>
            <p:cNvSpPr/>
            <p:nvPr/>
          </p:nvSpPr>
          <p:spPr>
            <a:xfrm>
              <a:off x="1043608" y="4591000"/>
              <a:ext cx="2808312" cy="556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b="1" dirty="0" smtClean="0"/>
                <a:t>Core Platform</a:t>
              </a:r>
              <a:endParaRPr lang="zh-CN" altLang="en-US" sz="1400" b="1" dirty="0"/>
            </a:p>
          </p:txBody>
        </p:sp>
        <p:cxnSp>
          <p:nvCxnSpPr>
            <p:cNvPr id="52" name="Straight Connector 17"/>
            <p:cNvCxnSpPr/>
            <p:nvPr/>
          </p:nvCxnSpPr>
          <p:spPr>
            <a:xfrm>
              <a:off x="2351111" y="1691516"/>
              <a:ext cx="0" cy="585356"/>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Connector 17"/>
            <p:cNvCxnSpPr/>
            <p:nvPr/>
          </p:nvCxnSpPr>
          <p:spPr>
            <a:xfrm>
              <a:off x="3779912" y="1691516"/>
              <a:ext cx="0" cy="585356"/>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71801" y="1628800"/>
              <a:ext cx="749290" cy="395713"/>
            </a:xfrm>
            <a:prstGeom prst="rect">
              <a:avLst/>
            </a:prstGeom>
            <a:noFill/>
          </p:spPr>
          <p:txBody>
            <a:bodyPr wrap="none" rtlCol="0">
              <a:spAutoFit/>
            </a:bodyPr>
            <a:lstStyle/>
            <a:p>
              <a:r>
                <a:rPr lang="en-US" sz="1200" b="1" dirty="0" smtClean="0">
                  <a:solidFill>
                    <a:srgbClr val="0070C0"/>
                  </a:solidFill>
                </a:rPr>
                <a:t>T-API</a:t>
              </a:r>
              <a:endParaRPr lang="en-GB" sz="1200" b="1" dirty="0">
                <a:solidFill>
                  <a:srgbClr val="0070C0"/>
                </a:solidFill>
              </a:endParaRPr>
            </a:p>
          </p:txBody>
        </p:sp>
        <p:sp>
          <p:nvSpPr>
            <p:cNvPr id="55" name="矩形 75"/>
            <p:cNvSpPr/>
            <p:nvPr/>
          </p:nvSpPr>
          <p:spPr>
            <a:xfrm>
              <a:off x="1043608" y="2267580"/>
              <a:ext cx="2808312" cy="2880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T-API Layout</a:t>
              </a:r>
              <a:endParaRPr lang="zh-CN" altLang="en-US" sz="1400" dirty="0"/>
            </a:p>
          </p:txBody>
        </p:sp>
        <p:sp>
          <p:nvSpPr>
            <p:cNvPr id="56" name="矩形 76"/>
            <p:cNvSpPr/>
            <p:nvPr/>
          </p:nvSpPr>
          <p:spPr>
            <a:xfrm rot="16200000">
              <a:off x="3743908" y="2384884"/>
              <a:ext cx="86409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Utils</a:t>
              </a:r>
              <a:r>
                <a:rPr lang="en-US" altLang="zh-CN" sz="1200" dirty="0" smtClean="0"/>
                <a:t> Layout</a:t>
              </a:r>
              <a:endParaRPr lang="zh-CN" altLang="en-US" sz="1200" dirty="0"/>
            </a:p>
          </p:txBody>
        </p:sp>
        <p:sp>
          <p:nvSpPr>
            <p:cNvPr id="57" name="矩形 77"/>
            <p:cNvSpPr/>
            <p:nvPr/>
          </p:nvSpPr>
          <p:spPr>
            <a:xfrm>
              <a:off x="1043608" y="3563724"/>
              <a:ext cx="28083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smtClean="0"/>
                <a:t>Platform-specific Handler</a:t>
              </a:r>
              <a:endParaRPr lang="zh-CN" altLang="en-US" sz="1050" dirty="0"/>
            </a:p>
          </p:txBody>
        </p:sp>
        <p:sp>
          <p:nvSpPr>
            <p:cNvPr id="58" name="矩形 82"/>
            <p:cNvSpPr/>
            <p:nvPr/>
          </p:nvSpPr>
          <p:spPr>
            <a:xfrm>
              <a:off x="1043608" y="2708920"/>
              <a:ext cx="2808312" cy="2880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Adapter Layout</a:t>
              </a:r>
              <a:endParaRPr lang="zh-CN" altLang="en-US" sz="1400" dirty="0"/>
            </a:p>
          </p:txBody>
        </p:sp>
        <p:cxnSp>
          <p:nvCxnSpPr>
            <p:cNvPr id="59" name="Straight Connector 33"/>
            <p:cNvCxnSpPr/>
            <p:nvPr/>
          </p:nvCxnSpPr>
          <p:spPr>
            <a:xfrm>
              <a:off x="2483768" y="4014936"/>
              <a:ext cx="0" cy="556900"/>
            </a:xfrm>
            <a:prstGeom prst="line">
              <a:avLst/>
            </a:prstGeom>
            <a:ln w="381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Connector 17"/>
            <p:cNvCxnSpPr/>
            <p:nvPr/>
          </p:nvCxnSpPr>
          <p:spPr>
            <a:xfrm>
              <a:off x="1187624" y="1700808"/>
              <a:ext cx="0" cy="585356"/>
            </a:xfrm>
            <a:prstGeom prst="line">
              <a:avLst/>
            </a:prstGeom>
            <a:ln w="3810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9552" y="2217058"/>
              <a:ext cx="592378" cy="395713"/>
            </a:xfrm>
            <a:prstGeom prst="rect">
              <a:avLst/>
            </a:prstGeom>
            <a:noFill/>
          </p:spPr>
          <p:txBody>
            <a:bodyPr wrap="none" rtlCol="0">
              <a:spAutoFit/>
            </a:bodyPr>
            <a:lstStyle/>
            <a:p>
              <a:r>
                <a:rPr lang="en-US" sz="1200" b="1" dirty="0" smtClean="0">
                  <a:solidFill>
                    <a:srgbClr val="0070C0"/>
                  </a:solidFill>
                </a:rPr>
                <a:t>PAL</a:t>
              </a:r>
              <a:endParaRPr lang="en-GB" sz="1200" b="1" dirty="0">
                <a:solidFill>
                  <a:srgbClr val="0070C0"/>
                </a:solidFill>
              </a:endParaRPr>
            </a:p>
          </p:txBody>
        </p:sp>
        <p:sp>
          <p:nvSpPr>
            <p:cNvPr id="62" name="Rectangle 61"/>
            <p:cNvSpPr/>
            <p:nvPr/>
          </p:nvSpPr>
          <p:spPr>
            <a:xfrm>
              <a:off x="323528" y="2060848"/>
              <a:ext cx="4392488" cy="3240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TextBox 62"/>
            <p:cNvSpPr txBox="1"/>
            <p:nvPr/>
          </p:nvSpPr>
          <p:spPr>
            <a:xfrm>
              <a:off x="2555776" y="4221088"/>
              <a:ext cx="1438581" cy="362737"/>
            </a:xfrm>
            <a:prstGeom prst="rect">
              <a:avLst/>
            </a:prstGeom>
            <a:noFill/>
          </p:spPr>
          <p:txBody>
            <a:bodyPr wrap="none" rtlCol="0">
              <a:spAutoFit/>
            </a:bodyPr>
            <a:lstStyle/>
            <a:p>
              <a:r>
                <a:rPr lang="en-US" sz="1050" b="1" dirty="0" smtClean="0">
                  <a:solidFill>
                    <a:srgbClr val="0070C0"/>
                  </a:solidFill>
                </a:rPr>
                <a:t>Internal APIs</a:t>
              </a:r>
              <a:endParaRPr lang="en-GB" sz="1050" b="1" dirty="0">
                <a:solidFill>
                  <a:srgbClr val="0070C0"/>
                </a:solidFill>
              </a:endParaRPr>
            </a:p>
          </p:txBody>
        </p:sp>
      </p:grpSp>
      <p:sp>
        <p:nvSpPr>
          <p:cNvPr id="64" name="Rectangle 63"/>
          <p:cNvSpPr/>
          <p:nvPr/>
        </p:nvSpPr>
        <p:spPr>
          <a:xfrm>
            <a:off x="4836752" y="4121076"/>
            <a:ext cx="3685953" cy="652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p:cNvSpPr txBox="1"/>
          <p:nvPr/>
        </p:nvSpPr>
        <p:spPr>
          <a:xfrm>
            <a:off x="481221" y="4775211"/>
            <a:ext cx="3733800" cy="369332"/>
          </a:xfrm>
          <a:prstGeom prst="rect">
            <a:avLst/>
          </a:prstGeom>
          <a:noFill/>
        </p:spPr>
        <p:txBody>
          <a:bodyPr wrap="square" rtlCol="0">
            <a:spAutoFit/>
          </a:bodyPr>
          <a:lstStyle/>
          <a:p>
            <a:pPr algn="ctr"/>
            <a:r>
              <a:rPr lang="en-US" altLang="zh-CN" b="1" dirty="0" smtClean="0"/>
              <a:t>Integrated Approach</a:t>
            </a:r>
            <a:endParaRPr lang="zh-CN" altLang="en-US" b="1" dirty="0"/>
          </a:p>
        </p:txBody>
      </p:sp>
      <p:sp>
        <p:nvSpPr>
          <p:cNvPr id="66" name="TextBox 65"/>
          <p:cNvSpPr txBox="1"/>
          <p:nvPr/>
        </p:nvSpPr>
        <p:spPr>
          <a:xfrm>
            <a:off x="4843041" y="4775211"/>
            <a:ext cx="3733800" cy="369332"/>
          </a:xfrm>
          <a:prstGeom prst="rect">
            <a:avLst/>
          </a:prstGeom>
          <a:noFill/>
        </p:spPr>
        <p:txBody>
          <a:bodyPr wrap="square" rtlCol="0">
            <a:spAutoFit/>
          </a:bodyPr>
          <a:lstStyle/>
          <a:p>
            <a:pPr algn="ctr"/>
            <a:r>
              <a:rPr lang="en-US" altLang="zh-CN" b="1" dirty="0" smtClean="0"/>
              <a:t>Split Approach</a:t>
            </a:r>
            <a:endParaRPr lang="zh-CN" altLang="en-US" b="1" dirty="0"/>
          </a:p>
        </p:txBody>
      </p:sp>
      <p:sp>
        <p:nvSpPr>
          <p:cNvPr id="67" name="TextBox 66"/>
          <p:cNvSpPr txBox="1"/>
          <p:nvPr/>
        </p:nvSpPr>
        <p:spPr>
          <a:xfrm rot="16200000">
            <a:off x="7790932" y="2755677"/>
            <a:ext cx="1832877" cy="369332"/>
          </a:xfrm>
          <a:prstGeom prst="rect">
            <a:avLst/>
          </a:prstGeom>
          <a:noFill/>
        </p:spPr>
        <p:txBody>
          <a:bodyPr wrap="square" rtlCol="0">
            <a:spAutoFit/>
          </a:bodyPr>
          <a:lstStyle/>
          <a:p>
            <a:pPr algn="ctr"/>
            <a:r>
              <a:rPr lang="en-US" altLang="zh-CN" b="1" dirty="0" smtClean="0"/>
              <a:t>Broker Device</a:t>
            </a:r>
            <a:endParaRPr lang="zh-CN" altLang="en-US" b="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FB27F1-C2FE-E646-9E41-8F3092BBAFAE}" type="slidenum">
              <a:rPr lang="en-US" smtClean="0"/>
              <a:pPr/>
              <a:t>86</a:t>
            </a:fld>
            <a:endParaRPr lang="en-US" dirty="0"/>
          </a:p>
        </p:txBody>
      </p:sp>
      <p:sp>
        <p:nvSpPr>
          <p:cNvPr id="5" name="Title 4"/>
          <p:cNvSpPr>
            <a:spLocks noGrp="1"/>
          </p:cNvSpPr>
          <p:nvPr>
            <p:ph type="title"/>
          </p:nvPr>
        </p:nvSpPr>
        <p:spPr/>
        <p:txBody>
          <a:bodyPr/>
          <a:lstStyle/>
          <a:p>
            <a:r>
              <a:rPr lang="en-US" smtClean="0"/>
              <a:t>Testing and Integration</a:t>
            </a:r>
            <a:endParaRPr lang="en-US" dirty="0"/>
          </a:p>
        </p:txBody>
      </p:sp>
      <p:grpSp>
        <p:nvGrpSpPr>
          <p:cNvPr id="2" name="Content Placeholder 7"/>
          <p:cNvGrpSpPr>
            <a:grpSpLocks noGrp="1"/>
          </p:cNvGrpSpPr>
          <p:nvPr>
            <p:ph sz="half" idx="2"/>
          </p:nvPr>
        </p:nvGrpSpPr>
        <p:grpSpPr>
          <a:xfrm>
            <a:off x="457200" y="1142999"/>
            <a:ext cx="8229600" cy="5029200"/>
            <a:chOff x="840859" y="980569"/>
            <a:chExt cx="8229600" cy="5516884"/>
          </a:xfrm>
        </p:grpSpPr>
        <p:sp>
          <p:nvSpPr>
            <p:cNvPr id="9" name="矩形 45"/>
            <p:cNvSpPr/>
            <p:nvPr/>
          </p:nvSpPr>
          <p:spPr>
            <a:xfrm>
              <a:off x="961935" y="2336058"/>
              <a:ext cx="2102450" cy="223224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fontAlgn="auto">
                <a:spcBef>
                  <a:spcPts val="0"/>
                </a:spcBef>
                <a:spcAft>
                  <a:spcPts val="0"/>
                </a:spcAft>
                <a:defRPr/>
              </a:pPr>
              <a:endParaRPr lang="zh-CN" altLang="en-US" sz="1800" kern="0">
                <a:solidFill>
                  <a:sysClr val="windowText" lastClr="000000"/>
                </a:solidFill>
                <a:latin typeface="Calibri"/>
                <a:ea typeface="宋体"/>
                <a:cs typeface="+mn-cs"/>
              </a:endParaRPr>
            </a:p>
          </p:txBody>
        </p:sp>
        <p:cxnSp>
          <p:nvCxnSpPr>
            <p:cNvPr id="10" name="Straight Connector 17"/>
            <p:cNvCxnSpPr/>
            <p:nvPr/>
          </p:nvCxnSpPr>
          <p:spPr>
            <a:xfrm>
              <a:off x="2217556" y="1923174"/>
              <a:ext cx="0" cy="916941"/>
            </a:xfrm>
            <a:prstGeom prst="line">
              <a:avLst/>
            </a:prstGeom>
            <a:noFill/>
            <a:ln w="38100" cap="flat" cmpd="sng" algn="ctr">
              <a:solidFill>
                <a:srgbClr val="0070C0"/>
              </a:solidFill>
              <a:prstDash val="solid"/>
              <a:headEnd type="triangle" w="med" len="med"/>
              <a:tailEnd type="triangle" w="med" len="med"/>
            </a:ln>
            <a:effectLst/>
          </p:spPr>
        </p:cxnSp>
        <p:sp>
          <p:nvSpPr>
            <p:cNvPr id="11" name="TextBox 10"/>
            <p:cNvSpPr txBox="1"/>
            <p:nvPr/>
          </p:nvSpPr>
          <p:spPr>
            <a:xfrm>
              <a:off x="1253934" y="1976018"/>
              <a:ext cx="774600"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T-API</a:t>
              </a:r>
              <a:endParaRPr kumimoji="0" lang="en-GB" sz="1600" b="1" i="0" u="none" strike="noStrike" kern="0" cap="none" spc="0" normalizeH="0" baseline="0" noProof="0" dirty="0">
                <a:ln>
                  <a:noFill/>
                </a:ln>
                <a:solidFill>
                  <a:srgbClr val="0070C0"/>
                </a:solidFill>
                <a:effectLst/>
                <a:uLnTx/>
                <a:uFillTx/>
              </a:endParaRPr>
            </a:p>
          </p:txBody>
        </p:sp>
        <p:sp>
          <p:nvSpPr>
            <p:cNvPr id="12" name="TextBox 11"/>
            <p:cNvSpPr txBox="1"/>
            <p:nvPr/>
          </p:nvSpPr>
          <p:spPr>
            <a:xfrm>
              <a:off x="961935" y="2408067"/>
              <a:ext cx="597761"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PAL</a:t>
              </a:r>
              <a:endParaRPr kumimoji="0" lang="en-GB" sz="1600" b="1" i="0" u="none" strike="noStrike" kern="0" cap="none" spc="0" normalizeH="0" baseline="0" noProof="0" dirty="0">
                <a:ln>
                  <a:noFill/>
                </a:ln>
                <a:solidFill>
                  <a:srgbClr val="0070C0"/>
                </a:solidFill>
                <a:effectLst/>
                <a:uLnTx/>
                <a:uFillTx/>
              </a:endParaRPr>
            </a:p>
          </p:txBody>
        </p:sp>
        <p:sp>
          <p:nvSpPr>
            <p:cNvPr id="13" name="TextBox 12"/>
            <p:cNvSpPr txBox="1"/>
            <p:nvPr/>
          </p:nvSpPr>
          <p:spPr>
            <a:xfrm>
              <a:off x="1604342" y="1471961"/>
              <a:ext cx="1226429" cy="451212"/>
            </a:xfrm>
            <a:prstGeom prst="rect">
              <a:avLst/>
            </a:prstGeom>
            <a:solidFill>
              <a:srgbClr val="00B050"/>
            </a:solidFill>
            <a:ln w="9525" cap="flat" cmpd="sng" algn="ctr">
              <a:solidFill>
                <a:srgbClr val="00B05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APP1</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14" name="Straight Connector 33"/>
            <p:cNvCxnSpPr/>
            <p:nvPr/>
          </p:nvCxnSpPr>
          <p:spPr>
            <a:xfrm>
              <a:off x="2203817" y="4424292"/>
              <a:ext cx="0" cy="432048"/>
            </a:xfrm>
            <a:prstGeom prst="line">
              <a:avLst/>
            </a:prstGeom>
            <a:noFill/>
            <a:ln w="38100" cap="flat" cmpd="sng" algn="ctr">
              <a:solidFill>
                <a:schemeClr val="bg1">
                  <a:lumMod val="50000"/>
                </a:schemeClr>
              </a:solidFill>
              <a:prstDash val="solid"/>
              <a:headEnd type="triangle" w="med" len="med"/>
              <a:tailEnd type="triangle" w="med" len="med"/>
            </a:ln>
            <a:effectLst/>
          </p:spPr>
        </p:cxnSp>
        <p:sp>
          <p:nvSpPr>
            <p:cNvPr id="15" name="矩形 61"/>
            <p:cNvSpPr/>
            <p:nvPr/>
          </p:nvSpPr>
          <p:spPr>
            <a:xfrm>
              <a:off x="1335750" y="4856340"/>
              <a:ext cx="1776786" cy="484893"/>
            </a:xfrm>
            <a:prstGeom prst="flowChartAlternateProcess">
              <a:avLst/>
            </a:prstGeom>
            <a:solidFill>
              <a:schemeClr val="bg1">
                <a:lumMod val="50000"/>
              </a:schemeClr>
            </a:solidFill>
            <a:ln w="25400" cap="flat" cmpd="sng" algn="ctr">
              <a:noFill/>
              <a:prstDash val="solid"/>
            </a:ln>
            <a:effectLst/>
          </p:spPr>
          <p:txBody>
            <a:bodyPr rtlCol="0" anchor="ctr"/>
            <a:lstStyle/>
            <a:p>
              <a:pPr fontAlgn="auto">
                <a:spcBef>
                  <a:spcPts val="0"/>
                </a:spcBef>
                <a:spcAft>
                  <a:spcPts val="0"/>
                </a:spcAft>
                <a:defRPr/>
              </a:pPr>
              <a:r>
                <a:rPr lang="en-US" altLang="zh-CN" sz="1200" kern="0" dirty="0" smtClean="0">
                  <a:solidFill>
                    <a:sysClr val="window" lastClr="FFFFFF"/>
                  </a:solidFill>
                  <a:latin typeface="Calibri"/>
                  <a:ea typeface="宋体"/>
                  <a:cs typeface="+mn-cs"/>
                </a:rPr>
                <a:t>Emulator /</a:t>
              </a:r>
            </a:p>
            <a:p>
              <a:pPr fontAlgn="auto">
                <a:spcBef>
                  <a:spcPts val="0"/>
                </a:spcBef>
                <a:spcAft>
                  <a:spcPts val="0"/>
                </a:spcAft>
                <a:defRPr/>
              </a:pPr>
              <a:r>
                <a:rPr lang="it-IT" altLang="zh-CN" sz="1200" kern="0" dirty="0" smtClean="0">
                  <a:solidFill>
                    <a:sysClr val="window" lastClr="FFFFFF"/>
                  </a:solidFill>
                  <a:latin typeface="Calibri"/>
                  <a:ea typeface="宋体"/>
                  <a:cs typeface="+mn-cs"/>
                </a:rPr>
                <a:t>Event Generator</a:t>
              </a:r>
              <a:endParaRPr lang="en-GB" altLang="zh-CN" sz="1200" kern="0" dirty="0" smtClean="0">
                <a:solidFill>
                  <a:sysClr val="window" lastClr="FFFFFF"/>
                </a:solidFill>
                <a:latin typeface="Calibri"/>
                <a:ea typeface="宋体"/>
                <a:cs typeface="+mn-cs"/>
              </a:endParaRPr>
            </a:p>
          </p:txBody>
        </p:sp>
        <p:cxnSp>
          <p:nvCxnSpPr>
            <p:cNvPr id="16" name="直接连接符 64"/>
            <p:cNvCxnSpPr/>
            <p:nvPr/>
          </p:nvCxnSpPr>
          <p:spPr>
            <a:xfrm>
              <a:off x="2275966" y="3488709"/>
              <a:ext cx="0" cy="720081"/>
            </a:xfrm>
            <a:prstGeom prst="line">
              <a:avLst/>
            </a:prstGeom>
            <a:noFill/>
            <a:ln w="19050" cap="flat" cmpd="sng" algn="ctr">
              <a:solidFill>
                <a:srgbClr val="F79646">
                  <a:lumMod val="75000"/>
                </a:srgbClr>
              </a:solidFill>
              <a:prstDash val="sysDash"/>
            </a:ln>
            <a:effectLst/>
          </p:spPr>
        </p:cxnSp>
        <p:sp>
          <p:nvSpPr>
            <p:cNvPr id="17" name="矩形 66"/>
            <p:cNvSpPr/>
            <p:nvPr/>
          </p:nvSpPr>
          <p:spPr>
            <a:xfrm>
              <a:off x="1069459" y="2840115"/>
              <a:ext cx="1489235" cy="288033"/>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50" kern="0" dirty="0" smtClean="0">
                  <a:solidFill>
                    <a:sysClr val="window" lastClr="FFFFFF"/>
                  </a:solidFill>
                  <a:latin typeface="Calibri"/>
                  <a:ea typeface="宋体"/>
                </a:rPr>
                <a:t>T-API 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8" name="矩形 67"/>
            <p:cNvSpPr/>
            <p:nvPr/>
          </p:nvSpPr>
          <p:spPr>
            <a:xfrm>
              <a:off x="1069459" y="3200155"/>
              <a:ext cx="1489235" cy="288033"/>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a:ea typeface="宋体"/>
                  <a:cs typeface="+mn-cs"/>
                </a:rPr>
                <a:t>Adapter 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19" name="矩形 70"/>
            <p:cNvSpPr/>
            <p:nvPr/>
          </p:nvSpPr>
          <p:spPr>
            <a:xfrm rot="16200000">
              <a:off x="2387607" y="2952474"/>
              <a:ext cx="792704" cy="380997"/>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altLang="zh-CN" sz="1050" b="0" i="0" u="none" strike="noStrike" kern="0" cap="none" spc="0" normalizeH="0" baseline="0" noProof="0" dirty="0" smtClean="0">
                  <a:ln>
                    <a:noFill/>
                  </a:ln>
                  <a:solidFill>
                    <a:sysClr val="window" lastClr="FFFFFF"/>
                  </a:solidFill>
                  <a:effectLst/>
                  <a:uLnTx/>
                  <a:uFillTx/>
                  <a:latin typeface="Calibri"/>
                  <a:ea typeface="宋体"/>
                  <a:cs typeface="+mn-cs"/>
                </a:rPr>
                <a:t>Utils Layoyt</a:t>
              </a:r>
              <a:endParaRPr kumimoji="0" lang="zh-CN" altLang="en-US" sz="1050" b="0" i="0" u="none" strike="noStrike" kern="0" cap="none" spc="0" normalizeH="0" baseline="0" noProof="0" dirty="0" smtClean="0">
                <a:ln>
                  <a:noFill/>
                </a:ln>
                <a:solidFill>
                  <a:sysClr val="window" lastClr="FFFFFF"/>
                </a:solidFill>
                <a:effectLst/>
                <a:uLnTx/>
                <a:uFillTx/>
                <a:latin typeface="Calibri"/>
                <a:ea typeface="宋体"/>
                <a:cs typeface="+mn-cs"/>
              </a:endParaRPr>
            </a:p>
          </p:txBody>
        </p:sp>
        <p:sp>
          <p:nvSpPr>
            <p:cNvPr id="20" name="矩形 59"/>
            <p:cNvSpPr/>
            <p:nvPr/>
          </p:nvSpPr>
          <p:spPr>
            <a:xfrm>
              <a:off x="1575149" y="3992243"/>
              <a:ext cx="1314031" cy="432048"/>
            </a:xfrm>
            <a:prstGeom prst="rect">
              <a:avLst/>
            </a:prstGeom>
            <a:solidFill>
              <a:schemeClr val="bg1">
                <a:lumMod val="50000"/>
              </a:schemeClr>
            </a:solidFill>
            <a:ln w="25400" cap="flat" cmpd="sng" algn="ctr">
              <a:solidFill>
                <a:schemeClr val="tx1"/>
              </a:solidFill>
              <a:prstDash val="lgDash"/>
            </a:ln>
            <a:effectLst/>
          </p:spPr>
          <p:txBody>
            <a:bodyPr rtlCol="0" anchor="ctr"/>
            <a:lstStyle/>
            <a:p>
              <a:pPr fontAlgn="auto">
                <a:spcBef>
                  <a:spcPts val="0"/>
                </a:spcBef>
                <a:spcAft>
                  <a:spcPts val="0"/>
                </a:spcAft>
                <a:defRPr/>
              </a:pPr>
              <a:r>
                <a:rPr lang="en-US" altLang="zh-CN" sz="1200" kern="0" dirty="0" smtClean="0">
                  <a:solidFill>
                    <a:sysClr val="window" lastClr="FFFFFF"/>
                  </a:solidFill>
                  <a:latin typeface="Calibri"/>
                  <a:ea typeface="宋体"/>
                  <a:cs typeface="+mn-cs"/>
                </a:rPr>
                <a:t>Handler </a:t>
              </a:r>
              <a:endParaRPr lang="zh-CN" altLang="en-US" sz="1200" kern="0" dirty="0">
                <a:solidFill>
                  <a:sysClr val="window" lastClr="FFFFFF"/>
                </a:solidFill>
                <a:latin typeface="Calibri"/>
                <a:ea typeface="宋体"/>
                <a:cs typeface="+mn-cs"/>
              </a:endParaRPr>
            </a:p>
          </p:txBody>
        </p:sp>
        <p:sp>
          <p:nvSpPr>
            <p:cNvPr id="21" name="TextBox 20"/>
            <p:cNvSpPr txBox="1"/>
            <p:nvPr/>
          </p:nvSpPr>
          <p:spPr>
            <a:xfrm>
              <a:off x="840859" y="980570"/>
              <a:ext cx="3121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smtClean="0">
                  <a:ln>
                    <a:noFill/>
                  </a:ln>
                  <a:solidFill>
                    <a:sysClr val="windowText" lastClr="000000"/>
                  </a:solidFill>
                  <a:effectLst/>
                  <a:uLnTx/>
                  <a:uFillTx/>
                </a:rPr>
                <a:t>Code Testing Purposes</a:t>
              </a: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矩形 45"/>
            <p:cNvSpPr/>
            <p:nvPr/>
          </p:nvSpPr>
          <p:spPr>
            <a:xfrm>
              <a:off x="6181333" y="2336058"/>
              <a:ext cx="2102450" cy="223224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23" name="TextBox 22"/>
            <p:cNvSpPr txBox="1"/>
            <p:nvPr/>
          </p:nvSpPr>
          <p:spPr>
            <a:xfrm>
              <a:off x="7495364" y="1976018"/>
              <a:ext cx="774600"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T-API</a:t>
              </a:r>
              <a:endParaRPr kumimoji="0" lang="en-GB" sz="1600" b="1" i="0" u="none" strike="noStrike" kern="0" cap="none" spc="0" normalizeH="0" baseline="0" noProof="0" dirty="0">
                <a:ln>
                  <a:noFill/>
                </a:ln>
                <a:solidFill>
                  <a:srgbClr val="0070C0"/>
                </a:solidFill>
                <a:effectLst/>
                <a:uLnTx/>
                <a:uFillTx/>
              </a:endParaRPr>
            </a:p>
          </p:txBody>
        </p:sp>
        <p:sp>
          <p:nvSpPr>
            <p:cNvPr id="24" name="TextBox 23"/>
            <p:cNvSpPr txBox="1"/>
            <p:nvPr/>
          </p:nvSpPr>
          <p:spPr>
            <a:xfrm>
              <a:off x="6181333" y="2408067"/>
              <a:ext cx="597761"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PAL</a:t>
              </a:r>
              <a:endParaRPr kumimoji="0" lang="en-GB" sz="1600" b="1" i="0" u="none" strike="noStrike" kern="0" cap="none" spc="0" normalizeH="0" baseline="0" noProof="0" dirty="0">
                <a:ln>
                  <a:noFill/>
                </a:ln>
                <a:solidFill>
                  <a:srgbClr val="0070C0"/>
                </a:solidFill>
                <a:effectLst/>
                <a:uLnTx/>
                <a:uFillTx/>
              </a:endParaRPr>
            </a:p>
          </p:txBody>
        </p:sp>
        <p:sp>
          <p:nvSpPr>
            <p:cNvPr id="25" name="TextBox 24"/>
            <p:cNvSpPr txBox="1"/>
            <p:nvPr/>
          </p:nvSpPr>
          <p:spPr>
            <a:xfrm>
              <a:off x="6823740" y="1471961"/>
              <a:ext cx="1226429" cy="451212"/>
            </a:xfrm>
            <a:prstGeom prst="rect">
              <a:avLst/>
            </a:prstGeom>
            <a:solidFill>
              <a:srgbClr val="00B050"/>
            </a:solidFill>
            <a:ln w="9525" cap="flat" cmpd="sng" algn="ctr">
              <a:solidFill>
                <a:srgbClr val="00B05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APP1</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26" name="Straight Connector 33"/>
            <p:cNvCxnSpPr/>
            <p:nvPr/>
          </p:nvCxnSpPr>
          <p:spPr>
            <a:xfrm>
              <a:off x="7423214" y="4424292"/>
              <a:ext cx="0" cy="432048"/>
            </a:xfrm>
            <a:prstGeom prst="line">
              <a:avLst/>
            </a:prstGeom>
            <a:noFill/>
            <a:ln w="38100" cap="flat" cmpd="sng" algn="ctr">
              <a:solidFill>
                <a:srgbClr val="F79646">
                  <a:lumMod val="75000"/>
                </a:srgbClr>
              </a:solidFill>
              <a:prstDash val="solid"/>
              <a:headEnd type="triangle" w="med" len="med"/>
              <a:tailEnd type="triangle" w="med" len="med"/>
            </a:ln>
            <a:effectLst/>
          </p:spPr>
        </p:cxnSp>
        <p:cxnSp>
          <p:nvCxnSpPr>
            <p:cNvPr id="27" name="直接连接符 64"/>
            <p:cNvCxnSpPr/>
            <p:nvPr/>
          </p:nvCxnSpPr>
          <p:spPr>
            <a:xfrm>
              <a:off x="7495364" y="3488709"/>
              <a:ext cx="0" cy="720081"/>
            </a:xfrm>
            <a:prstGeom prst="line">
              <a:avLst/>
            </a:prstGeom>
            <a:noFill/>
            <a:ln w="19050" cap="flat" cmpd="sng" algn="ctr">
              <a:solidFill>
                <a:srgbClr val="F79646">
                  <a:lumMod val="75000"/>
                </a:srgbClr>
              </a:solidFill>
              <a:prstDash val="sysDash"/>
            </a:ln>
            <a:effectLst/>
          </p:spPr>
        </p:cxnSp>
        <p:sp>
          <p:nvSpPr>
            <p:cNvPr id="28" name="矩形 66"/>
            <p:cNvSpPr/>
            <p:nvPr/>
          </p:nvSpPr>
          <p:spPr>
            <a:xfrm>
              <a:off x="6251059" y="2840115"/>
              <a:ext cx="1489235" cy="288033"/>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a:ea typeface="宋体"/>
                  <a:cs typeface="+mn-cs"/>
                </a:rPr>
                <a:t>T-API 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29" name="矩形 67"/>
            <p:cNvSpPr/>
            <p:nvPr/>
          </p:nvSpPr>
          <p:spPr>
            <a:xfrm>
              <a:off x="6251059" y="3200155"/>
              <a:ext cx="1489235" cy="288033"/>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 lastClr="FFFFFF"/>
                  </a:solidFill>
                  <a:effectLst/>
                  <a:uLnTx/>
                  <a:uFillTx/>
                  <a:latin typeface="Calibri"/>
                  <a:ea typeface="宋体"/>
                  <a:cs typeface="+mn-cs"/>
                </a:rPr>
                <a:t>Adapter Layout</a:t>
              </a:r>
              <a:endParaRPr kumimoji="0" lang="zh-CN" altLang="en-US" sz="105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30" name="矩形 70"/>
            <p:cNvSpPr/>
            <p:nvPr/>
          </p:nvSpPr>
          <p:spPr>
            <a:xfrm rot="16200000">
              <a:off x="7609329" y="2952474"/>
              <a:ext cx="792704" cy="38099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it-IT" altLang="zh-CN" sz="1050" kern="0" dirty="0" smtClean="0">
                  <a:solidFill>
                    <a:sysClr val="window" lastClr="FFFFFF"/>
                  </a:solidFill>
                  <a:latin typeface="Calibri"/>
                  <a:ea typeface="宋体"/>
                </a:rPr>
                <a:t>Utils</a:t>
              </a:r>
              <a:r>
                <a:rPr lang="zh-CN" altLang="en-US" sz="1050" kern="0" dirty="0" smtClean="0">
                  <a:solidFill>
                    <a:sysClr val="window" lastClr="FFFFFF"/>
                  </a:solidFill>
                  <a:latin typeface="Calibri"/>
                  <a:ea typeface="宋体"/>
                </a:rPr>
                <a:t> </a:t>
              </a:r>
              <a:r>
                <a:rPr lang="it-IT" altLang="zh-CN" sz="1050" kern="0" dirty="0" smtClean="0">
                  <a:solidFill>
                    <a:sysClr val="window" lastClr="FFFFFF"/>
                  </a:solidFill>
                  <a:latin typeface="Calibri"/>
                  <a:ea typeface="宋体"/>
                </a:rPr>
                <a:t>Layout</a:t>
              </a:r>
            </a:p>
          </p:txBody>
        </p:sp>
        <p:sp>
          <p:nvSpPr>
            <p:cNvPr id="31" name="矩形 59"/>
            <p:cNvSpPr/>
            <p:nvPr/>
          </p:nvSpPr>
          <p:spPr>
            <a:xfrm>
              <a:off x="6794547" y="3992243"/>
              <a:ext cx="1314031" cy="432048"/>
            </a:xfrm>
            <a:prstGeom prst="rect">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Handler 3</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32" name="TextBox 31"/>
            <p:cNvSpPr txBox="1"/>
            <p:nvPr/>
          </p:nvSpPr>
          <p:spPr>
            <a:xfrm>
              <a:off x="6845623" y="980569"/>
              <a:ext cx="15507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smtClean="0">
                  <a:ln>
                    <a:noFill/>
                  </a:ln>
                  <a:solidFill>
                    <a:sysClr val="windowText" lastClr="000000"/>
                  </a:solidFill>
                  <a:effectLst/>
                  <a:uLnTx/>
                  <a:uFillTx/>
                </a:rPr>
                <a:t>Integration</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33" name="Straight Connector 33"/>
            <p:cNvCxnSpPr/>
            <p:nvPr/>
          </p:nvCxnSpPr>
          <p:spPr>
            <a:xfrm>
              <a:off x="7423214" y="5313291"/>
              <a:ext cx="0" cy="432048"/>
            </a:xfrm>
            <a:prstGeom prst="line">
              <a:avLst/>
            </a:prstGeom>
            <a:noFill/>
            <a:ln w="38100" cap="flat" cmpd="sng" algn="ctr">
              <a:solidFill>
                <a:schemeClr val="tx1"/>
              </a:solidFill>
              <a:prstDash val="solid"/>
              <a:headEnd type="triangle" w="med" len="med"/>
              <a:tailEnd type="triangle" w="med" len="med"/>
            </a:ln>
            <a:effectLst/>
          </p:spPr>
        </p:cxnSp>
        <p:sp>
          <p:nvSpPr>
            <p:cNvPr id="34" name="矩形 61"/>
            <p:cNvSpPr/>
            <p:nvPr/>
          </p:nvSpPr>
          <p:spPr>
            <a:xfrm>
              <a:off x="6840015" y="4843638"/>
              <a:ext cx="1213463" cy="484893"/>
            </a:xfrm>
            <a:prstGeom prst="flowChartAlternateProcess">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solidFill>
                  <a:effectLst/>
                  <a:uLnTx/>
                  <a:uFillTx/>
                  <a:latin typeface="Calibri"/>
                  <a:ea typeface="宋体"/>
                  <a:cs typeface="+mn-cs"/>
                </a:rPr>
                <a:t>Controller 3</a:t>
              </a:r>
              <a:endParaRPr kumimoji="0" lang="zh-CN" altLang="en-US" sz="1200" b="0" i="0" u="none" strike="noStrike" kern="0" cap="none" spc="0" normalizeH="0" baseline="0" noProof="0" dirty="0">
                <a:ln>
                  <a:noFill/>
                </a:ln>
                <a:solidFill>
                  <a:sysClr val="window" lastClr="FFFFFF"/>
                </a:solidFill>
                <a:effectLst/>
                <a:uLnTx/>
                <a:uFillTx/>
                <a:latin typeface="Calibri"/>
                <a:ea typeface="宋体"/>
                <a:cs typeface="+mn-cs"/>
              </a:endParaRPr>
            </a:p>
          </p:txBody>
        </p:sp>
        <p:sp>
          <p:nvSpPr>
            <p:cNvPr id="35" name="Oval 34"/>
            <p:cNvSpPr/>
            <p:nvPr/>
          </p:nvSpPr>
          <p:spPr>
            <a:xfrm>
              <a:off x="5825893" y="5745483"/>
              <a:ext cx="3244566" cy="751970"/>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a:ea typeface="+mn-ea"/>
                  <a:cs typeface="+mn-cs"/>
                </a:rPr>
                <a:t>Mininet</a:t>
              </a:r>
              <a:r>
                <a:rPr kumimoji="0" lang="en-US" sz="1800" b="0" i="0" u="none" strike="noStrike" kern="0" cap="none" spc="0" normalizeH="0" baseline="0" noProof="0" dirty="0" smtClean="0">
                  <a:ln>
                    <a:noFill/>
                  </a:ln>
                  <a:solidFill>
                    <a:prstClr val="white"/>
                  </a:solidFill>
                  <a:effectLst/>
                  <a:uLnTx/>
                  <a:uFillTx/>
                  <a:latin typeface="Calibri"/>
                  <a:ea typeface="+mn-ea"/>
                  <a:cs typeface="+mn-cs"/>
                </a:rPr>
                <a:t>/</a:t>
              </a:r>
              <a:r>
                <a:rPr kumimoji="0" lang="en-US" sz="1800" b="0" i="0" u="none" strike="noStrike" kern="0" cap="none" spc="0" normalizeH="0" baseline="0" noProof="0" dirty="0" err="1" smtClean="0">
                  <a:ln>
                    <a:noFill/>
                  </a:ln>
                  <a:solidFill>
                    <a:prstClr val="white"/>
                  </a:solidFill>
                  <a:effectLst/>
                  <a:uLnTx/>
                  <a:uFillTx/>
                  <a:latin typeface="Calibri"/>
                  <a:ea typeface="+mn-ea"/>
                  <a:cs typeface="+mn-cs"/>
                </a:rPr>
                <a:t>LincOE</a:t>
              </a: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smtClean="0">
                  <a:ln>
                    <a:noFill/>
                  </a:ln>
                  <a:solidFill>
                    <a:prstClr val="white"/>
                  </a:solidFill>
                  <a:effectLst/>
                  <a:uLnTx/>
                  <a:uFillTx/>
                  <a:latin typeface="Calibri"/>
                  <a:ea typeface="+mn-ea"/>
                  <a:cs typeface="+mn-cs"/>
                </a:rPr>
                <a:t>Emulator</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TextBox 35"/>
            <p:cNvSpPr txBox="1"/>
            <p:nvPr/>
          </p:nvSpPr>
          <p:spPr>
            <a:xfrm>
              <a:off x="6651853" y="5374539"/>
              <a:ext cx="640040" cy="33855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rPr>
                <a:t>SBI</a:t>
              </a:r>
              <a:endParaRPr kumimoji="0" lang="en-GB" sz="1600" b="1" i="0" u="none" strike="noStrike" kern="0" cap="none" spc="0" normalizeH="0" baseline="0" noProof="0" dirty="0">
                <a:ln>
                  <a:noFill/>
                </a:ln>
                <a:solidFill>
                  <a:schemeClr val="tx1"/>
                </a:solidFill>
                <a:effectLst/>
                <a:uLnTx/>
                <a:uFillTx/>
              </a:endParaRPr>
            </a:p>
          </p:txBody>
        </p:sp>
        <p:cxnSp>
          <p:nvCxnSpPr>
            <p:cNvPr id="37" name="Straight Connector 17"/>
            <p:cNvCxnSpPr/>
            <p:nvPr/>
          </p:nvCxnSpPr>
          <p:spPr>
            <a:xfrm>
              <a:off x="7387307" y="1923172"/>
              <a:ext cx="0" cy="556900"/>
            </a:xfrm>
            <a:prstGeom prst="line">
              <a:avLst/>
            </a:prstGeom>
            <a:noFill/>
            <a:ln w="38100" cap="flat" cmpd="sng" algn="ctr">
              <a:solidFill>
                <a:srgbClr val="0070C0"/>
              </a:solidFill>
              <a:prstDash val="solid"/>
              <a:headEnd type="triangle" w="med" len="med"/>
              <a:tailEnd type="triangle" w="med" len="med"/>
            </a:ln>
            <a:effectLst/>
          </p:spPr>
        </p:cxn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矩形 45"/>
          <p:cNvSpPr/>
          <p:nvPr/>
        </p:nvSpPr>
        <p:spPr>
          <a:xfrm>
            <a:off x="2222500" y="4533900"/>
            <a:ext cx="647700" cy="26993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r>
              <a:rPr lang="it-IT" altLang="zh-CN" sz="1200" b="1" kern="0" dirty="0" smtClean="0">
                <a:solidFill>
                  <a:srgbClr val="0070C0"/>
                </a:solidFill>
              </a:rPr>
              <a:t>PAL</a:t>
            </a:r>
            <a:endParaRPr lang="zh-CN" altLang="en-US" sz="1200" b="1" kern="0" dirty="0" smtClean="0">
              <a:solidFill>
                <a:srgbClr val="0070C0"/>
              </a:solidFill>
            </a:endParaRPr>
          </a:p>
        </p:txBody>
      </p:sp>
      <p:sp>
        <p:nvSpPr>
          <p:cNvPr id="352" name="矩形 45"/>
          <p:cNvSpPr/>
          <p:nvPr/>
        </p:nvSpPr>
        <p:spPr>
          <a:xfrm>
            <a:off x="3994150" y="4559300"/>
            <a:ext cx="749300" cy="24453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r>
              <a:rPr lang="it-IT" altLang="zh-CN" sz="1200" b="1" kern="0" dirty="0" smtClean="0">
                <a:solidFill>
                  <a:srgbClr val="0070C0"/>
                </a:solidFill>
              </a:rPr>
              <a:t>PAL</a:t>
            </a:r>
            <a:endParaRPr lang="zh-CN" altLang="en-US" sz="1200" b="1" kern="0" dirty="0" smtClean="0">
              <a:solidFill>
                <a:srgbClr val="0070C0"/>
              </a:solidFill>
            </a:endParaRPr>
          </a:p>
        </p:txBody>
      </p:sp>
      <p:sp>
        <p:nvSpPr>
          <p:cNvPr id="353" name="矩形 45"/>
          <p:cNvSpPr/>
          <p:nvPr/>
        </p:nvSpPr>
        <p:spPr>
          <a:xfrm>
            <a:off x="5753100" y="4533900"/>
            <a:ext cx="762000" cy="26993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r>
              <a:rPr lang="it-IT" altLang="zh-CN" sz="1200" b="1" kern="0" dirty="0" smtClean="0">
                <a:solidFill>
                  <a:srgbClr val="0070C0"/>
                </a:solidFill>
              </a:rPr>
              <a:t>PAL</a:t>
            </a:r>
            <a:endParaRPr lang="zh-CN" altLang="en-US" sz="1200" b="1" kern="0" dirty="0" smtClean="0">
              <a:solidFill>
                <a:srgbClr val="0070C0"/>
              </a:solidFill>
            </a:endParaRPr>
          </a:p>
        </p:txBody>
      </p:sp>
      <p:sp>
        <p:nvSpPr>
          <p:cNvPr id="375" name="矩形 45"/>
          <p:cNvSpPr/>
          <p:nvPr/>
        </p:nvSpPr>
        <p:spPr>
          <a:xfrm>
            <a:off x="673100" y="4533900"/>
            <a:ext cx="730250" cy="27628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r>
              <a:rPr lang="it-IT" altLang="zh-CN" sz="1200" b="1" kern="0" dirty="0" smtClean="0">
                <a:solidFill>
                  <a:srgbClr val="0070C0"/>
                </a:solidFill>
              </a:rPr>
              <a:t>PAL</a:t>
            </a:r>
            <a:endParaRPr lang="zh-CN" altLang="en-US" sz="1200" b="1" kern="0" dirty="0" smtClean="0">
              <a:solidFill>
                <a:srgbClr val="0070C0"/>
              </a:solidFill>
            </a:endParaRPr>
          </a:p>
        </p:txBody>
      </p:sp>
      <p:sp>
        <p:nvSpPr>
          <p:cNvPr id="139" name="矩形 45"/>
          <p:cNvSpPr/>
          <p:nvPr/>
        </p:nvSpPr>
        <p:spPr>
          <a:xfrm>
            <a:off x="5024438" y="2137064"/>
            <a:ext cx="2286000" cy="26993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r>
              <a:rPr lang="it-IT" altLang="zh-CN" sz="1200" b="1" kern="0" dirty="0" smtClean="0">
                <a:solidFill>
                  <a:srgbClr val="0070C0"/>
                </a:solidFill>
              </a:rPr>
              <a:t>PAL</a:t>
            </a:r>
            <a:endParaRPr lang="zh-CN" altLang="en-US" sz="1200" b="1" kern="0" dirty="0" smtClean="0">
              <a:solidFill>
                <a:srgbClr val="0070C0"/>
              </a:solidFill>
            </a:endParaRPr>
          </a:p>
        </p:txBody>
      </p:sp>
      <p:sp>
        <p:nvSpPr>
          <p:cNvPr id="2" name="Title 1"/>
          <p:cNvSpPr>
            <a:spLocks noGrp="1"/>
          </p:cNvSpPr>
          <p:nvPr>
            <p:ph type="title"/>
          </p:nvPr>
        </p:nvSpPr>
        <p:spPr/>
        <p:txBody>
          <a:bodyPr/>
          <a:lstStyle/>
          <a:p>
            <a:r>
              <a:rPr lang="en-US" smtClean="0"/>
              <a:t>PAL Deployment</a:t>
            </a:r>
            <a:endParaRPr lang="en-US" dirty="0"/>
          </a:p>
        </p:txBody>
      </p:sp>
      <p:sp>
        <p:nvSpPr>
          <p:cNvPr id="3" name="Slide Number Placeholder 2"/>
          <p:cNvSpPr>
            <a:spLocks noGrp="1"/>
          </p:cNvSpPr>
          <p:nvPr>
            <p:ph type="sldNum" sz="quarter" idx="10"/>
          </p:nvPr>
        </p:nvSpPr>
        <p:spPr/>
        <p:txBody>
          <a:bodyPr/>
          <a:lstStyle/>
          <a:p>
            <a:fld id="{5E8CF445-B826-7E4D-83B9-DF78E81D7E9C}" type="slidenum">
              <a:rPr lang="en-US" smtClean="0"/>
              <a:pPr/>
              <a:t>87</a:t>
            </a:fld>
            <a:endParaRPr lang="en-US" smtClean="0"/>
          </a:p>
        </p:txBody>
      </p:sp>
      <p:grpSp>
        <p:nvGrpSpPr>
          <p:cNvPr id="4" name="Group 41"/>
          <p:cNvGrpSpPr/>
          <p:nvPr/>
        </p:nvGrpSpPr>
        <p:grpSpPr>
          <a:xfrm>
            <a:off x="1844734" y="5707606"/>
            <a:ext cx="1498633" cy="553200"/>
            <a:chOff x="1092547" y="3827603"/>
            <a:chExt cx="2664296" cy="803256"/>
          </a:xfrm>
        </p:grpSpPr>
        <p:sp>
          <p:nvSpPr>
            <p:cNvPr id="215" name="云形 131"/>
            <p:cNvSpPr/>
            <p:nvPr/>
          </p:nvSpPr>
          <p:spPr bwMode="auto">
            <a:xfrm>
              <a:off x="1092547" y="3886476"/>
              <a:ext cx="2664296" cy="744383"/>
            </a:xfrm>
            <a:prstGeom prst="cloud">
              <a:avLst/>
            </a:prstGeom>
            <a:gradFill flip="none" rotWithShape="1">
              <a:gsLst>
                <a:gs pos="0">
                  <a:srgbClr val="90AFEC"/>
                </a:gs>
                <a:gs pos="100000">
                  <a:srgbClr val="E5ECFB"/>
                </a:gs>
              </a:gsLst>
              <a:lin ang="13500000" scaled="1"/>
              <a:tileRect/>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46162" tIns="23079" rIns="46162" bIns="23079" anchor="ctr"/>
            <a:lstStyle/>
            <a:p>
              <a:pPr defTabSz="467268" fontAlgn="auto">
                <a:spcBef>
                  <a:spcPts val="0"/>
                </a:spcBef>
                <a:spcAft>
                  <a:spcPts val="0"/>
                </a:spcAft>
                <a:defRPr/>
              </a:pPr>
              <a:endParaRPr lang="en-US" altLang="zh-CN" sz="1200" kern="0" dirty="0">
                <a:solidFill>
                  <a:prstClr val="black"/>
                </a:solidFill>
                <a:latin typeface="FrutigerNext LT Medium"/>
                <a:ea typeface="华文细黑"/>
                <a:cs typeface="Arial" panose="020B0604020202020204" pitchFamily="34" charset="0"/>
              </a:endParaRPr>
            </a:p>
          </p:txBody>
        </p:sp>
        <p:grpSp>
          <p:nvGrpSpPr>
            <p:cNvPr id="5" name="组合 127"/>
            <p:cNvGrpSpPr/>
            <p:nvPr/>
          </p:nvGrpSpPr>
          <p:grpSpPr>
            <a:xfrm>
              <a:off x="1231396" y="3827603"/>
              <a:ext cx="2376176" cy="668868"/>
              <a:chOff x="3317397" y="4494233"/>
              <a:chExt cx="2589859" cy="668868"/>
            </a:xfrm>
          </p:grpSpPr>
          <p:cxnSp>
            <p:nvCxnSpPr>
              <p:cNvPr id="217" name="直接连接符 35"/>
              <p:cNvCxnSpPr/>
              <p:nvPr/>
            </p:nvCxnSpPr>
            <p:spPr bwMode="auto">
              <a:xfrm flipV="1">
                <a:off x="4983579" y="4903716"/>
                <a:ext cx="771132" cy="16285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18" name="直接连接符 36"/>
              <p:cNvCxnSpPr/>
              <p:nvPr/>
            </p:nvCxnSpPr>
            <p:spPr bwMode="auto">
              <a:xfrm flipH="1" flipV="1">
                <a:off x="5045983" y="4678819"/>
                <a:ext cx="17286" cy="395508"/>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19" name="直接连接符 37"/>
              <p:cNvCxnSpPr/>
              <p:nvPr/>
            </p:nvCxnSpPr>
            <p:spPr bwMode="auto">
              <a:xfrm flipV="1">
                <a:off x="3440771" y="4671064"/>
                <a:ext cx="663119" cy="24934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0" name="直接连接符 38"/>
              <p:cNvCxnSpPr/>
              <p:nvPr/>
            </p:nvCxnSpPr>
            <p:spPr bwMode="auto">
              <a:xfrm>
                <a:off x="4026104" y="4686574"/>
                <a:ext cx="1106309" cy="35673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1" name="直接连接符 39"/>
              <p:cNvCxnSpPr/>
              <p:nvPr/>
            </p:nvCxnSpPr>
            <p:spPr bwMode="auto">
              <a:xfrm>
                <a:off x="5048920" y="4632289"/>
                <a:ext cx="697149" cy="24040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2" name="直接连接符 40"/>
              <p:cNvCxnSpPr/>
              <p:nvPr/>
            </p:nvCxnSpPr>
            <p:spPr bwMode="auto">
              <a:xfrm>
                <a:off x="3415407" y="4933938"/>
                <a:ext cx="774914" cy="11712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3" name="直接连接符 41"/>
              <p:cNvCxnSpPr/>
              <p:nvPr/>
            </p:nvCxnSpPr>
            <p:spPr bwMode="auto">
              <a:xfrm>
                <a:off x="4099581" y="4670115"/>
                <a:ext cx="949338" cy="94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cxnSp>
            <p:nvCxnSpPr>
              <p:cNvPr id="224" name="直接连接符 42"/>
              <p:cNvCxnSpPr/>
              <p:nvPr/>
            </p:nvCxnSpPr>
            <p:spPr bwMode="auto">
              <a:xfrm flipV="1">
                <a:off x="4155750" y="4671064"/>
                <a:ext cx="0" cy="24816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5" name="直接连接符 43"/>
              <p:cNvCxnSpPr/>
              <p:nvPr/>
            </p:nvCxnSpPr>
            <p:spPr bwMode="auto">
              <a:xfrm flipV="1">
                <a:off x="4199494" y="4663309"/>
                <a:ext cx="881060" cy="37299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26" name="直接连接符 44"/>
              <p:cNvCxnSpPr/>
              <p:nvPr/>
            </p:nvCxnSpPr>
            <p:spPr bwMode="auto">
              <a:xfrm>
                <a:off x="4134153" y="5051193"/>
                <a:ext cx="877257" cy="2313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pic>
            <p:nvPicPr>
              <p:cNvPr id="227"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317397" y="4758056"/>
                <a:ext cx="270272" cy="258477"/>
              </a:xfrm>
              <a:prstGeom prst="rect">
                <a:avLst/>
              </a:prstGeom>
              <a:noFill/>
              <a:ln w="9525">
                <a:noFill/>
                <a:miter lim="800000"/>
                <a:headEnd/>
                <a:tailEnd/>
              </a:ln>
            </p:spPr>
          </p:pic>
          <p:pic>
            <p:nvPicPr>
              <p:cNvPr id="228"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994561" y="4494233"/>
                <a:ext cx="270272" cy="258477"/>
              </a:xfrm>
              <a:prstGeom prst="rect">
                <a:avLst/>
              </a:prstGeom>
              <a:noFill/>
              <a:ln w="9525">
                <a:noFill/>
                <a:miter lim="800000"/>
                <a:headEnd/>
                <a:tailEnd/>
              </a:ln>
            </p:spPr>
          </p:pic>
          <p:pic>
            <p:nvPicPr>
              <p:cNvPr id="229"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885569" y="4904624"/>
                <a:ext cx="270272" cy="258477"/>
              </a:xfrm>
              <a:prstGeom prst="rect">
                <a:avLst/>
              </a:prstGeom>
              <a:noFill/>
              <a:ln w="9525">
                <a:noFill/>
                <a:miter lim="800000"/>
                <a:headEnd/>
                <a:tailEnd/>
              </a:ln>
            </p:spPr>
          </p:pic>
          <p:pic>
            <p:nvPicPr>
              <p:cNvPr id="230"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5636984" y="4728742"/>
                <a:ext cx="270272" cy="258477"/>
              </a:xfrm>
              <a:prstGeom prst="rect">
                <a:avLst/>
              </a:prstGeom>
              <a:noFill/>
              <a:ln w="9525">
                <a:noFill/>
                <a:miter lim="800000"/>
                <a:headEnd/>
                <a:tailEnd/>
              </a:ln>
            </p:spPr>
          </p:pic>
          <p:pic>
            <p:nvPicPr>
              <p:cNvPr id="231"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918240" y="4528892"/>
                <a:ext cx="270272" cy="258477"/>
              </a:xfrm>
              <a:prstGeom prst="rect">
                <a:avLst/>
              </a:prstGeom>
              <a:noFill/>
              <a:ln w="9525">
                <a:noFill/>
                <a:miter lim="800000"/>
                <a:headEnd/>
                <a:tailEnd/>
              </a:ln>
            </p:spPr>
          </p:pic>
          <p:pic>
            <p:nvPicPr>
              <p:cNvPr id="232"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036143" y="4875311"/>
                <a:ext cx="270272" cy="258477"/>
              </a:xfrm>
              <a:prstGeom prst="rect">
                <a:avLst/>
              </a:prstGeom>
              <a:noFill/>
              <a:ln w="9525">
                <a:noFill/>
                <a:miter lim="800000"/>
                <a:headEnd/>
                <a:tailEnd/>
              </a:ln>
            </p:spPr>
          </p:pic>
        </p:grpSp>
      </p:grpSp>
      <p:cxnSp>
        <p:nvCxnSpPr>
          <p:cNvPr id="233" name="Straight Arrow Connector 77"/>
          <p:cNvCxnSpPr>
            <a:endCxn id="227" idx="0"/>
          </p:cNvCxnSpPr>
          <p:nvPr/>
        </p:nvCxnSpPr>
        <p:spPr bwMode="auto">
          <a:xfrm flipH="1">
            <a:off x="1992575" y="5500756"/>
            <a:ext cx="595742" cy="388544"/>
          </a:xfrm>
          <a:prstGeom prst="straightConnector1">
            <a:avLst/>
          </a:prstGeom>
          <a:noFill/>
          <a:ln w="12700" cap="flat" cmpd="sng" algn="ctr">
            <a:solidFill>
              <a:srgbClr val="FFFFFF"/>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4" name="Straight Arrow Connector 77"/>
          <p:cNvCxnSpPr>
            <a:endCxn id="215" idx="3"/>
          </p:cNvCxnSpPr>
          <p:nvPr/>
        </p:nvCxnSpPr>
        <p:spPr bwMode="auto">
          <a:xfrm flipH="1">
            <a:off x="2594051" y="5203550"/>
            <a:ext cx="2319" cy="573913"/>
          </a:xfrm>
          <a:prstGeom prst="straightConnector1">
            <a:avLst/>
          </a:prstGeom>
          <a:noFill/>
          <a:ln w="9525" cap="flat" cmpd="sng" algn="ctr">
            <a:solidFill>
              <a:schemeClr val="tx1"/>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 name="Group 41"/>
          <p:cNvGrpSpPr/>
          <p:nvPr/>
        </p:nvGrpSpPr>
        <p:grpSpPr>
          <a:xfrm>
            <a:off x="3593871" y="5707606"/>
            <a:ext cx="1498633" cy="553200"/>
            <a:chOff x="1092547" y="3827603"/>
            <a:chExt cx="2664296" cy="803256"/>
          </a:xfrm>
        </p:grpSpPr>
        <p:sp>
          <p:nvSpPr>
            <p:cNvPr id="236" name="云形 131"/>
            <p:cNvSpPr/>
            <p:nvPr/>
          </p:nvSpPr>
          <p:spPr bwMode="auto">
            <a:xfrm>
              <a:off x="1092547" y="3886476"/>
              <a:ext cx="2664296" cy="744383"/>
            </a:xfrm>
            <a:prstGeom prst="cloud">
              <a:avLst/>
            </a:prstGeom>
            <a:gradFill flip="none" rotWithShape="1">
              <a:gsLst>
                <a:gs pos="0">
                  <a:srgbClr val="90AFEC"/>
                </a:gs>
                <a:gs pos="100000">
                  <a:srgbClr val="E5ECFB"/>
                </a:gs>
              </a:gsLst>
              <a:lin ang="13500000" scaled="1"/>
              <a:tileRect/>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46162" tIns="23079" rIns="46162" bIns="23079" anchor="ctr"/>
            <a:lstStyle/>
            <a:p>
              <a:pPr defTabSz="467268" fontAlgn="auto">
                <a:spcBef>
                  <a:spcPts val="0"/>
                </a:spcBef>
                <a:spcAft>
                  <a:spcPts val="0"/>
                </a:spcAft>
                <a:defRPr/>
              </a:pPr>
              <a:endParaRPr lang="en-US" altLang="zh-CN" sz="1200" kern="0" dirty="0">
                <a:solidFill>
                  <a:prstClr val="black"/>
                </a:solidFill>
                <a:latin typeface="FrutigerNext LT Medium"/>
                <a:ea typeface="华文细黑"/>
                <a:cs typeface="Arial" panose="020B0604020202020204" pitchFamily="34" charset="0"/>
              </a:endParaRPr>
            </a:p>
          </p:txBody>
        </p:sp>
        <p:grpSp>
          <p:nvGrpSpPr>
            <p:cNvPr id="7" name="组合 127"/>
            <p:cNvGrpSpPr/>
            <p:nvPr/>
          </p:nvGrpSpPr>
          <p:grpSpPr>
            <a:xfrm>
              <a:off x="1231396" y="3827603"/>
              <a:ext cx="2376176" cy="668868"/>
              <a:chOff x="3317397" y="4494233"/>
              <a:chExt cx="2589859" cy="668868"/>
            </a:xfrm>
          </p:grpSpPr>
          <p:cxnSp>
            <p:nvCxnSpPr>
              <p:cNvPr id="238" name="直接连接符 35"/>
              <p:cNvCxnSpPr/>
              <p:nvPr/>
            </p:nvCxnSpPr>
            <p:spPr bwMode="auto">
              <a:xfrm flipV="1">
                <a:off x="4983579" y="4903716"/>
                <a:ext cx="771132" cy="16285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39" name="直接连接符 36"/>
              <p:cNvCxnSpPr/>
              <p:nvPr/>
            </p:nvCxnSpPr>
            <p:spPr bwMode="auto">
              <a:xfrm flipH="1" flipV="1">
                <a:off x="5045983" y="4678819"/>
                <a:ext cx="17286" cy="395508"/>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0" name="直接连接符 37"/>
              <p:cNvCxnSpPr/>
              <p:nvPr/>
            </p:nvCxnSpPr>
            <p:spPr bwMode="auto">
              <a:xfrm flipV="1">
                <a:off x="3440771" y="4671064"/>
                <a:ext cx="663119" cy="24934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1" name="直接连接符 38"/>
              <p:cNvCxnSpPr/>
              <p:nvPr/>
            </p:nvCxnSpPr>
            <p:spPr bwMode="auto">
              <a:xfrm>
                <a:off x="4026104" y="4686574"/>
                <a:ext cx="1106309" cy="35673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2" name="直接连接符 39"/>
              <p:cNvCxnSpPr/>
              <p:nvPr/>
            </p:nvCxnSpPr>
            <p:spPr bwMode="auto">
              <a:xfrm>
                <a:off x="5048920" y="4632289"/>
                <a:ext cx="697149" cy="24040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3" name="直接连接符 40"/>
              <p:cNvCxnSpPr/>
              <p:nvPr/>
            </p:nvCxnSpPr>
            <p:spPr bwMode="auto">
              <a:xfrm>
                <a:off x="3415407" y="4933938"/>
                <a:ext cx="774914" cy="11712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4" name="直接连接符 41"/>
              <p:cNvCxnSpPr/>
              <p:nvPr/>
            </p:nvCxnSpPr>
            <p:spPr bwMode="auto">
              <a:xfrm>
                <a:off x="4099581" y="4670115"/>
                <a:ext cx="949338" cy="94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cxnSp>
            <p:nvCxnSpPr>
              <p:cNvPr id="245" name="直接连接符 42"/>
              <p:cNvCxnSpPr/>
              <p:nvPr/>
            </p:nvCxnSpPr>
            <p:spPr bwMode="auto">
              <a:xfrm flipV="1">
                <a:off x="4155750" y="4671064"/>
                <a:ext cx="0" cy="24816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6" name="直接连接符 43"/>
              <p:cNvCxnSpPr/>
              <p:nvPr/>
            </p:nvCxnSpPr>
            <p:spPr bwMode="auto">
              <a:xfrm flipV="1">
                <a:off x="4199494" y="4663309"/>
                <a:ext cx="881060" cy="37299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47" name="直接连接符 44"/>
              <p:cNvCxnSpPr/>
              <p:nvPr/>
            </p:nvCxnSpPr>
            <p:spPr bwMode="auto">
              <a:xfrm>
                <a:off x="4134153" y="5051193"/>
                <a:ext cx="877257" cy="2313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pic>
            <p:nvPicPr>
              <p:cNvPr id="248"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317397" y="4758056"/>
                <a:ext cx="270272" cy="258477"/>
              </a:xfrm>
              <a:prstGeom prst="rect">
                <a:avLst/>
              </a:prstGeom>
              <a:noFill/>
              <a:ln w="9525">
                <a:noFill/>
                <a:miter lim="800000"/>
                <a:headEnd/>
                <a:tailEnd/>
              </a:ln>
            </p:spPr>
          </p:pic>
          <p:pic>
            <p:nvPicPr>
              <p:cNvPr id="249"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994561" y="4494233"/>
                <a:ext cx="270272" cy="258477"/>
              </a:xfrm>
              <a:prstGeom prst="rect">
                <a:avLst/>
              </a:prstGeom>
              <a:noFill/>
              <a:ln w="9525">
                <a:noFill/>
                <a:miter lim="800000"/>
                <a:headEnd/>
                <a:tailEnd/>
              </a:ln>
            </p:spPr>
          </p:pic>
          <p:pic>
            <p:nvPicPr>
              <p:cNvPr id="250"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885569" y="4904624"/>
                <a:ext cx="270272" cy="258477"/>
              </a:xfrm>
              <a:prstGeom prst="rect">
                <a:avLst/>
              </a:prstGeom>
              <a:noFill/>
              <a:ln w="9525">
                <a:noFill/>
                <a:miter lim="800000"/>
                <a:headEnd/>
                <a:tailEnd/>
              </a:ln>
            </p:spPr>
          </p:pic>
          <p:pic>
            <p:nvPicPr>
              <p:cNvPr id="251"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5636984" y="4728742"/>
                <a:ext cx="270272" cy="258477"/>
              </a:xfrm>
              <a:prstGeom prst="rect">
                <a:avLst/>
              </a:prstGeom>
              <a:noFill/>
              <a:ln w="9525">
                <a:noFill/>
                <a:miter lim="800000"/>
                <a:headEnd/>
                <a:tailEnd/>
              </a:ln>
            </p:spPr>
          </p:pic>
          <p:pic>
            <p:nvPicPr>
              <p:cNvPr id="252"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918240" y="4528892"/>
                <a:ext cx="270272" cy="258477"/>
              </a:xfrm>
              <a:prstGeom prst="rect">
                <a:avLst/>
              </a:prstGeom>
              <a:noFill/>
              <a:ln w="9525">
                <a:noFill/>
                <a:miter lim="800000"/>
                <a:headEnd/>
                <a:tailEnd/>
              </a:ln>
            </p:spPr>
          </p:pic>
          <p:pic>
            <p:nvPicPr>
              <p:cNvPr id="253"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036143" y="4875311"/>
                <a:ext cx="270272" cy="258477"/>
              </a:xfrm>
              <a:prstGeom prst="rect">
                <a:avLst/>
              </a:prstGeom>
              <a:noFill/>
              <a:ln w="9525">
                <a:noFill/>
                <a:miter lim="800000"/>
                <a:headEnd/>
                <a:tailEnd/>
              </a:ln>
            </p:spPr>
          </p:pic>
        </p:grpSp>
      </p:grpSp>
      <p:cxnSp>
        <p:nvCxnSpPr>
          <p:cNvPr id="254" name="Straight Arrow Connector 253"/>
          <p:cNvCxnSpPr>
            <a:endCxn id="248" idx="0"/>
          </p:cNvCxnSpPr>
          <p:nvPr/>
        </p:nvCxnSpPr>
        <p:spPr bwMode="auto">
          <a:xfrm flipH="1">
            <a:off x="3741712" y="5500756"/>
            <a:ext cx="595742" cy="388544"/>
          </a:xfrm>
          <a:prstGeom prst="straightConnector1">
            <a:avLst/>
          </a:prstGeom>
          <a:noFill/>
          <a:ln w="12700" cap="flat" cmpd="sng" algn="ctr">
            <a:solidFill>
              <a:srgbClr val="FFFFFF"/>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5" name="Straight Arrow Connector 77"/>
          <p:cNvCxnSpPr>
            <a:endCxn id="236" idx="3"/>
          </p:cNvCxnSpPr>
          <p:nvPr/>
        </p:nvCxnSpPr>
        <p:spPr bwMode="auto">
          <a:xfrm flipH="1">
            <a:off x="4343188" y="5203550"/>
            <a:ext cx="2319" cy="573913"/>
          </a:xfrm>
          <a:prstGeom prst="straightConnector1">
            <a:avLst/>
          </a:prstGeom>
          <a:noFill/>
          <a:ln w="9525" cap="flat" cmpd="sng" algn="ctr">
            <a:solidFill>
              <a:schemeClr val="tx1"/>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8" name="Group 41"/>
          <p:cNvGrpSpPr/>
          <p:nvPr/>
        </p:nvGrpSpPr>
        <p:grpSpPr>
          <a:xfrm>
            <a:off x="5408816" y="5707606"/>
            <a:ext cx="1498633" cy="553200"/>
            <a:chOff x="1092547" y="3827603"/>
            <a:chExt cx="2664296" cy="803256"/>
          </a:xfrm>
        </p:grpSpPr>
        <p:sp>
          <p:nvSpPr>
            <p:cNvPr id="257" name="云形 131"/>
            <p:cNvSpPr/>
            <p:nvPr/>
          </p:nvSpPr>
          <p:spPr bwMode="auto">
            <a:xfrm>
              <a:off x="1092547" y="3886476"/>
              <a:ext cx="2664296" cy="744383"/>
            </a:xfrm>
            <a:prstGeom prst="cloud">
              <a:avLst/>
            </a:prstGeom>
            <a:gradFill flip="none" rotWithShape="1">
              <a:gsLst>
                <a:gs pos="0">
                  <a:srgbClr val="90AFEC"/>
                </a:gs>
                <a:gs pos="100000">
                  <a:srgbClr val="E5ECFB"/>
                </a:gs>
              </a:gsLst>
              <a:lin ang="13500000" scaled="1"/>
              <a:tileRect/>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46162" tIns="23079" rIns="46162" bIns="23079" anchor="ctr"/>
            <a:lstStyle/>
            <a:p>
              <a:pPr defTabSz="467268" fontAlgn="auto">
                <a:spcBef>
                  <a:spcPts val="0"/>
                </a:spcBef>
                <a:spcAft>
                  <a:spcPts val="0"/>
                </a:spcAft>
                <a:defRPr/>
              </a:pPr>
              <a:endParaRPr lang="en-US" altLang="zh-CN" sz="1200" kern="0" dirty="0">
                <a:solidFill>
                  <a:prstClr val="black"/>
                </a:solidFill>
                <a:latin typeface="FrutigerNext LT Medium"/>
                <a:ea typeface="华文细黑"/>
                <a:cs typeface="Arial" panose="020B0604020202020204" pitchFamily="34" charset="0"/>
              </a:endParaRPr>
            </a:p>
          </p:txBody>
        </p:sp>
        <p:grpSp>
          <p:nvGrpSpPr>
            <p:cNvPr id="9" name="组合 127"/>
            <p:cNvGrpSpPr/>
            <p:nvPr/>
          </p:nvGrpSpPr>
          <p:grpSpPr>
            <a:xfrm>
              <a:off x="1231396" y="3827603"/>
              <a:ext cx="2376176" cy="668868"/>
              <a:chOff x="3317397" y="4494233"/>
              <a:chExt cx="2589859" cy="668868"/>
            </a:xfrm>
          </p:grpSpPr>
          <p:cxnSp>
            <p:nvCxnSpPr>
              <p:cNvPr id="259" name="直接连接符 35"/>
              <p:cNvCxnSpPr/>
              <p:nvPr/>
            </p:nvCxnSpPr>
            <p:spPr bwMode="auto">
              <a:xfrm flipV="1">
                <a:off x="4983579" y="4903716"/>
                <a:ext cx="771132" cy="16285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0" name="直接连接符 36"/>
              <p:cNvCxnSpPr/>
              <p:nvPr/>
            </p:nvCxnSpPr>
            <p:spPr bwMode="auto">
              <a:xfrm flipH="1" flipV="1">
                <a:off x="5045983" y="4678819"/>
                <a:ext cx="17286" cy="395508"/>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1" name="直接连接符 37"/>
              <p:cNvCxnSpPr/>
              <p:nvPr/>
            </p:nvCxnSpPr>
            <p:spPr bwMode="auto">
              <a:xfrm flipV="1">
                <a:off x="3440771" y="4671064"/>
                <a:ext cx="663119" cy="24934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2" name="直接连接符 38"/>
              <p:cNvCxnSpPr/>
              <p:nvPr/>
            </p:nvCxnSpPr>
            <p:spPr bwMode="auto">
              <a:xfrm>
                <a:off x="4026104" y="4686574"/>
                <a:ext cx="1106309" cy="35673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3" name="直接连接符 39"/>
              <p:cNvCxnSpPr/>
              <p:nvPr/>
            </p:nvCxnSpPr>
            <p:spPr bwMode="auto">
              <a:xfrm>
                <a:off x="5048920" y="4632289"/>
                <a:ext cx="697149" cy="24040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4" name="直接连接符 40"/>
              <p:cNvCxnSpPr/>
              <p:nvPr/>
            </p:nvCxnSpPr>
            <p:spPr bwMode="auto">
              <a:xfrm>
                <a:off x="3415407" y="4933938"/>
                <a:ext cx="774914" cy="11712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5" name="直接连接符 41"/>
              <p:cNvCxnSpPr/>
              <p:nvPr/>
            </p:nvCxnSpPr>
            <p:spPr bwMode="auto">
              <a:xfrm>
                <a:off x="4099581" y="4670115"/>
                <a:ext cx="949338" cy="94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cxnSp>
            <p:nvCxnSpPr>
              <p:cNvPr id="266" name="直接连接符 42"/>
              <p:cNvCxnSpPr/>
              <p:nvPr/>
            </p:nvCxnSpPr>
            <p:spPr bwMode="auto">
              <a:xfrm flipV="1">
                <a:off x="4155750" y="4671064"/>
                <a:ext cx="0" cy="24816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7" name="直接连接符 43"/>
              <p:cNvCxnSpPr/>
              <p:nvPr/>
            </p:nvCxnSpPr>
            <p:spPr bwMode="auto">
              <a:xfrm flipV="1">
                <a:off x="4199494" y="4663309"/>
                <a:ext cx="881060" cy="37299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68" name="直接连接符 44"/>
              <p:cNvCxnSpPr/>
              <p:nvPr/>
            </p:nvCxnSpPr>
            <p:spPr bwMode="auto">
              <a:xfrm>
                <a:off x="4134153" y="5051193"/>
                <a:ext cx="877257" cy="2313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pic>
            <p:nvPicPr>
              <p:cNvPr id="269"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317397" y="4758056"/>
                <a:ext cx="270272" cy="258477"/>
              </a:xfrm>
              <a:prstGeom prst="rect">
                <a:avLst/>
              </a:prstGeom>
              <a:noFill/>
              <a:ln w="9525">
                <a:noFill/>
                <a:miter lim="800000"/>
                <a:headEnd/>
                <a:tailEnd/>
              </a:ln>
            </p:spPr>
          </p:pic>
          <p:pic>
            <p:nvPicPr>
              <p:cNvPr id="270"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994561" y="4494233"/>
                <a:ext cx="270272" cy="258477"/>
              </a:xfrm>
              <a:prstGeom prst="rect">
                <a:avLst/>
              </a:prstGeom>
              <a:noFill/>
              <a:ln w="9525">
                <a:noFill/>
                <a:miter lim="800000"/>
                <a:headEnd/>
                <a:tailEnd/>
              </a:ln>
            </p:spPr>
          </p:pic>
          <p:pic>
            <p:nvPicPr>
              <p:cNvPr id="271"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885569" y="4904624"/>
                <a:ext cx="270272" cy="258477"/>
              </a:xfrm>
              <a:prstGeom prst="rect">
                <a:avLst/>
              </a:prstGeom>
              <a:noFill/>
              <a:ln w="9525">
                <a:noFill/>
                <a:miter lim="800000"/>
                <a:headEnd/>
                <a:tailEnd/>
              </a:ln>
            </p:spPr>
          </p:pic>
          <p:pic>
            <p:nvPicPr>
              <p:cNvPr id="272"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5636984" y="4728742"/>
                <a:ext cx="270272" cy="258477"/>
              </a:xfrm>
              <a:prstGeom prst="rect">
                <a:avLst/>
              </a:prstGeom>
              <a:noFill/>
              <a:ln w="9525">
                <a:noFill/>
                <a:miter lim="800000"/>
                <a:headEnd/>
                <a:tailEnd/>
              </a:ln>
            </p:spPr>
          </p:pic>
          <p:pic>
            <p:nvPicPr>
              <p:cNvPr id="273"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918240" y="4528892"/>
                <a:ext cx="270272" cy="258477"/>
              </a:xfrm>
              <a:prstGeom prst="rect">
                <a:avLst/>
              </a:prstGeom>
              <a:noFill/>
              <a:ln w="9525">
                <a:noFill/>
                <a:miter lim="800000"/>
                <a:headEnd/>
                <a:tailEnd/>
              </a:ln>
            </p:spPr>
          </p:pic>
          <p:pic>
            <p:nvPicPr>
              <p:cNvPr id="274"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036143" y="4875311"/>
                <a:ext cx="270272" cy="258477"/>
              </a:xfrm>
              <a:prstGeom prst="rect">
                <a:avLst/>
              </a:prstGeom>
              <a:noFill/>
              <a:ln w="9525">
                <a:noFill/>
                <a:miter lim="800000"/>
                <a:headEnd/>
                <a:tailEnd/>
              </a:ln>
            </p:spPr>
          </p:pic>
        </p:grpSp>
      </p:grpSp>
      <p:cxnSp>
        <p:nvCxnSpPr>
          <p:cNvPr id="275" name="Straight Arrow Connector 274"/>
          <p:cNvCxnSpPr>
            <a:endCxn id="269" idx="0"/>
          </p:cNvCxnSpPr>
          <p:nvPr/>
        </p:nvCxnSpPr>
        <p:spPr bwMode="auto">
          <a:xfrm flipH="1">
            <a:off x="5556657" y="5500756"/>
            <a:ext cx="595742" cy="388544"/>
          </a:xfrm>
          <a:prstGeom prst="straightConnector1">
            <a:avLst/>
          </a:prstGeom>
          <a:noFill/>
          <a:ln w="12700" cap="flat" cmpd="sng" algn="ctr">
            <a:solidFill>
              <a:srgbClr val="FFFFFF"/>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6" name="Straight Arrow Connector 77"/>
          <p:cNvCxnSpPr>
            <a:endCxn id="257" idx="3"/>
          </p:cNvCxnSpPr>
          <p:nvPr/>
        </p:nvCxnSpPr>
        <p:spPr bwMode="auto">
          <a:xfrm flipH="1">
            <a:off x="6158133" y="5203550"/>
            <a:ext cx="2319" cy="573913"/>
          </a:xfrm>
          <a:prstGeom prst="straightConnector1">
            <a:avLst/>
          </a:prstGeom>
          <a:noFill/>
          <a:ln w="9525" cap="flat" cmpd="sng" algn="ctr">
            <a:solidFill>
              <a:schemeClr val="tx1"/>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83" name="矩形 61"/>
          <p:cNvSpPr/>
          <p:nvPr/>
        </p:nvSpPr>
        <p:spPr>
          <a:xfrm>
            <a:off x="2110796" y="4817803"/>
            <a:ext cx="930853" cy="388764"/>
          </a:xfrm>
          <a:prstGeom prst="flowChartAlternateProcess">
            <a:avLst/>
          </a:prstGeom>
          <a:solidFill>
            <a:srgbClr val="00B050"/>
          </a:solidFill>
          <a:ln w="25400" cap="flat" cmpd="sng" algn="ctr">
            <a:noFill/>
            <a:prstDash val="solid"/>
          </a:ln>
          <a:effectLst/>
        </p:spPr>
        <p:txBody>
          <a:bodyPr rtlCol="0" anchor="ctr"/>
          <a:lstStyle/>
          <a:p>
            <a:pPr algn="ctr" fontAlgn="auto">
              <a:spcBef>
                <a:spcPts val="0"/>
              </a:spcBef>
              <a:spcAft>
                <a:spcPts val="0"/>
              </a:spcAft>
              <a:defRPr/>
            </a:pPr>
            <a:r>
              <a:rPr lang="it-IT" altLang="zh-CN" sz="1200" kern="0" dirty="0" smtClean="0">
                <a:solidFill>
                  <a:sysClr val="window" lastClr="FFFFFF"/>
                </a:solidFill>
                <a:latin typeface="Calibri"/>
                <a:ea typeface="宋体"/>
                <a:cs typeface="+mn-cs"/>
              </a:rPr>
              <a:t>ONOS</a:t>
            </a:r>
            <a:endParaRPr lang="en-GB" altLang="zh-CN" sz="1200" kern="0" dirty="0" smtClean="0">
              <a:solidFill>
                <a:sysClr val="window" lastClr="FFFFFF"/>
              </a:solidFill>
              <a:latin typeface="Calibri"/>
              <a:ea typeface="宋体"/>
              <a:cs typeface="+mn-cs"/>
            </a:endParaRPr>
          </a:p>
        </p:txBody>
      </p:sp>
      <p:sp>
        <p:nvSpPr>
          <p:cNvPr id="284" name="矩形 61"/>
          <p:cNvSpPr/>
          <p:nvPr/>
        </p:nvSpPr>
        <p:spPr>
          <a:xfrm>
            <a:off x="3913620" y="4817803"/>
            <a:ext cx="931430" cy="388764"/>
          </a:xfrm>
          <a:prstGeom prst="flowChartAlternateProcess">
            <a:avLst/>
          </a:prstGeom>
          <a:solidFill>
            <a:srgbClr val="00B0F0"/>
          </a:solidFill>
          <a:ln w="25400" cap="flat" cmpd="sng" algn="ctr">
            <a:noFill/>
            <a:prstDash val="solid"/>
          </a:ln>
          <a:effectLst/>
        </p:spPr>
        <p:txBody>
          <a:bodyPr rtlCol="0" anchor="ctr"/>
          <a:lstStyle/>
          <a:p>
            <a:pPr algn="ctr" fontAlgn="auto">
              <a:spcBef>
                <a:spcPts val="0"/>
              </a:spcBef>
              <a:spcAft>
                <a:spcPts val="0"/>
              </a:spcAft>
              <a:defRPr/>
            </a:pPr>
            <a:r>
              <a:rPr lang="it-IT" altLang="zh-CN" sz="1200" kern="0" dirty="0" smtClean="0">
                <a:solidFill>
                  <a:sysClr val="window" lastClr="FFFFFF"/>
                </a:solidFill>
                <a:latin typeface="Calibri"/>
                <a:ea typeface="宋体"/>
                <a:cs typeface="+mn-cs"/>
              </a:rPr>
              <a:t>ODL</a:t>
            </a:r>
            <a:endParaRPr lang="en-GB" altLang="zh-CN" sz="1200" kern="0" dirty="0" smtClean="0">
              <a:solidFill>
                <a:sysClr val="window" lastClr="FFFFFF"/>
              </a:solidFill>
              <a:latin typeface="Calibri"/>
              <a:ea typeface="宋体"/>
              <a:cs typeface="+mn-cs"/>
            </a:endParaRPr>
          </a:p>
        </p:txBody>
      </p:sp>
      <p:sp>
        <p:nvSpPr>
          <p:cNvPr id="285" name="矩形 61"/>
          <p:cNvSpPr/>
          <p:nvPr/>
        </p:nvSpPr>
        <p:spPr>
          <a:xfrm>
            <a:off x="5591751" y="4817803"/>
            <a:ext cx="1123950" cy="388764"/>
          </a:xfrm>
          <a:prstGeom prst="flowChartAlternateProcess">
            <a:avLst/>
          </a:prstGeom>
          <a:solidFill>
            <a:srgbClr val="F79646">
              <a:lumMod val="75000"/>
            </a:srgbClr>
          </a:solidFill>
          <a:ln w="25400" cap="flat" cmpd="sng" algn="ctr">
            <a:noFill/>
            <a:prstDash val="solid"/>
          </a:ln>
          <a:effectLst/>
        </p:spPr>
        <p:txBody>
          <a:bodyPr rtlCol="0" anchor="ctr"/>
          <a:lstStyle/>
          <a:p>
            <a:pPr algn="ctr" fontAlgn="auto">
              <a:spcBef>
                <a:spcPts val="0"/>
              </a:spcBef>
              <a:spcAft>
                <a:spcPts val="0"/>
              </a:spcAft>
              <a:defRPr/>
            </a:pPr>
            <a:r>
              <a:rPr lang="it-IT" altLang="zh-CN" sz="1200" kern="0" dirty="0" smtClean="0">
                <a:solidFill>
                  <a:sysClr val="window" lastClr="FFFFFF"/>
                </a:solidFill>
                <a:latin typeface="Calibri"/>
                <a:ea typeface="宋体"/>
                <a:cs typeface="+mn-cs"/>
              </a:rPr>
              <a:t>Proprietary</a:t>
            </a:r>
            <a:endParaRPr lang="en-GB" altLang="zh-CN" sz="1200" kern="0" dirty="0" smtClean="0">
              <a:solidFill>
                <a:sysClr val="window" lastClr="FFFFFF"/>
              </a:solidFill>
              <a:latin typeface="Calibri"/>
              <a:ea typeface="宋体"/>
              <a:cs typeface="+mn-cs"/>
            </a:endParaRPr>
          </a:p>
        </p:txBody>
      </p:sp>
      <p:sp>
        <p:nvSpPr>
          <p:cNvPr id="286" name="Rounded Rectangle 285"/>
          <p:cNvSpPr/>
          <p:nvPr/>
        </p:nvSpPr>
        <p:spPr bwMode="auto">
          <a:xfrm>
            <a:off x="4807528" y="2414069"/>
            <a:ext cx="2837872" cy="643272"/>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anchor="ctr"/>
          <a:lstStyle/>
          <a:p>
            <a:pPr algn="ctr">
              <a:defRPr/>
            </a:pPr>
            <a:r>
              <a:rPr lang="en-US" sz="1600" b="1" dirty="0" smtClean="0">
                <a:latin typeface="Gill Sans"/>
                <a:ea typeface="ヒラギノ角ゴ ProN W3"/>
                <a:cs typeface="ヒラギノ角ゴ ProN W3"/>
              </a:rPr>
              <a:t>Controller </a:t>
            </a:r>
          </a:p>
          <a:p>
            <a:pPr algn="ctr">
              <a:defRPr/>
            </a:pPr>
            <a:r>
              <a:rPr lang="en-US" sz="1600" b="1" dirty="0" smtClean="0">
                <a:latin typeface="Gill Sans"/>
                <a:ea typeface="ヒラギノ角ゴ ProN W3"/>
                <a:cs typeface="ヒラギノ角ゴ ProN W3"/>
              </a:rPr>
              <a:t>(ONOS, ODL, Proprietary)</a:t>
            </a:r>
            <a:endParaRPr lang="en-US" sz="1600" b="1" dirty="0">
              <a:latin typeface="Gill Sans"/>
              <a:ea typeface="ヒラギノ角ゴ ProN W3"/>
              <a:cs typeface="ヒラギノ角ゴ ProN W3"/>
            </a:endParaRPr>
          </a:p>
        </p:txBody>
      </p:sp>
      <p:pic>
        <p:nvPicPr>
          <p:cNvPr id="287" name="Picture 1" descr="C:\Program Files (x86)\Microsoft Office\MEDIA\CAGCAT10\j0195812.wmf"/>
          <p:cNvPicPr>
            <a:picLocks noChangeAspect="1" noChangeArrowheads="1"/>
          </p:cNvPicPr>
          <p:nvPr/>
        </p:nvPicPr>
        <p:blipFill>
          <a:blip r:embed="rId4"/>
          <a:srcRect/>
          <a:stretch>
            <a:fillRect/>
          </a:stretch>
        </p:blipFill>
        <p:spPr bwMode="auto">
          <a:xfrm>
            <a:off x="542032" y="745145"/>
            <a:ext cx="872238" cy="897226"/>
          </a:xfrm>
          <a:prstGeom prst="rect">
            <a:avLst/>
          </a:prstGeom>
          <a:noFill/>
        </p:spPr>
      </p:pic>
      <p:sp>
        <p:nvSpPr>
          <p:cNvPr id="289" name="TextBox 288"/>
          <p:cNvSpPr txBox="1"/>
          <p:nvPr/>
        </p:nvSpPr>
        <p:spPr>
          <a:xfrm>
            <a:off x="1503191" y="1106113"/>
            <a:ext cx="1008112" cy="451212"/>
          </a:xfrm>
          <a:prstGeom prst="rect">
            <a:avLst/>
          </a:prstGeom>
          <a:solidFill>
            <a:srgbClr val="00B050"/>
          </a:solidFill>
          <a:ln w="9525" cap="flat" cmpd="sng" algn="ctr">
            <a:solidFill>
              <a:srgbClr val="00B05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Calibri"/>
                <a:ea typeface="宋体"/>
                <a:cs typeface="+mn-cs"/>
              </a:rPr>
              <a:t>APP</a:t>
            </a: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cxnSp>
        <p:nvCxnSpPr>
          <p:cNvPr id="293" name="Straight Connector 33"/>
          <p:cNvCxnSpPr>
            <a:stCxn id="289" idx="2"/>
            <a:endCxn id="139" idx="0"/>
          </p:cNvCxnSpPr>
          <p:nvPr/>
        </p:nvCxnSpPr>
        <p:spPr>
          <a:xfrm>
            <a:off x="2007247" y="1557325"/>
            <a:ext cx="4160191" cy="579739"/>
          </a:xfrm>
          <a:prstGeom prst="line">
            <a:avLst/>
          </a:prstGeom>
          <a:noFill/>
          <a:ln w="38100" cap="flat" cmpd="sng" algn="ctr">
            <a:solidFill>
              <a:srgbClr val="0070C0"/>
            </a:solidFill>
            <a:prstDash val="solid"/>
            <a:headEnd type="triangle" w="med" len="med"/>
            <a:tailEnd type="triangle" w="med" len="med"/>
          </a:ln>
          <a:effectLst/>
        </p:spPr>
      </p:cxnSp>
      <p:cxnSp>
        <p:nvCxnSpPr>
          <p:cNvPr id="354" name="Straight Connector 17"/>
          <p:cNvCxnSpPr>
            <a:endCxn id="351" idx="0"/>
          </p:cNvCxnSpPr>
          <p:nvPr/>
        </p:nvCxnSpPr>
        <p:spPr>
          <a:xfrm flipH="1">
            <a:off x="2546350" y="3048000"/>
            <a:ext cx="3028950" cy="1485900"/>
          </a:xfrm>
          <a:prstGeom prst="line">
            <a:avLst/>
          </a:prstGeom>
          <a:noFill/>
          <a:ln w="38100" cap="flat" cmpd="sng" algn="ctr">
            <a:solidFill>
              <a:srgbClr val="0070C0"/>
            </a:solidFill>
            <a:prstDash val="solid"/>
            <a:headEnd type="triangle" w="med" len="med"/>
            <a:tailEnd type="triangle" w="med" len="med"/>
          </a:ln>
          <a:effectLst/>
        </p:spPr>
      </p:cxnSp>
      <p:cxnSp>
        <p:nvCxnSpPr>
          <p:cNvPr id="358" name="Straight Connector 17"/>
          <p:cNvCxnSpPr>
            <a:stCxn id="351" idx="0"/>
            <a:endCxn id="289" idx="2"/>
          </p:cNvCxnSpPr>
          <p:nvPr/>
        </p:nvCxnSpPr>
        <p:spPr>
          <a:xfrm flipH="1" flipV="1">
            <a:off x="2007247" y="1557325"/>
            <a:ext cx="539103" cy="2976575"/>
          </a:xfrm>
          <a:prstGeom prst="line">
            <a:avLst/>
          </a:prstGeom>
          <a:noFill/>
          <a:ln w="38100" cap="flat" cmpd="sng" algn="ctr">
            <a:solidFill>
              <a:srgbClr val="0070C0"/>
            </a:solidFill>
            <a:prstDash val="solid"/>
            <a:headEnd type="triangle" w="med" len="med"/>
            <a:tailEnd type="triangle" w="med" len="med"/>
          </a:ln>
          <a:effectLst/>
        </p:spPr>
      </p:cxnSp>
      <p:cxnSp>
        <p:nvCxnSpPr>
          <p:cNvPr id="360" name="Straight Connector 17"/>
          <p:cNvCxnSpPr>
            <a:stCxn id="286" idx="2"/>
            <a:endCxn id="352" idx="0"/>
          </p:cNvCxnSpPr>
          <p:nvPr/>
        </p:nvCxnSpPr>
        <p:spPr>
          <a:xfrm flipH="1">
            <a:off x="4368800" y="3057341"/>
            <a:ext cx="1857664" cy="1501959"/>
          </a:xfrm>
          <a:prstGeom prst="line">
            <a:avLst/>
          </a:prstGeom>
          <a:noFill/>
          <a:ln w="38100" cap="flat" cmpd="sng" algn="ctr">
            <a:solidFill>
              <a:srgbClr val="0070C0"/>
            </a:solidFill>
            <a:prstDash val="solid"/>
            <a:headEnd type="triangle" w="med" len="med"/>
            <a:tailEnd type="triangle" w="med" len="med"/>
          </a:ln>
          <a:effectLst/>
        </p:spPr>
      </p:cxnSp>
      <p:cxnSp>
        <p:nvCxnSpPr>
          <p:cNvPr id="363" name="Straight Connector 17"/>
          <p:cNvCxnSpPr>
            <a:endCxn id="353" idx="0"/>
          </p:cNvCxnSpPr>
          <p:nvPr/>
        </p:nvCxnSpPr>
        <p:spPr>
          <a:xfrm flipH="1">
            <a:off x="6134100" y="3048000"/>
            <a:ext cx="419102" cy="1485900"/>
          </a:xfrm>
          <a:prstGeom prst="line">
            <a:avLst/>
          </a:prstGeom>
          <a:noFill/>
          <a:ln w="38100" cap="flat" cmpd="sng" algn="ctr">
            <a:solidFill>
              <a:srgbClr val="0070C0"/>
            </a:solidFill>
            <a:prstDash val="solid"/>
            <a:headEnd type="triangle" w="med" len="med"/>
            <a:tailEnd type="triangle" w="med" len="med"/>
          </a:ln>
          <a:effectLst/>
        </p:spPr>
      </p:cxnSp>
      <p:cxnSp>
        <p:nvCxnSpPr>
          <p:cNvPr id="366" name="Straight Connector 17"/>
          <p:cNvCxnSpPr>
            <a:stCxn id="352" idx="0"/>
            <a:endCxn id="289" idx="2"/>
          </p:cNvCxnSpPr>
          <p:nvPr/>
        </p:nvCxnSpPr>
        <p:spPr>
          <a:xfrm flipH="1" flipV="1">
            <a:off x="2007247" y="1557325"/>
            <a:ext cx="2361553" cy="3001975"/>
          </a:xfrm>
          <a:prstGeom prst="line">
            <a:avLst/>
          </a:prstGeom>
          <a:noFill/>
          <a:ln w="38100" cap="flat" cmpd="sng" algn="ctr">
            <a:solidFill>
              <a:srgbClr val="0070C0"/>
            </a:solidFill>
            <a:prstDash val="solid"/>
            <a:headEnd type="triangle" w="med" len="med"/>
            <a:tailEnd type="triangle" w="med" len="med"/>
          </a:ln>
          <a:effectLst/>
        </p:spPr>
      </p:cxnSp>
      <p:cxnSp>
        <p:nvCxnSpPr>
          <p:cNvPr id="369" name="Straight Connector 17"/>
          <p:cNvCxnSpPr>
            <a:stCxn id="353" idx="0"/>
            <a:endCxn id="289" idx="2"/>
          </p:cNvCxnSpPr>
          <p:nvPr/>
        </p:nvCxnSpPr>
        <p:spPr>
          <a:xfrm flipH="1" flipV="1">
            <a:off x="2007247" y="1557325"/>
            <a:ext cx="4126853" cy="2976575"/>
          </a:xfrm>
          <a:prstGeom prst="line">
            <a:avLst/>
          </a:prstGeom>
          <a:noFill/>
          <a:ln w="38100" cap="flat" cmpd="sng" algn="ctr">
            <a:solidFill>
              <a:srgbClr val="0070C0"/>
            </a:solidFill>
            <a:prstDash val="solid"/>
            <a:headEnd type="triangle" w="med" len="med"/>
            <a:tailEnd type="triangle" w="med" len="med"/>
          </a:ln>
          <a:effectLst/>
        </p:spPr>
      </p:cxnSp>
      <p:cxnSp>
        <p:nvCxnSpPr>
          <p:cNvPr id="376" name="Straight Connector 17"/>
          <p:cNvCxnSpPr>
            <a:stCxn id="375" idx="0"/>
          </p:cNvCxnSpPr>
          <p:nvPr/>
        </p:nvCxnSpPr>
        <p:spPr>
          <a:xfrm flipV="1">
            <a:off x="1038225" y="3061856"/>
            <a:ext cx="4046393" cy="1472044"/>
          </a:xfrm>
          <a:prstGeom prst="line">
            <a:avLst/>
          </a:prstGeom>
          <a:noFill/>
          <a:ln w="38100" cap="flat" cmpd="sng" algn="ctr">
            <a:solidFill>
              <a:srgbClr val="0070C0"/>
            </a:solidFill>
            <a:prstDash val="solid"/>
            <a:headEnd type="triangle" w="med" len="med"/>
            <a:tailEnd type="triangle" w="med" len="med"/>
          </a:ln>
          <a:effectLst/>
        </p:spPr>
      </p:cxnSp>
      <p:cxnSp>
        <p:nvCxnSpPr>
          <p:cNvPr id="379" name="Straight Connector 17"/>
          <p:cNvCxnSpPr>
            <a:stCxn id="375" idx="0"/>
            <a:endCxn id="289" idx="2"/>
          </p:cNvCxnSpPr>
          <p:nvPr/>
        </p:nvCxnSpPr>
        <p:spPr>
          <a:xfrm flipV="1">
            <a:off x="1038225" y="1557325"/>
            <a:ext cx="969022" cy="2976575"/>
          </a:xfrm>
          <a:prstGeom prst="line">
            <a:avLst/>
          </a:prstGeom>
          <a:noFill/>
          <a:ln w="38100" cap="flat" cmpd="sng" algn="ctr">
            <a:solidFill>
              <a:srgbClr val="0070C0"/>
            </a:solidFill>
            <a:prstDash val="solid"/>
            <a:headEnd type="triangle" w="med" len="med"/>
            <a:tailEnd type="triangle" w="med" len="med"/>
          </a:ln>
          <a:effectLst/>
        </p:spPr>
      </p:cxnSp>
      <p:cxnSp>
        <p:nvCxnSpPr>
          <p:cNvPr id="385" name="Straight Connector 17"/>
          <p:cNvCxnSpPr>
            <a:stCxn id="398" idx="0"/>
          </p:cNvCxnSpPr>
          <p:nvPr/>
        </p:nvCxnSpPr>
        <p:spPr>
          <a:xfrm flipH="1" flipV="1">
            <a:off x="6896100" y="3073401"/>
            <a:ext cx="1073726" cy="1744402"/>
          </a:xfrm>
          <a:prstGeom prst="line">
            <a:avLst/>
          </a:prstGeom>
          <a:noFill/>
          <a:ln w="38100" cap="flat" cmpd="sng" algn="ctr">
            <a:solidFill>
              <a:srgbClr val="0070C0"/>
            </a:solidFill>
            <a:prstDash val="solid"/>
            <a:headEnd type="triangle" w="med" len="med"/>
            <a:tailEnd type="triangle" w="med" len="med"/>
          </a:ln>
          <a:effectLst/>
        </p:spPr>
      </p:cxnSp>
      <p:cxnSp>
        <p:nvCxnSpPr>
          <p:cNvPr id="388" name="Straight Connector 17"/>
          <p:cNvCxnSpPr>
            <a:stCxn id="398" idx="0"/>
            <a:endCxn id="289" idx="2"/>
          </p:cNvCxnSpPr>
          <p:nvPr/>
        </p:nvCxnSpPr>
        <p:spPr>
          <a:xfrm flipH="1" flipV="1">
            <a:off x="2007247" y="1557325"/>
            <a:ext cx="5962579" cy="3260478"/>
          </a:xfrm>
          <a:prstGeom prst="line">
            <a:avLst/>
          </a:prstGeom>
          <a:noFill/>
          <a:ln w="38100" cap="flat" cmpd="sng" algn="ctr">
            <a:solidFill>
              <a:srgbClr val="0070C0"/>
            </a:solidFill>
            <a:prstDash val="solid"/>
            <a:headEnd type="triangle" w="med" len="med"/>
            <a:tailEnd type="triangle" w="med" len="med"/>
          </a:ln>
          <a:effectLst/>
        </p:spPr>
      </p:cxnSp>
      <p:grpSp>
        <p:nvGrpSpPr>
          <p:cNvPr id="10" name="Group 407"/>
          <p:cNvGrpSpPr/>
          <p:nvPr/>
        </p:nvGrpSpPr>
        <p:grpSpPr>
          <a:xfrm>
            <a:off x="235587" y="4817803"/>
            <a:ext cx="1498633" cy="1398986"/>
            <a:chOff x="235587" y="4817803"/>
            <a:chExt cx="1498633" cy="1398986"/>
          </a:xfrm>
        </p:grpSpPr>
        <p:grpSp>
          <p:nvGrpSpPr>
            <p:cNvPr id="11" name="Group 41"/>
            <p:cNvGrpSpPr/>
            <p:nvPr/>
          </p:nvGrpSpPr>
          <p:grpSpPr>
            <a:xfrm>
              <a:off x="235587" y="5663589"/>
              <a:ext cx="1498633" cy="553200"/>
              <a:chOff x="1092547" y="3827603"/>
              <a:chExt cx="2664296" cy="803256"/>
            </a:xfrm>
          </p:grpSpPr>
          <p:sp>
            <p:nvSpPr>
              <p:cNvPr id="296" name="云形 131"/>
              <p:cNvSpPr/>
              <p:nvPr/>
            </p:nvSpPr>
            <p:spPr bwMode="auto">
              <a:xfrm>
                <a:off x="1092547" y="3886476"/>
                <a:ext cx="2664296" cy="744383"/>
              </a:xfrm>
              <a:prstGeom prst="cloud">
                <a:avLst/>
              </a:prstGeom>
              <a:gradFill flip="none" rotWithShape="1">
                <a:gsLst>
                  <a:gs pos="0">
                    <a:srgbClr val="90AFEC"/>
                  </a:gs>
                  <a:gs pos="100000">
                    <a:srgbClr val="E5ECFB"/>
                  </a:gs>
                </a:gsLst>
                <a:lin ang="13500000" scaled="1"/>
                <a:tileRect/>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46162" tIns="23079" rIns="46162" bIns="23079" anchor="ctr"/>
              <a:lstStyle/>
              <a:p>
                <a:pPr defTabSz="467268" fontAlgn="auto">
                  <a:spcBef>
                    <a:spcPts val="0"/>
                  </a:spcBef>
                  <a:spcAft>
                    <a:spcPts val="0"/>
                  </a:spcAft>
                  <a:defRPr/>
                </a:pPr>
                <a:endParaRPr lang="en-US" altLang="zh-CN" sz="1200" kern="0" dirty="0">
                  <a:solidFill>
                    <a:prstClr val="black"/>
                  </a:solidFill>
                  <a:latin typeface="FrutigerNext LT Medium"/>
                  <a:ea typeface="华文细黑"/>
                  <a:cs typeface="Arial" panose="020B0604020202020204" pitchFamily="34" charset="0"/>
                </a:endParaRPr>
              </a:p>
            </p:txBody>
          </p:sp>
          <p:grpSp>
            <p:nvGrpSpPr>
              <p:cNvPr id="12" name="组合 127"/>
              <p:cNvGrpSpPr/>
              <p:nvPr/>
            </p:nvGrpSpPr>
            <p:grpSpPr>
              <a:xfrm>
                <a:off x="1231396" y="3827603"/>
                <a:ext cx="2376176" cy="668868"/>
                <a:chOff x="3317397" y="4494233"/>
                <a:chExt cx="2589859" cy="668868"/>
              </a:xfrm>
            </p:grpSpPr>
            <p:cxnSp>
              <p:nvCxnSpPr>
                <p:cNvPr id="298" name="直接连接符 35"/>
                <p:cNvCxnSpPr/>
                <p:nvPr/>
              </p:nvCxnSpPr>
              <p:spPr bwMode="auto">
                <a:xfrm flipV="1">
                  <a:off x="4983579" y="4903716"/>
                  <a:ext cx="771132" cy="16285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299" name="直接连接符 36"/>
                <p:cNvCxnSpPr/>
                <p:nvPr/>
              </p:nvCxnSpPr>
              <p:spPr bwMode="auto">
                <a:xfrm flipH="1" flipV="1">
                  <a:off x="5045983" y="4678819"/>
                  <a:ext cx="17286" cy="395508"/>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0" name="直接连接符 37"/>
                <p:cNvCxnSpPr/>
                <p:nvPr/>
              </p:nvCxnSpPr>
              <p:spPr bwMode="auto">
                <a:xfrm flipV="1">
                  <a:off x="3440771" y="4671064"/>
                  <a:ext cx="663119" cy="24934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1" name="直接连接符 38"/>
                <p:cNvCxnSpPr/>
                <p:nvPr/>
              </p:nvCxnSpPr>
              <p:spPr bwMode="auto">
                <a:xfrm>
                  <a:off x="4026104" y="4686574"/>
                  <a:ext cx="1106309" cy="35673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2" name="直接连接符 39"/>
                <p:cNvCxnSpPr/>
                <p:nvPr/>
              </p:nvCxnSpPr>
              <p:spPr bwMode="auto">
                <a:xfrm>
                  <a:off x="5048920" y="4632289"/>
                  <a:ext cx="697149" cy="24040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3" name="直接连接符 40"/>
                <p:cNvCxnSpPr/>
                <p:nvPr/>
              </p:nvCxnSpPr>
              <p:spPr bwMode="auto">
                <a:xfrm>
                  <a:off x="3415407" y="4933938"/>
                  <a:ext cx="774914" cy="11712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4" name="直接连接符 41"/>
                <p:cNvCxnSpPr/>
                <p:nvPr/>
              </p:nvCxnSpPr>
              <p:spPr bwMode="auto">
                <a:xfrm>
                  <a:off x="4099581" y="4670115"/>
                  <a:ext cx="949338" cy="94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cxnSp>
              <p:nvCxnSpPr>
                <p:cNvPr id="305" name="直接连接符 42"/>
                <p:cNvCxnSpPr/>
                <p:nvPr/>
              </p:nvCxnSpPr>
              <p:spPr bwMode="auto">
                <a:xfrm flipV="1">
                  <a:off x="4155750" y="4671064"/>
                  <a:ext cx="0" cy="24816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6" name="直接连接符 43"/>
                <p:cNvCxnSpPr/>
                <p:nvPr/>
              </p:nvCxnSpPr>
              <p:spPr bwMode="auto">
                <a:xfrm flipV="1">
                  <a:off x="4199494" y="4663309"/>
                  <a:ext cx="881060" cy="37299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07" name="直接连接符 44"/>
                <p:cNvCxnSpPr/>
                <p:nvPr/>
              </p:nvCxnSpPr>
              <p:spPr bwMode="auto">
                <a:xfrm>
                  <a:off x="4134153" y="5051193"/>
                  <a:ext cx="877257" cy="2313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pic>
              <p:nvPicPr>
                <p:cNvPr id="308"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317397" y="4758056"/>
                  <a:ext cx="270272" cy="258477"/>
                </a:xfrm>
                <a:prstGeom prst="rect">
                  <a:avLst/>
                </a:prstGeom>
                <a:noFill/>
                <a:ln w="9525">
                  <a:noFill/>
                  <a:miter lim="800000"/>
                  <a:headEnd/>
                  <a:tailEnd/>
                </a:ln>
              </p:spPr>
            </p:pic>
            <p:pic>
              <p:nvPicPr>
                <p:cNvPr id="309"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994561" y="4494233"/>
                  <a:ext cx="270272" cy="258477"/>
                </a:xfrm>
                <a:prstGeom prst="rect">
                  <a:avLst/>
                </a:prstGeom>
                <a:noFill/>
                <a:ln w="9525">
                  <a:noFill/>
                  <a:miter lim="800000"/>
                  <a:headEnd/>
                  <a:tailEnd/>
                </a:ln>
              </p:spPr>
            </p:pic>
            <p:pic>
              <p:nvPicPr>
                <p:cNvPr id="310"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885569" y="4904624"/>
                  <a:ext cx="270272" cy="258477"/>
                </a:xfrm>
                <a:prstGeom prst="rect">
                  <a:avLst/>
                </a:prstGeom>
                <a:noFill/>
                <a:ln w="9525">
                  <a:noFill/>
                  <a:miter lim="800000"/>
                  <a:headEnd/>
                  <a:tailEnd/>
                </a:ln>
              </p:spPr>
            </p:pic>
            <p:pic>
              <p:nvPicPr>
                <p:cNvPr id="311"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5636984" y="4728742"/>
                  <a:ext cx="270272" cy="258477"/>
                </a:xfrm>
                <a:prstGeom prst="rect">
                  <a:avLst/>
                </a:prstGeom>
                <a:noFill/>
                <a:ln w="9525">
                  <a:noFill/>
                  <a:miter lim="800000"/>
                  <a:headEnd/>
                  <a:tailEnd/>
                </a:ln>
              </p:spPr>
            </p:pic>
            <p:pic>
              <p:nvPicPr>
                <p:cNvPr id="312"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918240" y="4528892"/>
                  <a:ext cx="270272" cy="258477"/>
                </a:xfrm>
                <a:prstGeom prst="rect">
                  <a:avLst/>
                </a:prstGeom>
                <a:noFill/>
                <a:ln w="9525">
                  <a:noFill/>
                  <a:miter lim="800000"/>
                  <a:headEnd/>
                  <a:tailEnd/>
                </a:ln>
              </p:spPr>
            </p:pic>
            <p:pic>
              <p:nvPicPr>
                <p:cNvPr id="313"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036143" y="4875311"/>
                  <a:ext cx="270272" cy="258477"/>
                </a:xfrm>
                <a:prstGeom prst="rect">
                  <a:avLst/>
                </a:prstGeom>
                <a:noFill/>
                <a:ln w="9525">
                  <a:noFill/>
                  <a:miter lim="800000"/>
                  <a:headEnd/>
                  <a:tailEnd/>
                </a:ln>
              </p:spPr>
            </p:pic>
          </p:grpSp>
        </p:grpSp>
        <p:cxnSp>
          <p:nvCxnSpPr>
            <p:cNvPr id="314" name="Straight Arrow Connector 77"/>
            <p:cNvCxnSpPr>
              <a:endCxn id="308" idx="0"/>
            </p:cNvCxnSpPr>
            <p:nvPr/>
          </p:nvCxnSpPr>
          <p:spPr bwMode="auto">
            <a:xfrm flipH="1">
              <a:off x="383428" y="5456739"/>
              <a:ext cx="595742" cy="388544"/>
            </a:xfrm>
            <a:prstGeom prst="straightConnector1">
              <a:avLst/>
            </a:prstGeom>
            <a:noFill/>
            <a:ln w="12700" cap="flat" cmpd="sng" algn="ctr">
              <a:solidFill>
                <a:srgbClr val="FFFFFF"/>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7" name="Straight Arrow Connector 77"/>
            <p:cNvCxnSpPr>
              <a:endCxn id="296" idx="3"/>
            </p:cNvCxnSpPr>
            <p:nvPr/>
          </p:nvCxnSpPr>
          <p:spPr bwMode="auto">
            <a:xfrm flipH="1">
              <a:off x="984904" y="5159533"/>
              <a:ext cx="2319" cy="573913"/>
            </a:xfrm>
            <a:prstGeom prst="straightConnector1">
              <a:avLst/>
            </a:prstGeom>
            <a:noFill/>
            <a:ln w="9525" cap="flat" cmpd="sng" algn="ctr">
              <a:solidFill>
                <a:schemeClr val="tx1"/>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1" name="矩形 61"/>
            <p:cNvSpPr/>
            <p:nvPr/>
          </p:nvSpPr>
          <p:spPr>
            <a:xfrm>
              <a:off x="605847" y="4817803"/>
              <a:ext cx="882650" cy="388764"/>
            </a:xfrm>
            <a:prstGeom prst="flowChartAlternateProcess">
              <a:avLst/>
            </a:prstGeom>
            <a:solidFill>
              <a:srgbClr val="FFFF00"/>
            </a:solidFill>
            <a:ln w="25400" cap="flat" cmpd="sng" algn="ctr">
              <a:noFill/>
              <a:prstDash val="solid"/>
            </a:ln>
            <a:effectLst/>
          </p:spPr>
          <p:txBody>
            <a:bodyPr rtlCol="0" anchor="ctr"/>
            <a:lstStyle/>
            <a:p>
              <a:pPr fontAlgn="auto">
                <a:spcBef>
                  <a:spcPts val="0"/>
                </a:spcBef>
                <a:spcAft>
                  <a:spcPts val="0"/>
                </a:spcAft>
                <a:defRPr/>
              </a:pPr>
              <a:r>
                <a:rPr lang="it-IT" altLang="zh-CN" sz="1200" kern="0" dirty="0" smtClean="0">
                  <a:solidFill>
                    <a:srgbClr val="0066FF"/>
                  </a:solidFill>
                  <a:latin typeface="Calibri"/>
                  <a:ea typeface="宋体"/>
                  <a:cs typeface="+mn-cs"/>
                </a:rPr>
                <a:t>NMS</a:t>
              </a:r>
              <a:endParaRPr lang="en-GB" altLang="zh-CN" sz="1200" kern="0" dirty="0" smtClean="0">
                <a:solidFill>
                  <a:srgbClr val="0066FF"/>
                </a:solidFill>
                <a:latin typeface="Calibri"/>
                <a:ea typeface="宋体"/>
                <a:cs typeface="+mn-cs"/>
              </a:endParaRPr>
            </a:p>
          </p:txBody>
        </p:sp>
      </p:grpSp>
      <p:grpSp>
        <p:nvGrpSpPr>
          <p:cNvPr id="13" name="Group 408"/>
          <p:cNvGrpSpPr/>
          <p:nvPr/>
        </p:nvGrpSpPr>
        <p:grpSpPr>
          <a:xfrm>
            <a:off x="7273696" y="4817803"/>
            <a:ext cx="1498633" cy="1398986"/>
            <a:chOff x="7273696" y="4817803"/>
            <a:chExt cx="1498633" cy="1398986"/>
          </a:xfrm>
        </p:grpSpPr>
        <p:grpSp>
          <p:nvGrpSpPr>
            <p:cNvPr id="14" name="Group 41"/>
            <p:cNvGrpSpPr/>
            <p:nvPr/>
          </p:nvGrpSpPr>
          <p:grpSpPr>
            <a:xfrm>
              <a:off x="7273696" y="5663589"/>
              <a:ext cx="1498633" cy="553200"/>
              <a:chOff x="1092547" y="3827603"/>
              <a:chExt cx="2664296" cy="803256"/>
            </a:xfrm>
          </p:grpSpPr>
          <p:sp>
            <p:nvSpPr>
              <p:cNvPr id="327" name="云形 131"/>
              <p:cNvSpPr/>
              <p:nvPr/>
            </p:nvSpPr>
            <p:spPr bwMode="auto">
              <a:xfrm>
                <a:off x="1092547" y="3886476"/>
                <a:ext cx="2664296" cy="744383"/>
              </a:xfrm>
              <a:prstGeom prst="cloud">
                <a:avLst/>
              </a:prstGeom>
              <a:gradFill flip="none" rotWithShape="1">
                <a:gsLst>
                  <a:gs pos="0">
                    <a:srgbClr val="90AFEC"/>
                  </a:gs>
                  <a:gs pos="100000">
                    <a:srgbClr val="E5ECFB"/>
                  </a:gs>
                </a:gsLst>
                <a:lin ang="13500000" scaled="1"/>
                <a:tileRect/>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46162" tIns="23079" rIns="46162" bIns="23079" anchor="ctr"/>
              <a:lstStyle/>
              <a:p>
                <a:pPr defTabSz="467268" fontAlgn="auto">
                  <a:spcBef>
                    <a:spcPts val="0"/>
                  </a:spcBef>
                  <a:spcAft>
                    <a:spcPts val="0"/>
                  </a:spcAft>
                  <a:defRPr/>
                </a:pPr>
                <a:endParaRPr lang="en-US" altLang="zh-CN" sz="1200" kern="0" dirty="0">
                  <a:solidFill>
                    <a:prstClr val="black"/>
                  </a:solidFill>
                  <a:latin typeface="FrutigerNext LT Medium"/>
                  <a:ea typeface="华文细黑"/>
                  <a:cs typeface="Arial" panose="020B0604020202020204" pitchFamily="34" charset="0"/>
                </a:endParaRPr>
              </a:p>
            </p:txBody>
          </p:sp>
          <p:grpSp>
            <p:nvGrpSpPr>
              <p:cNvPr id="15" name="组合 127"/>
              <p:cNvGrpSpPr/>
              <p:nvPr/>
            </p:nvGrpSpPr>
            <p:grpSpPr>
              <a:xfrm>
                <a:off x="1231396" y="3827603"/>
                <a:ext cx="2376176" cy="668868"/>
                <a:chOff x="3317397" y="4494233"/>
                <a:chExt cx="2589859" cy="668868"/>
              </a:xfrm>
            </p:grpSpPr>
            <p:cxnSp>
              <p:nvCxnSpPr>
                <p:cNvPr id="329" name="直接连接符 35"/>
                <p:cNvCxnSpPr/>
                <p:nvPr/>
              </p:nvCxnSpPr>
              <p:spPr bwMode="auto">
                <a:xfrm flipV="1">
                  <a:off x="4983579" y="4903716"/>
                  <a:ext cx="771132" cy="16285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0" name="直接连接符 36"/>
                <p:cNvCxnSpPr/>
                <p:nvPr/>
              </p:nvCxnSpPr>
              <p:spPr bwMode="auto">
                <a:xfrm flipH="1" flipV="1">
                  <a:off x="5045983" y="4678819"/>
                  <a:ext cx="17286" cy="395508"/>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1" name="直接连接符 37"/>
                <p:cNvCxnSpPr/>
                <p:nvPr/>
              </p:nvCxnSpPr>
              <p:spPr bwMode="auto">
                <a:xfrm flipV="1">
                  <a:off x="3440771" y="4671064"/>
                  <a:ext cx="663119" cy="24934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2" name="直接连接符 38"/>
                <p:cNvCxnSpPr/>
                <p:nvPr/>
              </p:nvCxnSpPr>
              <p:spPr bwMode="auto">
                <a:xfrm>
                  <a:off x="4026104" y="4686574"/>
                  <a:ext cx="1106309" cy="35673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3" name="直接连接符 39"/>
                <p:cNvCxnSpPr/>
                <p:nvPr/>
              </p:nvCxnSpPr>
              <p:spPr bwMode="auto">
                <a:xfrm>
                  <a:off x="5048920" y="4632289"/>
                  <a:ext cx="697149" cy="240407"/>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4" name="直接连接符 40"/>
                <p:cNvCxnSpPr/>
                <p:nvPr/>
              </p:nvCxnSpPr>
              <p:spPr bwMode="auto">
                <a:xfrm>
                  <a:off x="3415407" y="4933938"/>
                  <a:ext cx="774914" cy="11712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5" name="直接连接符 41"/>
                <p:cNvCxnSpPr/>
                <p:nvPr/>
              </p:nvCxnSpPr>
              <p:spPr bwMode="auto">
                <a:xfrm>
                  <a:off x="4099581" y="4670115"/>
                  <a:ext cx="949338" cy="94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cxnSp>
              <p:nvCxnSpPr>
                <p:cNvPr id="336" name="直接连接符 42"/>
                <p:cNvCxnSpPr/>
                <p:nvPr/>
              </p:nvCxnSpPr>
              <p:spPr bwMode="auto">
                <a:xfrm flipV="1">
                  <a:off x="4155750" y="4671064"/>
                  <a:ext cx="0" cy="248162"/>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7" name="直接连接符 43"/>
                <p:cNvCxnSpPr/>
                <p:nvPr/>
              </p:nvCxnSpPr>
              <p:spPr bwMode="auto">
                <a:xfrm flipV="1">
                  <a:off x="4199494" y="4663309"/>
                  <a:ext cx="881060" cy="372999"/>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5400000" scaled="0"/>
                  </a:gradFill>
                  <a:prstDash val="solid"/>
                  <a:round/>
                  <a:headEnd type="none" w="med" len="med"/>
                  <a:tailEnd type="none" w="med" len="med"/>
                </a:ln>
                <a:effectLst/>
              </p:spPr>
            </p:cxnSp>
            <p:cxnSp>
              <p:nvCxnSpPr>
                <p:cNvPr id="338" name="直接连接符 44"/>
                <p:cNvCxnSpPr/>
                <p:nvPr/>
              </p:nvCxnSpPr>
              <p:spPr bwMode="auto">
                <a:xfrm>
                  <a:off x="4134153" y="5051193"/>
                  <a:ext cx="877257" cy="23134"/>
                </a:xfrm>
                <a:prstGeom prst="line">
                  <a:avLst/>
                </a:prstGeom>
                <a:noFill/>
                <a:ln w="38100" cap="flat" cmpd="sng" algn="ctr">
                  <a:gradFill>
                    <a:gsLst>
                      <a:gs pos="0">
                        <a:srgbClr val="FF3399"/>
                      </a:gs>
                      <a:gs pos="25000">
                        <a:srgbClr val="FF6633"/>
                      </a:gs>
                      <a:gs pos="50000">
                        <a:srgbClr val="FFFF00"/>
                      </a:gs>
                      <a:gs pos="75000">
                        <a:srgbClr val="01A78F"/>
                      </a:gs>
                      <a:gs pos="100000">
                        <a:srgbClr val="3366FF"/>
                      </a:gs>
                    </a:gsLst>
                    <a:lin ang="2700000" scaled="0"/>
                  </a:gradFill>
                  <a:prstDash val="solid"/>
                  <a:round/>
                  <a:headEnd type="none" w="med" len="med"/>
                  <a:tailEnd type="none" w="med" len="med"/>
                </a:ln>
                <a:effectLst/>
              </p:spPr>
            </p:cxnSp>
            <p:pic>
              <p:nvPicPr>
                <p:cNvPr id="339"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317397" y="4758056"/>
                  <a:ext cx="270272" cy="258477"/>
                </a:xfrm>
                <a:prstGeom prst="rect">
                  <a:avLst/>
                </a:prstGeom>
                <a:noFill/>
                <a:ln w="9525">
                  <a:noFill/>
                  <a:miter lim="800000"/>
                  <a:headEnd/>
                  <a:tailEnd/>
                </a:ln>
              </p:spPr>
            </p:pic>
            <p:pic>
              <p:nvPicPr>
                <p:cNvPr id="340"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3994561" y="4494233"/>
                  <a:ext cx="270272" cy="258477"/>
                </a:xfrm>
                <a:prstGeom prst="rect">
                  <a:avLst/>
                </a:prstGeom>
                <a:noFill/>
                <a:ln w="9525">
                  <a:noFill/>
                  <a:miter lim="800000"/>
                  <a:headEnd/>
                  <a:tailEnd/>
                </a:ln>
              </p:spPr>
            </p:pic>
            <p:pic>
              <p:nvPicPr>
                <p:cNvPr id="341"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885569" y="4904624"/>
                  <a:ext cx="270272" cy="258477"/>
                </a:xfrm>
                <a:prstGeom prst="rect">
                  <a:avLst/>
                </a:prstGeom>
                <a:noFill/>
                <a:ln w="9525">
                  <a:noFill/>
                  <a:miter lim="800000"/>
                  <a:headEnd/>
                  <a:tailEnd/>
                </a:ln>
              </p:spPr>
            </p:pic>
            <p:pic>
              <p:nvPicPr>
                <p:cNvPr id="342"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5636984" y="4728742"/>
                  <a:ext cx="270272" cy="258477"/>
                </a:xfrm>
                <a:prstGeom prst="rect">
                  <a:avLst/>
                </a:prstGeom>
                <a:noFill/>
                <a:ln w="9525">
                  <a:noFill/>
                  <a:miter lim="800000"/>
                  <a:headEnd/>
                  <a:tailEnd/>
                </a:ln>
              </p:spPr>
            </p:pic>
            <p:pic>
              <p:nvPicPr>
                <p:cNvPr id="343"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918240" y="4528892"/>
                  <a:ext cx="270272" cy="258477"/>
                </a:xfrm>
                <a:prstGeom prst="rect">
                  <a:avLst/>
                </a:prstGeom>
                <a:noFill/>
                <a:ln w="9525">
                  <a:noFill/>
                  <a:miter lim="800000"/>
                  <a:headEnd/>
                  <a:tailEnd/>
                </a:ln>
              </p:spPr>
            </p:pic>
            <p:pic>
              <p:nvPicPr>
                <p:cNvPr id="344" name="Picture 34" descr="22"/>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036143" y="4875311"/>
                  <a:ext cx="270272" cy="258477"/>
                </a:xfrm>
                <a:prstGeom prst="rect">
                  <a:avLst/>
                </a:prstGeom>
                <a:noFill/>
                <a:ln w="9525">
                  <a:noFill/>
                  <a:miter lim="800000"/>
                  <a:headEnd/>
                  <a:tailEnd/>
                </a:ln>
              </p:spPr>
            </p:pic>
          </p:grpSp>
        </p:grpSp>
        <p:cxnSp>
          <p:nvCxnSpPr>
            <p:cNvPr id="345" name="Straight Arrow Connector 77"/>
            <p:cNvCxnSpPr>
              <a:endCxn id="339" idx="0"/>
            </p:cNvCxnSpPr>
            <p:nvPr/>
          </p:nvCxnSpPr>
          <p:spPr bwMode="auto">
            <a:xfrm flipH="1">
              <a:off x="7421537" y="5456739"/>
              <a:ext cx="595742" cy="388544"/>
            </a:xfrm>
            <a:prstGeom prst="straightConnector1">
              <a:avLst/>
            </a:prstGeom>
            <a:noFill/>
            <a:ln w="12700" cap="flat" cmpd="sng" algn="ctr">
              <a:solidFill>
                <a:srgbClr val="FFFFFF"/>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8" name="Straight Arrow Connector 77"/>
            <p:cNvCxnSpPr>
              <a:endCxn id="327" idx="3"/>
            </p:cNvCxnSpPr>
            <p:nvPr/>
          </p:nvCxnSpPr>
          <p:spPr bwMode="auto">
            <a:xfrm flipH="1">
              <a:off x="8023013" y="5159533"/>
              <a:ext cx="2319" cy="573913"/>
            </a:xfrm>
            <a:prstGeom prst="straightConnector1">
              <a:avLst/>
            </a:prstGeom>
            <a:noFill/>
            <a:ln w="9525" cap="flat" cmpd="sng" algn="ctr">
              <a:solidFill>
                <a:schemeClr val="tx1"/>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8" name="矩形 61"/>
            <p:cNvSpPr/>
            <p:nvPr/>
          </p:nvSpPr>
          <p:spPr>
            <a:xfrm>
              <a:off x="7407851" y="4817803"/>
              <a:ext cx="1123950" cy="388764"/>
            </a:xfrm>
            <a:prstGeom prst="flowChartAlternateProcess">
              <a:avLst/>
            </a:prstGeom>
            <a:solidFill>
              <a:srgbClr val="0066FF"/>
            </a:solidFill>
            <a:ln w="25400" cap="flat" cmpd="sng" algn="ctr">
              <a:noFill/>
              <a:prstDash val="solid"/>
            </a:ln>
            <a:effectLst/>
          </p:spPr>
          <p:txBody>
            <a:bodyPr rtlCol="0" anchor="ctr"/>
            <a:lstStyle/>
            <a:p>
              <a:pPr algn="ctr" fontAlgn="auto">
                <a:spcBef>
                  <a:spcPts val="0"/>
                </a:spcBef>
                <a:spcAft>
                  <a:spcPts val="0"/>
                </a:spcAft>
                <a:defRPr/>
              </a:pPr>
              <a:r>
                <a:rPr lang="it-IT" altLang="zh-CN" sz="1200" kern="0" dirty="0" smtClean="0">
                  <a:solidFill>
                    <a:sysClr val="window" lastClr="FFFFFF"/>
                  </a:solidFill>
                  <a:latin typeface="Calibri"/>
                  <a:ea typeface="宋体"/>
                  <a:cs typeface="+mn-cs"/>
                </a:rPr>
                <a:t>Any new Platform</a:t>
              </a:r>
              <a:endParaRPr lang="en-GB" altLang="zh-CN" sz="1200" kern="0" dirty="0" smtClean="0">
                <a:solidFill>
                  <a:sysClr val="window" lastClr="FFFFFF"/>
                </a:solidFill>
                <a:latin typeface="Calibri"/>
                <a:ea typeface="宋体"/>
                <a:cs typeface="+mn-cs"/>
              </a:endParaRPr>
            </a:p>
          </p:txBody>
        </p:sp>
      </p:grpSp>
      <p:grpSp>
        <p:nvGrpSpPr>
          <p:cNvPr id="16" name="Group 409"/>
          <p:cNvGrpSpPr/>
          <p:nvPr/>
        </p:nvGrpSpPr>
        <p:grpSpPr>
          <a:xfrm>
            <a:off x="282574" y="3375325"/>
            <a:ext cx="7614517" cy="338554"/>
            <a:chOff x="282574" y="3375325"/>
            <a:chExt cx="7614517" cy="338554"/>
          </a:xfrm>
        </p:grpSpPr>
        <p:sp>
          <p:nvSpPr>
            <p:cNvPr id="355" name="TextBox 354"/>
            <p:cNvSpPr txBox="1"/>
            <p:nvPr/>
          </p:nvSpPr>
          <p:spPr>
            <a:xfrm>
              <a:off x="282574" y="3375325"/>
              <a:ext cx="63671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rPr>
                <a:t>T-API</a:t>
              </a:r>
              <a:endParaRPr kumimoji="0" lang="en-GB" sz="1600" b="1" i="0" u="none" strike="noStrike" kern="0" cap="none" spc="0" normalizeH="0" baseline="0" noProof="0" dirty="0">
                <a:ln>
                  <a:noFill/>
                </a:ln>
                <a:solidFill>
                  <a:srgbClr val="0070C0"/>
                </a:solidFill>
                <a:effectLst/>
                <a:uLnTx/>
                <a:uFillTx/>
              </a:endParaRPr>
            </a:p>
          </p:txBody>
        </p:sp>
        <p:cxnSp>
          <p:nvCxnSpPr>
            <p:cNvPr id="407" name="Straight Connector 406"/>
            <p:cNvCxnSpPr/>
            <p:nvPr/>
          </p:nvCxnSpPr>
          <p:spPr bwMode="auto">
            <a:xfrm>
              <a:off x="1039091" y="3574473"/>
              <a:ext cx="6858000" cy="0"/>
            </a:xfrm>
            <a:prstGeom prst="line">
              <a:avLst/>
            </a:prstGeom>
            <a:blipFill dpi="0" rotWithShape="0">
              <a:blip r:embed="rId5"/>
              <a:srcRect/>
              <a:tile tx="0" ty="0" sx="100000" sy="100000" flip="none" algn="tl"/>
            </a:blipFill>
            <a:ln w="25400" cap="flat" cmpd="sng" algn="ctr">
              <a:solidFill>
                <a:srgbClr val="0066FF"/>
              </a:solidFill>
              <a:prstDash val="lgDash"/>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
                                        </p:tgtEl>
                                        <p:attrNameLst>
                                          <p:attrName>style.visibility</p:attrName>
                                        </p:attrNameLst>
                                      </p:cBhvr>
                                      <p:to>
                                        <p:strVal val="visible"/>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up)">
                                      <p:cBhvr>
                                        <p:cTn id="20" dur="500"/>
                                        <p:tgtEl>
                                          <p:spTgt spid="35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60"/>
                                        </p:tgtEl>
                                        <p:attrNameLst>
                                          <p:attrName>style.visibility</p:attrName>
                                        </p:attrNameLst>
                                      </p:cBhvr>
                                      <p:to>
                                        <p:strVal val="visible"/>
                                      </p:to>
                                    </p:set>
                                    <p:animEffect transition="in" filter="wipe(up)">
                                      <p:cBhvr>
                                        <p:cTn id="24" dur="500"/>
                                        <p:tgtEl>
                                          <p:spTgt spid="360"/>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63"/>
                                        </p:tgtEl>
                                        <p:attrNameLst>
                                          <p:attrName>style.visibility</p:attrName>
                                        </p:attrNameLst>
                                      </p:cBhvr>
                                      <p:to>
                                        <p:strVal val="visible"/>
                                      </p:to>
                                    </p:set>
                                    <p:animEffect transition="in" filter="wipe(up)">
                                      <p:cBhvr>
                                        <p:cTn id="28" dur="500"/>
                                        <p:tgtEl>
                                          <p:spTgt spid="36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13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289"/>
                                        </p:tgtEl>
                                        <p:attrNameLst>
                                          <p:attrName>style.visibility</p:attrName>
                                        </p:attrNameLst>
                                      </p:cBhvr>
                                      <p:to>
                                        <p:strVal val="visible"/>
                                      </p:to>
                                    </p:se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358"/>
                                        </p:tgtEl>
                                        <p:attrNameLst>
                                          <p:attrName>style.visibility</p:attrName>
                                        </p:attrNameLst>
                                      </p:cBhvr>
                                      <p:to>
                                        <p:strVal val="visible"/>
                                      </p:to>
                                    </p:set>
                                    <p:animEffect transition="in" filter="wipe(up)">
                                      <p:cBhvr>
                                        <p:cTn id="48" dur="500"/>
                                        <p:tgtEl>
                                          <p:spTgt spid="358"/>
                                        </p:tgtEl>
                                      </p:cBhvr>
                                    </p:animEffec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366"/>
                                        </p:tgtEl>
                                        <p:attrNameLst>
                                          <p:attrName>style.visibility</p:attrName>
                                        </p:attrNameLst>
                                      </p:cBhvr>
                                      <p:to>
                                        <p:strVal val="visible"/>
                                      </p:to>
                                    </p:set>
                                    <p:animEffect transition="in" filter="wipe(up)">
                                      <p:cBhvr>
                                        <p:cTn id="52" dur="500"/>
                                        <p:tgtEl>
                                          <p:spTgt spid="366"/>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369"/>
                                        </p:tgtEl>
                                        <p:attrNameLst>
                                          <p:attrName>style.visibility</p:attrName>
                                        </p:attrNameLst>
                                      </p:cBhvr>
                                      <p:to>
                                        <p:strVal val="visible"/>
                                      </p:to>
                                    </p:set>
                                    <p:animEffect transition="in" filter="wipe(up)">
                                      <p:cBhvr>
                                        <p:cTn id="56" dur="500"/>
                                        <p:tgtEl>
                                          <p:spTgt spid="369"/>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293"/>
                                        </p:tgtEl>
                                        <p:attrNameLst>
                                          <p:attrName>style.visibility</p:attrName>
                                        </p:attrNameLst>
                                      </p:cBhvr>
                                      <p:to>
                                        <p:strVal val="visible"/>
                                      </p:to>
                                    </p:set>
                                    <p:animEffect transition="in" filter="wipe(up)">
                                      <p:cBhvr>
                                        <p:cTn id="60" dur="500"/>
                                        <p:tgtEl>
                                          <p:spTgt spid="29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375"/>
                                        </p:tgtEl>
                                        <p:attrNameLst>
                                          <p:attrName>style.visibility</p:attrName>
                                        </p:attrNameLst>
                                      </p:cBhvr>
                                      <p:to>
                                        <p:strVal val="visible"/>
                                      </p:to>
                                    </p:set>
                                    <p:anim calcmode="lin" valueType="num">
                                      <p:cBhvr>
                                        <p:cTn id="69" dur="1000" fill="hold"/>
                                        <p:tgtEl>
                                          <p:spTgt spid="375"/>
                                        </p:tgtEl>
                                        <p:attrNameLst>
                                          <p:attrName>ppt_w</p:attrName>
                                        </p:attrNameLst>
                                      </p:cBhvr>
                                      <p:tavLst>
                                        <p:tav tm="0">
                                          <p:val>
                                            <p:strVal val="#ppt_w*0.70"/>
                                          </p:val>
                                        </p:tav>
                                        <p:tav tm="100000">
                                          <p:val>
                                            <p:strVal val="#ppt_w"/>
                                          </p:val>
                                        </p:tav>
                                      </p:tavLst>
                                    </p:anim>
                                    <p:anim calcmode="lin" valueType="num">
                                      <p:cBhvr>
                                        <p:cTn id="70" dur="1000" fill="hold"/>
                                        <p:tgtEl>
                                          <p:spTgt spid="375"/>
                                        </p:tgtEl>
                                        <p:attrNameLst>
                                          <p:attrName>ppt_h</p:attrName>
                                        </p:attrNameLst>
                                      </p:cBhvr>
                                      <p:tavLst>
                                        <p:tav tm="0">
                                          <p:val>
                                            <p:strVal val="#ppt_h"/>
                                          </p:val>
                                        </p:tav>
                                        <p:tav tm="100000">
                                          <p:val>
                                            <p:strVal val="#ppt_h"/>
                                          </p:val>
                                        </p:tav>
                                      </p:tavLst>
                                    </p:anim>
                                    <p:animEffect transition="in" filter="fade">
                                      <p:cBhvr>
                                        <p:cTn id="71" dur="1000"/>
                                        <p:tgtEl>
                                          <p:spTgt spid="375"/>
                                        </p:tgtEl>
                                      </p:cBhvr>
                                    </p:animEffect>
                                  </p:childTnLst>
                                </p:cTn>
                              </p:par>
                            </p:childTnLst>
                          </p:cTn>
                        </p:par>
                        <p:par>
                          <p:cTn id="72" fill="hold">
                            <p:stCondLst>
                              <p:cond delay="1000"/>
                            </p:stCondLst>
                            <p:childTnLst>
                              <p:par>
                                <p:cTn id="73" presetID="22" presetClass="entr" presetSubtype="4" fill="hold" nodeType="afterEffect">
                                  <p:stCondLst>
                                    <p:cond delay="0"/>
                                  </p:stCondLst>
                                  <p:childTnLst>
                                    <p:set>
                                      <p:cBhvr>
                                        <p:cTn id="74" dur="1" fill="hold">
                                          <p:stCondLst>
                                            <p:cond delay="0"/>
                                          </p:stCondLst>
                                        </p:cTn>
                                        <p:tgtEl>
                                          <p:spTgt spid="376"/>
                                        </p:tgtEl>
                                        <p:attrNameLst>
                                          <p:attrName>style.visibility</p:attrName>
                                        </p:attrNameLst>
                                      </p:cBhvr>
                                      <p:to>
                                        <p:strVal val="visible"/>
                                      </p:to>
                                    </p:set>
                                    <p:animEffect transition="in" filter="wipe(down)">
                                      <p:cBhvr>
                                        <p:cTn id="75" dur="500"/>
                                        <p:tgtEl>
                                          <p:spTgt spid="376"/>
                                        </p:tgtEl>
                                      </p:cBhvr>
                                    </p:animEffect>
                                  </p:childTnLst>
                                </p:cTn>
                              </p:par>
                            </p:childTnLst>
                          </p:cTn>
                        </p:par>
                        <p:par>
                          <p:cTn id="76" fill="hold">
                            <p:stCondLst>
                              <p:cond delay="1500"/>
                            </p:stCondLst>
                            <p:childTnLst>
                              <p:par>
                                <p:cTn id="77" presetID="22" presetClass="entr" presetSubtype="4" fill="hold" nodeType="afterEffect">
                                  <p:stCondLst>
                                    <p:cond delay="0"/>
                                  </p:stCondLst>
                                  <p:childTnLst>
                                    <p:set>
                                      <p:cBhvr>
                                        <p:cTn id="78" dur="1" fill="hold">
                                          <p:stCondLst>
                                            <p:cond delay="0"/>
                                          </p:stCondLst>
                                        </p:cTn>
                                        <p:tgtEl>
                                          <p:spTgt spid="379"/>
                                        </p:tgtEl>
                                        <p:attrNameLst>
                                          <p:attrName>style.visibility</p:attrName>
                                        </p:attrNameLst>
                                      </p:cBhvr>
                                      <p:to>
                                        <p:strVal val="visible"/>
                                      </p:to>
                                    </p:set>
                                    <p:animEffect transition="in" filter="wipe(down)">
                                      <p:cBhvr>
                                        <p:cTn id="79" dur="500"/>
                                        <p:tgtEl>
                                          <p:spTgt spid="37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3"/>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388"/>
                                        </p:tgtEl>
                                        <p:attrNameLst>
                                          <p:attrName>style.visibility</p:attrName>
                                        </p:attrNameLst>
                                      </p:cBhvr>
                                      <p:to>
                                        <p:strVal val="visible"/>
                                      </p:to>
                                    </p:set>
                                    <p:animEffect transition="in" filter="wipe(down)">
                                      <p:cBhvr>
                                        <p:cTn id="87" dur="500"/>
                                        <p:tgtEl>
                                          <p:spTgt spid="388"/>
                                        </p:tgtEl>
                                      </p:cBhvr>
                                    </p:animEffect>
                                  </p:childTnLst>
                                </p:cTn>
                              </p:par>
                            </p:childTnLst>
                          </p:cTn>
                        </p:par>
                        <p:par>
                          <p:cTn id="88" fill="hold">
                            <p:stCondLst>
                              <p:cond delay="500"/>
                            </p:stCondLst>
                            <p:childTnLst>
                              <p:par>
                                <p:cTn id="89" presetID="22" presetClass="entr" presetSubtype="4" fill="hold" nodeType="afterEffect">
                                  <p:stCondLst>
                                    <p:cond delay="0"/>
                                  </p:stCondLst>
                                  <p:childTnLst>
                                    <p:set>
                                      <p:cBhvr>
                                        <p:cTn id="90" dur="1" fill="hold">
                                          <p:stCondLst>
                                            <p:cond delay="0"/>
                                          </p:stCondLst>
                                        </p:cTn>
                                        <p:tgtEl>
                                          <p:spTgt spid="385"/>
                                        </p:tgtEl>
                                        <p:attrNameLst>
                                          <p:attrName>style.visibility</p:attrName>
                                        </p:attrNameLst>
                                      </p:cBhvr>
                                      <p:to>
                                        <p:strVal val="visible"/>
                                      </p:to>
                                    </p:set>
                                    <p:animEffect transition="in" filter="wipe(down)">
                                      <p:cBhvr>
                                        <p:cTn id="91" dur="500"/>
                                        <p:tgtEl>
                                          <p:spTgt spid="38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52" grpId="0" animBg="1"/>
      <p:bldP spid="353" grpId="0" animBg="1"/>
      <p:bldP spid="375" grpId="0" animBg="1"/>
      <p:bldP spid="139" grpId="0" animBg="1"/>
      <p:bldP spid="139" grpId="1" animBg="1"/>
      <p:bldP spid="286" grpId="0" animBg="1"/>
      <p:bldP spid="28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Platform Abstraction Layer</a:t>
            </a:r>
            <a:endParaRPr lang="en-US" dirty="0"/>
          </a:p>
        </p:txBody>
      </p:sp>
      <p:sp>
        <p:nvSpPr>
          <p:cNvPr id="3" name="Content Placeholder 2"/>
          <p:cNvSpPr>
            <a:spLocks noGrp="1"/>
          </p:cNvSpPr>
          <p:nvPr>
            <p:ph idx="1"/>
          </p:nvPr>
        </p:nvSpPr>
        <p:spPr/>
        <p:txBody>
          <a:bodyPr>
            <a:normAutofit/>
          </a:bodyPr>
          <a:lstStyle/>
          <a:p>
            <a:r>
              <a:rPr lang="en-US" dirty="0" smtClean="0"/>
              <a:t>Build Transport APIs support over any existing controller platform</a:t>
            </a:r>
          </a:p>
          <a:p>
            <a:pPr lvl="1"/>
            <a:r>
              <a:rPr lang="en-US" b="1" dirty="0" smtClean="0">
                <a:solidFill>
                  <a:srgbClr val="FF0000"/>
                </a:solidFill>
              </a:rPr>
              <a:t>NOT</a:t>
            </a:r>
            <a:r>
              <a:rPr lang="en-US" dirty="0" smtClean="0"/>
              <a:t> to build a new controller platform</a:t>
            </a:r>
          </a:p>
          <a:p>
            <a:pPr lvl="1"/>
            <a:r>
              <a:rPr lang="en-US" b="1" dirty="0" smtClean="0">
                <a:solidFill>
                  <a:srgbClr val="FF0000"/>
                </a:solidFill>
              </a:rPr>
              <a:t>NOT</a:t>
            </a:r>
            <a:r>
              <a:rPr lang="en-US" dirty="0" smtClean="0"/>
              <a:t> to implement features complementing those offered by existing controller platforms</a:t>
            </a:r>
          </a:p>
          <a:p>
            <a:r>
              <a:rPr lang="en-US" dirty="0" smtClean="0"/>
              <a:t>Develop software modules that would support T-API processing, mapping and translation of standard Transport APIs toward platform-specific APIs encompassing:</a:t>
            </a:r>
          </a:p>
          <a:p>
            <a:pPr lvl="1"/>
            <a:r>
              <a:rPr lang="en-GB" dirty="0" smtClean="0"/>
              <a:t>platform-independent Platform Abstraction Layer (PAL) Layout</a:t>
            </a:r>
          </a:p>
          <a:p>
            <a:pPr lvl="1"/>
            <a:r>
              <a:rPr lang="en-GB" dirty="0" smtClean="0"/>
              <a:t>platform-dependent Handler</a:t>
            </a:r>
          </a:p>
          <a:p>
            <a:r>
              <a:rPr lang="en-GB" dirty="0" smtClean="0"/>
              <a:t>Develop Handlers for existing open-source platforms, like ONOS and ODL</a:t>
            </a:r>
          </a:p>
          <a:p>
            <a:pPr lvl="1"/>
            <a:r>
              <a:rPr lang="en-GB" dirty="0" err="1" smtClean="0"/>
              <a:t>NetIDE</a:t>
            </a:r>
            <a:r>
              <a:rPr lang="en-GB" dirty="0" smtClean="0"/>
              <a:t> is also another platform for which an handler will be developed</a:t>
            </a:r>
          </a:p>
          <a:p>
            <a:pPr lvl="1"/>
            <a:r>
              <a:rPr lang="en-GB" dirty="0" smtClean="0"/>
              <a:t>Other open-source platforms can be considered in the future.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 Buildup: PAL using </a:t>
            </a:r>
            <a:r>
              <a:rPr lang="en-US" altLang="zh-CN" dirty="0" err="1" smtClean="0"/>
              <a:t>Karaf</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89</a:t>
            </a:fld>
            <a:endParaRPr lang="en-US" dirty="0"/>
          </a:p>
        </p:txBody>
      </p:sp>
      <p:sp>
        <p:nvSpPr>
          <p:cNvPr id="5" name="矩形 3"/>
          <p:cNvSpPr/>
          <p:nvPr/>
        </p:nvSpPr>
        <p:spPr>
          <a:xfrm>
            <a:off x="179512" y="1268760"/>
            <a:ext cx="4752528" cy="33843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zh-CN" dirty="0" smtClean="0"/>
          </a:p>
        </p:txBody>
      </p:sp>
      <p:sp>
        <p:nvSpPr>
          <p:cNvPr id="6" name="圆角矩形 14"/>
          <p:cNvSpPr/>
          <p:nvPr/>
        </p:nvSpPr>
        <p:spPr>
          <a:xfrm>
            <a:off x="251520" y="1988840"/>
            <a:ext cx="4536504"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Mapping</a:t>
            </a:r>
            <a:endParaRPr lang="zh-CN" altLang="en-US" sz="1600" dirty="0"/>
          </a:p>
        </p:txBody>
      </p:sp>
      <p:sp>
        <p:nvSpPr>
          <p:cNvPr id="7" name="圆角矩形 15"/>
          <p:cNvSpPr/>
          <p:nvPr/>
        </p:nvSpPr>
        <p:spPr>
          <a:xfrm>
            <a:off x="251520" y="2492896"/>
            <a:ext cx="4536504"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T-API Interface adapter/T-API Common interfaces</a:t>
            </a:r>
            <a:endParaRPr lang="zh-CN" altLang="en-US" sz="1400" dirty="0"/>
          </a:p>
        </p:txBody>
      </p:sp>
      <p:sp>
        <p:nvSpPr>
          <p:cNvPr id="8" name="TextBox 7"/>
          <p:cNvSpPr txBox="1"/>
          <p:nvPr/>
        </p:nvSpPr>
        <p:spPr>
          <a:xfrm>
            <a:off x="4283968" y="1196752"/>
            <a:ext cx="1088504" cy="369332"/>
          </a:xfrm>
          <a:prstGeom prst="rect">
            <a:avLst/>
          </a:prstGeom>
          <a:noFill/>
        </p:spPr>
        <p:txBody>
          <a:bodyPr wrap="square" rtlCol="0">
            <a:spAutoFit/>
          </a:bodyPr>
          <a:lstStyle/>
          <a:p>
            <a:r>
              <a:rPr lang="en-US" altLang="zh-CN" b="1" dirty="0" err="1" smtClean="0">
                <a:solidFill>
                  <a:srgbClr val="0070C0"/>
                </a:solidFill>
              </a:rPr>
              <a:t>Karaf</a:t>
            </a:r>
            <a:endParaRPr lang="en-US" altLang="zh-CN" b="1" dirty="0" smtClean="0">
              <a:solidFill>
                <a:srgbClr val="0070C0"/>
              </a:solidFill>
            </a:endParaRPr>
          </a:p>
        </p:txBody>
      </p:sp>
      <p:cxnSp>
        <p:nvCxnSpPr>
          <p:cNvPr id="9" name="直接箭头连接符 26"/>
          <p:cNvCxnSpPr/>
          <p:nvPr/>
        </p:nvCxnSpPr>
        <p:spPr>
          <a:xfrm flipV="1">
            <a:off x="1115616" y="126876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28"/>
          <p:cNvCxnSpPr/>
          <p:nvPr/>
        </p:nvCxnSpPr>
        <p:spPr>
          <a:xfrm flipV="1">
            <a:off x="1835696" y="126876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0"/>
          <p:cNvCxnSpPr/>
          <p:nvPr/>
        </p:nvCxnSpPr>
        <p:spPr>
          <a:xfrm flipV="1">
            <a:off x="2555776" y="126876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32"/>
          <p:cNvCxnSpPr/>
          <p:nvPr/>
        </p:nvCxnSpPr>
        <p:spPr>
          <a:xfrm flipV="1">
            <a:off x="3275856" y="126876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34"/>
          <p:cNvCxnSpPr/>
          <p:nvPr/>
        </p:nvCxnSpPr>
        <p:spPr>
          <a:xfrm flipV="1">
            <a:off x="3995936" y="126876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40"/>
          <p:cNvCxnSpPr/>
          <p:nvPr/>
        </p:nvCxnSpPr>
        <p:spPr>
          <a:xfrm flipV="1">
            <a:off x="2483768" y="2852936"/>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67744" y="908720"/>
            <a:ext cx="1088504" cy="369332"/>
          </a:xfrm>
          <a:prstGeom prst="rect">
            <a:avLst/>
          </a:prstGeom>
          <a:noFill/>
        </p:spPr>
        <p:txBody>
          <a:bodyPr wrap="square" rtlCol="0">
            <a:spAutoFit/>
          </a:bodyPr>
          <a:lstStyle/>
          <a:p>
            <a:r>
              <a:rPr lang="en-US" altLang="zh-CN" b="1" dirty="0" smtClean="0">
                <a:solidFill>
                  <a:srgbClr val="0070C0"/>
                </a:solidFill>
              </a:rPr>
              <a:t>T-API</a:t>
            </a:r>
          </a:p>
        </p:txBody>
      </p:sp>
      <p:cxnSp>
        <p:nvCxnSpPr>
          <p:cNvPr id="16" name="直接箭头连接符 82"/>
          <p:cNvCxnSpPr>
            <a:endCxn id="17" idx="4"/>
          </p:cNvCxnSpPr>
          <p:nvPr/>
        </p:nvCxnSpPr>
        <p:spPr>
          <a:xfrm flipH="1">
            <a:off x="2519772" y="4293096"/>
            <a:ext cx="36004" cy="64807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椭圆 84"/>
          <p:cNvSpPr/>
          <p:nvPr/>
        </p:nvSpPr>
        <p:spPr>
          <a:xfrm>
            <a:off x="395536" y="4581128"/>
            <a:ext cx="4248472" cy="360040"/>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36"/>
          <p:cNvSpPr/>
          <p:nvPr/>
        </p:nvSpPr>
        <p:spPr>
          <a:xfrm>
            <a:off x="1835696" y="3140968"/>
            <a:ext cx="1368152"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1860"/>
              </a:lnSpc>
            </a:pPr>
            <a:endParaRPr lang="zh-CN" altLang="en-US" sz="1400" dirty="0"/>
          </a:p>
        </p:txBody>
      </p:sp>
      <p:sp>
        <p:nvSpPr>
          <p:cNvPr id="19" name="矩形 37"/>
          <p:cNvSpPr/>
          <p:nvPr/>
        </p:nvSpPr>
        <p:spPr>
          <a:xfrm>
            <a:off x="1907704" y="3212976"/>
            <a:ext cx="1224136" cy="288032"/>
          </a:xfrm>
          <a:prstGeom prst="rect">
            <a:avLst/>
          </a:prstGeom>
          <a:solidFill>
            <a:schemeClr val="bg2">
              <a:lumMod val="90000"/>
            </a:schemeClr>
          </a:solidFill>
          <a:ln w="952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1080"/>
              </a:lnSpc>
            </a:pPr>
            <a:r>
              <a:rPr lang="en-US" altLang="zh-CN" sz="1100" dirty="0" smtClean="0">
                <a:solidFill>
                  <a:schemeClr val="tx1"/>
                </a:solidFill>
              </a:rPr>
              <a:t>Interface Implement</a:t>
            </a:r>
            <a:endParaRPr lang="zh-CN" altLang="en-US" sz="1100" dirty="0">
              <a:solidFill>
                <a:schemeClr val="tx1"/>
              </a:solidFill>
            </a:endParaRPr>
          </a:p>
        </p:txBody>
      </p:sp>
      <p:sp>
        <p:nvSpPr>
          <p:cNvPr id="20" name="矩形 41"/>
          <p:cNvSpPr/>
          <p:nvPr/>
        </p:nvSpPr>
        <p:spPr>
          <a:xfrm>
            <a:off x="1907704" y="3933056"/>
            <a:ext cx="1224136" cy="288032"/>
          </a:xfrm>
          <a:prstGeom prst="rect">
            <a:avLst/>
          </a:prstGeom>
          <a:solidFill>
            <a:schemeClr val="bg2">
              <a:lumMod val="90000"/>
            </a:schemeClr>
          </a:solidFill>
          <a:ln w="952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1080"/>
              </a:lnSpc>
            </a:pPr>
            <a:r>
              <a:rPr lang="en-US" altLang="zh-CN" sz="1100" dirty="0" smtClean="0">
                <a:solidFill>
                  <a:schemeClr val="tx1"/>
                </a:solidFill>
              </a:rPr>
              <a:t>Communication</a:t>
            </a:r>
          </a:p>
          <a:p>
            <a:pPr algn="ctr">
              <a:lnSpc>
                <a:spcPts val="1080"/>
              </a:lnSpc>
            </a:pPr>
            <a:r>
              <a:rPr lang="en-US" altLang="zh-CN" sz="1100" dirty="0" smtClean="0">
                <a:solidFill>
                  <a:schemeClr val="tx1"/>
                </a:solidFill>
              </a:rPr>
              <a:t>Module</a:t>
            </a:r>
            <a:endParaRPr lang="zh-CN" altLang="en-US" sz="1100" dirty="0">
              <a:solidFill>
                <a:schemeClr val="tx1"/>
              </a:solidFill>
            </a:endParaRPr>
          </a:p>
        </p:txBody>
      </p:sp>
      <p:sp>
        <p:nvSpPr>
          <p:cNvPr id="21" name="矩形 42"/>
          <p:cNvSpPr/>
          <p:nvPr/>
        </p:nvSpPr>
        <p:spPr>
          <a:xfrm>
            <a:off x="1907704" y="3573016"/>
            <a:ext cx="1224136" cy="288032"/>
          </a:xfrm>
          <a:prstGeom prst="rect">
            <a:avLst/>
          </a:prstGeom>
          <a:solidFill>
            <a:schemeClr val="bg2">
              <a:lumMod val="90000"/>
            </a:schemeClr>
          </a:solidFill>
          <a:ln w="952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1080"/>
              </a:lnSpc>
            </a:pPr>
            <a:r>
              <a:rPr lang="en-US" altLang="zh-CN" sz="1100" dirty="0" smtClean="0">
                <a:solidFill>
                  <a:schemeClr val="tx1"/>
                </a:solidFill>
              </a:rPr>
              <a:t>API handler Logic</a:t>
            </a:r>
            <a:endParaRPr lang="zh-CN" altLang="en-US" sz="1100" dirty="0">
              <a:solidFill>
                <a:schemeClr val="tx1"/>
              </a:solidFill>
            </a:endParaRPr>
          </a:p>
        </p:txBody>
      </p:sp>
      <p:sp>
        <p:nvSpPr>
          <p:cNvPr id="22" name="TextBox 21"/>
          <p:cNvSpPr txBox="1"/>
          <p:nvPr/>
        </p:nvSpPr>
        <p:spPr>
          <a:xfrm>
            <a:off x="1619672" y="4293096"/>
            <a:ext cx="2088232" cy="307777"/>
          </a:xfrm>
          <a:prstGeom prst="rect">
            <a:avLst/>
          </a:prstGeom>
          <a:noFill/>
        </p:spPr>
        <p:txBody>
          <a:bodyPr wrap="square" rtlCol="0">
            <a:spAutoFit/>
          </a:bodyPr>
          <a:lstStyle/>
          <a:p>
            <a:r>
              <a:rPr lang="en-US" altLang="zh-CN" sz="1400" b="1" dirty="0" smtClean="0"/>
              <a:t>Platform-Specific Handler </a:t>
            </a:r>
          </a:p>
        </p:txBody>
      </p:sp>
      <p:sp>
        <p:nvSpPr>
          <p:cNvPr id="23" name="圆角矩形 88"/>
          <p:cNvSpPr/>
          <p:nvPr/>
        </p:nvSpPr>
        <p:spPr>
          <a:xfrm>
            <a:off x="251520" y="1484784"/>
            <a:ext cx="4536504"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NBI-Rest server (HTTP+JSON)</a:t>
            </a:r>
            <a:endParaRPr lang="zh-CN" altLang="en-US" sz="1600" dirty="0"/>
          </a:p>
        </p:txBody>
      </p:sp>
      <p:cxnSp>
        <p:nvCxnSpPr>
          <p:cNvPr id="24" name="直接箭头连接符 92"/>
          <p:cNvCxnSpPr>
            <a:stCxn id="23" idx="3"/>
            <a:endCxn id="25" idx="1"/>
          </p:cNvCxnSpPr>
          <p:nvPr/>
        </p:nvCxnSpPr>
        <p:spPr>
          <a:xfrm flipV="1">
            <a:off x="4788024" y="1191236"/>
            <a:ext cx="792088" cy="47356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80112" y="1052736"/>
            <a:ext cx="3419872" cy="276999"/>
          </a:xfrm>
          <a:prstGeom prst="rect">
            <a:avLst/>
          </a:prstGeom>
          <a:noFill/>
        </p:spPr>
        <p:txBody>
          <a:bodyPr wrap="square" rtlCol="0">
            <a:spAutoFit/>
          </a:bodyPr>
          <a:lstStyle/>
          <a:p>
            <a:r>
              <a:rPr lang="en-US" altLang="zh-CN" sz="1200" dirty="0" smtClean="0"/>
              <a:t>Implement the standard T-API in restful style.</a:t>
            </a:r>
            <a:endParaRPr lang="zh-CN" altLang="en-US" sz="1200" dirty="0"/>
          </a:p>
        </p:txBody>
      </p:sp>
      <p:cxnSp>
        <p:nvCxnSpPr>
          <p:cNvPr id="26" name="直接箭头连接符 96"/>
          <p:cNvCxnSpPr>
            <a:stCxn id="6" idx="3"/>
            <a:endCxn id="27" idx="1"/>
          </p:cNvCxnSpPr>
          <p:nvPr/>
        </p:nvCxnSpPr>
        <p:spPr>
          <a:xfrm flipV="1">
            <a:off x="4788024" y="1768461"/>
            <a:ext cx="792088" cy="40039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80112" y="1537628"/>
            <a:ext cx="3419872" cy="461665"/>
          </a:xfrm>
          <a:prstGeom prst="rect">
            <a:avLst/>
          </a:prstGeom>
          <a:noFill/>
        </p:spPr>
        <p:txBody>
          <a:bodyPr wrap="square" rtlCol="0">
            <a:spAutoFit/>
          </a:bodyPr>
          <a:lstStyle/>
          <a:p>
            <a:r>
              <a:rPr lang="en-US" altLang="zh-CN" sz="1200" dirty="0" smtClean="0"/>
              <a:t>Mapping logic between standard restful T-API and internal programming  interface.</a:t>
            </a:r>
            <a:endParaRPr lang="zh-CN" altLang="en-US" sz="1200" dirty="0"/>
          </a:p>
        </p:txBody>
      </p:sp>
      <p:cxnSp>
        <p:nvCxnSpPr>
          <p:cNvPr id="28" name="直接箭头连接符 101"/>
          <p:cNvCxnSpPr>
            <a:stCxn id="7" idx="3"/>
          </p:cNvCxnSpPr>
          <p:nvPr/>
        </p:nvCxnSpPr>
        <p:spPr>
          <a:xfrm flipV="1">
            <a:off x="4788024" y="2339298"/>
            <a:ext cx="792088" cy="33361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80112" y="2132856"/>
            <a:ext cx="3419872" cy="1015663"/>
          </a:xfrm>
          <a:prstGeom prst="rect">
            <a:avLst/>
          </a:prstGeom>
          <a:noFill/>
        </p:spPr>
        <p:txBody>
          <a:bodyPr wrap="square" rtlCol="0">
            <a:spAutoFit/>
          </a:bodyPr>
          <a:lstStyle/>
          <a:p>
            <a:r>
              <a:rPr lang="en-US" altLang="zh-CN" sz="1200" dirty="0" smtClean="0"/>
              <a:t>Unified Common interfaces, various underlying  network models can be adapted to common interfaces to make a unified description of network.</a:t>
            </a:r>
          </a:p>
          <a:p>
            <a:r>
              <a:rPr lang="en-US" altLang="zh-CN" sz="1200" dirty="0" smtClean="0"/>
              <a:t>There is a one-to-one relationship between common interface and standard T-API.</a:t>
            </a:r>
            <a:endParaRPr lang="zh-CN" altLang="en-US" sz="1200" dirty="0"/>
          </a:p>
        </p:txBody>
      </p:sp>
      <p:sp>
        <p:nvSpPr>
          <p:cNvPr id="30" name="矩形 104"/>
          <p:cNvSpPr/>
          <p:nvPr/>
        </p:nvSpPr>
        <p:spPr>
          <a:xfrm>
            <a:off x="5400600" y="3255367"/>
            <a:ext cx="3491880" cy="461665"/>
          </a:xfrm>
          <a:prstGeom prst="rect">
            <a:avLst/>
          </a:prstGeom>
        </p:spPr>
        <p:txBody>
          <a:bodyPr wrap="square">
            <a:spAutoFit/>
          </a:bodyPr>
          <a:lstStyle/>
          <a:p>
            <a:pPr indent="-342900"/>
            <a:r>
              <a:rPr lang="en-US" altLang="zh-CN" sz="1200" dirty="0" smtClean="0"/>
              <a:t>Mapping to T-API common interface. Need to follow the programming interface that is defined by the PAL. </a:t>
            </a:r>
          </a:p>
        </p:txBody>
      </p:sp>
      <p:sp>
        <p:nvSpPr>
          <p:cNvPr id="31" name="矩形 105"/>
          <p:cNvSpPr/>
          <p:nvPr/>
        </p:nvSpPr>
        <p:spPr>
          <a:xfrm>
            <a:off x="5364088" y="3862789"/>
            <a:ext cx="3672408" cy="646331"/>
          </a:xfrm>
          <a:prstGeom prst="rect">
            <a:avLst/>
          </a:prstGeom>
        </p:spPr>
        <p:txBody>
          <a:bodyPr wrap="square">
            <a:spAutoFit/>
          </a:bodyPr>
          <a:lstStyle/>
          <a:p>
            <a:r>
              <a:rPr lang="en-US" altLang="zh-CN" sz="1200" dirty="0" smtClean="0"/>
              <a:t>Communicate with underlying platform, no constraint for this part, free to choose any method/protocol (Rest/PCEP/OF/…)</a:t>
            </a:r>
          </a:p>
        </p:txBody>
      </p:sp>
      <p:cxnSp>
        <p:nvCxnSpPr>
          <p:cNvPr id="32" name="直接箭头连接符 106"/>
          <p:cNvCxnSpPr>
            <a:stCxn id="19" idx="3"/>
            <a:endCxn id="30" idx="1"/>
          </p:cNvCxnSpPr>
          <p:nvPr/>
        </p:nvCxnSpPr>
        <p:spPr>
          <a:xfrm>
            <a:off x="3131840" y="3356992"/>
            <a:ext cx="2268760" cy="12920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109"/>
          <p:cNvCxnSpPr>
            <a:stCxn id="20" idx="3"/>
            <a:endCxn id="31" idx="1"/>
          </p:cNvCxnSpPr>
          <p:nvPr/>
        </p:nvCxnSpPr>
        <p:spPr>
          <a:xfrm>
            <a:off x="3131840" y="4077072"/>
            <a:ext cx="2232248" cy="108883"/>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7504" y="5106521"/>
            <a:ext cx="2232248" cy="1261884"/>
          </a:xfrm>
          <a:prstGeom prst="rect">
            <a:avLst/>
          </a:prstGeom>
          <a:noFill/>
        </p:spPr>
        <p:txBody>
          <a:bodyPr wrap="square" rtlCol="0">
            <a:spAutoFit/>
          </a:bodyPr>
          <a:lstStyle/>
          <a:p>
            <a:r>
              <a:rPr lang="en-US" altLang="zh-CN" sz="1600" b="1" dirty="0" smtClean="0"/>
              <a:t>WHY </a:t>
            </a:r>
            <a:r>
              <a:rPr lang="en-US" altLang="zh-CN" sz="1600" b="1" dirty="0" err="1" smtClean="0"/>
              <a:t>Karaf</a:t>
            </a:r>
            <a:r>
              <a:rPr lang="en-US" altLang="zh-CN" sz="1600" b="1" dirty="0" smtClean="0"/>
              <a:t> ?</a:t>
            </a:r>
          </a:p>
          <a:p>
            <a:r>
              <a:rPr lang="en-US" altLang="zh-CN" sz="1200" dirty="0" smtClean="0"/>
              <a:t>Apache </a:t>
            </a:r>
            <a:r>
              <a:rPr lang="en-US" altLang="zh-CN" sz="1200" dirty="0" err="1" smtClean="0"/>
              <a:t>Karaf</a:t>
            </a:r>
            <a:r>
              <a:rPr lang="en-US" altLang="zh-CN" sz="1200" dirty="0" smtClean="0"/>
              <a:t> is a small </a:t>
            </a:r>
            <a:r>
              <a:rPr lang="en-US" altLang="zh-CN" sz="1200" dirty="0" err="1" smtClean="0"/>
              <a:t>OSGi</a:t>
            </a:r>
            <a:r>
              <a:rPr lang="en-US" altLang="zh-CN" sz="1200" dirty="0" smtClean="0"/>
              <a:t> based runtime which provides a lightweight container onto which various components and applications can be deployed.</a:t>
            </a:r>
            <a:endParaRPr lang="en-US" altLang="zh-CN" sz="1050" dirty="0" smtClean="0"/>
          </a:p>
        </p:txBody>
      </p:sp>
      <p:sp>
        <p:nvSpPr>
          <p:cNvPr id="35" name="矩形 114"/>
          <p:cNvSpPr/>
          <p:nvPr/>
        </p:nvSpPr>
        <p:spPr>
          <a:xfrm>
            <a:off x="5148064" y="5057889"/>
            <a:ext cx="2376264" cy="1300356"/>
          </a:xfrm>
          <a:prstGeom prst="rect">
            <a:avLst/>
          </a:prstGeom>
        </p:spPr>
        <p:txBody>
          <a:bodyPr wrap="square">
            <a:spAutoFit/>
          </a:bodyPr>
          <a:lstStyle/>
          <a:p>
            <a:r>
              <a:rPr lang="en-US" altLang="zh-CN" sz="1400" b="1" dirty="0" smtClean="0"/>
              <a:t>Development environment</a:t>
            </a:r>
          </a:p>
          <a:p>
            <a:endParaRPr lang="en-US" altLang="zh-CN" sz="1050" b="1" dirty="0" smtClean="0"/>
          </a:p>
          <a:p>
            <a:pPr marL="342900" indent="-342900">
              <a:lnSpc>
                <a:spcPct val="150000"/>
              </a:lnSpc>
            </a:pPr>
            <a:r>
              <a:rPr lang="en-US" altLang="zh-CN" sz="1200" dirty="0" smtClean="0"/>
              <a:t>1.JDK 8</a:t>
            </a:r>
          </a:p>
          <a:p>
            <a:pPr marL="342900" indent="-342900">
              <a:lnSpc>
                <a:spcPct val="150000"/>
              </a:lnSpc>
            </a:pPr>
            <a:r>
              <a:rPr lang="en-US" altLang="zh-CN" sz="1200" dirty="0" smtClean="0"/>
              <a:t>2.apache-maven-3.x.x</a:t>
            </a:r>
          </a:p>
          <a:p>
            <a:pPr marL="342900" indent="-342900">
              <a:lnSpc>
                <a:spcPct val="150000"/>
              </a:lnSpc>
            </a:pPr>
            <a:r>
              <a:rPr lang="en-US" altLang="zh-CN" sz="1200" dirty="0" smtClean="0"/>
              <a:t>3.apache-karaf-3.x.x</a:t>
            </a:r>
          </a:p>
        </p:txBody>
      </p:sp>
      <p:sp>
        <p:nvSpPr>
          <p:cNvPr id="36" name="矩形 115"/>
          <p:cNvSpPr/>
          <p:nvPr/>
        </p:nvSpPr>
        <p:spPr>
          <a:xfrm>
            <a:off x="2430016" y="5085184"/>
            <a:ext cx="2646040" cy="1323439"/>
          </a:xfrm>
          <a:prstGeom prst="rect">
            <a:avLst/>
          </a:prstGeom>
        </p:spPr>
        <p:txBody>
          <a:bodyPr wrap="square">
            <a:spAutoFit/>
          </a:bodyPr>
          <a:lstStyle/>
          <a:p>
            <a:r>
              <a:rPr lang="en-US" altLang="zh-CN" sz="1600" b="1" dirty="0" smtClean="0"/>
              <a:t>Features</a:t>
            </a:r>
            <a:r>
              <a:rPr lang="en-US" altLang="zh-CN" sz="1600" dirty="0" smtClean="0"/>
              <a:t>:</a:t>
            </a:r>
          </a:p>
          <a:p>
            <a:pPr marL="342900" indent="-342900"/>
            <a:r>
              <a:rPr lang="en-US" altLang="zh-CN" sz="1400" b="1" dirty="0" smtClean="0"/>
              <a:t>1. Open source framework</a:t>
            </a:r>
          </a:p>
          <a:p>
            <a:pPr marL="342900" indent="-342900"/>
            <a:r>
              <a:rPr lang="en-US" altLang="zh-CN" sz="1200" dirty="0" smtClean="0"/>
              <a:t>Well known, stable, </a:t>
            </a:r>
            <a:r>
              <a:rPr lang="en-US" altLang="zh-CN" sz="1200" dirty="0" err="1" smtClean="0"/>
              <a:t>Opensource</a:t>
            </a:r>
            <a:r>
              <a:rPr lang="en-US" altLang="zh-CN" sz="1200" dirty="0" smtClean="0"/>
              <a:t>/Free</a:t>
            </a:r>
          </a:p>
          <a:p>
            <a:pPr marL="342900" indent="-342900"/>
            <a:r>
              <a:rPr lang="en-US" altLang="zh-CN" sz="1400" b="1" dirty="0" smtClean="0"/>
              <a:t>2. Dynamic install/uninstall</a:t>
            </a:r>
          </a:p>
          <a:p>
            <a:r>
              <a:rPr lang="en-US" altLang="zh-CN" sz="1200" dirty="0" smtClean="0"/>
              <a:t>Fit our requirement, decoupled component,  Parallel development.</a:t>
            </a:r>
            <a:endParaRPr lang="zh-CN" altLang="en-US" sz="1200" dirty="0"/>
          </a:p>
        </p:txBody>
      </p:sp>
      <p:sp>
        <p:nvSpPr>
          <p:cNvPr id="37" name="矩形 117"/>
          <p:cNvSpPr/>
          <p:nvPr/>
        </p:nvSpPr>
        <p:spPr>
          <a:xfrm>
            <a:off x="7380312" y="5057889"/>
            <a:ext cx="1565920" cy="1323439"/>
          </a:xfrm>
          <a:prstGeom prst="rect">
            <a:avLst/>
          </a:prstGeom>
        </p:spPr>
        <p:txBody>
          <a:bodyPr wrap="square">
            <a:spAutoFit/>
          </a:bodyPr>
          <a:lstStyle/>
          <a:p>
            <a:pPr marL="342900" indent="-342900"/>
            <a:r>
              <a:rPr lang="en-US" altLang="zh-CN" sz="1600" b="1" dirty="0" smtClean="0"/>
              <a:t>Deliverable</a:t>
            </a:r>
          </a:p>
          <a:p>
            <a:pPr marL="342900" indent="-342900"/>
            <a:endParaRPr lang="en-US" altLang="zh-CN" sz="1600" b="1" dirty="0" smtClean="0"/>
          </a:p>
          <a:p>
            <a:pPr marL="342900" indent="-342900"/>
            <a:r>
              <a:rPr lang="en-US" altLang="zh-CN" sz="1200" dirty="0" smtClean="0"/>
              <a:t>1. Available PAL code </a:t>
            </a:r>
          </a:p>
          <a:p>
            <a:pPr marL="342900" indent="-342900">
              <a:lnSpc>
                <a:spcPct val="150000"/>
              </a:lnSpc>
            </a:pPr>
            <a:r>
              <a:rPr lang="en-US" altLang="zh-CN" sz="1200" dirty="0" smtClean="0"/>
              <a:t>2. Document/tutorial </a:t>
            </a:r>
          </a:p>
          <a:p>
            <a:pPr marL="342900" indent="-342900">
              <a:lnSpc>
                <a:spcPct val="150000"/>
              </a:lnSpc>
            </a:pPr>
            <a:r>
              <a:rPr lang="en-US" altLang="zh-CN" sz="1200" dirty="0" smtClean="0"/>
              <a:t>3. Demo    </a:t>
            </a:r>
          </a:p>
        </p:txBody>
      </p:sp>
      <p:sp>
        <p:nvSpPr>
          <p:cNvPr id="38" name="圆角矩形 118"/>
          <p:cNvSpPr/>
          <p:nvPr/>
        </p:nvSpPr>
        <p:spPr>
          <a:xfrm>
            <a:off x="72008" y="5085184"/>
            <a:ext cx="2267744" cy="1368152"/>
          </a:xfrm>
          <a:prstGeom prst="roundRect">
            <a:avLst>
              <a:gd name="adj" fmla="val 1132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119"/>
          <p:cNvSpPr/>
          <p:nvPr/>
        </p:nvSpPr>
        <p:spPr>
          <a:xfrm>
            <a:off x="2448272" y="5085184"/>
            <a:ext cx="2483768" cy="1368152"/>
          </a:xfrm>
          <a:prstGeom prst="roundRect">
            <a:avLst>
              <a:gd name="adj" fmla="val 1132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120"/>
          <p:cNvSpPr/>
          <p:nvPr/>
        </p:nvSpPr>
        <p:spPr>
          <a:xfrm>
            <a:off x="5076056" y="5085184"/>
            <a:ext cx="2232248" cy="1368152"/>
          </a:xfrm>
          <a:prstGeom prst="roundRect">
            <a:avLst>
              <a:gd name="adj" fmla="val 1132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121"/>
          <p:cNvSpPr/>
          <p:nvPr/>
        </p:nvSpPr>
        <p:spPr>
          <a:xfrm>
            <a:off x="7380312" y="5085184"/>
            <a:ext cx="1584176" cy="1368152"/>
          </a:xfrm>
          <a:prstGeom prst="roundRect">
            <a:avLst>
              <a:gd name="adj" fmla="val 1132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TAPI Projects &amp; Models/Modules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a:t>
            </a:fld>
            <a:endParaRPr lang="en-US" dirty="0"/>
          </a:p>
        </p:txBody>
      </p:sp>
      <p:pic>
        <p:nvPicPr>
          <p:cNvPr id="1027" name="Picture 3"/>
          <p:cNvPicPr>
            <a:picLocks noChangeAspect="1" noChangeArrowheads="1"/>
          </p:cNvPicPr>
          <p:nvPr/>
        </p:nvPicPr>
        <p:blipFill>
          <a:blip r:embed="rId2"/>
          <a:srcRect/>
          <a:stretch>
            <a:fillRect/>
          </a:stretch>
        </p:blipFill>
        <p:spPr bwMode="auto">
          <a:xfrm>
            <a:off x="228600" y="1143000"/>
            <a:ext cx="3095625" cy="4400550"/>
          </a:xfrm>
          <a:prstGeom prst="rect">
            <a:avLst/>
          </a:prstGeom>
          <a:noFill/>
          <a:ln w="9525">
            <a:noFill/>
            <a:miter lim="800000"/>
            <a:headEnd/>
            <a:tailEnd/>
          </a:ln>
        </p:spPr>
      </p:pic>
      <p:pic>
        <p:nvPicPr>
          <p:cNvPr id="1030" name="Picture 6"/>
          <p:cNvPicPr>
            <a:picLocks noChangeAspect="1" noChangeArrowheads="1"/>
          </p:cNvPicPr>
          <p:nvPr/>
        </p:nvPicPr>
        <p:blipFill>
          <a:blip r:embed="rId3"/>
          <a:srcRect/>
          <a:stretch>
            <a:fillRect/>
          </a:stretch>
        </p:blipFill>
        <p:spPr bwMode="auto">
          <a:xfrm>
            <a:off x="3048000" y="1143000"/>
            <a:ext cx="2905125" cy="4629150"/>
          </a:xfrm>
          <a:prstGeom prst="rect">
            <a:avLst/>
          </a:prstGeom>
          <a:noFill/>
          <a:ln w="9525">
            <a:noFill/>
            <a:miter lim="800000"/>
            <a:headEnd/>
            <a:tailEnd/>
          </a:ln>
        </p:spPr>
      </p:pic>
      <p:pic>
        <p:nvPicPr>
          <p:cNvPr id="1031" name="Picture 7"/>
          <p:cNvPicPr>
            <a:picLocks noChangeAspect="1" noChangeArrowheads="1"/>
          </p:cNvPicPr>
          <p:nvPr/>
        </p:nvPicPr>
        <p:blipFill>
          <a:blip r:embed="rId4"/>
          <a:srcRect/>
          <a:stretch>
            <a:fillRect/>
          </a:stretch>
        </p:blipFill>
        <p:spPr bwMode="auto">
          <a:xfrm>
            <a:off x="5953125" y="1143000"/>
            <a:ext cx="2800350" cy="352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 SW Architecture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90</a:t>
            </a:fld>
            <a:endParaRPr lang="en-US" dirty="0"/>
          </a:p>
        </p:txBody>
      </p:sp>
      <p:sp>
        <p:nvSpPr>
          <p:cNvPr id="4" name="Content Placeholder 3"/>
          <p:cNvSpPr>
            <a:spLocks noGrp="1"/>
          </p:cNvSpPr>
          <p:nvPr>
            <p:ph idx="1"/>
          </p:nvPr>
        </p:nvSpPr>
        <p:spPr/>
        <p:txBody>
          <a:bodyPr/>
          <a:lstStyle/>
          <a:p>
            <a:pPr>
              <a:buFont typeface="Arial" pitchFamily="34" charset="0"/>
              <a:buChar char="•"/>
            </a:pPr>
            <a:r>
              <a:rPr lang="en-US" altLang="zh-CN" dirty="0" smtClean="0"/>
              <a:t>PAL is a multi-module project whose modules are managed as </a:t>
            </a:r>
            <a:r>
              <a:rPr lang="en-US" altLang="zh-CN" dirty="0" err="1" smtClean="0"/>
              <a:t>OSGi</a:t>
            </a:r>
            <a:r>
              <a:rPr lang="en-US" altLang="zh-CN" dirty="0" smtClean="0"/>
              <a:t> bundles. Englewood is designed with a few goals in mind</a:t>
            </a:r>
          </a:p>
          <a:p>
            <a:pPr lvl="1">
              <a:buFont typeface="Arial" pitchFamily="34" charset="0"/>
              <a:buChar char="•"/>
            </a:pPr>
            <a:r>
              <a:rPr lang="en-US" altLang="zh-CN" dirty="0" smtClean="0"/>
              <a:t>Code Modularity: It should be possible to introduce new functionalities as self-contained units.</a:t>
            </a:r>
          </a:p>
        </p:txBody>
      </p:sp>
      <p:pic>
        <p:nvPicPr>
          <p:cNvPr id="5" name="图片 1"/>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828800" y="2590800"/>
            <a:ext cx="5364523" cy="3484083"/>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Englewood and </a:t>
            </a:r>
            <a:r>
              <a:rPr lang="en-US" dirty="0" err="1" smtClean="0"/>
              <a:t>NetIDE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91</a:t>
            </a:fld>
            <a:endParaRPr lang="en-US" dirty="0"/>
          </a:p>
        </p:txBody>
      </p:sp>
      <p:pic>
        <p:nvPicPr>
          <p:cNvPr id="5" name="Picture 3" descr="Z:\home\doriguzzi\Projects\NetIDE\workspace\architecture-englewood1.png"/>
          <p:cNvPicPr>
            <a:picLocks noChangeAspect="1" noChangeArrowheads="1"/>
          </p:cNvPicPr>
          <p:nvPr/>
        </p:nvPicPr>
        <p:blipFill>
          <a:blip r:embed="rId2" cstate="print"/>
          <a:srcRect/>
          <a:stretch>
            <a:fillRect/>
          </a:stretch>
        </p:blipFill>
        <p:spPr bwMode="auto">
          <a:xfrm>
            <a:off x="996882" y="1143000"/>
            <a:ext cx="6671462" cy="4691173"/>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Englewood and ONOS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92</a:t>
            </a:fld>
            <a:endParaRPr lang="en-US" dirty="0"/>
          </a:p>
        </p:txBody>
      </p:sp>
      <p:sp>
        <p:nvSpPr>
          <p:cNvPr id="6" name="矩形 59"/>
          <p:cNvSpPr/>
          <p:nvPr/>
        </p:nvSpPr>
        <p:spPr>
          <a:xfrm>
            <a:off x="2258264" y="1875232"/>
            <a:ext cx="4371136" cy="2941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7" name="AutoShape 9"/>
          <p:cNvSpPr>
            <a:spLocks noChangeAspect="1" noChangeArrowheads="1" noTextEdit="1"/>
          </p:cNvSpPr>
          <p:nvPr/>
        </p:nvSpPr>
        <p:spPr bwMode="auto">
          <a:xfrm>
            <a:off x="2712408" y="2211199"/>
            <a:ext cx="3746688" cy="227536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2847465" y="3994552"/>
            <a:ext cx="2866570" cy="664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ONOS</a:t>
            </a:r>
            <a:r>
              <a:rPr kumimoji="0" lang="en-US" altLang="zh-CN" sz="9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Handler</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900" dirty="0" smtClean="0">
                <a:latin typeface="Times New Roman" pitchFamily="18" charset="0"/>
                <a:ea typeface="宋体" pitchFamily="2" charset="-122"/>
                <a:cs typeface="Times New Roman" pitchFamily="18" charset="0"/>
              </a:rPr>
              <a:t>(Dynamic install/uninstall plug-in implementing Common Java 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Rectangle 7"/>
          <p:cNvSpPr>
            <a:spLocks noChangeArrowheads="1"/>
          </p:cNvSpPr>
          <p:nvPr/>
        </p:nvSpPr>
        <p:spPr bwMode="auto">
          <a:xfrm>
            <a:off x="2847465" y="2154432"/>
            <a:ext cx="2866570" cy="159805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PAL Layout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Rectangle 6"/>
          <p:cNvSpPr>
            <a:spLocks noChangeArrowheads="1"/>
          </p:cNvSpPr>
          <p:nvPr/>
        </p:nvSpPr>
        <p:spPr bwMode="auto">
          <a:xfrm>
            <a:off x="2971800" y="2476107"/>
            <a:ext cx="1981199" cy="6480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TAPI Layout</a:t>
            </a:r>
          </a:p>
          <a:p>
            <a:pPr lvl="0" algn="ctr" fontAlgn="base">
              <a:spcBef>
                <a:spcPct val="0"/>
              </a:spcBef>
              <a:spcAft>
                <a:spcPct val="0"/>
              </a:spcAft>
            </a:pPr>
            <a:r>
              <a:rPr lang="en-US" altLang="zh-CN" sz="900" dirty="0" smtClean="0">
                <a:latin typeface="Times New Roman" pitchFamily="18" charset="0"/>
                <a:ea typeface="宋体" pitchFamily="2" charset="-122"/>
                <a:cs typeface="Times New Roman" pitchFamily="18" charset="0"/>
              </a:rPr>
              <a:t>(</a:t>
            </a:r>
            <a:r>
              <a:rPr lang="en-US" altLang="zh-CN" sz="900" dirty="0" err="1" smtClean="0">
                <a:latin typeface="Times New Roman" pitchFamily="18" charset="0"/>
                <a:ea typeface="宋体" pitchFamily="2" charset="-122"/>
                <a:cs typeface="Times New Roman" pitchFamily="18" charset="0"/>
              </a:rPr>
              <a:t>RESTful</a:t>
            </a:r>
            <a:r>
              <a:rPr lang="en-US" altLang="zh-CN" sz="900" dirty="0" smtClean="0">
                <a:latin typeface="Times New Roman" pitchFamily="18" charset="0"/>
                <a:ea typeface="宋体" pitchFamily="2" charset="-122"/>
                <a:cs typeface="Times New Roman" pitchFamily="18" charset="0"/>
              </a:rPr>
              <a:t>  API bind specific Network Service, Topology Service, Intent Service…)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Rectangle 5"/>
          <p:cNvSpPr>
            <a:spLocks noChangeArrowheads="1"/>
          </p:cNvSpPr>
          <p:nvPr/>
        </p:nvSpPr>
        <p:spPr bwMode="auto">
          <a:xfrm rot="16200000">
            <a:off x="4728474" y="2776838"/>
            <a:ext cx="1211060" cy="6095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Service Layout</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900" dirty="0" smtClean="0">
                <a:latin typeface="Times New Roman" pitchFamily="18" charset="0"/>
                <a:ea typeface="宋体" pitchFamily="2" charset="-122"/>
                <a:cs typeface="Times New Roman" pitchFamily="18" charset="0"/>
              </a:rPr>
              <a:t>(Using </a:t>
            </a:r>
            <a:r>
              <a:rPr lang="en-US" altLang="zh-CN" sz="900" dirty="0" err="1" smtClean="0">
                <a:latin typeface="Times New Roman" pitchFamily="18" charset="0"/>
                <a:ea typeface="宋体" pitchFamily="2" charset="-122"/>
                <a:cs typeface="Times New Roman" pitchFamily="18" charset="0"/>
              </a:rPr>
              <a:t>OSGi</a:t>
            </a:r>
            <a:r>
              <a:rPr lang="en-US" altLang="zh-CN" sz="900" dirty="0" smtClean="0">
                <a:latin typeface="Times New Roman" pitchFamily="18" charset="0"/>
                <a:ea typeface="宋体" pitchFamily="2" charset="-122"/>
                <a:cs typeface="Times New Roman" pitchFamily="18" charset="0"/>
              </a:rPr>
              <a:t> component to provide Network Service.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4"/>
          <p:cNvSpPr>
            <a:spLocks noChangeArrowheads="1"/>
          </p:cNvSpPr>
          <p:nvPr/>
        </p:nvSpPr>
        <p:spPr bwMode="auto">
          <a:xfrm>
            <a:off x="2971801" y="3195160"/>
            <a:ext cx="1981199" cy="4920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Adapter Layout</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900" dirty="0" smtClean="0">
                <a:latin typeface="Times New Roman" pitchFamily="18" charset="0"/>
                <a:ea typeface="宋体" pitchFamily="2" charset="-122"/>
                <a:cs typeface="Times New Roman" pitchFamily="18" charset="0"/>
              </a:rPr>
              <a:t>(Common Java Interface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3"/>
          <p:cNvSpPr>
            <a:spLocks noChangeArrowheads="1"/>
          </p:cNvSpPr>
          <p:nvPr/>
        </p:nvSpPr>
        <p:spPr bwMode="auto">
          <a:xfrm>
            <a:off x="5923373" y="2154431"/>
            <a:ext cx="535723" cy="2332129"/>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Utils</a:t>
            </a:r>
            <a:r>
              <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Layout</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100" dirty="0" smtClean="0">
                <a:latin typeface="Times New Roman" pitchFamily="18" charset="0"/>
                <a:ea typeface="宋体" pitchFamily="2" charset="-122"/>
                <a:cs typeface="Times New Roman" pitchFamily="18" charset="0"/>
              </a:rPr>
              <a:t>3th party library(Logging,, SSH,…)</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TextBox 13"/>
          <p:cNvSpPr txBox="1"/>
          <p:nvPr/>
        </p:nvSpPr>
        <p:spPr>
          <a:xfrm>
            <a:off x="2315032" y="1875232"/>
            <a:ext cx="1475968" cy="369332"/>
          </a:xfrm>
          <a:prstGeom prst="rect">
            <a:avLst/>
          </a:prstGeom>
          <a:noFill/>
        </p:spPr>
        <p:txBody>
          <a:bodyPr wrap="square" rtlCol="0">
            <a:spAutoFit/>
          </a:bodyPr>
          <a:lstStyle/>
          <a:p>
            <a:r>
              <a:rPr lang="en-US" altLang="zh-CN" dirty="0" smtClean="0"/>
              <a:t>Englewood</a:t>
            </a:r>
            <a:endParaRPr lang="zh-CN" altLang="en-US" dirty="0"/>
          </a:p>
        </p:txBody>
      </p:sp>
      <p:sp>
        <p:nvSpPr>
          <p:cNvPr id="15" name="矩形 63"/>
          <p:cNvSpPr/>
          <p:nvPr/>
        </p:nvSpPr>
        <p:spPr>
          <a:xfrm>
            <a:off x="2258264" y="5167776"/>
            <a:ext cx="4371136" cy="7379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ONOS</a:t>
            </a:r>
            <a:endParaRPr lang="zh-CN" altLang="en-US" dirty="0"/>
          </a:p>
        </p:txBody>
      </p:sp>
      <p:cxnSp>
        <p:nvCxnSpPr>
          <p:cNvPr id="16" name="直接箭头连接符 66"/>
          <p:cNvCxnSpPr/>
          <p:nvPr/>
        </p:nvCxnSpPr>
        <p:spPr>
          <a:xfrm>
            <a:off x="3791000" y="4643208"/>
            <a:ext cx="0" cy="5245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67"/>
          <p:cNvCxnSpPr/>
          <p:nvPr/>
        </p:nvCxnSpPr>
        <p:spPr>
          <a:xfrm flipH="1" flipV="1">
            <a:off x="4640642" y="4643208"/>
            <a:ext cx="1878" cy="5245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矩形 70"/>
          <p:cNvSpPr/>
          <p:nvPr/>
        </p:nvSpPr>
        <p:spPr>
          <a:xfrm>
            <a:off x="2258264" y="1080480"/>
            <a:ext cx="4371136" cy="4541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Application</a:t>
            </a:r>
            <a:endParaRPr lang="zh-CN" altLang="en-US" dirty="0"/>
          </a:p>
        </p:txBody>
      </p:sp>
      <p:cxnSp>
        <p:nvCxnSpPr>
          <p:cNvPr id="19" name="直接箭头连接符 71"/>
          <p:cNvCxnSpPr/>
          <p:nvPr/>
        </p:nvCxnSpPr>
        <p:spPr>
          <a:xfrm>
            <a:off x="3677464" y="1534624"/>
            <a:ext cx="0" cy="6244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73"/>
          <p:cNvCxnSpPr/>
          <p:nvPr/>
        </p:nvCxnSpPr>
        <p:spPr>
          <a:xfrm flipV="1">
            <a:off x="4585752" y="1534624"/>
            <a:ext cx="0" cy="6244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642520" y="1591392"/>
            <a:ext cx="1240334" cy="291165"/>
          </a:xfrm>
          <a:prstGeom prst="rect">
            <a:avLst/>
          </a:prstGeom>
          <a:noFill/>
        </p:spPr>
        <p:txBody>
          <a:bodyPr wrap="none" rtlCol="0">
            <a:spAutoFit/>
          </a:bodyPr>
          <a:lstStyle/>
          <a:p>
            <a:r>
              <a:rPr lang="en-US" altLang="zh-CN" dirty="0" smtClean="0"/>
              <a:t>Standard T-API</a:t>
            </a:r>
            <a:endParaRPr lang="zh-CN" altLang="en-US" dirty="0"/>
          </a:p>
        </p:txBody>
      </p:sp>
      <p:sp>
        <p:nvSpPr>
          <p:cNvPr id="22" name="TextBox 21"/>
          <p:cNvSpPr txBox="1"/>
          <p:nvPr/>
        </p:nvSpPr>
        <p:spPr>
          <a:xfrm>
            <a:off x="4786056" y="4859232"/>
            <a:ext cx="3053144" cy="369332"/>
          </a:xfrm>
          <a:prstGeom prst="rect">
            <a:avLst/>
          </a:prstGeom>
          <a:noFill/>
        </p:spPr>
        <p:txBody>
          <a:bodyPr wrap="none" rtlCol="0">
            <a:spAutoFit/>
          </a:bodyPr>
          <a:lstStyle/>
          <a:p>
            <a:r>
              <a:rPr lang="en-US" altLang="zh-CN" dirty="0" smtClean="0">
                <a:solidFill>
                  <a:srgbClr val="FF0000"/>
                </a:solidFill>
              </a:rPr>
              <a:t>ONOS API: different options</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ONOS Hander Options – Summary</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93</a:t>
            </a:fld>
            <a:endParaRPr lang="en-US" dirty="0"/>
          </a:p>
        </p:txBody>
      </p:sp>
      <p:graphicFrame>
        <p:nvGraphicFramePr>
          <p:cNvPr id="7" name="Table 6"/>
          <p:cNvGraphicFramePr>
            <a:graphicFrameLocks noGrp="1"/>
          </p:cNvGraphicFramePr>
          <p:nvPr/>
        </p:nvGraphicFramePr>
        <p:xfrm>
          <a:off x="152400" y="1331808"/>
          <a:ext cx="8876097" cy="2763520"/>
        </p:xfrm>
        <a:graphic>
          <a:graphicData uri="http://schemas.openxmlformats.org/drawingml/2006/table">
            <a:tbl>
              <a:tblPr firstRow="1" bandRow="1"/>
              <a:tblGrid>
                <a:gridCol w="2659126"/>
                <a:gridCol w="1849319"/>
                <a:gridCol w="1607503"/>
                <a:gridCol w="1199021"/>
                <a:gridCol w="1561128"/>
              </a:tblGrid>
              <a:tr h="370840">
                <a:tc>
                  <a:txBody>
                    <a:bodyPr/>
                    <a:lstStyle>
                      <a:defPPr>
                        <a:defRPr lang="en-US"/>
                      </a:defPPr>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smtClean="0"/>
                        <a:t>Feature</a:t>
                      </a:r>
                    </a:p>
                    <a:p>
                      <a:pPr algn="ctr"/>
                      <a:r>
                        <a:rPr lang="en-US" dirty="0" smtClean="0"/>
                        <a:t>Coverage</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smtClean="0"/>
                        <a:t>Split (1)</a:t>
                      </a:r>
                    </a:p>
                    <a:p>
                      <a:pPr algn="ctr"/>
                      <a:r>
                        <a:rPr lang="en-US" dirty="0" smtClean="0"/>
                        <a:t>Approach</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smtClean="0"/>
                        <a:t>ONOS</a:t>
                      </a:r>
                    </a:p>
                    <a:p>
                      <a:pPr algn="ctr"/>
                      <a:r>
                        <a:rPr lang="en-US" dirty="0" smtClean="0"/>
                        <a:t>Support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smtClean="0"/>
                        <a:t>SW Upgrade</a:t>
                      </a:r>
                    </a:p>
                    <a:p>
                      <a:pPr algn="ctr"/>
                      <a:r>
                        <a:rPr lang="en-US" dirty="0" smtClean="0"/>
                        <a:t>to Option 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dirty="0" smtClean="0"/>
                        <a:t>Option 1 (REST)</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Lower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Current</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Yes</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dirty="0" smtClean="0"/>
                        <a:t>Option 2 (Java API)</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Highest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No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Current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Hard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dirty="0" smtClean="0"/>
                        <a:t>Option 3 (</a:t>
                      </a:r>
                      <a:r>
                        <a:rPr lang="en-US" dirty="0" err="1" smtClean="0"/>
                        <a:t>gRPC</a:t>
                      </a: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&gt; option</a:t>
                      </a:r>
                      <a:r>
                        <a:rPr lang="en-US" baseline="0" dirty="0" smtClean="0"/>
                        <a:t> 1</a:t>
                      </a:r>
                      <a:endParaRPr lang="en-US" dirty="0" smtClean="0"/>
                    </a:p>
                    <a:p>
                      <a:pPr algn="ctr"/>
                      <a:r>
                        <a:rPr lang="en-US" dirty="0" smtClean="0"/>
                        <a:t>= </a:t>
                      </a:r>
                      <a:r>
                        <a:rPr lang="en-US" baseline="0" dirty="0" smtClean="0"/>
                        <a:t>option 2 (</a:t>
                      </a:r>
                      <a:r>
                        <a:rPr lang="en-US" baseline="0" dirty="0" err="1" smtClean="0"/>
                        <a:t>tbc</a:t>
                      </a:r>
                      <a:r>
                        <a:rPr lang="en-US" baseline="0"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Yes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Planned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dirty="0" smtClean="0"/>
                        <a:t>Option 4 (ONOS</a:t>
                      </a:r>
                      <a:r>
                        <a:rPr lang="en-US" baseline="0" dirty="0" smtClean="0"/>
                        <a:t> Java RMI)</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a:t>
                      </a:r>
                      <a:r>
                        <a:rPr lang="en-US" baseline="0" dirty="0" smtClean="0"/>
                        <a:t> </a:t>
                      </a:r>
                      <a:r>
                        <a:rPr lang="en-US" dirty="0" smtClean="0"/>
                        <a:t>option 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Partially (2)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No (2)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dirty="0" smtClean="0"/>
                        <a:t>Option 5 (T-API Java RMI)</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 option 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Not really (3)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No (3)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dirty="0" smtClean="0"/>
                        <a:t>Yes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8" name="TextBox 7"/>
          <p:cNvSpPr txBox="1"/>
          <p:nvPr/>
        </p:nvSpPr>
        <p:spPr>
          <a:xfrm>
            <a:off x="899592" y="4095328"/>
            <a:ext cx="7704856" cy="147732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Notes:</a:t>
            </a:r>
          </a:p>
          <a:p>
            <a:pPr marL="342900" marR="0" lvl="0" indent="-342900" defTabSz="91440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0" cap="none" spc="0" normalizeH="0" baseline="0" noProof="0" dirty="0" smtClean="0">
                <a:ln>
                  <a:noFill/>
                </a:ln>
                <a:solidFill>
                  <a:prstClr val="black"/>
                </a:solidFill>
                <a:effectLst/>
                <a:uLnTx/>
                <a:uFillTx/>
              </a:rPr>
              <a:t>All options can support the integrated approach so not listed in the table</a:t>
            </a:r>
          </a:p>
          <a:p>
            <a:pPr marL="342900" marR="0" lvl="0" indent="-342900" defTabSz="91440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0" cap="none" spc="0" normalizeH="0" baseline="0" noProof="0" dirty="0" smtClean="0">
                <a:ln>
                  <a:noFill/>
                </a:ln>
                <a:solidFill>
                  <a:prstClr val="black"/>
                </a:solidFill>
                <a:effectLst/>
                <a:uLnTx/>
                <a:uFillTx/>
              </a:rPr>
              <a:t>Need to implement RMI Skeleton within ONOS</a:t>
            </a:r>
          </a:p>
          <a:p>
            <a:pPr marL="342900" marR="0" lvl="0" indent="-342900" defTabSz="91440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0" cap="none" spc="0" normalizeH="0" baseline="0" noProof="0" dirty="0" smtClean="0">
                <a:ln>
                  <a:noFill/>
                </a:ln>
                <a:solidFill>
                  <a:prstClr val="black"/>
                </a:solidFill>
                <a:effectLst/>
                <a:uLnTx/>
                <a:uFillTx/>
              </a:rPr>
              <a:t>Need to implement RMI Skeleton and ONOS handler-Java within ONOS: the interface between PAL and ONOS is </a:t>
            </a:r>
            <a:r>
              <a:rPr kumimoji="0" lang="en-US" sz="1800" b="0" i="0" u="sng" strike="noStrike" kern="0" cap="none" spc="0" normalizeH="0" baseline="0" noProof="0" dirty="0" smtClean="0">
                <a:ln>
                  <a:noFill/>
                </a:ln>
                <a:solidFill>
                  <a:prstClr val="black"/>
                </a:solidFill>
                <a:effectLst/>
                <a:uLnTx/>
                <a:uFillTx/>
              </a:rPr>
              <a:t>not </a:t>
            </a:r>
            <a:r>
              <a:rPr kumimoji="0" lang="en-US" sz="1800" b="0" i="0" u="none" strike="noStrike" kern="0" cap="none" spc="0" normalizeH="0" baseline="0" noProof="0" dirty="0" smtClean="0">
                <a:ln>
                  <a:noFill/>
                </a:ln>
                <a:solidFill>
                  <a:prstClr val="black"/>
                </a:solidFill>
                <a:effectLst/>
                <a:uLnTx/>
                <a:uFillTx/>
              </a:rPr>
              <a:t>ONOS specific</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ONOS Handler – Option 1 (REST)</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94</a:t>
            </a:fld>
            <a:endParaRPr lang="en-US" dirty="0"/>
          </a:p>
        </p:txBody>
      </p:sp>
      <p:sp>
        <p:nvSpPr>
          <p:cNvPr id="23" name="矩形 59"/>
          <p:cNvSpPr/>
          <p:nvPr/>
        </p:nvSpPr>
        <p:spPr>
          <a:xfrm>
            <a:off x="1115616" y="4257092"/>
            <a:ext cx="3456384" cy="1224136"/>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ONOS</a:t>
            </a:r>
            <a:endParaRPr lang="zh-CN" altLang="en-US" dirty="0"/>
          </a:p>
        </p:txBody>
      </p:sp>
      <p:sp>
        <p:nvSpPr>
          <p:cNvPr id="24" name="矩形 59"/>
          <p:cNvSpPr/>
          <p:nvPr/>
        </p:nvSpPr>
        <p:spPr>
          <a:xfrm>
            <a:off x="971600" y="1304764"/>
            <a:ext cx="3744416" cy="2448272"/>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PAL</a:t>
            </a:r>
            <a:endParaRPr lang="zh-CN" altLang="en-US" dirty="0"/>
          </a:p>
        </p:txBody>
      </p:sp>
      <p:sp>
        <p:nvSpPr>
          <p:cNvPr id="25" name="矩形 70"/>
          <p:cNvSpPr/>
          <p:nvPr/>
        </p:nvSpPr>
        <p:spPr>
          <a:xfrm>
            <a:off x="1547664" y="1448780"/>
            <a:ext cx="252028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altLang="zh-CN" sz="1400" dirty="0" smtClean="0"/>
              <a:t>PAL Layout (Common Part)</a:t>
            </a:r>
            <a:endParaRPr lang="zh-CN" altLang="en-US" sz="1400" dirty="0" smtClean="0"/>
          </a:p>
        </p:txBody>
      </p:sp>
      <p:cxnSp>
        <p:nvCxnSpPr>
          <p:cNvPr id="26" name="Straight Arrow Connector 25"/>
          <p:cNvCxnSpPr/>
          <p:nvPr/>
        </p:nvCxnSpPr>
        <p:spPr>
          <a:xfrm>
            <a:off x="2555776"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059832"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8" name="矩形 59"/>
          <p:cNvSpPr/>
          <p:nvPr/>
        </p:nvSpPr>
        <p:spPr>
          <a:xfrm>
            <a:off x="1547664" y="2888940"/>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ONOS Handler - REST</a:t>
            </a:r>
            <a:endParaRPr lang="zh-CN" altLang="en-US" sz="1400" dirty="0"/>
          </a:p>
        </p:txBody>
      </p:sp>
      <p:sp>
        <p:nvSpPr>
          <p:cNvPr id="29" name="TextBox 28"/>
          <p:cNvSpPr txBox="1"/>
          <p:nvPr/>
        </p:nvSpPr>
        <p:spPr>
          <a:xfrm>
            <a:off x="3059832" y="2312876"/>
            <a:ext cx="2520280" cy="369332"/>
          </a:xfrm>
          <a:prstGeom prst="rect">
            <a:avLst/>
          </a:prstGeom>
          <a:noFill/>
        </p:spPr>
        <p:txBody>
          <a:bodyPr wrap="square" rtlCol="0">
            <a:spAutoFit/>
          </a:bodyPr>
          <a:lstStyle/>
          <a:p>
            <a:r>
              <a:rPr lang="en-US" dirty="0" smtClean="0">
                <a:solidFill>
                  <a:schemeClr val="bg1"/>
                </a:solidFill>
              </a:rPr>
              <a:t>T-API Java</a:t>
            </a:r>
            <a:endParaRPr lang="en-US" dirty="0">
              <a:solidFill>
                <a:schemeClr val="bg1"/>
              </a:solidFill>
            </a:endParaRPr>
          </a:p>
        </p:txBody>
      </p:sp>
      <p:cxnSp>
        <p:nvCxnSpPr>
          <p:cNvPr id="30" name="Straight Arrow Connector 29"/>
          <p:cNvCxnSpPr/>
          <p:nvPr/>
        </p:nvCxnSpPr>
        <p:spPr>
          <a:xfrm>
            <a:off x="2555776"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059832"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59832" y="3825044"/>
            <a:ext cx="2520280" cy="369332"/>
          </a:xfrm>
          <a:prstGeom prst="rect">
            <a:avLst/>
          </a:prstGeom>
          <a:noFill/>
        </p:spPr>
        <p:txBody>
          <a:bodyPr wrap="square" rtlCol="0">
            <a:spAutoFit/>
          </a:bodyPr>
          <a:lstStyle/>
          <a:p>
            <a:r>
              <a:rPr lang="en-US" dirty="0" smtClean="0"/>
              <a:t>ONOS REST API</a:t>
            </a:r>
            <a:endParaRPr lang="en-US" dirty="0"/>
          </a:p>
        </p:txBody>
      </p:sp>
      <p:sp>
        <p:nvSpPr>
          <p:cNvPr id="33" name="矩形 59"/>
          <p:cNvSpPr/>
          <p:nvPr/>
        </p:nvSpPr>
        <p:spPr>
          <a:xfrm>
            <a:off x="179512" y="1160748"/>
            <a:ext cx="5256584" cy="2736304"/>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34" name="矩形 59"/>
          <p:cNvSpPr/>
          <p:nvPr/>
        </p:nvSpPr>
        <p:spPr>
          <a:xfrm>
            <a:off x="2051720" y="4401108"/>
            <a:ext cx="1656184"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REST API</a:t>
            </a:r>
            <a:endParaRPr lang="zh-CN" altLang="en-US" sz="1400" dirty="0"/>
          </a:p>
        </p:txBody>
      </p:sp>
      <p:sp>
        <p:nvSpPr>
          <p:cNvPr id="35" name="矩形 59"/>
          <p:cNvSpPr/>
          <p:nvPr/>
        </p:nvSpPr>
        <p:spPr>
          <a:xfrm>
            <a:off x="179512" y="4113076"/>
            <a:ext cx="5256584" cy="1800200"/>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37" name="文本框 4"/>
          <p:cNvSpPr txBox="1"/>
          <p:nvPr/>
        </p:nvSpPr>
        <p:spPr>
          <a:xfrm>
            <a:off x="5580112" y="1160748"/>
            <a:ext cx="3528392" cy="1477328"/>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dirty="0" smtClean="0">
                <a:ln>
                  <a:noFill/>
                </a:ln>
                <a:solidFill>
                  <a:sysClr val="windowText" lastClr="000000"/>
                </a:solidFill>
                <a:effectLst/>
                <a:uLnTx/>
                <a:uFillTx/>
              </a:rPr>
              <a:t>The two </a:t>
            </a:r>
            <a:r>
              <a:rPr kumimoji="0" lang="en-US" altLang="zh-CN" sz="1800" b="0" i="0" u="none" strike="noStrike" kern="0" cap="none" spc="0" normalizeH="0" baseline="0" noProof="0" dirty="0" err="1" smtClean="0">
                <a:ln>
                  <a:noFill/>
                </a:ln>
                <a:solidFill>
                  <a:sysClr val="windowText" lastClr="000000"/>
                </a:solidFill>
                <a:effectLst/>
                <a:uLnTx/>
                <a:uFillTx/>
              </a:rPr>
              <a:t>Karaf</a:t>
            </a:r>
            <a:r>
              <a:rPr kumimoji="0" lang="en-US" altLang="zh-CN" sz="1800" b="0" i="0" u="none" strike="noStrike" kern="0" cap="none" spc="0" normalizeH="0" baseline="0" noProof="0" dirty="0" smtClean="0">
                <a:ln>
                  <a:noFill/>
                </a:ln>
                <a:solidFill>
                  <a:sysClr val="windowText" lastClr="000000"/>
                </a:solidFill>
                <a:effectLst/>
                <a:uLnTx/>
                <a:uFillTx/>
              </a:rPr>
              <a:t> containers can be deployed in different systems (split approach) or in the same system (integrated approach)</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ONOS Handler – Option 2 (Java APIs)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95</a:t>
            </a:fld>
            <a:endParaRPr lang="en-US" dirty="0"/>
          </a:p>
        </p:txBody>
      </p:sp>
      <p:sp>
        <p:nvSpPr>
          <p:cNvPr id="44" name="矩形 59"/>
          <p:cNvSpPr/>
          <p:nvPr/>
        </p:nvSpPr>
        <p:spPr>
          <a:xfrm>
            <a:off x="1115616" y="4257092"/>
            <a:ext cx="3456384" cy="1224136"/>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ONOS</a:t>
            </a:r>
            <a:endParaRPr lang="zh-CN" altLang="en-US" dirty="0"/>
          </a:p>
        </p:txBody>
      </p:sp>
      <p:sp>
        <p:nvSpPr>
          <p:cNvPr id="45" name="矩形 59"/>
          <p:cNvSpPr/>
          <p:nvPr/>
        </p:nvSpPr>
        <p:spPr>
          <a:xfrm>
            <a:off x="971600" y="1304764"/>
            <a:ext cx="3744416" cy="2448272"/>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PAL</a:t>
            </a:r>
            <a:endParaRPr lang="zh-CN" altLang="en-US" dirty="0"/>
          </a:p>
        </p:txBody>
      </p:sp>
      <p:sp>
        <p:nvSpPr>
          <p:cNvPr id="46" name="矩形 70"/>
          <p:cNvSpPr/>
          <p:nvPr/>
        </p:nvSpPr>
        <p:spPr>
          <a:xfrm>
            <a:off x="1547664" y="1448780"/>
            <a:ext cx="252028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altLang="zh-CN" sz="1400" dirty="0" smtClean="0"/>
              <a:t>PAL Layout (Common Part)</a:t>
            </a:r>
            <a:endParaRPr lang="zh-CN" altLang="en-US" sz="1400" dirty="0" smtClean="0"/>
          </a:p>
        </p:txBody>
      </p:sp>
      <p:cxnSp>
        <p:nvCxnSpPr>
          <p:cNvPr id="47" name="Straight Arrow Connector 46"/>
          <p:cNvCxnSpPr/>
          <p:nvPr/>
        </p:nvCxnSpPr>
        <p:spPr>
          <a:xfrm>
            <a:off x="2555776"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059832"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9" name="矩形 59"/>
          <p:cNvSpPr/>
          <p:nvPr/>
        </p:nvSpPr>
        <p:spPr>
          <a:xfrm>
            <a:off x="1547664" y="2888940"/>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ONOS Handler - Java</a:t>
            </a:r>
            <a:endParaRPr lang="zh-CN" altLang="en-US" sz="1400" dirty="0"/>
          </a:p>
        </p:txBody>
      </p:sp>
      <p:sp>
        <p:nvSpPr>
          <p:cNvPr id="50" name="TextBox 49"/>
          <p:cNvSpPr txBox="1"/>
          <p:nvPr/>
        </p:nvSpPr>
        <p:spPr>
          <a:xfrm>
            <a:off x="3059832" y="2312876"/>
            <a:ext cx="2520280" cy="369332"/>
          </a:xfrm>
          <a:prstGeom prst="rect">
            <a:avLst/>
          </a:prstGeom>
          <a:noFill/>
        </p:spPr>
        <p:txBody>
          <a:bodyPr wrap="square" rtlCol="0">
            <a:spAutoFit/>
          </a:bodyPr>
          <a:lstStyle/>
          <a:p>
            <a:r>
              <a:rPr lang="en-US" dirty="0" smtClean="0">
                <a:solidFill>
                  <a:schemeClr val="bg1"/>
                </a:solidFill>
              </a:rPr>
              <a:t>T-API Java</a:t>
            </a:r>
            <a:endParaRPr lang="en-US" dirty="0">
              <a:solidFill>
                <a:schemeClr val="bg1"/>
              </a:solidFill>
            </a:endParaRPr>
          </a:p>
        </p:txBody>
      </p:sp>
      <p:cxnSp>
        <p:nvCxnSpPr>
          <p:cNvPr id="51" name="Straight Arrow Connector 50"/>
          <p:cNvCxnSpPr/>
          <p:nvPr/>
        </p:nvCxnSpPr>
        <p:spPr>
          <a:xfrm>
            <a:off x="2555776"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059832"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059832" y="3825044"/>
            <a:ext cx="2520280" cy="369332"/>
          </a:xfrm>
          <a:prstGeom prst="rect">
            <a:avLst/>
          </a:prstGeom>
          <a:noFill/>
        </p:spPr>
        <p:txBody>
          <a:bodyPr wrap="square" rtlCol="0">
            <a:spAutoFit/>
          </a:bodyPr>
          <a:lstStyle/>
          <a:p>
            <a:r>
              <a:rPr lang="en-US" dirty="0" smtClean="0"/>
              <a:t>ONOS Java API</a:t>
            </a:r>
            <a:endParaRPr lang="en-US" dirty="0"/>
          </a:p>
        </p:txBody>
      </p:sp>
      <p:sp>
        <p:nvSpPr>
          <p:cNvPr id="54" name="矩形 59"/>
          <p:cNvSpPr/>
          <p:nvPr/>
        </p:nvSpPr>
        <p:spPr>
          <a:xfrm>
            <a:off x="179512" y="1160748"/>
            <a:ext cx="5256584" cy="4752528"/>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55" name="矩形 59"/>
          <p:cNvSpPr/>
          <p:nvPr/>
        </p:nvSpPr>
        <p:spPr>
          <a:xfrm>
            <a:off x="2051720" y="4401108"/>
            <a:ext cx="1656184"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Java API</a:t>
            </a:r>
            <a:endParaRPr lang="zh-CN" altLang="en-US" sz="1400" dirty="0"/>
          </a:p>
        </p:txBody>
      </p:sp>
      <p:sp>
        <p:nvSpPr>
          <p:cNvPr id="56" name="文本框 4"/>
          <p:cNvSpPr txBox="1"/>
          <p:nvPr/>
        </p:nvSpPr>
        <p:spPr>
          <a:xfrm>
            <a:off x="5580112" y="1160748"/>
            <a:ext cx="3528392"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This means PAL and ONOS are in the same </a:t>
            </a:r>
            <a:r>
              <a:rPr lang="en-US" altLang="zh-CN" dirty="0" err="1" smtClean="0"/>
              <a:t>Karaf</a:t>
            </a:r>
            <a:r>
              <a:rPr lang="en-US" altLang="zh-CN" dirty="0" smtClean="0"/>
              <a:t> container: PAL can be seen as an APP for ONOS. </a:t>
            </a:r>
          </a:p>
          <a:p>
            <a:pPr marL="285750" indent="-285750">
              <a:buFont typeface="Arial" panose="020B0604020202020204" pitchFamily="34" charset="0"/>
              <a:buChar char="•"/>
            </a:pPr>
            <a:r>
              <a:rPr lang="en-US" altLang="zh-CN" dirty="0" smtClean="0"/>
              <a:t>The </a:t>
            </a:r>
            <a:r>
              <a:rPr lang="en-US" altLang="zh-CN" dirty="0" err="1" smtClean="0"/>
              <a:t>Karaf</a:t>
            </a:r>
            <a:r>
              <a:rPr lang="en-US" altLang="zh-CN" dirty="0" smtClean="0"/>
              <a:t> container can be implemented only in one system (integrated approach)</a:t>
            </a:r>
          </a:p>
          <a:p>
            <a:pPr marL="285750" indent="-285750">
              <a:buFont typeface="Arial" panose="020B0604020202020204" pitchFamily="34" charset="0"/>
              <a:buChar char="•"/>
            </a:pPr>
            <a:r>
              <a:rPr lang="en-US" altLang="zh-CN" dirty="0" smtClean="0"/>
              <a:t>It seems hard to upgrade from this implementation to another implementation based on option 3</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ONOS Handler – Option 3 (</a:t>
            </a:r>
            <a:r>
              <a:rPr lang="en-US" dirty="0" err="1" smtClean="0"/>
              <a:t>gRPC</a:t>
            </a:r>
            <a:r>
              <a:rPr lang="en-US" dirty="0" smtClean="0"/>
              <a:t>)</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96</a:t>
            </a:fld>
            <a:endParaRPr lang="en-US" dirty="0"/>
          </a:p>
        </p:txBody>
      </p:sp>
      <p:sp>
        <p:nvSpPr>
          <p:cNvPr id="32" name="矩形 59"/>
          <p:cNvSpPr/>
          <p:nvPr/>
        </p:nvSpPr>
        <p:spPr>
          <a:xfrm>
            <a:off x="1115616" y="4257092"/>
            <a:ext cx="3456384" cy="1224136"/>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ONOS</a:t>
            </a:r>
            <a:endParaRPr lang="zh-CN" altLang="en-US" dirty="0"/>
          </a:p>
        </p:txBody>
      </p:sp>
      <p:sp>
        <p:nvSpPr>
          <p:cNvPr id="33" name="矩形 59"/>
          <p:cNvSpPr/>
          <p:nvPr/>
        </p:nvSpPr>
        <p:spPr>
          <a:xfrm>
            <a:off x="971600" y="1304764"/>
            <a:ext cx="3744416" cy="2448272"/>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PAL</a:t>
            </a:r>
            <a:endParaRPr lang="zh-CN" altLang="en-US" dirty="0"/>
          </a:p>
        </p:txBody>
      </p:sp>
      <p:sp>
        <p:nvSpPr>
          <p:cNvPr id="34" name="矩形 70"/>
          <p:cNvSpPr/>
          <p:nvPr/>
        </p:nvSpPr>
        <p:spPr>
          <a:xfrm>
            <a:off x="1547664" y="1448780"/>
            <a:ext cx="252028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altLang="zh-CN" sz="1400" dirty="0" smtClean="0"/>
              <a:t>PAL Layout (Common Part)</a:t>
            </a:r>
            <a:endParaRPr lang="zh-CN" altLang="en-US" sz="1400" dirty="0" smtClean="0"/>
          </a:p>
        </p:txBody>
      </p:sp>
      <p:cxnSp>
        <p:nvCxnSpPr>
          <p:cNvPr id="35" name="Straight Arrow Connector 34"/>
          <p:cNvCxnSpPr/>
          <p:nvPr/>
        </p:nvCxnSpPr>
        <p:spPr>
          <a:xfrm>
            <a:off x="2555776"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059832"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7" name="矩形 59"/>
          <p:cNvSpPr/>
          <p:nvPr/>
        </p:nvSpPr>
        <p:spPr>
          <a:xfrm>
            <a:off x="1547664" y="2888940"/>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ONOS Handler - </a:t>
            </a:r>
            <a:r>
              <a:rPr lang="en-US" altLang="zh-CN" sz="1400" dirty="0" err="1" smtClean="0"/>
              <a:t>gRPC</a:t>
            </a:r>
            <a:endParaRPr lang="zh-CN" altLang="en-US" sz="1400" dirty="0"/>
          </a:p>
        </p:txBody>
      </p:sp>
      <p:sp>
        <p:nvSpPr>
          <p:cNvPr id="38" name="TextBox 37"/>
          <p:cNvSpPr txBox="1"/>
          <p:nvPr/>
        </p:nvSpPr>
        <p:spPr>
          <a:xfrm>
            <a:off x="3059832" y="2312876"/>
            <a:ext cx="2520280" cy="369332"/>
          </a:xfrm>
          <a:prstGeom prst="rect">
            <a:avLst/>
          </a:prstGeom>
          <a:noFill/>
        </p:spPr>
        <p:txBody>
          <a:bodyPr wrap="square" rtlCol="0">
            <a:spAutoFit/>
          </a:bodyPr>
          <a:lstStyle/>
          <a:p>
            <a:r>
              <a:rPr lang="en-US" dirty="0" smtClean="0">
                <a:solidFill>
                  <a:schemeClr val="bg1"/>
                </a:solidFill>
              </a:rPr>
              <a:t>T-API Java</a:t>
            </a:r>
            <a:endParaRPr lang="en-US" dirty="0">
              <a:solidFill>
                <a:schemeClr val="bg1"/>
              </a:solidFill>
            </a:endParaRPr>
          </a:p>
        </p:txBody>
      </p:sp>
      <p:cxnSp>
        <p:nvCxnSpPr>
          <p:cNvPr id="39" name="Straight Arrow Connector 38"/>
          <p:cNvCxnSpPr/>
          <p:nvPr/>
        </p:nvCxnSpPr>
        <p:spPr>
          <a:xfrm>
            <a:off x="2555776"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059832"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59832" y="3825044"/>
            <a:ext cx="2520280" cy="369332"/>
          </a:xfrm>
          <a:prstGeom prst="rect">
            <a:avLst/>
          </a:prstGeom>
          <a:noFill/>
        </p:spPr>
        <p:txBody>
          <a:bodyPr wrap="square" rtlCol="0">
            <a:spAutoFit/>
          </a:bodyPr>
          <a:lstStyle/>
          <a:p>
            <a:r>
              <a:rPr lang="en-US" dirty="0" smtClean="0"/>
              <a:t>ONOS Protocol Buffer</a:t>
            </a:r>
            <a:endParaRPr lang="en-US" dirty="0"/>
          </a:p>
        </p:txBody>
      </p:sp>
      <p:sp>
        <p:nvSpPr>
          <p:cNvPr id="42" name="矩形 59"/>
          <p:cNvSpPr/>
          <p:nvPr/>
        </p:nvSpPr>
        <p:spPr>
          <a:xfrm>
            <a:off x="179512" y="1160748"/>
            <a:ext cx="5256584" cy="2736304"/>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43" name="矩形 59"/>
          <p:cNvSpPr/>
          <p:nvPr/>
        </p:nvSpPr>
        <p:spPr>
          <a:xfrm>
            <a:off x="2051720" y="4401108"/>
            <a:ext cx="1656184"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Java API</a:t>
            </a:r>
            <a:endParaRPr lang="zh-CN" altLang="en-US" sz="1400" dirty="0"/>
          </a:p>
        </p:txBody>
      </p:sp>
      <p:sp>
        <p:nvSpPr>
          <p:cNvPr id="57" name="矩形 59"/>
          <p:cNvSpPr/>
          <p:nvPr/>
        </p:nvSpPr>
        <p:spPr>
          <a:xfrm>
            <a:off x="179512" y="4113076"/>
            <a:ext cx="5256584" cy="1800200"/>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58" name="矩形 59"/>
          <p:cNvSpPr/>
          <p:nvPr/>
        </p:nvSpPr>
        <p:spPr>
          <a:xfrm>
            <a:off x="2195736" y="3392996"/>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err="1" smtClean="0">
                <a:solidFill>
                  <a:schemeClr val="tx1"/>
                </a:solidFill>
              </a:rPr>
              <a:t>gRPC</a:t>
            </a:r>
            <a:r>
              <a:rPr lang="en-US" altLang="zh-CN" sz="1400" dirty="0" smtClean="0">
                <a:solidFill>
                  <a:schemeClr val="tx1"/>
                </a:solidFill>
              </a:rPr>
              <a:t> Stub</a:t>
            </a:r>
            <a:endParaRPr lang="zh-CN" altLang="en-US" sz="1400" dirty="0">
              <a:solidFill>
                <a:schemeClr val="tx1"/>
              </a:solidFill>
            </a:endParaRPr>
          </a:p>
        </p:txBody>
      </p:sp>
      <p:sp>
        <p:nvSpPr>
          <p:cNvPr id="59" name="矩形 59"/>
          <p:cNvSpPr/>
          <p:nvPr/>
        </p:nvSpPr>
        <p:spPr>
          <a:xfrm>
            <a:off x="2195736" y="4401108"/>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err="1" smtClean="0">
                <a:solidFill>
                  <a:schemeClr val="tx1"/>
                </a:solidFill>
              </a:rPr>
              <a:t>gRPC</a:t>
            </a:r>
            <a:r>
              <a:rPr lang="en-US" altLang="zh-CN" sz="1400" dirty="0" smtClean="0">
                <a:solidFill>
                  <a:schemeClr val="tx1"/>
                </a:solidFill>
              </a:rPr>
              <a:t> Server</a:t>
            </a:r>
            <a:endParaRPr lang="zh-CN" altLang="en-US" sz="1400" dirty="0">
              <a:solidFill>
                <a:schemeClr val="tx1"/>
              </a:solidFill>
            </a:endParaRPr>
          </a:p>
        </p:txBody>
      </p:sp>
      <p:sp>
        <p:nvSpPr>
          <p:cNvPr id="60" name="文本框 4"/>
          <p:cNvSpPr txBox="1"/>
          <p:nvPr/>
        </p:nvSpPr>
        <p:spPr>
          <a:xfrm>
            <a:off x="5615608" y="1160748"/>
            <a:ext cx="3528392"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The two </a:t>
            </a:r>
            <a:r>
              <a:rPr lang="en-US" altLang="zh-CN" dirty="0" err="1" smtClean="0"/>
              <a:t>Karaf</a:t>
            </a:r>
            <a:r>
              <a:rPr lang="en-US" altLang="zh-CN" dirty="0" smtClean="0"/>
              <a:t> containers can be deployed in different systems (split approach) or in the same system (integrated approach)</a:t>
            </a:r>
          </a:p>
          <a:p>
            <a:pPr marL="285750" indent="-285750">
              <a:buFont typeface="Arial" panose="020B0604020202020204" pitchFamily="34" charset="0"/>
              <a:buChar char="•"/>
            </a:pPr>
            <a:r>
              <a:rPr lang="en-US" altLang="zh-CN" dirty="0" smtClean="0"/>
              <a:t>Support for </a:t>
            </a:r>
            <a:r>
              <a:rPr lang="en-US" altLang="zh-CN" dirty="0" err="1" smtClean="0"/>
              <a:t>gRPC</a:t>
            </a:r>
            <a:r>
              <a:rPr lang="en-US" altLang="zh-CN" dirty="0" smtClean="0"/>
              <a:t> in ONOS not available today but planned for future releases</a:t>
            </a:r>
          </a:p>
          <a:p>
            <a:pPr marL="285750" indent="-285750">
              <a:buFont typeface="Arial" panose="020B0604020202020204" pitchFamily="34" charset="0"/>
              <a:buChar char="•"/>
            </a:pPr>
            <a:r>
              <a:rPr lang="en-US" altLang="zh-CN" dirty="0" smtClean="0"/>
              <a:t>The translation logic within the ONOS handler-</a:t>
            </a:r>
            <a:r>
              <a:rPr lang="en-US" altLang="zh-CN" dirty="0" err="1" smtClean="0"/>
              <a:t>gRPC</a:t>
            </a:r>
            <a:r>
              <a:rPr lang="en-US" altLang="zh-CN" dirty="0" smtClean="0"/>
              <a:t> may be different than the translation logic within the ONOS handler-Java of option 2 (depending on the ONOS </a:t>
            </a:r>
            <a:r>
              <a:rPr lang="en-US" altLang="zh-CN" dirty="0" err="1" smtClean="0"/>
              <a:t>gRPC</a:t>
            </a:r>
            <a:r>
              <a:rPr lang="en-US" altLang="zh-CN" dirty="0" smtClean="0"/>
              <a:t> implementation)</a:t>
            </a:r>
          </a:p>
          <a:p>
            <a:pPr marL="285750" indent="-285750">
              <a:buFont typeface="Arial" panose="020B0604020202020204" pitchFamily="34" charset="0"/>
              <a:buChar char="•"/>
            </a:pPr>
            <a:r>
              <a:rPr lang="en-US" altLang="zh-CN" dirty="0" smtClean="0">
                <a:solidFill>
                  <a:srgbClr val="FF0000"/>
                </a:solidFill>
              </a:rPr>
              <a:t>Preferable approach for the future (when </a:t>
            </a:r>
            <a:r>
              <a:rPr lang="en-US" altLang="zh-CN" dirty="0" err="1" smtClean="0">
                <a:solidFill>
                  <a:srgbClr val="FF0000"/>
                </a:solidFill>
              </a:rPr>
              <a:t>gRPC</a:t>
            </a:r>
            <a:r>
              <a:rPr lang="en-US" altLang="zh-CN" dirty="0" smtClean="0">
                <a:solidFill>
                  <a:srgbClr val="FF0000"/>
                </a:solidFill>
              </a:rPr>
              <a:t> is supported by ONOS)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ONOS Handler – Option 4 (ONOS Java RMI)</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97</a:t>
            </a:fld>
            <a:endParaRPr lang="en-US" dirty="0"/>
          </a:p>
        </p:txBody>
      </p:sp>
      <p:sp>
        <p:nvSpPr>
          <p:cNvPr id="47" name="矩形 59"/>
          <p:cNvSpPr/>
          <p:nvPr/>
        </p:nvSpPr>
        <p:spPr>
          <a:xfrm>
            <a:off x="1115616" y="4257092"/>
            <a:ext cx="3456384" cy="1224136"/>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ONOS</a:t>
            </a:r>
            <a:endParaRPr lang="zh-CN" altLang="en-US" dirty="0"/>
          </a:p>
        </p:txBody>
      </p:sp>
      <p:sp>
        <p:nvSpPr>
          <p:cNvPr id="48" name="矩形 59"/>
          <p:cNvSpPr/>
          <p:nvPr/>
        </p:nvSpPr>
        <p:spPr>
          <a:xfrm>
            <a:off x="971600" y="1304764"/>
            <a:ext cx="3744416" cy="2448272"/>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PAL</a:t>
            </a:r>
            <a:endParaRPr lang="zh-CN" altLang="en-US" dirty="0"/>
          </a:p>
        </p:txBody>
      </p:sp>
      <p:sp>
        <p:nvSpPr>
          <p:cNvPr id="49" name="矩形 70"/>
          <p:cNvSpPr/>
          <p:nvPr/>
        </p:nvSpPr>
        <p:spPr>
          <a:xfrm>
            <a:off x="1547664" y="1448780"/>
            <a:ext cx="252028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altLang="zh-CN" sz="1400" dirty="0" smtClean="0"/>
              <a:t>PAL Layout (Common Part)</a:t>
            </a:r>
            <a:endParaRPr lang="zh-CN" altLang="en-US" sz="1400" dirty="0" smtClean="0"/>
          </a:p>
        </p:txBody>
      </p:sp>
      <p:cxnSp>
        <p:nvCxnSpPr>
          <p:cNvPr id="50" name="Straight Arrow Connector 49"/>
          <p:cNvCxnSpPr/>
          <p:nvPr/>
        </p:nvCxnSpPr>
        <p:spPr>
          <a:xfrm>
            <a:off x="2555776"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059832" y="209685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2" name="矩形 59"/>
          <p:cNvSpPr/>
          <p:nvPr/>
        </p:nvSpPr>
        <p:spPr>
          <a:xfrm>
            <a:off x="1547664" y="2888940"/>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ONOS Handler - RMI</a:t>
            </a:r>
            <a:endParaRPr lang="zh-CN" altLang="en-US" sz="1400" dirty="0"/>
          </a:p>
        </p:txBody>
      </p:sp>
      <p:sp>
        <p:nvSpPr>
          <p:cNvPr id="53" name="TextBox 52"/>
          <p:cNvSpPr txBox="1"/>
          <p:nvPr/>
        </p:nvSpPr>
        <p:spPr>
          <a:xfrm>
            <a:off x="3059832" y="2312876"/>
            <a:ext cx="2520280" cy="369332"/>
          </a:xfrm>
          <a:prstGeom prst="rect">
            <a:avLst/>
          </a:prstGeom>
          <a:noFill/>
        </p:spPr>
        <p:txBody>
          <a:bodyPr wrap="square" rtlCol="0">
            <a:spAutoFit/>
          </a:bodyPr>
          <a:lstStyle/>
          <a:p>
            <a:r>
              <a:rPr lang="en-US" dirty="0" smtClean="0">
                <a:solidFill>
                  <a:schemeClr val="bg1"/>
                </a:solidFill>
              </a:rPr>
              <a:t>T-API Java</a:t>
            </a:r>
            <a:endParaRPr lang="en-US" dirty="0">
              <a:solidFill>
                <a:schemeClr val="bg1"/>
              </a:solidFill>
            </a:endParaRPr>
          </a:p>
        </p:txBody>
      </p:sp>
      <p:cxnSp>
        <p:nvCxnSpPr>
          <p:cNvPr id="54" name="Straight Arrow Connector 53"/>
          <p:cNvCxnSpPr/>
          <p:nvPr/>
        </p:nvCxnSpPr>
        <p:spPr>
          <a:xfrm>
            <a:off x="2555776"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59832" y="3609020"/>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59832" y="3825044"/>
            <a:ext cx="2520280" cy="369332"/>
          </a:xfrm>
          <a:prstGeom prst="rect">
            <a:avLst/>
          </a:prstGeom>
          <a:noFill/>
        </p:spPr>
        <p:txBody>
          <a:bodyPr wrap="square" rtlCol="0">
            <a:spAutoFit/>
          </a:bodyPr>
          <a:lstStyle/>
          <a:p>
            <a:r>
              <a:rPr lang="en-US" dirty="0" smtClean="0"/>
              <a:t>ONOS Java RMI</a:t>
            </a:r>
            <a:endParaRPr lang="en-US" dirty="0"/>
          </a:p>
        </p:txBody>
      </p:sp>
      <p:sp>
        <p:nvSpPr>
          <p:cNvPr id="61" name="矩形 59"/>
          <p:cNvSpPr/>
          <p:nvPr/>
        </p:nvSpPr>
        <p:spPr>
          <a:xfrm>
            <a:off x="179512" y="1160748"/>
            <a:ext cx="5256584" cy="2736304"/>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62" name="矩形 59"/>
          <p:cNvSpPr/>
          <p:nvPr/>
        </p:nvSpPr>
        <p:spPr>
          <a:xfrm>
            <a:off x="2051720" y="4401108"/>
            <a:ext cx="1656184"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Java API</a:t>
            </a:r>
            <a:endParaRPr lang="zh-CN" altLang="en-US" sz="1400" dirty="0"/>
          </a:p>
        </p:txBody>
      </p:sp>
      <p:sp>
        <p:nvSpPr>
          <p:cNvPr id="63" name="矩形 59"/>
          <p:cNvSpPr/>
          <p:nvPr/>
        </p:nvSpPr>
        <p:spPr>
          <a:xfrm>
            <a:off x="179512" y="4113076"/>
            <a:ext cx="5256584" cy="1800200"/>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64" name="矩形 59"/>
          <p:cNvSpPr/>
          <p:nvPr/>
        </p:nvSpPr>
        <p:spPr>
          <a:xfrm>
            <a:off x="2195736" y="3392996"/>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solidFill>
                  <a:schemeClr val="tx1"/>
                </a:solidFill>
              </a:rPr>
              <a:t>RMI Stub</a:t>
            </a:r>
            <a:endParaRPr lang="zh-CN" altLang="en-US" sz="1400" dirty="0">
              <a:solidFill>
                <a:schemeClr val="tx1"/>
              </a:solidFill>
            </a:endParaRPr>
          </a:p>
        </p:txBody>
      </p:sp>
      <p:sp>
        <p:nvSpPr>
          <p:cNvPr id="65" name="矩形 59"/>
          <p:cNvSpPr/>
          <p:nvPr/>
        </p:nvSpPr>
        <p:spPr>
          <a:xfrm>
            <a:off x="2195736" y="4401108"/>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solidFill>
                  <a:schemeClr val="tx1"/>
                </a:solidFill>
              </a:rPr>
              <a:t>RMI Skeleton</a:t>
            </a:r>
            <a:endParaRPr lang="zh-CN" altLang="en-US" sz="1400" dirty="0">
              <a:solidFill>
                <a:schemeClr val="tx1"/>
              </a:solidFill>
            </a:endParaRPr>
          </a:p>
        </p:txBody>
      </p:sp>
      <p:sp>
        <p:nvSpPr>
          <p:cNvPr id="66" name="文本框 4"/>
          <p:cNvSpPr txBox="1"/>
          <p:nvPr/>
        </p:nvSpPr>
        <p:spPr>
          <a:xfrm>
            <a:off x="5615608" y="1160748"/>
            <a:ext cx="3528392"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The two </a:t>
            </a:r>
            <a:r>
              <a:rPr lang="en-US" altLang="zh-CN" dirty="0" err="1" smtClean="0"/>
              <a:t>Karaf</a:t>
            </a:r>
            <a:r>
              <a:rPr lang="en-US" altLang="zh-CN" dirty="0" smtClean="0"/>
              <a:t> containers can be deployed in different systems (split approach) or in the same system (integrated approach)</a:t>
            </a:r>
          </a:p>
          <a:p>
            <a:pPr marL="285750" indent="-285750">
              <a:buFont typeface="Arial" panose="020B0604020202020204" pitchFamily="34" charset="0"/>
              <a:buChar char="•"/>
            </a:pPr>
            <a:r>
              <a:rPr lang="en-US" altLang="zh-CN" dirty="0" smtClean="0"/>
              <a:t>Support for RMI in ONOS not available today and not planned: need to change ONOS to support RMI Skeleton</a:t>
            </a:r>
          </a:p>
          <a:p>
            <a:pPr marL="285750" indent="-285750">
              <a:buFont typeface="Arial" panose="020B0604020202020204" pitchFamily="34" charset="0"/>
              <a:buChar char="•"/>
            </a:pPr>
            <a:r>
              <a:rPr lang="en-US" altLang="zh-CN" dirty="0" smtClean="0"/>
              <a:t>The translation logic within the ONOS handler-RMI is different than the translation logic within the ONOS handler-Java of option 2</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ONOS Handler – Option 5 (T-API Java RMI)</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98</a:t>
            </a:fld>
            <a:endParaRPr lang="en-US" dirty="0"/>
          </a:p>
        </p:txBody>
      </p:sp>
      <p:sp>
        <p:nvSpPr>
          <p:cNvPr id="39" name="矩形 59"/>
          <p:cNvSpPr/>
          <p:nvPr/>
        </p:nvSpPr>
        <p:spPr>
          <a:xfrm>
            <a:off x="971600" y="982216"/>
            <a:ext cx="3744416" cy="3600400"/>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PAL</a:t>
            </a:r>
            <a:endParaRPr lang="zh-CN" altLang="en-US" dirty="0"/>
          </a:p>
        </p:txBody>
      </p:sp>
      <p:sp>
        <p:nvSpPr>
          <p:cNvPr id="40" name="矩形 70"/>
          <p:cNvSpPr/>
          <p:nvPr/>
        </p:nvSpPr>
        <p:spPr>
          <a:xfrm>
            <a:off x="1547664" y="1126232"/>
            <a:ext cx="252028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altLang="zh-CN" sz="1400" dirty="0" smtClean="0"/>
              <a:t>PAL Layout (Common Part)</a:t>
            </a:r>
            <a:endParaRPr lang="zh-CN" altLang="en-US" sz="1400" dirty="0" smtClean="0"/>
          </a:p>
        </p:txBody>
      </p:sp>
      <p:cxnSp>
        <p:nvCxnSpPr>
          <p:cNvPr id="41" name="Straight Arrow Connector 40"/>
          <p:cNvCxnSpPr/>
          <p:nvPr/>
        </p:nvCxnSpPr>
        <p:spPr>
          <a:xfrm>
            <a:off x="2555776" y="1774304"/>
            <a:ext cx="0" cy="36004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059832" y="1774304"/>
            <a:ext cx="0" cy="36004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59832" y="1774304"/>
            <a:ext cx="2520280" cy="369332"/>
          </a:xfrm>
          <a:prstGeom prst="rect">
            <a:avLst/>
          </a:prstGeom>
          <a:noFill/>
        </p:spPr>
        <p:txBody>
          <a:bodyPr wrap="square" rtlCol="0">
            <a:spAutoFit/>
          </a:bodyPr>
          <a:lstStyle/>
          <a:p>
            <a:r>
              <a:rPr lang="en-US" dirty="0" smtClean="0">
                <a:solidFill>
                  <a:schemeClr val="bg1"/>
                </a:solidFill>
              </a:rPr>
              <a:t>T-API Java</a:t>
            </a:r>
            <a:endParaRPr lang="en-US" dirty="0">
              <a:solidFill>
                <a:schemeClr val="bg1"/>
              </a:solidFill>
            </a:endParaRPr>
          </a:p>
        </p:txBody>
      </p:sp>
      <p:sp>
        <p:nvSpPr>
          <p:cNvPr id="44" name="矩形 59"/>
          <p:cNvSpPr/>
          <p:nvPr/>
        </p:nvSpPr>
        <p:spPr>
          <a:xfrm>
            <a:off x="1547664" y="2134344"/>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RMI Handler</a:t>
            </a:r>
            <a:endParaRPr lang="zh-CN" altLang="en-US" sz="1400" dirty="0"/>
          </a:p>
        </p:txBody>
      </p:sp>
      <p:cxnSp>
        <p:nvCxnSpPr>
          <p:cNvPr id="45" name="Straight Arrow Connector 44"/>
          <p:cNvCxnSpPr/>
          <p:nvPr/>
        </p:nvCxnSpPr>
        <p:spPr>
          <a:xfrm>
            <a:off x="2555776" y="2854424"/>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059832" y="2854424"/>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矩形 59"/>
          <p:cNvSpPr/>
          <p:nvPr/>
        </p:nvSpPr>
        <p:spPr>
          <a:xfrm>
            <a:off x="1547664" y="3646512"/>
            <a:ext cx="2592288"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ONOS Translator</a:t>
            </a:r>
            <a:endParaRPr lang="zh-CN" altLang="en-US" sz="1400" dirty="0"/>
          </a:p>
        </p:txBody>
      </p:sp>
      <p:sp>
        <p:nvSpPr>
          <p:cNvPr id="58" name="TextBox 57"/>
          <p:cNvSpPr txBox="1"/>
          <p:nvPr/>
        </p:nvSpPr>
        <p:spPr>
          <a:xfrm>
            <a:off x="3059832" y="3070448"/>
            <a:ext cx="2520280" cy="369332"/>
          </a:xfrm>
          <a:prstGeom prst="rect">
            <a:avLst/>
          </a:prstGeom>
          <a:noFill/>
        </p:spPr>
        <p:txBody>
          <a:bodyPr wrap="square" rtlCol="0">
            <a:spAutoFit/>
          </a:bodyPr>
          <a:lstStyle/>
          <a:p>
            <a:r>
              <a:rPr lang="en-US" dirty="0" smtClean="0">
                <a:solidFill>
                  <a:schemeClr val="bg1"/>
                </a:solidFill>
              </a:rPr>
              <a:t>T-API Java RMI</a:t>
            </a:r>
            <a:endParaRPr lang="en-US" dirty="0">
              <a:solidFill>
                <a:schemeClr val="bg1"/>
              </a:solidFill>
            </a:endParaRPr>
          </a:p>
        </p:txBody>
      </p:sp>
      <p:sp>
        <p:nvSpPr>
          <p:cNvPr id="59" name="矩形 59"/>
          <p:cNvSpPr/>
          <p:nvPr/>
        </p:nvSpPr>
        <p:spPr>
          <a:xfrm>
            <a:off x="2195736" y="2638400"/>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solidFill>
                  <a:schemeClr val="tx1"/>
                </a:solidFill>
              </a:rPr>
              <a:t>RMI Stub</a:t>
            </a:r>
            <a:endParaRPr lang="zh-CN" altLang="en-US" sz="1400" dirty="0">
              <a:solidFill>
                <a:schemeClr val="tx1"/>
              </a:solidFill>
            </a:endParaRPr>
          </a:p>
        </p:txBody>
      </p:sp>
      <p:sp>
        <p:nvSpPr>
          <p:cNvPr id="60" name="矩形 59"/>
          <p:cNvSpPr/>
          <p:nvPr/>
        </p:nvSpPr>
        <p:spPr>
          <a:xfrm>
            <a:off x="2195736" y="3646512"/>
            <a:ext cx="1368152" cy="216024"/>
          </a:xfrm>
          <a:prstGeom prst="rect">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solidFill>
                  <a:schemeClr val="tx1"/>
                </a:solidFill>
              </a:rPr>
              <a:t>RMI Skeleton</a:t>
            </a:r>
            <a:endParaRPr lang="zh-CN" altLang="en-US" sz="1400" dirty="0">
              <a:solidFill>
                <a:schemeClr val="tx1"/>
              </a:solidFill>
            </a:endParaRPr>
          </a:p>
        </p:txBody>
      </p:sp>
      <p:sp>
        <p:nvSpPr>
          <p:cNvPr id="67" name="矩形 59"/>
          <p:cNvSpPr/>
          <p:nvPr/>
        </p:nvSpPr>
        <p:spPr>
          <a:xfrm>
            <a:off x="1115616" y="5014664"/>
            <a:ext cx="3456384" cy="1224136"/>
          </a:xfrm>
          <a:prstGeom prst="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smtClean="0"/>
              <a:t>ONOS</a:t>
            </a:r>
            <a:endParaRPr lang="zh-CN" altLang="en-US" dirty="0"/>
          </a:p>
        </p:txBody>
      </p:sp>
      <p:cxnSp>
        <p:nvCxnSpPr>
          <p:cNvPr id="68" name="Straight Arrow Connector 67"/>
          <p:cNvCxnSpPr/>
          <p:nvPr/>
        </p:nvCxnSpPr>
        <p:spPr>
          <a:xfrm>
            <a:off x="2555776" y="436659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059832" y="4366592"/>
            <a:ext cx="0" cy="7920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059832" y="4582616"/>
            <a:ext cx="2520280" cy="369332"/>
          </a:xfrm>
          <a:prstGeom prst="rect">
            <a:avLst/>
          </a:prstGeom>
          <a:noFill/>
        </p:spPr>
        <p:txBody>
          <a:bodyPr wrap="square" rtlCol="0">
            <a:spAutoFit/>
          </a:bodyPr>
          <a:lstStyle/>
          <a:p>
            <a:r>
              <a:rPr lang="en-US" dirty="0" smtClean="0"/>
              <a:t>ONOS Java API</a:t>
            </a:r>
            <a:endParaRPr lang="en-US" dirty="0"/>
          </a:p>
        </p:txBody>
      </p:sp>
      <p:sp>
        <p:nvSpPr>
          <p:cNvPr id="71" name="矩形 59"/>
          <p:cNvSpPr/>
          <p:nvPr/>
        </p:nvSpPr>
        <p:spPr>
          <a:xfrm>
            <a:off x="2051720" y="5158680"/>
            <a:ext cx="1656184" cy="720080"/>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smtClean="0"/>
              <a:t>Java API</a:t>
            </a:r>
            <a:endParaRPr lang="zh-CN" altLang="en-US" sz="1400" dirty="0"/>
          </a:p>
        </p:txBody>
      </p:sp>
      <p:sp>
        <p:nvSpPr>
          <p:cNvPr id="72" name="矩形 59"/>
          <p:cNvSpPr/>
          <p:nvPr/>
        </p:nvSpPr>
        <p:spPr>
          <a:xfrm>
            <a:off x="179512" y="838200"/>
            <a:ext cx="5256584" cy="2232248"/>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73" name="矩形 59"/>
          <p:cNvSpPr/>
          <p:nvPr/>
        </p:nvSpPr>
        <p:spPr>
          <a:xfrm>
            <a:off x="179512" y="3430488"/>
            <a:ext cx="5256584" cy="2952328"/>
          </a:xfrm>
          <a:prstGeom prst="rect">
            <a:avLst/>
          </a:prstGeom>
          <a:noFill/>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err="1" smtClean="0">
                <a:solidFill>
                  <a:schemeClr val="tx1"/>
                </a:solidFill>
              </a:rPr>
              <a:t>Karaf</a:t>
            </a:r>
            <a:endParaRPr lang="zh-CN" altLang="en-US" dirty="0">
              <a:solidFill>
                <a:schemeClr val="tx1"/>
              </a:solidFill>
            </a:endParaRPr>
          </a:p>
        </p:txBody>
      </p:sp>
      <p:sp>
        <p:nvSpPr>
          <p:cNvPr id="75" name="文本框 4"/>
          <p:cNvSpPr txBox="1"/>
          <p:nvPr/>
        </p:nvSpPr>
        <p:spPr>
          <a:xfrm>
            <a:off x="5615608" y="1160748"/>
            <a:ext cx="3528392"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The two </a:t>
            </a:r>
            <a:r>
              <a:rPr lang="en-US" altLang="zh-CN" dirty="0" err="1" smtClean="0"/>
              <a:t>Karaf</a:t>
            </a:r>
            <a:r>
              <a:rPr lang="en-US" altLang="zh-CN" dirty="0" smtClean="0"/>
              <a:t> containers can be deployed in different systems (split approach) or in the same system (integrated approach)</a:t>
            </a:r>
          </a:p>
          <a:p>
            <a:pPr marL="285750" indent="-285750">
              <a:buFont typeface="Arial" panose="020B0604020202020204" pitchFamily="34" charset="0"/>
              <a:buChar char="•"/>
            </a:pPr>
            <a:r>
              <a:rPr lang="en-US" altLang="zh-CN" dirty="0" smtClean="0"/>
              <a:t>Not really a split approach since requires ONOS to be changed to support RMI Skeleton, T-API Java RMI and translation from T-API to ONOS: the interface between PAL and ONOS is </a:t>
            </a:r>
            <a:r>
              <a:rPr lang="en-US" altLang="zh-CN" b="1" u="sng" dirty="0" smtClean="0">
                <a:solidFill>
                  <a:srgbClr val="FF0000"/>
                </a:solidFill>
              </a:rPr>
              <a:t>not</a:t>
            </a:r>
            <a:r>
              <a:rPr lang="en-US" altLang="zh-CN" dirty="0" smtClean="0"/>
              <a:t> ONOS specific but based on T-API</a:t>
            </a:r>
          </a:p>
          <a:p>
            <a:pPr marL="285750" indent="-285750">
              <a:buFont typeface="Arial" panose="020B0604020202020204" pitchFamily="34" charset="0"/>
              <a:buChar char="•"/>
            </a:pPr>
            <a:r>
              <a:rPr lang="en-US" altLang="zh-CN" dirty="0" smtClean="0"/>
              <a:t>PAL is not translating between T-API and ONOS APIs but between T-API REST and T-API Java RMI</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TAPI Developer Guide</a:t>
            </a:r>
            <a:endParaRPr lang="en-US" dirty="0"/>
          </a:p>
        </p:txBody>
      </p:sp>
      <p:sp>
        <p:nvSpPr>
          <p:cNvPr id="6" name="Text Placeholder 5"/>
          <p:cNvSpPr>
            <a:spLocks noGrp="1"/>
          </p:cNvSpPr>
          <p:nvPr>
            <p:ph type="body" idx="1"/>
          </p:nvPr>
        </p:nvSpPr>
        <p:spPr/>
        <p:txBody>
          <a:bodyPr/>
          <a:lstStyle/>
          <a:p>
            <a:r>
              <a:rPr lang="en-US" dirty="0" smtClean="0"/>
              <a:t>Lyndon Ong</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99</a:t>
            </a:fld>
            <a:endParaRPr lang="en-US" dirty="0"/>
          </a:p>
        </p:txBody>
      </p:sp>
    </p:spTree>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ONF.thmx</Template>
  <TotalTime>3589</TotalTime>
  <Words>3780</Words>
  <Application>Microsoft Office PowerPoint</Application>
  <PresentationFormat>On-screen Show (4:3)</PresentationFormat>
  <Paragraphs>978</Paragraphs>
  <Slides>104</Slides>
  <Notes>11</Notes>
  <HiddenSlides>0</HiddenSlides>
  <MMClips>0</MMClips>
  <ScaleCrop>false</ScaleCrop>
  <HeadingPairs>
    <vt:vector size="4" baseType="variant">
      <vt:variant>
        <vt:lpstr>Theme</vt:lpstr>
      </vt:variant>
      <vt:variant>
        <vt:i4>2</vt:i4>
      </vt:variant>
      <vt:variant>
        <vt:lpstr>Slide Titles</vt:lpstr>
      </vt:variant>
      <vt:variant>
        <vt:i4>104</vt:i4>
      </vt:variant>
    </vt:vector>
  </HeadingPairs>
  <TitlesOfParts>
    <vt:vector size="106" baseType="lpstr">
      <vt:lpstr>ONF</vt:lpstr>
      <vt:lpstr>ONF Title</vt:lpstr>
      <vt:lpstr>TAPI 1.0 SDK Overview ONF MWD, Sept 7, 2016</vt:lpstr>
      <vt:lpstr>Session Outline</vt:lpstr>
      <vt:lpstr>TAPI SDK Overview</vt:lpstr>
      <vt:lpstr>Key features of TAPI SDK</vt:lpstr>
      <vt:lpstr>TAPI – ONF and OSSDN Project Dependencies</vt:lpstr>
      <vt:lpstr>TAPI SDK Organization &amp; Modularity</vt:lpstr>
      <vt:lpstr>TAPI Functional Interface Modules</vt:lpstr>
      <vt:lpstr>ONF Transport – API &amp; Interfaces: Functional Architecture</vt:lpstr>
      <vt:lpstr>TAPI Projects &amp; Models/Modules</vt:lpstr>
      <vt:lpstr>Extensibility</vt:lpstr>
      <vt:lpstr>Compliance &amp; Interoperability</vt:lpstr>
      <vt:lpstr>TAPI Eclipse IDE</vt:lpstr>
      <vt:lpstr>Content</vt:lpstr>
      <vt:lpstr>Overview</vt:lpstr>
      <vt:lpstr>“Installing Papyrus”</vt:lpstr>
      <vt:lpstr>“Installing” Papyrus Latest Version</vt:lpstr>
      <vt:lpstr>“Installing” Papyrus Latest Version</vt:lpstr>
      <vt:lpstr>“Installing” Papyrus Latest Version</vt:lpstr>
      <vt:lpstr>“Installing Papyrus”</vt:lpstr>
      <vt:lpstr>“Installing” Papyrus Older Version</vt:lpstr>
      <vt:lpstr>“Installing” Papyrus Older Version</vt:lpstr>
      <vt:lpstr>“Installing” Papyrus Older Version</vt:lpstr>
      <vt:lpstr>“Installing” Papyrus Older Version</vt:lpstr>
      <vt:lpstr>“Installing” Papyrus Older Version</vt:lpstr>
      <vt:lpstr>“Installing” Papyrus Older Version</vt:lpstr>
      <vt:lpstr>Outline of Papyrus Perspective</vt:lpstr>
      <vt:lpstr>Adding Gendoc Plugin</vt:lpstr>
      <vt:lpstr>Adding Gendoc Plugin</vt:lpstr>
      <vt:lpstr>Adding Gendoc Plugin</vt:lpstr>
      <vt:lpstr>Adding Gendoc Plugin</vt:lpstr>
      <vt:lpstr>Adding Gendoc Plugin</vt:lpstr>
      <vt:lpstr>Adding YANG Viewer/Editor</vt:lpstr>
      <vt:lpstr>Adding YANG Viewer/Editor</vt:lpstr>
      <vt:lpstr>Adding YANG Viewer/Editor</vt:lpstr>
      <vt:lpstr>Adding YANG Viewer/Editor</vt:lpstr>
      <vt:lpstr>Adding YANG Viewer/Editor</vt:lpstr>
      <vt:lpstr>Adding YANG Viewer/Editor</vt:lpstr>
      <vt:lpstr>Adding YANG Viewer/Editor</vt:lpstr>
      <vt:lpstr>Constructing TAPI Modeling Environment</vt:lpstr>
      <vt:lpstr>Slide 40</vt:lpstr>
      <vt:lpstr>Constructing TAPI Modeling Environment Resource Locations</vt:lpstr>
      <vt:lpstr>Constructing TAPI Modeling Environment Git Workflow</vt:lpstr>
      <vt:lpstr>Constructing TAPI Modeling Environment Copy Resources to TAPI Project</vt:lpstr>
      <vt:lpstr>Constructing TAPI Modeling Environment Drag&amp;Drop Resources to TAPI Project</vt:lpstr>
      <vt:lpstr>Constructing TAPI Modeling Environment Load CommonDataTypes library</vt:lpstr>
      <vt:lpstr>Constructing TAPI Modeling Environment Load CommonDataTypes library</vt:lpstr>
      <vt:lpstr>Constructing TAPI Modeling Environment Load CommonDataTypes library</vt:lpstr>
      <vt:lpstr>Constructing TAPI Modeling Environment Add Style Sheets</vt:lpstr>
      <vt:lpstr>Constructing TAPI Modeling Environment Add Style Sheets</vt:lpstr>
      <vt:lpstr>TAPI UML Information Model</vt:lpstr>
      <vt:lpstr>TAPI Core Spec - Services</vt:lpstr>
      <vt:lpstr>TAPI Core Spec - Resources</vt:lpstr>
      <vt:lpstr>TAPI Topology Skeleton</vt:lpstr>
      <vt:lpstr>TAPI Connectivity Skeleton</vt:lpstr>
      <vt:lpstr>TAPI Classes &amp; Extensions-Spec Pattern</vt:lpstr>
      <vt:lpstr>Spec Example: Extension-Spec for ODU Layer-Protocols</vt:lpstr>
      <vt:lpstr>TAPI YANG Data Schema</vt:lpstr>
      <vt:lpstr>Overview</vt:lpstr>
      <vt:lpstr>UML to YANG Tool</vt:lpstr>
      <vt:lpstr>Validate/View YANG files</vt:lpstr>
      <vt:lpstr>Yang Tool Demonstration</vt:lpstr>
      <vt:lpstr>TAPI SWAGGER API</vt:lpstr>
      <vt:lpstr>T-API Swagger specifications</vt:lpstr>
      <vt:lpstr>YANG data models</vt:lpstr>
      <vt:lpstr>RESTconf</vt:lpstr>
      <vt:lpstr>T-API Swagger: Documentation</vt:lpstr>
      <vt:lpstr>T-API Swagger: From YANG to Swagger Specs</vt:lpstr>
      <vt:lpstr>T-API Swagger: Project SNOWMASS</vt:lpstr>
      <vt:lpstr>T-API Swagger: Editing Swagger Specs</vt:lpstr>
      <vt:lpstr>T-API Swagger: Understanding Swagger specs</vt:lpstr>
      <vt:lpstr>T-API Swagger: Understanding Swagger specs</vt:lpstr>
      <vt:lpstr>Creating a T-API Reference Implementation</vt:lpstr>
      <vt:lpstr>T-API RI: Reference Network</vt:lpstr>
      <vt:lpstr>T-API RI: Status load</vt:lpstr>
      <vt:lpstr>T-API RI: Basic commands I</vt:lpstr>
      <vt:lpstr>T-API RI: Basic commands II</vt:lpstr>
      <vt:lpstr>T-API RI: Basic commands III</vt:lpstr>
      <vt:lpstr>T-API RI: Connectivity Service workflow</vt:lpstr>
      <vt:lpstr>T-API RI: Establish Connectivity Service</vt:lpstr>
      <vt:lpstr>T-API RI: Notifications</vt:lpstr>
      <vt:lpstr>TAPI ENGLEWOOD PAL</vt:lpstr>
      <vt:lpstr>Overview</vt:lpstr>
      <vt:lpstr>Status</vt:lpstr>
      <vt:lpstr>Englewood Deliverables</vt:lpstr>
      <vt:lpstr>PAL Deployment Models</vt:lpstr>
      <vt:lpstr>Testing and Integration</vt:lpstr>
      <vt:lpstr>PAL Deployment</vt:lpstr>
      <vt:lpstr>Platform Abstraction Layer</vt:lpstr>
      <vt:lpstr>Project Buildup: PAL using Karaf</vt:lpstr>
      <vt:lpstr>PAL SW Architecture</vt:lpstr>
      <vt:lpstr>Englewood and NetIDE</vt:lpstr>
      <vt:lpstr>Englewood and ONOS</vt:lpstr>
      <vt:lpstr>ONOS Hander Options – Summary</vt:lpstr>
      <vt:lpstr>ONOS Handler – Option 1 (REST)</vt:lpstr>
      <vt:lpstr>ONOS Handler – Option 2 (Java APIs)</vt:lpstr>
      <vt:lpstr>ONOS Handler – Option 3 (gRPC)</vt:lpstr>
      <vt:lpstr>ONOS Handler – Option 4 (ONOS Java RMI)</vt:lpstr>
      <vt:lpstr>ONOS Handler – Option 5 (T-API Java RMI)</vt:lpstr>
      <vt:lpstr>TAPI Developer Guide</vt:lpstr>
      <vt:lpstr>TAPI Developer’s Guide (onf2016.189)</vt:lpstr>
      <vt:lpstr>Plans</vt:lpstr>
      <vt:lpstr>TAPI Next Steps</vt:lpstr>
      <vt:lpstr>TAPI Next Steps – 2.0</vt:lpstr>
      <vt:lpstr>References</vt:lpstr>
    </vt:vector>
  </TitlesOfParts>
  <Company>Tompertdesign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lastModifiedBy>Karthik Sethuraman</cp:lastModifiedBy>
  <cp:revision>93</cp:revision>
  <dcterms:created xsi:type="dcterms:W3CDTF">2013-04-17T18:00:25Z</dcterms:created>
  <dcterms:modified xsi:type="dcterms:W3CDTF">2016-09-09T17:43:46Z</dcterms:modified>
</cp:coreProperties>
</file>