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8" r:id="rId2"/>
    <p:sldMasterId id="2147483703" r:id="rId3"/>
  </p:sldMasterIdLst>
  <p:notesMasterIdLst>
    <p:notesMasterId r:id="rId24"/>
  </p:notesMasterIdLst>
  <p:handoutMasterIdLst>
    <p:handoutMasterId r:id="rId25"/>
  </p:handoutMasterIdLst>
  <p:sldIdLst>
    <p:sldId id="358" r:id="rId4"/>
    <p:sldId id="360" r:id="rId5"/>
    <p:sldId id="344" r:id="rId6"/>
    <p:sldId id="368" r:id="rId7"/>
    <p:sldId id="345" r:id="rId8"/>
    <p:sldId id="346" r:id="rId9"/>
    <p:sldId id="355" r:id="rId10"/>
    <p:sldId id="348" r:id="rId11"/>
    <p:sldId id="352" r:id="rId12"/>
    <p:sldId id="353" r:id="rId13"/>
    <p:sldId id="356" r:id="rId14"/>
    <p:sldId id="359" r:id="rId15"/>
    <p:sldId id="357" r:id="rId16"/>
    <p:sldId id="361" r:id="rId17"/>
    <p:sldId id="362" r:id="rId18"/>
    <p:sldId id="363" r:id="rId19"/>
    <p:sldId id="364" r:id="rId20"/>
    <p:sldId id="365" r:id="rId21"/>
    <p:sldId id="366" r:id="rId22"/>
    <p:sldId id="36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95979F9-99B2-4F8A-B2CA-AA3C47257E27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CC66"/>
    <a:srgbClr val="0000FF"/>
    <a:srgbClr val="5FEBB7"/>
    <a:srgbClr val="FFFF99"/>
    <a:srgbClr val="0000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4" autoAdjust="0"/>
    <p:restoredTop sz="62611" autoAdjust="0"/>
  </p:normalViewPr>
  <p:slideViewPr>
    <p:cSldViewPr snapToObjects="1">
      <p:cViewPr varScale="1">
        <p:scale>
          <a:sx n="151" d="100"/>
          <a:sy n="151" d="100"/>
        </p:scale>
        <p:origin x="-96" y="-186"/>
      </p:cViewPr>
      <p:guideLst>
        <p:guide orient="horz" pos="540"/>
        <p:guide orient="horz" pos="144"/>
        <p:guide orient="horz" pos="2916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04468"/>
            <a:ext cx="8229600" cy="448865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59883"/>
            <a:ext cx="8229600" cy="341709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57450"/>
            <a:ext cx="8229600" cy="35718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857500"/>
            <a:ext cx="8229600" cy="228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47672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141313"/>
              </a:solidFill>
            </a:endParaRPr>
          </a:p>
          <a:p>
            <a:r>
              <a:rPr lang="en-US" sz="900" dirty="0" smtClean="0">
                <a:solidFill>
                  <a:srgbClr val="141313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095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057650"/>
            <a:ext cx="8229600" cy="5715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8229600" cy="3051573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2895600" cy="37719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857250"/>
            <a:ext cx="2895600" cy="37719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57200" y="47672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Revision #.#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57450"/>
            <a:ext cx="8229600" cy="35718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857500"/>
            <a:ext cx="8229600" cy="228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57450"/>
            <a:ext cx="8229600" cy="35718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857500"/>
            <a:ext cx="8229600" cy="228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057650"/>
            <a:ext cx="8229600" cy="571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8229600" cy="3051573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96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4764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930" y="47641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chemeClr val="bg1"/>
              </a:solidFill>
            </a:endParaRP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2015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478806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Plenary Session Template v.01</a:t>
            </a:r>
            <a:endParaRPr lang="en-US" dirty="0"/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39000" y="96012"/>
            <a:ext cx="1645920" cy="6480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70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horiz-large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60" y="66294"/>
            <a:ext cx="5679440" cy="124815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47672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rgbClr val="141313"/>
              </a:solidFill>
            </a:endParaRPr>
          </a:p>
          <a:p>
            <a:pPr algn="l"/>
            <a:r>
              <a:rPr lang="en-US" sz="900" dirty="0" smtClean="0">
                <a:solidFill>
                  <a:srgbClr val="141313"/>
                </a:solidFill>
              </a:rPr>
              <a:t>© 2015 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0" y="66294"/>
            <a:ext cx="5679440" cy="124815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47672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FFFFFF"/>
              </a:solidFill>
            </a:endParaRPr>
          </a:p>
          <a:p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009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43150"/>
            <a:ext cx="8077200" cy="914400"/>
          </a:xfrm>
        </p:spPr>
        <p:txBody>
          <a:bodyPr/>
          <a:lstStyle/>
          <a:p>
            <a:r>
              <a:rPr lang="en-US" dirty="0" smtClean="0"/>
              <a:t>T-API Multi-layer Multi-domain</a:t>
            </a:r>
            <a:br>
              <a:rPr lang="en-US" dirty="0" smtClean="0"/>
            </a:br>
            <a:r>
              <a:rPr lang="en-US" dirty="0" smtClean="0"/>
              <a:t>Topology &amp; Connectivity Example *</a:t>
            </a:r>
            <a:endParaRPr lang="en-US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457200" y="4171950"/>
            <a:ext cx="8229600" cy="4810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Karthik Sethuraman (NEC)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0070C0"/>
                </a:solidFill>
              </a:rPr>
              <a:t>Sept 6, 2016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5243" y="465296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animated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7239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Green TAPI Context Topology (single-layer example)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196"/>
          <p:cNvSpPr>
            <a:spLocks noGrp="1"/>
          </p:cNvSpPr>
          <p:nvPr>
            <p:ph idx="1"/>
          </p:nvPr>
        </p:nvSpPr>
        <p:spPr>
          <a:xfrm>
            <a:off x="228600" y="590550"/>
            <a:ext cx="8763000" cy="12192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slide depicts the complete Topology exposed by the multi-domain-controller to the Green application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a single 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of the multi-domain-controller ‘s internal Context</a:t>
            </a:r>
          </a:p>
          <a:p>
            <a:r>
              <a:rPr lang="en-US" dirty="0" smtClean="0"/>
              <a:t>It is assumed that this is an </a:t>
            </a:r>
            <a:r>
              <a:rPr lang="en-US" dirty="0" smtClean="0">
                <a:solidFill>
                  <a:srgbClr val="FF0000"/>
                </a:solidFill>
              </a:rPr>
              <a:t>ETH layer Topology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LayerProtocol</a:t>
            </a:r>
            <a:r>
              <a:rPr lang="en-US" dirty="0" smtClean="0"/>
              <a:t> of </a:t>
            </a:r>
            <a:r>
              <a:rPr lang="en-US" i="1" dirty="0" err="1" smtClean="0"/>
              <a:t>NodeEdgePoints</a:t>
            </a:r>
            <a:r>
              <a:rPr lang="en-US" dirty="0" smtClean="0"/>
              <a:t> contain attributes specified by the Ethernet extension schema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also possible that no layer information is exposed and the layer specific information is implicitly known to the client and provider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application may have to invoke more than one retrieval API operation to get this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017" y="1962151"/>
            <a:ext cx="2285583" cy="1904999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7223" y="2495550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G1.e</a:t>
            </a:r>
          </a:p>
        </p:txBody>
      </p:sp>
      <p:sp>
        <p:nvSpPr>
          <p:cNvPr id="89" name="Oval 88"/>
          <p:cNvSpPr/>
          <p:nvPr/>
        </p:nvSpPr>
        <p:spPr>
          <a:xfrm>
            <a:off x="2429314" y="251279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438400" y="29776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5822" y="25380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21023" y="29780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>
            <a:stCxn id="96" idx="2"/>
            <a:endCxn id="89" idx="6"/>
          </p:cNvCxnSpPr>
          <p:nvPr/>
        </p:nvCxnSpPr>
        <p:spPr>
          <a:xfrm flipH="1" flipV="1">
            <a:off x="2734114" y="2588990"/>
            <a:ext cx="591708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99" idx="2"/>
            <a:endCxn id="93" idx="6"/>
          </p:cNvCxnSpPr>
          <p:nvPr/>
        </p:nvCxnSpPr>
        <p:spPr>
          <a:xfrm flipH="1">
            <a:off x="2743200" y="3041603"/>
            <a:ext cx="277823" cy="122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2859537" y="2287519"/>
            <a:ext cx="1685486" cy="1427231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54423" y="226695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12233" y="1988433"/>
            <a:ext cx="162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Green TAPI Context</a:t>
            </a:r>
          </a:p>
        </p:txBody>
      </p:sp>
      <p:sp>
        <p:nvSpPr>
          <p:cNvPr id="120" name="Oval 119"/>
          <p:cNvSpPr/>
          <p:nvPr/>
        </p:nvSpPr>
        <p:spPr>
          <a:xfrm>
            <a:off x="4648200" y="251089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4648200" y="2961974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37136" y="298728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3" name="Straight Connector 122"/>
          <p:cNvCxnSpPr>
            <a:stCxn id="125" idx="6"/>
            <a:endCxn id="120" idx="2"/>
          </p:cNvCxnSpPr>
          <p:nvPr/>
        </p:nvCxnSpPr>
        <p:spPr>
          <a:xfrm flipV="1">
            <a:off x="4215609" y="2587093"/>
            <a:ext cx="432591" cy="4158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24" name="Straight Connector 123"/>
          <p:cNvCxnSpPr>
            <a:stCxn id="122" idx="6"/>
            <a:endCxn id="121" idx="2"/>
          </p:cNvCxnSpPr>
          <p:nvPr/>
        </p:nvCxnSpPr>
        <p:spPr>
          <a:xfrm flipV="1">
            <a:off x="4389535" y="3038174"/>
            <a:ext cx="258665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4063210" y="256513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1657350"/>
            <a:ext cx="1939057" cy="2914710"/>
            <a:chOff x="533400" y="1657350"/>
            <a:chExt cx="1939057" cy="2914710"/>
          </a:xfrm>
        </p:grpSpPr>
        <p:sp>
          <p:nvSpPr>
            <p:cNvPr id="46" name="Oval 45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6" name="TextBox 65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909" y="1988433"/>
            <a:ext cx="3085892" cy="2058418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97223" y="2772236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467600" cy="457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Green TAPI Context Topology (single layer example)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196"/>
          <p:cNvSpPr>
            <a:spLocks noGrp="1"/>
          </p:cNvSpPr>
          <p:nvPr>
            <p:ph idx="1"/>
          </p:nvPr>
        </p:nvSpPr>
        <p:spPr>
          <a:xfrm>
            <a:off x="228600" y="514350"/>
            <a:ext cx="8763000" cy="14891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slide depicts an alternate Topology exposed by the multi-domain-controller to the Green application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an edge-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of the multi-domain-controller ‘s internal Context</a:t>
            </a:r>
          </a:p>
          <a:p>
            <a:r>
              <a:rPr lang="en-US" dirty="0" smtClean="0"/>
              <a:t>It is assumed that this is an </a:t>
            </a:r>
            <a:r>
              <a:rPr lang="en-US" dirty="0" smtClean="0">
                <a:solidFill>
                  <a:srgbClr val="FF0000"/>
                </a:solidFill>
              </a:rPr>
              <a:t>ETH layer Topology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LayerProtocol</a:t>
            </a:r>
            <a:r>
              <a:rPr lang="en-US" dirty="0" smtClean="0"/>
              <a:t> of </a:t>
            </a:r>
            <a:r>
              <a:rPr lang="en-US" i="1" dirty="0" err="1" smtClean="0"/>
              <a:t>NodeEdgePoints</a:t>
            </a:r>
            <a:r>
              <a:rPr lang="en-US" dirty="0" smtClean="0"/>
              <a:t> contain attributes specified by the Ethernet extension schema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ETH layer </a:t>
            </a:r>
            <a:r>
              <a:rPr lang="en-US" i="1" dirty="0" smtClean="0">
                <a:solidFill>
                  <a:srgbClr val="FF0000"/>
                </a:solidFill>
              </a:rPr>
              <a:t>Links</a:t>
            </a:r>
            <a:r>
              <a:rPr lang="en-US" dirty="0" smtClean="0">
                <a:solidFill>
                  <a:srgbClr val="FF0000"/>
                </a:solidFill>
              </a:rPr>
              <a:t> are an abstraction of the potential connectivity at this layer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TAPI Capacity </a:t>
            </a:r>
            <a:r>
              <a:rPr lang="en-US" dirty="0" err="1" smtClean="0">
                <a:solidFill>
                  <a:srgbClr val="FF0000"/>
                </a:solidFill>
              </a:rPr>
              <a:t>pac</a:t>
            </a:r>
            <a:r>
              <a:rPr lang="en-US" dirty="0" smtClean="0">
                <a:solidFill>
                  <a:srgbClr val="FF0000"/>
                </a:solidFill>
              </a:rPr>
              <a:t> is used to represent all the potential, provisioned  and available capacity information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application may have to invoke more than one retrieval API operation to get this view</a:t>
            </a:r>
          </a:p>
        </p:txBody>
      </p:sp>
      <p:sp>
        <p:nvSpPr>
          <p:cNvPr id="89" name="Oval 88"/>
          <p:cNvSpPr/>
          <p:nvPr/>
        </p:nvSpPr>
        <p:spPr>
          <a:xfrm>
            <a:off x="2362617" y="2647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359833" y="3105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97223" y="282135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7223" y="306421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>
            <a:stCxn id="96" idx="2"/>
            <a:endCxn id="89" idx="6"/>
          </p:cNvCxnSpPr>
          <p:nvPr/>
        </p:nvCxnSpPr>
        <p:spPr>
          <a:xfrm flipH="1" flipV="1">
            <a:off x="2667417" y="2724150"/>
            <a:ext cx="429806" cy="16074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99" idx="2"/>
            <a:endCxn id="93" idx="6"/>
          </p:cNvCxnSpPr>
          <p:nvPr/>
        </p:nvCxnSpPr>
        <p:spPr>
          <a:xfrm flipH="1">
            <a:off x="2664633" y="3127757"/>
            <a:ext cx="432590" cy="5359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2859537" y="2287519"/>
            <a:ext cx="2626863" cy="1579631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10000" y="235370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FF9900"/>
                </a:solidFill>
              </a:rPr>
              <a:t>G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2233" y="1988433"/>
            <a:ext cx="162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Green TAPI Context</a:t>
            </a:r>
          </a:p>
        </p:txBody>
      </p:sp>
      <p:sp>
        <p:nvSpPr>
          <p:cNvPr id="120" name="Oval 119"/>
          <p:cNvSpPr/>
          <p:nvPr/>
        </p:nvSpPr>
        <p:spPr>
          <a:xfrm>
            <a:off x="5486400" y="250178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486400" y="344881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>
            <a:stCxn id="125" idx="6"/>
            <a:endCxn id="120" idx="2"/>
          </p:cNvCxnSpPr>
          <p:nvPr/>
        </p:nvCxnSpPr>
        <p:spPr>
          <a:xfrm flipV="1">
            <a:off x="5165916" y="2577987"/>
            <a:ext cx="320484" cy="853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24" name="Straight Connector 123"/>
          <p:cNvCxnSpPr>
            <a:stCxn id="122" idx="6"/>
            <a:endCxn id="121" idx="2"/>
          </p:cNvCxnSpPr>
          <p:nvPr/>
        </p:nvCxnSpPr>
        <p:spPr>
          <a:xfrm>
            <a:off x="5105399" y="3495123"/>
            <a:ext cx="381001" cy="29888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45" name="Oval 44"/>
          <p:cNvSpPr/>
          <p:nvPr/>
        </p:nvSpPr>
        <p:spPr>
          <a:xfrm>
            <a:off x="4261266" y="2461886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R3.e</a:t>
            </a:r>
          </a:p>
        </p:txBody>
      </p:sp>
      <p:sp>
        <p:nvSpPr>
          <p:cNvPr id="46" name="Oval 45"/>
          <p:cNvSpPr/>
          <p:nvPr/>
        </p:nvSpPr>
        <p:spPr>
          <a:xfrm>
            <a:off x="4191000" y="3213178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R2.e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53000" y="343157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13517" y="25997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94891" y="280092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91000" y="26047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>
            <a:stCxn id="57" idx="7"/>
            <a:endCxn id="58" idx="2"/>
          </p:cNvCxnSpPr>
          <p:nvPr/>
        </p:nvCxnSpPr>
        <p:spPr>
          <a:xfrm flipV="1">
            <a:off x="3914843" y="2669657"/>
            <a:ext cx="276157" cy="15027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TextBox 62"/>
          <p:cNvSpPr txBox="1"/>
          <p:nvPr/>
        </p:nvSpPr>
        <p:spPr>
          <a:xfrm>
            <a:off x="3794891" y="31277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45713" y="33666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5" name="Straight Connector 64"/>
          <p:cNvCxnSpPr>
            <a:stCxn id="63" idx="5"/>
            <a:endCxn id="64" idx="2"/>
          </p:cNvCxnSpPr>
          <p:nvPr/>
        </p:nvCxnSpPr>
        <p:spPr>
          <a:xfrm>
            <a:off x="3914843" y="3238542"/>
            <a:ext cx="230870" cy="19303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extBox 80"/>
          <p:cNvSpPr txBox="1"/>
          <p:nvPr/>
        </p:nvSpPr>
        <p:spPr>
          <a:xfrm>
            <a:off x="4601670" y="31694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80054" y="286582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3" name="Straight Connector 82"/>
          <p:cNvCxnSpPr>
            <a:stCxn id="81" idx="0"/>
            <a:endCxn id="82" idx="4"/>
          </p:cNvCxnSpPr>
          <p:nvPr/>
        </p:nvCxnSpPr>
        <p:spPr>
          <a:xfrm flipH="1" flipV="1">
            <a:off x="4650320" y="2995616"/>
            <a:ext cx="21616" cy="17385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6" name="Group 55"/>
          <p:cNvGrpSpPr/>
          <p:nvPr/>
        </p:nvGrpSpPr>
        <p:grpSpPr>
          <a:xfrm>
            <a:off x="533400" y="1790640"/>
            <a:ext cx="1939057" cy="2914710"/>
            <a:chOff x="533400" y="1657350"/>
            <a:chExt cx="1939057" cy="2914710"/>
          </a:xfrm>
        </p:grpSpPr>
        <p:sp>
          <p:nvSpPr>
            <p:cNvPr id="60" name="Oval 59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0" name="TextBox 89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2233" y="1532138"/>
            <a:ext cx="4193367" cy="3020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00450" y="3497605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R3.o</a:t>
            </a:r>
          </a:p>
        </p:txBody>
      </p:sp>
      <p:sp>
        <p:nvSpPr>
          <p:cNvPr id="56" name="Oval 55"/>
          <p:cNvSpPr/>
          <p:nvPr/>
        </p:nvSpPr>
        <p:spPr>
          <a:xfrm>
            <a:off x="3124200" y="3513338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R1.o</a:t>
            </a:r>
          </a:p>
        </p:txBody>
      </p:sp>
      <p:sp>
        <p:nvSpPr>
          <p:cNvPr id="69" name="Oval 68"/>
          <p:cNvSpPr/>
          <p:nvPr/>
        </p:nvSpPr>
        <p:spPr>
          <a:xfrm>
            <a:off x="3097223" y="2282566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6934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 TAPI Context Topology (multi-layer example)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196"/>
          <p:cNvSpPr>
            <a:spLocks noGrp="1"/>
          </p:cNvSpPr>
          <p:nvPr>
            <p:ph idx="1"/>
          </p:nvPr>
        </p:nvSpPr>
        <p:spPr>
          <a:xfrm>
            <a:off x="198554" y="438150"/>
            <a:ext cx="87630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slide depicts a multilayer Topology exposed by the multi-domain-controller to the Red application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per-layer-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of the multi-domain-controller’s internal Context</a:t>
            </a:r>
          </a:p>
          <a:p>
            <a:r>
              <a:rPr lang="en-US" dirty="0" smtClean="0"/>
              <a:t>It is assumed that this is an </a:t>
            </a:r>
            <a:r>
              <a:rPr lang="en-US" dirty="0" smtClean="0">
                <a:solidFill>
                  <a:srgbClr val="FF0000"/>
                </a:solidFill>
              </a:rPr>
              <a:t>ETH + ODU layer Topology</a:t>
            </a:r>
            <a:endParaRPr lang="en-US" dirty="0" smtClean="0"/>
          </a:p>
          <a:p>
            <a:r>
              <a:rPr lang="en-US" dirty="0" smtClean="0"/>
              <a:t>It is assumed that no Connectivity has been setup in the entire domain and this is the initial Topology view</a:t>
            </a:r>
          </a:p>
          <a:p>
            <a:pPr lvl="1"/>
            <a:r>
              <a:rPr lang="en-US" dirty="0" smtClean="0"/>
              <a:t>Initially </a:t>
            </a:r>
            <a:r>
              <a:rPr lang="en-US" dirty="0" smtClean="0">
                <a:solidFill>
                  <a:srgbClr val="FF0000"/>
                </a:solidFill>
              </a:rPr>
              <a:t>there no </a:t>
            </a:r>
            <a:r>
              <a:rPr lang="en-US" i="1" dirty="0" smtClean="0">
                <a:solidFill>
                  <a:srgbClr val="FF0000"/>
                </a:solidFill>
              </a:rPr>
              <a:t>Links</a:t>
            </a:r>
            <a:r>
              <a:rPr lang="en-US" dirty="0" smtClean="0">
                <a:solidFill>
                  <a:srgbClr val="FF0000"/>
                </a:solidFill>
              </a:rPr>
              <a:t> in the ETH layer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ODU layer </a:t>
            </a:r>
            <a:r>
              <a:rPr lang="en-US" i="1" dirty="0" smtClean="0">
                <a:solidFill>
                  <a:srgbClr val="FF0000"/>
                </a:solidFill>
              </a:rPr>
              <a:t>Links</a:t>
            </a:r>
            <a:r>
              <a:rPr lang="en-US" dirty="0" smtClean="0">
                <a:solidFill>
                  <a:srgbClr val="FF0000"/>
                </a:solidFill>
              </a:rPr>
              <a:t> are an abstraction of the potential connectivity at this layer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application may have to invoke more than one retrieval API operation to get this view</a:t>
            </a:r>
          </a:p>
        </p:txBody>
      </p:sp>
      <p:sp>
        <p:nvSpPr>
          <p:cNvPr id="89" name="Oval 88"/>
          <p:cNvSpPr/>
          <p:nvPr/>
        </p:nvSpPr>
        <p:spPr>
          <a:xfrm>
            <a:off x="2362617" y="23210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2.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359833" y="2663566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97223" y="235876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7223" y="258736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>
            <a:stCxn id="96" idx="2"/>
            <a:endCxn id="89" idx="6"/>
          </p:cNvCxnSpPr>
          <p:nvPr/>
        </p:nvCxnSpPr>
        <p:spPr>
          <a:xfrm flipH="1" flipV="1">
            <a:off x="2667417" y="2397228"/>
            <a:ext cx="429806" cy="2508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99" idx="2"/>
            <a:endCxn id="93" idx="6"/>
          </p:cNvCxnSpPr>
          <p:nvPr/>
        </p:nvCxnSpPr>
        <p:spPr>
          <a:xfrm flipH="1">
            <a:off x="2664633" y="2650913"/>
            <a:ext cx="432590" cy="888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2569488" y="1684538"/>
            <a:ext cx="3983712" cy="2801779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24732" y="2086401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12233" y="1532138"/>
            <a:ext cx="147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Red TAPI Context</a:t>
            </a:r>
          </a:p>
        </p:txBody>
      </p:sp>
      <p:sp>
        <p:nvSpPr>
          <p:cNvPr id="120" name="Oval 119"/>
          <p:cNvSpPr/>
          <p:nvPr/>
        </p:nvSpPr>
        <p:spPr>
          <a:xfrm>
            <a:off x="6553200" y="21686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553200" y="2524346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>
            <a:stCxn id="125" idx="6"/>
            <a:endCxn id="120" idx="2"/>
          </p:cNvCxnSpPr>
          <p:nvPr/>
        </p:nvCxnSpPr>
        <p:spPr>
          <a:xfrm flipV="1">
            <a:off x="6162450" y="2244828"/>
            <a:ext cx="390750" cy="3963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24" name="Straight Connector 123"/>
          <p:cNvCxnSpPr>
            <a:stCxn id="122" idx="6"/>
            <a:endCxn id="121" idx="2"/>
          </p:cNvCxnSpPr>
          <p:nvPr/>
        </p:nvCxnSpPr>
        <p:spPr>
          <a:xfrm>
            <a:off x="6162450" y="2587893"/>
            <a:ext cx="39075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45" name="Oval 44"/>
          <p:cNvSpPr/>
          <p:nvPr/>
        </p:nvSpPr>
        <p:spPr>
          <a:xfrm>
            <a:off x="5334000" y="2194911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10051" y="25243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10051" y="222091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4723" y="383434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>
            <a:stCxn id="57" idx="6"/>
            <a:endCxn id="58" idx="2"/>
          </p:cNvCxnSpPr>
          <p:nvPr/>
        </p:nvCxnSpPr>
        <p:spPr>
          <a:xfrm flipV="1">
            <a:off x="3915255" y="3898512"/>
            <a:ext cx="363813" cy="7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3352800" y="269774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52800" y="345974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6" name="Straight Connector 65"/>
          <p:cNvCxnSpPr>
            <a:stCxn id="61" idx="4"/>
            <a:endCxn id="62" idx="0"/>
          </p:cNvCxnSpPr>
          <p:nvPr/>
        </p:nvCxnSpPr>
        <p:spPr>
          <a:xfrm>
            <a:off x="3423066" y="2827538"/>
            <a:ext cx="0" cy="63220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634984" y="262154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34984" y="343713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0" name="Straight Connector 89"/>
          <p:cNvCxnSpPr>
            <a:stCxn id="87" idx="4"/>
            <a:endCxn id="88" idx="0"/>
          </p:cNvCxnSpPr>
          <p:nvPr/>
        </p:nvCxnSpPr>
        <p:spPr>
          <a:xfrm>
            <a:off x="5705250" y="2751338"/>
            <a:ext cx="0" cy="685800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406384" y="38202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74723" y="353112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06384" y="353112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16" name="Straight Connector 115"/>
          <p:cNvCxnSpPr>
            <a:stCxn id="72" idx="6"/>
            <a:endCxn id="115" idx="2"/>
          </p:cNvCxnSpPr>
          <p:nvPr/>
        </p:nvCxnSpPr>
        <p:spPr>
          <a:xfrm>
            <a:off x="4958934" y="3589539"/>
            <a:ext cx="447450" cy="64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Oval 67"/>
          <p:cNvSpPr/>
          <p:nvPr/>
        </p:nvSpPr>
        <p:spPr>
          <a:xfrm>
            <a:off x="4191000" y="3513338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R2.o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8402" y="383907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61266" y="351333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18402" y="352464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79068" y="383361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7" name="Straight Connector 76"/>
          <p:cNvCxnSpPr>
            <a:stCxn id="114" idx="6"/>
            <a:endCxn id="71" idx="2"/>
          </p:cNvCxnSpPr>
          <p:nvPr/>
        </p:nvCxnSpPr>
        <p:spPr>
          <a:xfrm flipV="1">
            <a:off x="3915255" y="3578235"/>
            <a:ext cx="346011" cy="1778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/>
          <p:cNvCxnSpPr>
            <a:stCxn id="70" idx="6"/>
            <a:endCxn id="105" idx="2"/>
          </p:cNvCxnSpPr>
          <p:nvPr/>
        </p:nvCxnSpPr>
        <p:spPr>
          <a:xfrm flipV="1">
            <a:off x="4958934" y="3885176"/>
            <a:ext cx="447450" cy="1879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7" name="Group 66"/>
          <p:cNvGrpSpPr/>
          <p:nvPr/>
        </p:nvGrpSpPr>
        <p:grpSpPr>
          <a:xfrm>
            <a:off x="533400" y="1657350"/>
            <a:ext cx="1939057" cy="2914710"/>
            <a:chOff x="533400" y="1657350"/>
            <a:chExt cx="1939057" cy="2914710"/>
          </a:xfrm>
        </p:grpSpPr>
        <p:sp>
          <p:nvSpPr>
            <p:cNvPr id="73" name="Oval 72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8" name="TextBox 107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10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2233" y="1504950"/>
            <a:ext cx="3736167" cy="3020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805796" y="3444897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R3.o</a:t>
            </a:r>
          </a:p>
        </p:txBody>
      </p:sp>
      <p:sp>
        <p:nvSpPr>
          <p:cNvPr id="74" name="Oval 73"/>
          <p:cNvSpPr/>
          <p:nvPr/>
        </p:nvSpPr>
        <p:spPr>
          <a:xfrm>
            <a:off x="4070028" y="3994030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R2.o</a:t>
            </a:r>
          </a:p>
        </p:txBody>
      </p:sp>
      <p:sp>
        <p:nvSpPr>
          <p:cNvPr id="56" name="Oval 55"/>
          <p:cNvSpPr/>
          <p:nvPr/>
        </p:nvSpPr>
        <p:spPr>
          <a:xfrm>
            <a:off x="3124200" y="3384430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R1.o</a:t>
            </a:r>
          </a:p>
        </p:txBody>
      </p:sp>
      <p:sp>
        <p:nvSpPr>
          <p:cNvPr id="69" name="Oval 68"/>
          <p:cNvSpPr/>
          <p:nvPr/>
        </p:nvSpPr>
        <p:spPr>
          <a:xfrm>
            <a:off x="3097223" y="1962150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6934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 TAPI Context Topology (multi-layer example)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196"/>
          <p:cNvSpPr>
            <a:spLocks noGrp="1"/>
          </p:cNvSpPr>
          <p:nvPr>
            <p:ph idx="1"/>
          </p:nvPr>
        </p:nvSpPr>
        <p:spPr>
          <a:xfrm>
            <a:off x="198554" y="438150"/>
            <a:ext cx="87630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slide depicts an alternate Topology exposed by the multi-domain-controller to the Red application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an edge-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of the multi-domain-controller ‘s internal Context</a:t>
            </a:r>
          </a:p>
          <a:p>
            <a:r>
              <a:rPr lang="en-US" dirty="0" smtClean="0"/>
              <a:t>It is assumed that this is an </a:t>
            </a:r>
            <a:r>
              <a:rPr lang="en-US" dirty="0" smtClean="0">
                <a:solidFill>
                  <a:srgbClr val="FF0000"/>
                </a:solidFill>
              </a:rPr>
              <a:t>ETH + ODU layer Topology</a:t>
            </a:r>
            <a:endParaRPr lang="en-US" dirty="0" smtClean="0"/>
          </a:p>
          <a:p>
            <a:r>
              <a:rPr lang="en-US" dirty="0" smtClean="0"/>
              <a:t>It is assumed that no Connectivity has been setup in the entire domain and this is the initial Topology view</a:t>
            </a:r>
          </a:p>
          <a:p>
            <a:pPr lvl="1"/>
            <a:r>
              <a:rPr lang="en-US" dirty="0" smtClean="0"/>
              <a:t>Initially </a:t>
            </a:r>
            <a:r>
              <a:rPr lang="en-US" dirty="0" smtClean="0">
                <a:solidFill>
                  <a:srgbClr val="FF0000"/>
                </a:solidFill>
              </a:rPr>
              <a:t>there no </a:t>
            </a:r>
            <a:r>
              <a:rPr lang="en-US" i="1" dirty="0" smtClean="0">
                <a:solidFill>
                  <a:srgbClr val="FF0000"/>
                </a:solidFill>
              </a:rPr>
              <a:t>Links</a:t>
            </a:r>
            <a:r>
              <a:rPr lang="en-US" dirty="0" smtClean="0">
                <a:solidFill>
                  <a:srgbClr val="FF0000"/>
                </a:solidFill>
              </a:rPr>
              <a:t> in the ETH layer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ODU layer </a:t>
            </a:r>
            <a:r>
              <a:rPr lang="en-US" i="1" dirty="0" smtClean="0">
                <a:solidFill>
                  <a:srgbClr val="FF0000"/>
                </a:solidFill>
              </a:rPr>
              <a:t>Links</a:t>
            </a:r>
            <a:r>
              <a:rPr lang="en-US" dirty="0" smtClean="0">
                <a:solidFill>
                  <a:srgbClr val="FF0000"/>
                </a:solidFill>
              </a:rPr>
              <a:t> are an abstraction of the potential connectivity at this layer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application may have to invoke more than one retrieval API operation to get this view</a:t>
            </a:r>
          </a:p>
        </p:txBody>
      </p:sp>
      <p:sp>
        <p:nvSpPr>
          <p:cNvPr id="89" name="Oval 88"/>
          <p:cNvSpPr/>
          <p:nvPr/>
        </p:nvSpPr>
        <p:spPr>
          <a:xfrm>
            <a:off x="2362617" y="200061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2.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359833" y="2343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97223" y="20383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7223" y="22669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>
            <a:stCxn id="96" idx="2"/>
            <a:endCxn id="89" idx="6"/>
          </p:cNvCxnSpPr>
          <p:nvPr/>
        </p:nvCxnSpPr>
        <p:spPr>
          <a:xfrm flipH="1" flipV="1">
            <a:off x="2667417" y="2076812"/>
            <a:ext cx="429806" cy="2508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99" idx="2"/>
            <a:endCxn id="93" idx="6"/>
          </p:cNvCxnSpPr>
          <p:nvPr/>
        </p:nvCxnSpPr>
        <p:spPr>
          <a:xfrm flipH="1">
            <a:off x="2664633" y="2330497"/>
            <a:ext cx="432590" cy="888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2569488" y="1706362"/>
            <a:ext cx="3526512" cy="2801779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96565" y="184148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12233" y="1504950"/>
            <a:ext cx="147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Red TAPI Context</a:t>
            </a:r>
          </a:p>
        </p:txBody>
      </p:sp>
      <p:sp>
        <p:nvSpPr>
          <p:cNvPr id="120" name="Oval 119"/>
          <p:cNvSpPr/>
          <p:nvPr/>
        </p:nvSpPr>
        <p:spPr>
          <a:xfrm>
            <a:off x="6101196" y="202689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101195" y="2724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>
            <a:stCxn id="125" idx="6"/>
            <a:endCxn id="120" idx="2"/>
          </p:cNvCxnSpPr>
          <p:nvPr/>
        </p:nvCxnSpPr>
        <p:spPr>
          <a:xfrm flipV="1">
            <a:off x="5643996" y="2103095"/>
            <a:ext cx="45720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24" name="Straight Connector 123"/>
          <p:cNvCxnSpPr>
            <a:stCxn id="122" idx="6"/>
            <a:endCxn id="121" idx="2"/>
          </p:cNvCxnSpPr>
          <p:nvPr/>
        </p:nvCxnSpPr>
        <p:spPr>
          <a:xfrm flipV="1">
            <a:off x="4984427" y="2800350"/>
            <a:ext cx="1116768" cy="2941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45" name="Oval 44"/>
          <p:cNvSpPr/>
          <p:nvPr/>
        </p:nvSpPr>
        <p:spPr>
          <a:xfrm>
            <a:off x="4739346" y="1950695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R3.e</a:t>
            </a:r>
          </a:p>
        </p:txBody>
      </p:sp>
      <p:sp>
        <p:nvSpPr>
          <p:cNvPr id="46" name="Oval 45"/>
          <p:cNvSpPr/>
          <p:nvPr/>
        </p:nvSpPr>
        <p:spPr>
          <a:xfrm>
            <a:off x="4043796" y="2592962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R2.e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32028" y="276621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491597" y="205220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75466" y="376757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38600" y="402113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>
            <a:stCxn id="57" idx="5"/>
            <a:endCxn id="58" idx="2"/>
          </p:cNvCxnSpPr>
          <p:nvPr/>
        </p:nvCxnSpPr>
        <p:spPr>
          <a:xfrm>
            <a:off x="3695418" y="3878357"/>
            <a:ext cx="343182" cy="20767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3434934" y="23431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34934" y="332229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6" name="Straight Connector 65"/>
          <p:cNvCxnSpPr>
            <a:stCxn id="61" idx="4"/>
            <a:endCxn id="62" idx="0"/>
          </p:cNvCxnSpPr>
          <p:nvPr/>
        </p:nvCxnSpPr>
        <p:spPr>
          <a:xfrm>
            <a:off x="3505200" y="2472943"/>
            <a:ext cx="0" cy="849352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348596" y="298692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8596" y="391783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0" name="Straight Connector 89"/>
          <p:cNvCxnSpPr>
            <a:stCxn id="87" idx="4"/>
            <a:endCxn id="88" idx="0"/>
          </p:cNvCxnSpPr>
          <p:nvPr/>
        </p:nvCxnSpPr>
        <p:spPr>
          <a:xfrm>
            <a:off x="4418862" y="3116722"/>
            <a:ext cx="0" cy="801108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5110596" y="23971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10596" y="343692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Connector 100"/>
          <p:cNvCxnSpPr>
            <a:stCxn id="97" idx="4"/>
            <a:endCxn id="98" idx="0"/>
          </p:cNvCxnSpPr>
          <p:nvPr/>
        </p:nvCxnSpPr>
        <p:spPr>
          <a:xfrm>
            <a:off x="5180862" y="2526950"/>
            <a:ext cx="0" cy="909975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729596" y="40195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40330" y="383246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8" name="Straight Connector 107"/>
          <p:cNvCxnSpPr>
            <a:stCxn id="104" idx="7"/>
            <a:endCxn id="105" idx="3"/>
          </p:cNvCxnSpPr>
          <p:nvPr/>
        </p:nvCxnSpPr>
        <p:spPr>
          <a:xfrm flipV="1">
            <a:off x="4849548" y="3943253"/>
            <a:ext cx="211362" cy="95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4" name="TextBox 113"/>
          <p:cNvSpPr txBox="1"/>
          <p:nvPr/>
        </p:nvSpPr>
        <p:spPr>
          <a:xfrm>
            <a:off x="3915255" y="35667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41464" y="357564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16" name="Straight Connector 115"/>
          <p:cNvCxnSpPr>
            <a:stCxn id="114" idx="6"/>
            <a:endCxn id="115" idx="2"/>
          </p:cNvCxnSpPr>
          <p:nvPr/>
        </p:nvCxnSpPr>
        <p:spPr>
          <a:xfrm>
            <a:off x="4055787" y="3631615"/>
            <a:ext cx="685677" cy="892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8" name="Group 67"/>
          <p:cNvGrpSpPr/>
          <p:nvPr/>
        </p:nvGrpSpPr>
        <p:grpSpPr>
          <a:xfrm>
            <a:off x="533400" y="1657350"/>
            <a:ext cx="1939057" cy="2914710"/>
            <a:chOff x="533400" y="1657350"/>
            <a:chExt cx="1939057" cy="2914710"/>
          </a:xfrm>
        </p:grpSpPr>
        <p:sp>
          <p:nvSpPr>
            <p:cNvPr id="70" name="Oval 69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3" name="Straight Connector 102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0" name="TextBox 109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2" name="TextBox 111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3"/>
          <p:cNvGrpSpPr/>
          <p:nvPr/>
        </p:nvGrpSpPr>
        <p:grpSpPr>
          <a:xfrm>
            <a:off x="244943" y="514350"/>
            <a:ext cx="3031657" cy="706397"/>
            <a:chOff x="665675" y="5514199"/>
            <a:chExt cx="2710206" cy="706394"/>
          </a:xfrm>
        </p:grpSpPr>
        <p:sp>
          <p:nvSpPr>
            <p:cNvPr id="168" name="Oval 167"/>
            <p:cNvSpPr/>
            <p:nvPr/>
          </p:nvSpPr>
          <p:spPr>
            <a:xfrm>
              <a:off x="665675" y="5742896"/>
              <a:ext cx="152400" cy="15239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7584" y="5742793"/>
              <a:ext cx="254829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 (Network Internal)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65675" y="5967303"/>
              <a:ext cx="152400" cy="15239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1</a:t>
              </a: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27584" y="5943595"/>
              <a:ext cx="161615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EndPoint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65675" y="5542101"/>
              <a:ext cx="152400" cy="15239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27584" y="5514199"/>
              <a:ext cx="254829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(Network Edge)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172200" cy="457200"/>
          </a:xfrm>
        </p:spPr>
        <p:txBody>
          <a:bodyPr/>
          <a:lstStyle/>
          <a:p>
            <a:r>
              <a:rPr lang="en-US" dirty="0" smtClean="0"/>
              <a:t>Service Example 10G EPL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5" name="Rounded Rectangle 184"/>
          <p:cNvSpPr/>
          <p:nvPr/>
        </p:nvSpPr>
        <p:spPr>
          <a:xfrm>
            <a:off x="1009650" y="2052227"/>
            <a:ext cx="2021586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388614" y="2052227"/>
            <a:ext cx="2021586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875251" y="2052227"/>
            <a:ext cx="2021586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200400" y="914400"/>
            <a:ext cx="22692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47800" y="1685127"/>
            <a:ext cx="968918" cy="519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599298" y="638973"/>
            <a:ext cx="815822" cy="408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276600" y="638973"/>
            <a:ext cx="815822" cy="408777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219200" y="2232428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Domain-1 Controller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627434" y="2232428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Domain-2 Controller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065834" y="2246328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Domain-3 Controller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405536" y="1075551"/>
            <a:ext cx="1928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Multi-Domain Controller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>
          <a:xfrm>
            <a:off x="1295400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295400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8384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264318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48099" y="1685127"/>
            <a:ext cx="968918" cy="561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695699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95699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658683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4664617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391624" y="1685127"/>
            <a:ext cx="968918" cy="547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239224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39224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202208" y="16851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208142" y="1913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124200" y="63897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962400" y="63897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418883" y="63897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257800" y="63897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7" name="Oval 556"/>
          <p:cNvSpPr/>
          <p:nvPr/>
        </p:nvSpPr>
        <p:spPr>
          <a:xfrm>
            <a:off x="1553476" y="21284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2005304" y="21284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2" name="Oval 561"/>
          <p:cNvSpPr/>
          <p:nvPr/>
        </p:nvSpPr>
        <p:spPr>
          <a:xfrm>
            <a:off x="6477000" y="21562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3" name="Oval 562"/>
          <p:cNvSpPr/>
          <p:nvPr/>
        </p:nvSpPr>
        <p:spPr>
          <a:xfrm>
            <a:off x="6947696" y="21562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1" name="Oval 690"/>
          <p:cNvSpPr/>
          <p:nvPr/>
        </p:nvSpPr>
        <p:spPr>
          <a:xfrm>
            <a:off x="3124200" y="895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2" name="Oval 691"/>
          <p:cNvSpPr/>
          <p:nvPr/>
        </p:nvSpPr>
        <p:spPr>
          <a:xfrm>
            <a:off x="3975770" y="895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419600" y="87487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258517" y="87487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3257550" y="2906729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Straight Connector 176"/>
          <p:cNvCxnSpPr/>
          <p:nvPr/>
        </p:nvCxnSpPr>
        <p:spPr>
          <a:xfrm>
            <a:off x="5625111" y="2966433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8" name="Straight Connector 177"/>
          <p:cNvCxnSpPr>
            <a:endCxn id="218" idx="3"/>
          </p:cNvCxnSpPr>
          <p:nvPr/>
        </p:nvCxnSpPr>
        <p:spPr>
          <a:xfrm flipH="1">
            <a:off x="1624492" y="4091197"/>
            <a:ext cx="101048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9" name="Oval 178"/>
          <p:cNvSpPr/>
          <p:nvPr/>
        </p:nvSpPr>
        <p:spPr>
          <a:xfrm>
            <a:off x="988312" y="2752398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544134" y="322169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09564" y="3176140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43458" y="352776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843458" y="2873995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4" name="Straight Connector 183"/>
          <p:cNvCxnSpPr>
            <a:stCxn id="220" idx="6"/>
            <a:endCxn id="308" idx="3"/>
          </p:cNvCxnSpPr>
          <p:nvPr/>
        </p:nvCxnSpPr>
        <p:spPr>
          <a:xfrm flipV="1">
            <a:off x="1629734" y="3125419"/>
            <a:ext cx="164038" cy="12655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6" name="Straight Connector 185"/>
          <p:cNvCxnSpPr>
            <a:stCxn id="307" idx="4"/>
            <a:endCxn id="222" idx="0"/>
          </p:cNvCxnSpPr>
          <p:nvPr/>
        </p:nvCxnSpPr>
        <p:spPr>
          <a:xfrm>
            <a:off x="2077484" y="3247204"/>
            <a:ext cx="0" cy="19249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7" name="Straight Connector 186"/>
          <p:cNvCxnSpPr>
            <a:stCxn id="225" idx="3"/>
            <a:endCxn id="223" idx="6"/>
          </p:cNvCxnSpPr>
          <p:nvPr/>
        </p:nvCxnSpPr>
        <p:spPr>
          <a:xfrm flipH="1">
            <a:off x="2370686" y="3567584"/>
            <a:ext cx="129696" cy="8941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Connector 191"/>
          <p:cNvCxnSpPr>
            <a:stCxn id="309" idx="5"/>
            <a:endCxn id="224" idx="2"/>
          </p:cNvCxnSpPr>
          <p:nvPr/>
        </p:nvCxnSpPr>
        <p:spPr>
          <a:xfrm>
            <a:off x="2331666" y="3148026"/>
            <a:ext cx="16278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Rectangle 192"/>
          <p:cNvSpPr/>
          <p:nvPr/>
        </p:nvSpPr>
        <p:spPr>
          <a:xfrm>
            <a:off x="228600" y="3445496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>
            <a:stCxn id="205" idx="6"/>
            <a:endCxn id="207" idx="2"/>
          </p:cNvCxnSpPr>
          <p:nvPr/>
        </p:nvCxnSpPr>
        <p:spPr>
          <a:xfrm flipV="1">
            <a:off x="755747" y="3493595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5" name="Rectangle 194"/>
          <p:cNvSpPr/>
          <p:nvPr/>
        </p:nvSpPr>
        <p:spPr>
          <a:xfrm>
            <a:off x="2135514" y="4324350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6" name="Straight Connector 195"/>
          <p:cNvCxnSpPr>
            <a:stCxn id="232" idx="0"/>
            <a:endCxn id="229" idx="0"/>
          </p:cNvCxnSpPr>
          <p:nvPr/>
        </p:nvCxnSpPr>
        <p:spPr>
          <a:xfrm flipH="1" flipV="1">
            <a:off x="2211714" y="3826496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7" name="TextBox 196"/>
          <p:cNvSpPr txBox="1"/>
          <p:nvPr/>
        </p:nvSpPr>
        <p:spPr>
          <a:xfrm>
            <a:off x="1489202" y="34300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8600" y="3014633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602114" y="4324350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02" name="Straight Connector 201"/>
          <p:cNvCxnSpPr>
            <a:stCxn id="230" idx="0"/>
            <a:endCxn id="231" idx="0"/>
          </p:cNvCxnSpPr>
          <p:nvPr/>
        </p:nvCxnSpPr>
        <p:spPr>
          <a:xfrm flipH="1">
            <a:off x="1810227" y="3837687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Connector 203"/>
          <p:cNvCxnSpPr>
            <a:stCxn id="226" idx="2"/>
            <a:endCxn id="219" idx="6"/>
          </p:cNvCxnSpPr>
          <p:nvPr/>
        </p:nvCxnSpPr>
        <p:spPr>
          <a:xfrm flipH="1" flipV="1">
            <a:off x="755747" y="3205135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5" name="TextBox 204"/>
          <p:cNvSpPr txBox="1"/>
          <p:nvPr/>
        </p:nvSpPr>
        <p:spPr>
          <a:xfrm>
            <a:off x="615853" y="3579851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0037" y="343004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810227" y="40195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235310" y="40195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1" name="Straight Connector 210"/>
          <p:cNvCxnSpPr>
            <a:stCxn id="216" idx="2"/>
          </p:cNvCxnSpPr>
          <p:nvPr/>
        </p:nvCxnSpPr>
        <p:spPr>
          <a:xfrm>
            <a:off x="927197" y="2873996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6" name="TextBox 215"/>
          <p:cNvSpPr txBox="1"/>
          <p:nvPr/>
        </p:nvSpPr>
        <p:spPr>
          <a:xfrm>
            <a:off x="654244" y="262777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944213" y="266444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78586" y="396808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5853" y="313713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489202" y="318707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73192" y="354846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007218" y="34396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30154" y="35920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494448" y="32519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479802" y="345679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30039" y="31723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935986" y="32359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935986" y="347862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135514" y="38264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906915" y="38376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40280" y="425634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311510" y="4263898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371208" y="272302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3355298" y="2769638"/>
            <a:ext cx="2193038" cy="1267152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839460" y="3104069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569646" y="3101369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191814" y="3542175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38" name="Straight Connector 237"/>
          <p:cNvCxnSpPr>
            <a:stCxn id="243" idx="6"/>
            <a:endCxn id="246" idx="2"/>
          </p:cNvCxnSpPr>
          <p:nvPr/>
        </p:nvCxnSpPr>
        <p:spPr>
          <a:xfrm>
            <a:off x="4095750" y="3190316"/>
            <a:ext cx="69370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9" name="Straight Connector 238"/>
          <p:cNvCxnSpPr>
            <a:stCxn id="241" idx="5"/>
            <a:endCxn id="244" idx="2"/>
          </p:cNvCxnSpPr>
          <p:nvPr/>
        </p:nvCxnSpPr>
        <p:spPr>
          <a:xfrm>
            <a:off x="3934638" y="3528257"/>
            <a:ext cx="207490" cy="7443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0" name="Straight Connector 239"/>
          <p:cNvCxnSpPr>
            <a:stCxn id="247" idx="3"/>
            <a:endCxn id="245" idx="6"/>
          </p:cNvCxnSpPr>
          <p:nvPr/>
        </p:nvCxnSpPr>
        <p:spPr>
          <a:xfrm flipH="1">
            <a:off x="4719681" y="3540834"/>
            <a:ext cx="230890" cy="7132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1" name="TextBox 240"/>
          <p:cNvSpPr txBox="1"/>
          <p:nvPr/>
        </p:nvSpPr>
        <p:spPr>
          <a:xfrm>
            <a:off x="3814686" y="341747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490119" y="32279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955218" y="312541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42128" y="353779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579149" y="354726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789459" y="312541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929991" y="34300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115614" y="377308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231315" y="32279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589600" y="377414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51" name="Straight Connector 250"/>
          <p:cNvCxnSpPr>
            <a:stCxn id="228" idx="6"/>
            <a:endCxn id="248" idx="2"/>
          </p:cNvCxnSpPr>
          <p:nvPr/>
        </p:nvCxnSpPr>
        <p:spPr>
          <a:xfrm>
            <a:off x="3088385" y="3542175"/>
            <a:ext cx="1027229" cy="294457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2" name="Straight Connector 251"/>
          <p:cNvCxnSpPr>
            <a:stCxn id="227" idx="6"/>
            <a:endCxn id="242" idx="2"/>
          </p:cNvCxnSpPr>
          <p:nvPr/>
        </p:nvCxnSpPr>
        <p:spPr>
          <a:xfrm flipV="1">
            <a:off x="3088385" y="3291497"/>
            <a:ext cx="401734" cy="7996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3" name="Oval 252"/>
          <p:cNvSpPr/>
          <p:nvPr/>
        </p:nvSpPr>
        <p:spPr>
          <a:xfrm>
            <a:off x="3181350" y="323737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3181350" y="348359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64938" y="2503176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38200" y="311079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38200" y="350459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8" name="Straight Connector 257"/>
          <p:cNvCxnSpPr>
            <a:stCxn id="197" idx="6"/>
            <a:endCxn id="221" idx="2"/>
          </p:cNvCxnSpPr>
          <p:nvPr/>
        </p:nvCxnSpPr>
        <p:spPr>
          <a:xfrm>
            <a:off x="1629734" y="3494946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9" name="Straight Connector 258"/>
          <p:cNvCxnSpPr/>
          <p:nvPr/>
        </p:nvCxnSpPr>
        <p:spPr>
          <a:xfrm>
            <a:off x="6253934" y="4091197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0" name="Oval 259"/>
          <p:cNvSpPr/>
          <p:nvPr/>
        </p:nvSpPr>
        <p:spPr>
          <a:xfrm flipH="1">
            <a:off x="5707564" y="2752398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61" name="Rectangle 260"/>
          <p:cNvSpPr/>
          <p:nvPr/>
        </p:nvSpPr>
        <p:spPr>
          <a:xfrm flipH="1">
            <a:off x="5876728" y="322169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2" name="Rectangle 261"/>
          <p:cNvSpPr/>
          <p:nvPr/>
        </p:nvSpPr>
        <p:spPr>
          <a:xfrm flipH="1">
            <a:off x="7323512" y="3176140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3" name="Rectangle 262"/>
          <p:cNvSpPr/>
          <p:nvPr/>
        </p:nvSpPr>
        <p:spPr>
          <a:xfrm flipH="1">
            <a:off x="6577404" y="352776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4" name="Rectangle 263"/>
          <p:cNvSpPr/>
          <p:nvPr/>
        </p:nvSpPr>
        <p:spPr>
          <a:xfrm flipH="1">
            <a:off x="6594190" y="2873995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5" name="Straight Connector 264"/>
          <p:cNvCxnSpPr>
            <a:stCxn id="286" idx="6"/>
            <a:endCxn id="312" idx="3"/>
          </p:cNvCxnSpPr>
          <p:nvPr/>
        </p:nvCxnSpPr>
        <p:spPr>
          <a:xfrm flipH="1" flipV="1">
            <a:off x="7083782" y="3143003"/>
            <a:ext cx="175398" cy="1089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6" name="Straight Connector 265"/>
          <p:cNvCxnSpPr>
            <a:stCxn id="310" idx="4"/>
            <a:endCxn id="288" idx="0"/>
          </p:cNvCxnSpPr>
          <p:nvPr/>
        </p:nvCxnSpPr>
        <p:spPr>
          <a:xfrm>
            <a:off x="6811430" y="3235946"/>
            <a:ext cx="0" cy="2037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7" name="Straight Connector 266"/>
          <p:cNvCxnSpPr>
            <a:stCxn id="291" idx="2"/>
            <a:endCxn id="289" idx="6"/>
          </p:cNvCxnSpPr>
          <p:nvPr/>
        </p:nvCxnSpPr>
        <p:spPr>
          <a:xfrm>
            <a:off x="6409112" y="3521696"/>
            <a:ext cx="109116" cy="1352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8" name="Straight Connector 267"/>
          <p:cNvCxnSpPr>
            <a:stCxn id="311" idx="5"/>
            <a:endCxn id="290" idx="2"/>
          </p:cNvCxnSpPr>
          <p:nvPr/>
        </p:nvCxnSpPr>
        <p:spPr>
          <a:xfrm flipH="1">
            <a:off x="6394466" y="3148026"/>
            <a:ext cx="14434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9" name="Rectangle 268"/>
          <p:cNvSpPr/>
          <p:nvPr/>
        </p:nvSpPr>
        <p:spPr>
          <a:xfrm flipH="1">
            <a:off x="8203114" y="3445496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0" name="Straight Connector 269"/>
          <p:cNvCxnSpPr>
            <a:stCxn id="278" idx="6"/>
            <a:endCxn id="279" idx="2"/>
          </p:cNvCxnSpPr>
          <p:nvPr/>
        </p:nvCxnSpPr>
        <p:spPr>
          <a:xfrm flipH="1" flipV="1">
            <a:off x="7858877" y="3493595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1" name="Rectangle 270"/>
          <p:cNvSpPr/>
          <p:nvPr/>
        </p:nvSpPr>
        <p:spPr>
          <a:xfrm flipH="1">
            <a:off x="6296200" y="4324350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2" name="Straight Connector 271"/>
          <p:cNvCxnSpPr>
            <a:stCxn id="298" idx="0"/>
            <a:endCxn id="295" idx="0"/>
          </p:cNvCxnSpPr>
          <p:nvPr/>
        </p:nvCxnSpPr>
        <p:spPr>
          <a:xfrm flipV="1">
            <a:off x="6507457" y="3826496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3" name="TextBox 272"/>
          <p:cNvSpPr txBox="1"/>
          <p:nvPr/>
        </p:nvSpPr>
        <p:spPr>
          <a:xfrm flipH="1">
            <a:off x="7259180" y="34300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4" name="Rectangle 273"/>
          <p:cNvSpPr/>
          <p:nvPr/>
        </p:nvSpPr>
        <p:spPr>
          <a:xfrm flipH="1">
            <a:off x="8203114" y="3014633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5" name="Rectangle 274"/>
          <p:cNvSpPr/>
          <p:nvPr/>
        </p:nvSpPr>
        <p:spPr>
          <a:xfrm flipH="1">
            <a:off x="6829600" y="4324350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6" name="Straight Connector 275"/>
          <p:cNvCxnSpPr>
            <a:stCxn id="296" idx="0"/>
            <a:endCxn id="297" idx="0"/>
          </p:cNvCxnSpPr>
          <p:nvPr/>
        </p:nvCxnSpPr>
        <p:spPr>
          <a:xfrm>
            <a:off x="6905799" y="3837687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7" name="Straight Connector 276"/>
          <p:cNvCxnSpPr>
            <a:stCxn id="292" idx="2"/>
            <a:endCxn id="285" idx="6"/>
          </p:cNvCxnSpPr>
          <p:nvPr/>
        </p:nvCxnSpPr>
        <p:spPr>
          <a:xfrm flipV="1">
            <a:off x="7858875" y="3205135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8" name="TextBox 277"/>
          <p:cNvSpPr txBox="1"/>
          <p:nvPr/>
        </p:nvSpPr>
        <p:spPr>
          <a:xfrm flipH="1">
            <a:off x="8133167" y="3579851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9" name="TextBox 278"/>
          <p:cNvSpPr txBox="1"/>
          <p:nvPr/>
        </p:nvSpPr>
        <p:spPr>
          <a:xfrm flipH="1">
            <a:off x="7706478" y="343004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0" name="Oval 279"/>
          <p:cNvSpPr/>
          <p:nvPr/>
        </p:nvSpPr>
        <p:spPr>
          <a:xfrm flipH="1">
            <a:off x="6926287" y="40195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1" name="Oval 280"/>
          <p:cNvSpPr/>
          <p:nvPr/>
        </p:nvSpPr>
        <p:spPr>
          <a:xfrm flipH="1">
            <a:off x="6501204" y="40195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2" name="Straight Connector 281"/>
          <p:cNvCxnSpPr>
            <a:stCxn id="283" idx="2"/>
          </p:cNvCxnSpPr>
          <p:nvPr/>
        </p:nvCxnSpPr>
        <p:spPr>
          <a:xfrm flipH="1">
            <a:off x="7961717" y="2873996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3" name="TextBox 282"/>
          <p:cNvSpPr txBox="1"/>
          <p:nvPr/>
        </p:nvSpPr>
        <p:spPr>
          <a:xfrm flipH="1">
            <a:off x="7688764" y="262777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84" name="TextBox 283"/>
          <p:cNvSpPr txBox="1"/>
          <p:nvPr/>
        </p:nvSpPr>
        <p:spPr>
          <a:xfrm flipH="1">
            <a:off x="7264422" y="396808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85" name="TextBox 284"/>
          <p:cNvSpPr txBox="1"/>
          <p:nvPr/>
        </p:nvSpPr>
        <p:spPr>
          <a:xfrm flipH="1">
            <a:off x="8133167" y="313713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6" name="TextBox 285"/>
          <p:cNvSpPr txBox="1"/>
          <p:nvPr/>
        </p:nvSpPr>
        <p:spPr>
          <a:xfrm flipH="1">
            <a:off x="7259180" y="318707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 flipH="1">
            <a:off x="6975190" y="354846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8" name="TextBox 287"/>
          <p:cNvSpPr txBox="1"/>
          <p:nvPr/>
        </p:nvSpPr>
        <p:spPr>
          <a:xfrm flipH="1">
            <a:off x="6741164" y="34396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9" name="TextBox 288"/>
          <p:cNvSpPr txBox="1"/>
          <p:nvPr/>
        </p:nvSpPr>
        <p:spPr>
          <a:xfrm flipH="1">
            <a:off x="6518228" y="35920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TextBox 289"/>
          <p:cNvSpPr txBox="1"/>
          <p:nvPr/>
        </p:nvSpPr>
        <p:spPr>
          <a:xfrm flipH="1">
            <a:off x="6253934" y="32519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1" name="TextBox 290"/>
          <p:cNvSpPr txBox="1"/>
          <p:nvPr/>
        </p:nvSpPr>
        <p:spPr>
          <a:xfrm flipH="1">
            <a:off x="6268580" y="345679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TextBox 291"/>
          <p:cNvSpPr txBox="1"/>
          <p:nvPr/>
        </p:nvSpPr>
        <p:spPr>
          <a:xfrm flipH="1">
            <a:off x="7706476" y="31723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3" name="TextBox 292"/>
          <p:cNvSpPr txBox="1"/>
          <p:nvPr/>
        </p:nvSpPr>
        <p:spPr>
          <a:xfrm flipH="1">
            <a:off x="5800528" y="324117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4" name="TextBox 293"/>
          <p:cNvSpPr txBox="1"/>
          <p:nvPr/>
        </p:nvSpPr>
        <p:spPr>
          <a:xfrm flipH="1">
            <a:off x="5800528" y="346605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5" name="TextBox 294"/>
          <p:cNvSpPr txBox="1"/>
          <p:nvPr/>
        </p:nvSpPr>
        <p:spPr>
          <a:xfrm flipH="1">
            <a:off x="6601001" y="38264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6" name="TextBox 295"/>
          <p:cNvSpPr txBox="1"/>
          <p:nvPr/>
        </p:nvSpPr>
        <p:spPr>
          <a:xfrm flipH="1">
            <a:off x="6829600" y="38376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7" name="TextBox 296"/>
          <p:cNvSpPr txBox="1"/>
          <p:nvPr/>
        </p:nvSpPr>
        <p:spPr>
          <a:xfrm flipH="1">
            <a:off x="7008740" y="425634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8" name="TextBox 297"/>
          <p:cNvSpPr txBox="1"/>
          <p:nvPr/>
        </p:nvSpPr>
        <p:spPr>
          <a:xfrm flipH="1">
            <a:off x="6437510" y="4263898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9" name="Oval 298"/>
          <p:cNvSpPr/>
          <p:nvPr/>
        </p:nvSpPr>
        <p:spPr>
          <a:xfrm flipH="1">
            <a:off x="7898314" y="311079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Oval 299"/>
          <p:cNvSpPr/>
          <p:nvPr/>
        </p:nvSpPr>
        <p:spPr>
          <a:xfrm flipH="1">
            <a:off x="7898314" y="350459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1" name="Straight Connector 300"/>
          <p:cNvCxnSpPr>
            <a:stCxn id="273" idx="6"/>
            <a:endCxn id="287" idx="2"/>
          </p:cNvCxnSpPr>
          <p:nvPr/>
        </p:nvCxnSpPr>
        <p:spPr>
          <a:xfrm flipH="1">
            <a:off x="7115722" y="3494946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2" name="Straight Connector 301"/>
          <p:cNvCxnSpPr>
            <a:stCxn id="294" idx="6"/>
            <a:endCxn id="250" idx="6"/>
          </p:cNvCxnSpPr>
          <p:nvPr/>
        </p:nvCxnSpPr>
        <p:spPr>
          <a:xfrm flipH="1">
            <a:off x="4741999" y="3529606"/>
            <a:ext cx="1058529" cy="30808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3" name="Straight Connector 302"/>
          <p:cNvCxnSpPr>
            <a:stCxn id="249" idx="6"/>
            <a:endCxn id="293" idx="6"/>
          </p:cNvCxnSpPr>
          <p:nvPr/>
        </p:nvCxnSpPr>
        <p:spPr>
          <a:xfrm>
            <a:off x="5383714" y="3291497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4" name="Oval 303"/>
          <p:cNvSpPr/>
          <p:nvPr/>
        </p:nvSpPr>
        <p:spPr>
          <a:xfrm>
            <a:off x="5548911" y="323737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5536114" y="348359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358508" y="2524309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07218" y="311741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73192" y="301463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211714" y="30372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0" name="TextBox 309"/>
          <p:cNvSpPr txBox="1"/>
          <p:nvPr/>
        </p:nvSpPr>
        <p:spPr>
          <a:xfrm flipH="1">
            <a:off x="6741164" y="31061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1" name="TextBox 310"/>
          <p:cNvSpPr txBox="1"/>
          <p:nvPr/>
        </p:nvSpPr>
        <p:spPr>
          <a:xfrm flipH="1">
            <a:off x="6518228" y="30372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2" name="TextBox 311"/>
          <p:cNvSpPr txBox="1"/>
          <p:nvPr/>
        </p:nvSpPr>
        <p:spPr>
          <a:xfrm flipH="1">
            <a:off x="6963830" y="30322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962400" y="252335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4" name="Down Arrow 313"/>
          <p:cNvSpPr/>
          <p:nvPr/>
        </p:nvSpPr>
        <p:spPr>
          <a:xfrm>
            <a:off x="3574698" y="410373"/>
            <a:ext cx="126053" cy="228600"/>
          </a:xfrm>
          <a:prstGeom prst="downArrow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Down Arrow 314"/>
          <p:cNvSpPr/>
          <p:nvPr/>
        </p:nvSpPr>
        <p:spPr>
          <a:xfrm>
            <a:off x="1822547" y="1428750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3352800" y="4102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7" name="Oval 316"/>
          <p:cNvSpPr/>
          <p:nvPr/>
        </p:nvSpPr>
        <p:spPr>
          <a:xfrm>
            <a:off x="3231690" y="114447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8" name="Oval 317"/>
          <p:cNvSpPr/>
          <p:nvPr/>
        </p:nvSpPr>
        <p:spPr>
          <a:xfrm>
            <a:off x="1600200" y="1456652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9" name="Oval 318"/>
          <p:cNvSpPr/>
          <p:nvPr/>
        </p:nvSpPr>
        <p:spPr>
          <a:xfrm>
            <a:off x="1030039" y="224632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0" name="Oval 319"/>
          <p:cNvSpPr/>
          <p:nvPr/>
        </p:nvSpPr>
        <p:spPr>
          <a:xfrm>
            <a:off x="2145920" y="145344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2" name="Down Arrow 321"/>
          <p:cNvSpPr/>
          <p:nvPr/>
        </p:nvSpPr>
        <p:spPr>
          <a:xfrm flipV="1">
            <a:off x="2007547" y="1428750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3864754" y="410373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4" name="Down Arrow 323"/>
          <p:cNvSpPr/>
          <p:nvPr/>
        </p:nvSpPr>
        <p:spPr>
          <a:xfrm>
            <a:off x="4184747" y="1428750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3962400" y="14287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6" name="Oval 325"/>
          <p:cNvSpPr/>
          <p:nvPr/>
        </p:nvSpPr>
        <p:spPr>
          <a:xfrm>
            <a:off x="4544689" y="142553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7" name="Down Arrow 326"/>
          <p:cNvSpPr/>
          <p:nvPr/>
        </p:nvSpPr>
        <p:spPr>
          <a:xfrm flipV="1">
            <a:off x="4369747" y="1428750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Down Arrow 327"/>
          <p:cNvSpPr/>
          <p:nvPr/>
        </p:nvSpPr>
        <p:spPr>
          <a:xfrm flipV="1">
            <a:off x="3732336" y="400050"/>
            <a:ext cx="126053" cy="228600"/>
          </a:xfrm>
          <a:prstGeom prst="downArrow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3445208" y="2280827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0" name="Down Arrow 329"/>
          <p:cNvSpPr/>
          <p:nvPr/>
        </p:nvSpPr>
        <p:spPr>
          <a:xfrm>
            <a:off x="6707170" y="1431961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6484823" y="143196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Oval 331"/>
          <p:cNvSpPr/>
          <p:nvPr/>
        </p:nvSpPr>
        <p:spPr>
          <a:xfrm>
            <a:off x="7067112" y="14287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3" name="Down Arrow 332"/>
          <p:cNvSpPr/>
          <p:nvPr/>
        </p:nvSpPr>
        <p:spPr>
          <a:xfrm flipV="1">
            <a:off x="6884347" y="1431961"/>
            <a:ext cx="126053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5917114" y="2280827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5257800" y="1119856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  <p:bldP spid="316" grpId="0" animBg="1"/>
      <p:bldP spid="317" grpId="1" animBg="1"/>
      <p:bldP spid="318" grpId="0" animBg="1"/>
      <p:bldP spid="319" grpId="0" animBg="1"/>
      <p:bldP spid="320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8" grpId="0" animBg="1"/>
      <p:bldP spid="3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8600" y="1257301"/>
            <a:ext cx="2286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"/>
            <a:ext cx="6172200" cy="457200"/>
          </a:xfrm>
        </p:spPr>
        <p:txBody>
          <a:bodyPr/>
          <a:lstStyle/>
          <a:p>
            <a:r>
              <a:rPr lang="en-US" dirty="0" smtClean="0"/>
              <a:t>10G EPL Service Setup Sequence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90550"/>
            <a:ext cx="8991600" cy="40814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Green-app requests 10G EPL </a:t>
            </a:r>
            <a:r>
              <a:rPr lang="en-US" i="1" dirty="0" err="1" smtClean="0"/>
              <a:t>ConnectivityService</a:t>
            </a:r>
            <a:r>
              <a:rPr lang="en-US" dirty="0" smtClean="0"/>
              <a:t> between SEPs (1.G, 11.G)</a:t>
            </a:r>
          </a:p>
          <a:p>
            <a:r>
              <a:rPr lang="en-US" dirty="0" smtClean="0"/>
              <a:t>MD-controller computes &amp; provisions E2E connectivity within its internal topology</a:t>
            </a:r>
          </a:p>
          <a:p>
            <a:r>
              <a:rPr lang="en-US" dirty="0" smtClean="0"/>
              <a:t>MD-controller requests 10G </a:t>
            </a:r>
            <a:r>
              <a:rPr lang="en-US" i="1" dirty="0" err="1" smtClean="0"/>
              <a:t>ConnectivityService</a:t>
            </a:r>
            <a:r>
              <a:rPr lang="en-US" dirty="0" smtClean="0"/>
              <a:t> between SEPs (1.D1, 5.D1)</a:t>
            </a:r>
          </a:p>
          <a:p>
            <a:pPr lvl="1"/>
            <a:r>
              <a:rPr lang="en-US" dirty="0" smtClean="0"/>
              <a:t>Domain1-controller computes &amp; provisions ODU+ETH </a:t>
            </a:r>
            <a:r>
              <a:rPr lang="en-US" i="1" dirty="0" smtClean="0"/>
              <a:t>Connections</a:t>
            </a:r>
            <a:r>
              <a:rPr lang="en-US" dirty="0" smtClean="0"/>
              <a:t> in its domain</a:t>
            </a:r>
          </a:p>
          <a:p>
            <a:pPr lvl="1"/>
            <a:r>
              <a:rPr lang="en-US" dirty="0" smtClean="0"/>
              <a:t>Domain1-controller returns provisioned </a:t>
            </a:r>
            <a:r>
              <a:rPr lang="en-US" i="1" dirty="0" smtClean="0"/>
              <a:t>Connections</a:t>
            </a:r>
            <a:r>
              <a:rPr lang="en-US" dirty="0" smtClean="0"/>
              <a:t> in terms of Context-1 topology</a:t>
            </a:r>
          </a:p>
          <a:p>
            <a:r>
              <a:rPr lang="en-US" dirty="0" smtClean="0"/>
              <a:t>MD-controller requests 10G </a:t>
            </a:r>
            <a:r>
              <a:rPr lang="en-US" i="1" dirty="0" err="1" smtClean="0"/>
              <a:t>ConnectivityService</a:t>
            </a:r>
            <a:r>
              <a:rPr lang="en-US" dirty="0" smtClean="0"/>
              <a:t> between SEPs (5.D2, 7.D2)</a:t>
            </a:r>
          </a:p>
          <a:p>
            <a:pPr lvl="1"/>
            <a:r>
              <a:rPr lang="en-US" dirty="0" smtClean="0"/>
              <a:t>Domain2-controller computes &amp; provisions ODU </a:t>
            </a:r>
            <a:r>
              <a:rPr lang="en-US" i="1" dirty="0" smtClean="0"/>
              <a:t>Connections</a:t>
            </a:r>
            <a:r>
              <a:rPr lang="en-US" dirty="0" smtClean="0"/>
              <a:t> in its domain</a:t>
            </a:r>
          </a:p>
          <a:p>
            <a:pPr lvl="1"/>
            <a:r>
              <a:rPr lang="en-US" dirty="0" smtClean="0"/>
              <a:t>Domain2-controller returns provisioned </a:t>
            </a:r>
            <a:r>
              <a:rPr lang="en-US" i="1" dirty="0" smtClean="0"/>
              <a:t>Connections</a:t>
            </a:r>
            <a:r>
              <a:rPr lang="en-US" dirty="0" smtClean="0"/>
              <a:t> in terms of Context-2 topology</a:t>
            </a:r>
          </a:p>
          <a:p>
            <a:r>
              <a:rPr lang="en-US" dirty="0" smtClean="0"/>
              <a:t>MD-controller requests 10G </a:t>
            </a:r>
            <a:r>
              <a:rPr lang="en-US" i="1" dirty="0" err="1" smtClean="0"/>
              <a:t>ConnectivityService</a:t>
            </a:r>
            <a:r>
              <a:rPr lang="en-US" dirty="0" smtClean="0"/>
              <a:t> between SEPs (7.D3, 11.D3)</a:t>
            </a:r>
          </a:p>
          <a:p>
            <a:pPr lvl="1"/>
            <a:r>
              <a:rPr lang="en-US" dirty="0" smtClean="0"/>
              <a:t>Domain3-controller computes &amp; provisions ODU+ETH </a:t>
            </a:r>
            <a:r>
              <a:rPr lang="en-US" i="1" dirty="0" smtClean="0"/>
              <a:t>Connections</a:t>
            </a:r>
            <a:r>
              <a:rPr lang="en-US" dirty="0" smtClean="0"/>
              <a:t> in its domain</a:t>
            </a:r>
          </a:p>
          <a:p>
            <a:pPr lvl="1"/>
            <a:r>
              <a:rPr lang="en-US" dirty="0" smtClean="0"/>
              <a:t>Domain3-controller returns provisioned </a:t>
            </a:r>
            <a:r>
              <a:rPr lang="en-US" i="1" dirty="0" smtClean="0"/>
              <a:t>Connections</a:t>
            </a:r>
            <a:r>
              <a:rPr lang="en-US" dirty="0" smtClean="0"/>
              <a:t> in terms of Context-3 topology</a:t>
            </a:r>
          </a:p>
          <a:p>
            <a:r>
              <a:rPr lang="en-US" dirty="0" smtClean="0"/>
              <a:t>MD Controller updates its internal Topology and resource pool capacity/usage metrics</a:t>
            </a:r>
          </a:p>
          <a:p>
            <a:r>
              <a:rPr lang="en-US" dirty="0" smtClean="0"/>
              <a:t>MD-controller returns provisioned </a:t>
            </a:r>
            <a:r>
              <a:rPr lang="en-US" i="1" dirty="0" smtClean="0"/>
              <a:t>Connections</a:t>
            </a:r>
            <a:r>
              <a:rPr lang="en-US" dirty="0" smtClean="0"/>
              <a:t> in terms of Context-G topology</a:t>
            </a:r>
          </a:p>
          <a:p>
            <a:pPr lvl="1"/>
            <a:r>
              <a:rPr lang="en-US" dirty="0" smtClean="0"/>
              <a:t>MD-controller updates capacity/usage metrics in Context-G topology</a:t>
            </a:r>
          </a:p>
        </p:txBody>
      </p:sp>
      <p:sp>
        <p:nvSpPr>
          <p:cNvPr id="5" name="Oval 4"/>
          <p:cNvSpPr/>
          <p:nvPr/>
        </p:nvSpPr>
        <p:spPr>
          <a:xfrm>
            <a:off x="259890" y="6477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59890" y="9525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890" y="12573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59890" y="153419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59890" y="17907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59890" y="20955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59890" y="237239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59890" y="26289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259890" y="293370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259890" y="321059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Oval 14"/>
          <p:cNvSpPr/>
          <p:nvPr/>
        </p:nvSpPr>
        <p:spPr>
          <a:xfrm>
            <a:off x="259890" y="351539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/>
          <p:cNvSpPr/>
          <p:nvPr/>
        </p:nvSpPr>
        <p:spPr>
          <a:xfrm>
            <a:off x="259890" y="382019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Oval 16"/>
          <p:cNvSpPr/>
          <p:nvPr/>
        </p:nvSpPr>
        <p:spPr>
          <a:xfrm>
            <a:off x="259890" y="4090652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50676" y="2318639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parallel requests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909" y="1988433"/>
            <a:ext cx="3085892" cy="2058418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97223" y="2772236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R1.e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7467600" cy="457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10G EPL Service setup: Green Context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application may have to invoke more than one retrieval API operation to get this view</a:t>
            </a:r>
          </a:p>
        </p:txBody>
      </p:sp>
      <p:sp>
        <p:nvSpPr>
          <p:cNvPr id="93" name="Oval 92"/>
          <p:cNvSpPr/>
          <p:nvPr/>
        </p:nvSpPr>
        <p:spPr>
          <a:xfrm>
            <a:off x="2359833" y="3105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97223" y="282135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7223" y="306421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>
            <a:stCxn id="96" idx="2"/>
            <a:endCxn id="89" idx="6"/>
          </p:cNvCxnSpPr>
          <p:nvPr/>
        </p:nvCxnSpPr>
        <p:spPr>
          <a:xfrm flipH="1" flipV="1">
            <a:off x="2667417" y="2724150"/>
            <a:ext cx="429806" cy="16074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99" idx="2"/>
            <a:endCxn id="93" idx="6"/>
          </p:cNvCxnSpPr>
          <p:nvPr/>
        </p:nvCxnSpPr>
        <p:spPr>
          <a:xfrm flipH="1">
            <a:off x="2664633" y="3127757"/>
            <a:ext cx="432590" cy="5359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2859537" y="2287519"/>
            <a:ext cx="2626863" cy="1579631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9622" y="3378312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FF9900"/>
                </a:solidFill>
              </a:rPr>
              <a:t>G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2233" y="1988433"/>
            <a:ext cx="162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Green TAPI Context</a:t>
            </a:r>
          </a:p>
        </p:txBody>
      </p:sp>
      <p:sp>
        <p:nvSpPr>
          <p:cNvPr id="121" name="Oval 120"/>
          <p:cNvSpPr/>
          <p:nvPr/>
        </p:nvSpPr>
        <p:spPr>
          <a:xfrm>
            <a:off x="5486400" y="344881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>
            <a:stCxn id="125" idx="6"/>
            <a:endCxn id="120" idx="2"/>
          </p:cNvCxnSpPr>
          <p:nvPr/>
        </p:nvCxnSpPr>
        <p:spPr>
          <a:xfrm flipV="1">
            <a:off x="5165916" y="2577987"/>
            <a:ext cx="320484" cy="853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24" name="Straight Connector 123"/>
          <p:cNvCxnSpPr>
            <a:stCxn id="122" idx="6"/>
            <a:endCxn id="121" idx="2"/>
          </p:cNvCxnSpPr>
          <p:nvPr/>
        </p:nvCxnSpPr>
        <p:spPr>
          <a:xfrm>
            <a:off x="5105399" y="3495123"/>
            <a:ext cx="381001" cy="29888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45" name="Oval 44"/>
          <p:cNvSpPr/>
          <p:nvPr/>
        </p:nvSpPr>
        <p:spPr>
          <a:xfrm>
            <a:off x="4261266" y="2461886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R3.e</a:t>
            </a:r>
          </a:p>
        </p:txBody>
      </p:sp>
      <p:sp>
        <p:nvSpPr>
          <p:cNvPr id="46" name="Oval 45"/>
          <p:cNvSpPr/>
          <p:nvPr/>
        </p:nvSpPr>
        <p:spPr>
          <a:xfrm>
            <a:off x="4191000" y="3213178"/>
            <a:ext cx="838200" cy="47126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R2.e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53000" y="343157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13517" y="25997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94891" y="280092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91000" y="26047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>
            <a:stCxn id="57" idx="7"/>
            <a:endCxn id="58" idx="2"/>
          </p:cNvCxnSpPr>
          <p:nvPr/>
        </p:nvCxnSpPr>
        <p:spPr>
          <a:xfrm flipV="1">
            <a:off x="3914843" y="2669657"/>
            <a:ext cx="276157" cy="15027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TextBox 62"/>
          <p:cNvSpPr txBox="1"/>
          <p:nvPr/>
        </p:nvSpPr>
        <p:spPr>
          <a:xfrm>
            <a:off x="3794891" y="31277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45713" y="33666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5" name="Straight Connector 64"/>
          <p:cNvCxnSpPr>
            <a:stCxn id="63" idx="5"/>
            <a:endCxn id="64" idx="2"/>
          </p:cNvCxnSpPr>
          <p:nvPr/>
        </p:nvCxnSpPr>
        <p:spPr>
          <a:xfrm>
            <a:off x="3914843" y="3238542"/>
            <a:ext cx="230870" cy="19303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extBox 80"/>
          <p:cNvSpPr txBox="1"/>
          <p:nvPr/>
        </p:nvSpPr>
        <p:spPr>
          <a:xfrm>
            <a:off x="4601670" y="31694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80054" y="286582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3" name="Straight Connector 82"/>
          <p:cNvCxnSpPr>
            <a:stCxn id="81" idx="0"/>
            <a:endCxn id="82" idx="4"/>
          </p:cNvCxnSpPr>
          <p:nvPr/>
        </p:nvCxnSpPr>
        <p:spPr>
          <a:xfrm flipH="1" flipV="1">
            <a:off x="4650320" y="2995616"/>
            <a:ext cx="21616" cy="17385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0" name="Group 69"/>
          <p:cNvGrpSpPr/>
          <p:nvPr/>
        </p:nvGrpSpPr>
        <p:grpSpPr>
          <a:xfrm>
            <a:off x="533400" y="1657350"/>
            <a:ext cx="1939057" cy="2914710"/>
            <a:chOff x="533400" y="1657350"/>
            <a:chExt cx="1939057" cy="2914710"/>
          </a:xfrm>
        </p:grpSpPr>
        <p:sp>
          <p:nvSpPr>
            <p:cNvPr id="131" name="Oval 130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38" name="TextBox 137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CC6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50" name="Straight Connector 149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1" name="TextBox 150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8" name="TextBox 67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Freeform 79"/>
          <p:cNvSpPr/>
          <p:nvPr/>
        </p:nvSpPr>
        <p:spPr>
          <a:xfrm>
            <a:off x="2590800" y="2243138"/>
            <a:ext cx="3236913" cy="433387"/>
          </a:xfrm>
          <a:custGeom>
            <a:avLst/>
            <a:gdLst>
              <a:gd name="connsiteX0" fmla="*/ 0 w 3236913"/>
              <a:gd name="connsiteY0" fmla="*/ 433387 h 433387"/>
              <a:gd name="connsiteX1" fmla="*/ 1447800 w 3236913"/>
              <a:gd name="connsiteY1" fmla="*/ 23812 h 433387"/>
              <a:gd name="connsiteX2" fmla="*/ 2981325 w 3236913"/>
              <a:gd name="connsiteY2" fmla="*/ 290512 h 433387"/>
              <a:gd name="connsiteX3" fmla="*/ 2981325 w 3236913"/>
              <a:gd name="connsiteY3" fmla="*/ 30003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913" h="433387">
                <a:moveTo>
                  <a:pt x="0" y="433387"/>
                </a:moveTo>
                <a:cubicBezTo>
                  <a:pt x="475456" y="240505"/>
                  <a:pt x="950913" y="47624"/>
                  <a:pt x="1447800" y="23812"/>
                </a:cubicBezTo>
                <a:cubicBezTo>
                  <a:pt x="1944687" y="0"/>
                  <a:pt x="2725738" y="244475"/>
                  <a:pt x="2981325" y="290512"/>
                </a:cubicBezTo>
                <a:cubicBezTo>
                  <a:pt x="3236913" y="336550"/>
                  <a:pt x="3109119" y="318293"/>
                  <a:pt x="2981325" y="300037"/>
                </a:cubicBezTo>
              </a:path>
            </a:pathLst>
          </a:custGeom>
          <a:ln w="571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95" idx="3"/>
            <a:endCxn id="97" idx="1"/>
          </p:cNvCxnSpPr>
          <p:nvPr/>
        </p:nvCxnSpPr>
        <p:spPr>
          <a:xfrm flipV="1">
            <a:off x="3390426" y="2880955"/>
            <a:ext cx="278770" cy="3944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Connector 85"/>
          <p:cNvCxnSpPr>
            <a:stCxn id="103" idx="3"/>
            <a:endCxn id="104" idx="1"/>
          </p:cNvCxnSpPr>
          <p:nvPr/>
        </p:nvCxnSpPr>
        <p:spPr>
          <a:xfrm>
            <a:off x="4484204" y="2642441"/>
            <a:ext cx="404192" cy="0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ectangle 96"/>
          <p:cNvSpPr/>
          <p:nvPr/>
        </p:nvSpPr>
        <p:spPr>
          <a:xfrm>
            <a:off x="3669196" y="2810264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43400" y="2571750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3362325" y="2481262"/>
            <a:ext cx="1581150" cy="347663"/>
          </a:xfrm>
          <a:custGeom>
            <a:avLst/>
            <a:gdLst>
              <a:gd name="connsiteX0" fmla="*/ 0 w 1581150"/>
              <a:gd name="connsiteY0" fmla="*/ 347663 h 347663"/>
              <a:gd name="connsiteX1" fmla="*/ 809625 w 1581150"/>
              <a:gd name="connsiteY1" fmla="*/ 42863 h 347663"/>
              <a:gd name="connsiteX2" fmla="*/ 1581150 w 1581150"/>
              <a:gd name="connsiteY2" fmla="*/ 90488 h 347663"/>
              <a:gd name="connsiteX3" fmla="*/ 1581150 w 1581150"/>
              <a:gd name="connsiteY3" fmla="*/ 90488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347663">
                <a:moveTo>
                  <a:pt x="0" y="347663"/>
                </a:moveTo>
                <a:cubicBezTo>
                  <a:pt x="273050" y="216694"/>
                  <a:pt x="546100" y="85726"/>
                  <a:pt x="809625" y="42863"/>
                </a:cubicBezTo>
                <a:cubicBezTo>
                  <a:pt x="1073150" y="0"/>
                  <a:pt x="1581150" y="90488"/>
                  <a:pt x="1581150" y="90488"/>
                </a:cubicBezTo>
                <a:lnTo>
                  <a:pt x="1581150" y="90488"/>
                </a:ln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486400" y="250178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362617" y="2647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49622" y="281420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88396" y="2571750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114800" y="21628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3841290" y="24955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1" name="Straight Connector 70"/>
          <p:cNvCxnSpPr>
            <a:stCxn id="99" idx="2"/>
            <a:endCxn id="89" idx="6"/>
          </p:cNvCxnSpPr>
          <p:nvPr/>
        </p:nvCxnSpPr>
        <p:spPr>
          <a:xfrm flipH="1" flipV="1">
            <a:off x="2667417" y="2724150"/>
            <a:ext cx="429806" cy="403607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7" grpId="0" animBg="1"/>
      <p:bldP spid="103" grpId="0" animBg="1"/>
      <p:bldP spid="114" grpId="0" animBg="1"/>
      <p:bldP spid="95" grpId="0" animBg="1"/>
      <p:bldP spid="104" grpId="0" animBg="1"/>
      <p:bldP spid="115" grpId="0" animBg="1"/>
      <p:bldP spid="1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79794" y="943648"/>
            <a:ext cx="8811805" cy="3533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62000" y="1809750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D1-e</a:t>
            </a:r>
          </a:p>
        </p:txBody>
      </p:sp>
      <p:cxnSp>
        <p:nvCxnSpPr>
          <p:cNvPr id="269" name="Straight Connector 268"/>
          <p:cNvCxnSpPr>
            <a:stCxn id="237" idx="6"/>
            <a:endCxn id="83" idx="2"/>
          </p:cNvCxnSpPr>
          <p:nvPr/>
        </p:nvCxnSpPr>
        <p:spPr>
          <a:xfrm flipV="1">
            <a:off x="1435932" y="2178903"/>
            <a:ext cx="6062643" cy="64405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5" name="Oval 234"/>
          <p:cNvSpPr/>
          <p:nvPr/>
        </p:nvSpPr>
        <p:spPr>
          <a:xfrm>
            <a:off x="773295" y="3046217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D1-o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295400" y="27580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41" name="Straight Connector 240"/>
          <p:cNvCxnSpPr>
            <a:stCxn id="237" idx="4"/>
            <a:endCxn id="242" idx="0"/>
          </p:cNvCxnSpPr>
          <p:nvPr/>
        </p:nvCxnSpPr>
        <p:spPr>
          <a:xfrm>
            <a:off x="1365666" y="2887853"/>
            <a:ext cx="0" cy="100052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242" name="TextBox 241"/>
          <p:cNvSpPr txBox="1"/>
          <p:nvPr/>
        </p:nvSpPr>
        <p:spPr>
          <a:xfrm>
            <a:off x="1295400" y="298790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7358611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10G EPL Service setup: MD Controller Internal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77995" y="3460766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D3-1o</a:t>
            </a:r>
          </a:p>
        </p:txBody>
      </p:sp>
      <p:sp>
        <p:nvSpPr>
          <p:cNvPr id="59" name="Oval 58"/>
          <p:cNvSpPr/>
          <p:nvPr/>
        </p:nvSpPr>
        <p:spPr>
          <a:xfrm>
            <a:off x="6636405" y="386715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D3-4o</a:t>
            </a:r>
          </a:p>
        </p:txBody>
      </p:sp>
      <p:sp>
        <p:nvSpPr>
          <p:cNvPr id="60" name="Oval 59"/>
          <p:cNvSpPr/>
          <p:nvPr/>
        </p:nvSpPr>
        <p:spPr>
          <a:xfrm>
            <a:off x="6645071" y="3000191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D3-2o</a:t>
            </a:r>
          </a:p>
        </p:txBody>
      </p:sp>
      <p:sp>
        <p:nvSpPr>
          <p:cNvPr id="61" name="Oval 60"/>
          <p:cNvSpPr/>
          <p:nvPr/>
        </p:nvSpPr>
        <p:spPr>
          <a:xfrm>
            <a:off x="8545695" y="181837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534400" y="204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534400" y="228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534400" y="251818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901916" y="339587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D3-3o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61081" y="36388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61081" y="33958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45071" y="388563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79097" y="37768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2189" y="387496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92641" y="347319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7995" y="367801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58" y="313898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05842" y="312430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3402" y="329859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6" name="Straight Connector 75"/>
          <p:cNvCxnSpPr>
            <a:stCxn id="67" idx="7"/>
            <a:endCxn id="74" idx="3"/>
          </p:cNvCxnSpPr>
          <p:nvPr/>
        </p:nvCxnSpPr>
        <p:spPr>
          <a:xfrm flipV="1">
            <a:off x="6481033" y="3235089"/>
            <a:ext cx="145389" cy="1797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Straight Connector 76"/>
          <p:cNvCxnSpPr>
            <a:stCxn id="75" idx="4"/>
            <a:endCxn id="69" idx="0"/>
          </p:cNvCxnSpPr>
          <p:nvPr/>
        </p:nvCxnSpPr>
        <p:spPr>
          <a:xfrm flipH="1">
            <a:off x="6949363" y="3428388"/>
            <a:ext cx="14305" cy="34848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stCxn id="72" idx="3"/>
            <a:endCxn id="70" idx="7"/>
          </p:cNvCxnSpPr>
          <p:nvPr/>
        </p:nvCxnSpPr>
        <p:spPr>
          <a:xfrm flipH="1">
            <a:off x="7262141" y="3788801"/>
            <a:ext cx="236434" cy="1051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/>
          <p:cNvCxnSpPr>
            <a:stCxn id="73" idx="5"/>
            <a:endCxn id="71" idx="1"/>
          </p:cNvCxnSpPr>
          <p:nvPr/>
        </p:nvCxnSpPr>
        <p:spPr>
          <a:xfrm>
            <a:off x="7366810" y="3249768"/>
            <a:ext cx="146411" cy="2424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0" name="Straight Connector 79"/>
          <p:cNvCxnSpPr>
            <a:stCxn id="66" idx="5"/>
            <a:endCxn id="68" idx="1"/>
          </p:cNvCxnSpPr>
          <p:nvPr/>
        </p:nvCxnSpPr>
        <p:spPr>
          <a:xfrm>
            <a:off x="6481033" y="3749626"/>
            <a:ext cx="184618" cy="1550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Oval 80"/>
          <p:cNvSpPr/>
          <p:nvPr/>
        </p:nvSpPr>
        <p:spPr>
          <a:xfrm>
            <a:off x="6649075" y="232348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D3-2e</a:t>
            </a:r>
          </a:p>
        </p:txBody>
      </p:sp>
      <p:sp>
        <p:nvSpPr>
          <p:cNvPr id="82" name="Oval 81"/>
          <p:cNvSpPr/>
          <p:nvPr/>
        </p:nvSpPr>
        <p:spPr>
          <a:xfrm>
            <a:off x="7387390" y="1837642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D3-1e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98575" y="211400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94736" y="207771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54" y="36617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01916" y="345158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89945" y="257739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06521" y="234197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0" name="Straight Connector 89"/>
          <p:cNvCxnSpPr>
            <a:stCxn id="85" idx="6"/>
            <a:endCxn id="61" idx="2"/>
          </p:cNvCxnSpPr>
          <p:nvPr/>
        </p:nvCxnSpPr>
        <p:spPr>
          <a:xfrm flipV="1">
            <a:off x="8047135" y="1894570"/>
            <a:ext cx="498560" cy="661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1" name="Straight Connector 90"/>
          <p:cNvCxnSpPr>
            <a:stCxn id="84" idx="6"/>
            <a:endCxn id="62" idx="2"/>
          </p:cNvCxnSpPr>
          <p:nvPr/>
        </p:nvCxnSpPr>
        <p:spPr>
          <a:xfrm flipV="1">
            <a:off x="8047135" y="2119389"/>
            <a:ext cx="487265" cy="21877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2" name="Straight Connector 91"/>
          <p:cNvCxnSpPr>
            <a:stCxn id="89" idx="6"/>
            <a:endCxn id="63" idx="2"/>
          </p:cNvCxnSpPr>
          <p:nvPr/>
        </p:nvCxnSpPr>
        <p:spPr>
          <a:xfrm flipV="1">
            <a:off x="7358920" y="2359389"/>
            <a:ext cx="1175480" cy="4613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3" name="Straight Connector 92"/>
          <p:cNvCxnSpPr>
            <a:stCxn id="104" idx="6"/>
            <a:endCxn id="87" idx="2"/>
          </p:cNvCxnSpPr>
          <p:nvPr/>
        </p:nvCxnSpPr>
        <p:spPr>
          <a:xfrm>
            <a:off x="5486400" y="3492605"/>
            <a:ext cx="415516" cy="2253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4" name="Straight Connector 93"/>
          <p:cNvCxnSpPr>
            <a:stCxn id="105" idx="6"/>
            <a:endCxn id="86" idx="2"/>
          </p:cNvCxnSpPr>
          <p:nvPr/>
        </p:nvCxnSpPr>
        <p:spPr>
          <a:xfrm flipV="1">
            <a:off x="5486400" y="3725254"/>
            <a:ext cx="422254" cy="107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5" name="Straight Connector 94"/>
          <p:cNvCxnSpPr>
            <a:stCxn id="64" idx="2"/>
            <a:endCxn id="88" idx="6"/>
          </p:cNvCxnSpPr>
          <p:nvPr/>
        </p:nvCxnSpPr>
        <p:spPr>
          <a:xfrm flipH="1">
            <a:off x="7342344" y="2594388"/>
            <a:ext cx="1192056" cy="4655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893402" y="262828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93402" y="297537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Connector 100"/>
          <p:cNvCxnSpPr>
            <a:stCxn id="99" idx="4"/>
            <a:endCxn id="100" idx="0"/>
          </p:cNvCxnSpPr>
          <p:nvPr/>
        </p:nvCxnSpPr>
        <p:spPr>
          <a:xfrm>
            <a:off x="6963668" y="2758080"/>
            <a:ext cx="0" cy="2172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83" idx="4"/>
            <a:endCxn id="103" idx="0"/>
          </p:cNvCxnSpPr>
          <p:nvPr/>
        </p:nvCxnSpPr>
        <p:spPr>
          <a:xfrm>
            <a:off x="7568841" y="2243799"/>
            <a:ext cx="396161" cy="1166151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894736" y="34099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181600" y="341640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181600" y="36501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333999" y="1601718"/>
            <a:ext cx="3276601" cy="2826734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4736" y="183764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047686" y="324287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D2-3o</a:t>
            </a:r>
          </a:p>
        </p:txBody>
      </p:sp>
      <p:sp>
        <p:nvSpPr>
          <p:cNvPr id="110" name="Oval 109"/>
          <p:cNvSpPr/>
          <p:nvPr/>
        </p:nvSpPr>
        <p:spPr>
          <a:xfrm>
            <a:off x="3452274" y="3833463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D2-2o</a:t>
            </a:r>
          </a:p>
        </p:txBody>
      </p:sp>
      <p:sp>
        <p:nvSpPr>
          <p:cNvPr id="111" name="Oval 110"/>
          <p:cNvSpPr/>
          <p:nvPr/>
        </p:nvSpPr>
        <p:spPr>
          <a:xfrm>
            <a:off x="2447485" y="371535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447485" y="339699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885886" y="36501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885886" y="3409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886530" y="3175495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D2-1o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64141" y="32656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45695" y="346561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62332" y="34680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47686" y="326210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07154" y="37909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0220" y="381410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2" name="Straight Connector 121"/>
          <p:cNvCxnSpPr>
            <a:stCxn id="117" idx="4"/>
            <a:endCxn id="121" idx="1"/>
          </p:cNvCxnSpPr>
          <p:nvPr/>
        </p:nvCxnSpPr>
        <p:spPr>
          <a:xfrm>
            <a:off x="3415961" y="3595408"/>
            <a:ext cx="124839" cy="23770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Straight Connector 122"/>
          <p:cNvCxnSpPr>
            <a:stCxn id="120" idx="7"/>
            <a:endCxn id="118" idx="4"/>
          </p:cNvCxnSpPr>
          <p:nvPr/>
        </p:nvCxnSpPr>
        <p:spPr>
          <a:xfrm flipV="1">
            <a:off x="4027106" y="3597887"/>
            <a:ext cx="105492" cy="21207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4" name="Straight Connector 123"/>
          <p:cNvCxnSpPr>
            <a:stCxn id="116" idx="6"/>
            <a:endCxn id="119" idx="2"/>
          </p:cNvCxnSpPr>
          <p:nvPr/>
        </p:nvCxnSpPr>
        <p:spPr>
          <a:xfrm flipV="1">
            <a:off x="3604673" y="3326998"/>
            <a:ext cx="443013" cy="35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5" name="TextBox 124"/>
          <p:cNvSpPr txBox="1"/>
          <p:nvPr/>
        </p:nvSpPr>
        <p:spPr>
          <a:xfrm>
            <a:off x="2832086" y="332668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52274" y="40195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31231" y="337593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971487" y="400257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Connector 129"/>
          <p:cNvCxnSpPr>
            <a:stCxn id="126" idx="2"/>
            <a:endCxn id="111" idx="6"/>
          </p:cNvCxnSpPr>
          <p:nvPr/>
        </p:nvCxnSpPr>
        <p:spPr>
          <a:xfrm flipH="1" flipV="1">
            <a:off x="2752285" y="3791552"/>
            <a:ext cx="699989" cy="29154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1" name="Straight Connector 130"/>
          <p:cNvCxnSpPr>
            <a:stCxn id="125" idx="2"/>
            <a:endCxn id="112" idx="6"/>
          </p:cNvCxnSpPr>
          <p:nvPr/>
        </p:nvCxnSpPr>
        <p:spPr>
          <a:xfrm flipH="1">
            <a:off x="2752285" y="3390229"/>
            <a:ext cx="79801" cy="8296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2" name="Straight Connector 131"/>
          <p:cNvCxnSpPr>
            <a:stCxn id="113" idx="2"/>
            <a:endCxn id="128" idx="6"/>
          </p:cNvCxnSpPr>
          <p:nvPr/>
        </p:nvCxnSpPr>
        <p:spPr>
          <a:xfrm flipH="1">
            <a:off x="4123886" y="3726328"/>
            <a:ext cx="762000" cy="33979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3" name="Straight Connector 132"/>
          <p:cNvCxnSpPr>
            <a:stCxn id="114" idx="2"/>
            <a:endCxn id="127" idx="6"/>
          </p:cNvCxnSpPr>
          <p:nvPr/>
        </p:nvCxnSpPr>
        <p:spPr>
          <a:xfrm flipH="1" flipV="1">
            <a:off x="4783630" y="3439479"/>
            <a:ext cx="102256" cy="46671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3604673" y="34731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D2</a:t>
            </a:r>
          </a:p>
        </p:txBody>
      </p:sp>
      <p:sp>
        <p:nvSpPr>
          <p:cNvPr id="162" name="Oval 161"/>
          <p:cNvSpPr/>
          <p:nvPr/>
        </p:nvSpPr>
        <p:spPr>
          <a:xfrm>
            <a:off x="2676086" y="2952750"/>
            <a:ext cx="2235824" cy="1314843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901916" y="2590355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</a:t>
            </a:r>
          </a:p>
        </p:txBody>
      </p:sp>
      <p:sp>
        <p:nvSpPr>
          <p:cNvPr id="173" name="Oval 172"/>
          <p:cNvSpPr/>
          <p:nvPr/>
        </p:nvSpPr>
        <p:spPr>
          <a:xfrm>
            <a:off x="304800" y="20518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133600" y="3409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133600" y="371535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04800" y="22918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304800" y="2526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62000" y="205180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90599" y="18522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28800" y="3816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62001" y="252680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5800" y="2292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84" name="Straight Connector 183"/>
          <p:cNvCxnSpPr>
            <a:stCxn id="179" idx="2"/>
            <a:endCxn id="172" idx="6"/>
          </p:cNvCxnSpPr>
          <p:nvPr/>
        </p:nvCxnSpPr>
        <p:spPr>
          <a:xfrm flipH="1" flipV="1">
            <a:off x="600514" y="1903190"/>
            <a:ext cx="390085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5" name="Straight Connector 184"/>
          <p:cNvCxnSpPr>
            <a:stCxn id="178" idx="2"/>
            <a:endCxn id="173" idx="6"/>
          </p:cNvCxnSpPr>
          <p:nvPr/>
        </p:nvCxnSpPr>
        <p:spPr>
          <a:xfrm flipH="1">
            <a:off x="609600" y="2115356"/>
            <a:ext cx="15240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6" name="Straight Connector 185"/>
          <p:cNvCxnSpPr>
            <a:stCxn id="183" idx="2"/>
            <a:endCxn id="176" idx="6"/>
          </p:cNvCxnSpPr>
          <p:nvPr/>
        </p:nvCxnSpPr>
        <p:spPr>
          <a:xfrm flipH="1">
            <a:off x="609600" y="2355803"/>
            <a:ext cx="76200" cy="122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7" name="Straight Connector 186"/>
          <p:cNvCxnSpPr>
            <a:endCxn id="200" idx="6"/>
          </p:cNvCxnSpPr>
          <p:nvPr/>
        </p:nvCxnSpPr>
        <p:spPr>
          <a:xfrm flipH="1" flipV="1">
            <a:off x="1981199" y="3397297"/>
            <a:ext cx="1411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8" name="Straight Connector 187"/>
          <p:cNvCxnSpPr>
            <a:stCxn id="135" idx="1"/>
            <a:endCxn id="180" idx="6"/>
          </p:cNvCxnSpPr>
          <p:nvPr/>
        </p:nvCxnSpPr>
        <p:spPr>
          <a:xfrm flipH="1">
            <a:off x="1981199" y="3797323"/>
            <a:ext cx="147858" cy="8248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9" name="Straight Connector 188"/>
          <p:cNvCxnSpPr>
            <a:stCxn id="177" idx="6"/>
            <a:endCxn id="182" idx="2"/>
          </p:cNvCxnSpPr>
          <p:nvPr/>
        </p:nvCxnSpPr>
        <p:spPr>
          <a:xfrm flipV="1">
            <a:off x="609600" y="2590355"/>
            <a:ext cx="152401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91" name="Oval 190"/>
          <p:cNvSpPr/>
          <p:nvPr/>
        </p:nvSpPr>
        <p:spPr>
          <a:xfrm>
            <a:off x="524314" y="1601718"/>
            <a:ext cx="1685486" cy="2612745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733550" y="284356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828800" y="33337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468149" y="895350"/>
            <a:ext cx="324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MD Controller Internal View (not exposed)</a:t>
            </a:r>
          </a:p>
        </p:txBody>
      </p:sp>
      <p:sp>
        <p:nvSpPr>
          <p:cNvPr id="210" name="Content Placeholder 196"/>
          <p:cNvSpPr txBox="1">
            <a:spLocks/>
          </p:cNvSpPr>
          <p:nvPr/>
        </p:nvSpPr>
        <p:spPr>
          <a:xfrm>
            <a:off x="211593" y="4621134"/>
            <a:ext cx="5274807" cy="22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An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controller internal model may not be based on TAPI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-11295" y="2049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-11295" y="2289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-11295" y="252480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8841409" y="204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8841409" y="228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10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841409" y="251818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33600" y="3381191"/>
            <a:ext cx="618685" cy="181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129057" y="3700672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85886" y="3638550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876800" y="3369048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-20381" y="18249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852704" y="181837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457200" y="1809750"/>
            <a:ext cx="1947863" cy="1638300"/>
          </a:xfrm>
          <a:custGeom>
            <a:avLst/>
            <a:gdLst>
              <a:gd name="connsiteX0" fmla="*/ 0 w 1947863"/>
              <a:gd name="connsiteY0" fmla="*/ 14287 h 1585912"/>
              <a:gd name="connsiteX1" fmla="*/ 1647825 w 1947863"/>
              <a:gd name="connsiteY1" fmla="*/ 261937 h 1585912"/>
              <a:gd name="connsiteX2" fmla="*/ 1800225 w 1947863"/>
              <a:gd name="connsiteY2" fmla="*/ 1585912 h 158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863" h="1585912">
                <a:moveTo>
                  <a:pt x="0" y="14287"/>
                </a:moveTo>
                <a:cubicBezTo>
                  <a:pt x="673894" y="7143"/>
                  <a:pt x="1347788" y="0"/>
                  <a:pt x="1647825" y="261937"/>
                </a:cubicBezTo>
                <a:cubicBezTo>
                  <a:pt x="1947863" y="523875"/>
                  <a:pt x="1874044" y="1054893"/>
                  <a:pt x="1800225" y="1585912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95714" y="182699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2590800" y="2892425"/>
            <a:ext cx="2457450" cy="527050"/>
          </a:xfrm>
          <a:custGeom>
            <a:avLst/>
            <a:gdLst>
              <a:gd name="connsiteX0" fmla="*/ 0 w 2457450"/>
              <a:gd name="connsiteY0" fmla="*/ 527050 h 527050"/>
              <a:gd name="connsiteX1" fmla="*/ 952500 w 2457450"/>
              <a:gd name="connsiteY1" fmla="*/ 3175 h 527050"/>
              <a:gd name="connsiteX2" fmla="*/ 2457450 w 2457450"/>
              <a:gd name="connsiteY2" fmla="*/ 50800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27050">
                <a:moveTo>
                  <a:pt x="0" y="527050"/>
                </a:moveTo>
                <a:cubicBezTo>
                  <a:pt x="271462" y="266700"/>
                  <a:pt x="542925" y="6350"/>
                  <a:pt x="952500" y="3175"/>
                </a:cubicBezTo>
                <a:cubicBezTo>
                  <a:pt x="1362075" y="0"/>
                  <a:pt x="1909762" y="254000"/>
                  <a:pt x="2457450" y="50800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70" idx="3"/>
            <a:endCxn id="169" idx="1"/>
          </p:cNvCxnSpPr>
          <p:nvPr/>
        </p:nvCxnSpPr>
        <p:spPr>
          <a:xfrm flipV="1">
            <a:off x="3125289" y="3348784"/>
            <a:ext cx="220406" cy="45386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9" name="Rectangle 168"/>
          <p:cNvSpPr/>
          <p:nvPr/>
        </p:nvSpPr>
        <p:spPr>
          <a:xfrm>
            <a:off x="3345695" y="3278093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181" name="Straight Connector 180"/>
          <p:cNvCxnSpPr>
            <a:stCxn id="193" idx="3"/>
            <a:endCxn id="190" idx="1"/>
          </p:cNvCxnSpPr>
          <p:nvPr/>
        </p:nvCxnSpPr>
        <p:spPr>
          <a:xfrm>
            <a:off x="4329022" y="3348784"/>
            <a:ext cx="161405" cy="9069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Rectangle 192"/>
          <p:cNvSpPr/>
          <p:nvPr/>
        </p:nvSpPr>
        <p:spPr>
          <a:xfrm>
            <a:off x="4188218" y="3278093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196" name="Straight Connector 195"/>
          <p:cNvCxnSpPr>
            <a:stCxn id="198" idx="3"/>
            <a:endCxn id="197" idx="1"/>
          </p:cNvCxnSpPr>
          <p:nvPr/>
        </p:nvCxnSpPr>
        <p:spPr>
          <a:xfrm>
            <a:off x="6124717" y="3538785"/>
            <a:ext cx="157431" cy="75788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7" name="Rectangle 196"/>
          <p:cNvSpPr/>
          <p:nvPr/>
        </p:nvSpPr>
        <p:spPr>
          <a:xfrm>
            <a:off x="6282148" y="3543882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83913" y="3468094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202" name="Straight Connector 201"/>
          <p:cNvCxnSpPr>
            <a:stCxn id="204" idx="3"/>
            <a:endCxn id="203" idx="1"/>
          </p:cNvCxnSpPr>
          <p:nvPr/>
        </p:nvCxnSpPr>
        <p:spPr>
          <a:xfrm>
            <a:off x="6846404" y="4058978"/>
            <a:ext cx="259650" cy="7144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3" name="Rectangle 202"/>
          <p:cNvSpPr/>
          <p:nvPr/>
        </p:nvSpPr>
        <p:spPr>
          <a:xfrm>
            <a:off x="7106054" y="3995431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705600" y="3988287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205" name="Straight Connector 204"/>
          <p:cNvCxnSpPr>
            <a:stCxn id="207" idx="3"/>
            <a:endCxn id="206" idx="1"/>
          </p:cNvCxnSpPr>
          <p:nvPr/>
        </p:nvCxnSpPr>
        <p:spPr>
          <a:xfrm flipV="1">
            <a:off x="7728015" y="3620082"/>
            <a:ext cx="178316" cy="11175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6" name="Rectangle 205"/>
          <p:cNvSpPr/>
          <p:nvPr/>
        </p:nvSpPr>
        <p:spPr>
          <a:xfrm>
            <a:off x="7906331" y="3549391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587211" y="3661146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467600" y="197316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4" name="Freeform 253"/>
          <p:cNvSpPr/>
          <p:nvPr/>
        </p:nvSpPr>
        <p:spPr>
          <a:xfrm>
            <a:off x="3038475" y="3036888"/>
            <a:ext cx="1514475" cy="344487"/>
          </a:xfrm>
          <a:custGeom>
            <a:avLst/>
            <a:gdLst>
              <a:gd name="connsiteX0" fmla="*/ 0 w 1514475"/>
              <a:gd name="connsiteY0" fmla="*/ 277812 h 344487"/>
              <a:gd name="connsiteX1" fmla="*/ 790575 w 1514475"/>
              <a:gd name="connsiteY1" fmla="*/ 11112 h 344487"/>
              <a:gd name="connsiteX2" fmla="*/ 1514475 w 1514475"/>
              <a:gd name="connsiteY2" fmla="*/ 344487 h 3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344487">
                <a:moveTo>
                  <a:pt x="0" y="277812"/>
                </a:moveTo>
                <a:cubicBezTo>
                  <a:pt x="269081" y="138906"/>
                  <a:pt x="538163" y="0"/>
                  <a:pt x="790575" y="11112"/>
                </a:cubicBezTo>
                <a:cubicBezTo>
                  <a:pt x="1042987" y="22224"/>
                  <a:pt x="1278731" y="183355"/>
                  <a:pt x="1514475" y="344487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2207753" y="237891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490427" y="336878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84485" y="3323479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783996" y="1847851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3218651" y="281988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9" name="Oval 258"/>
          <p:cNvSpPr/>
          <p:nvPr/>
        </p:nvSpPr>
        <p:spPr>
          <a:xfrm>
            <a:off x="3683537" y="29527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Freeform 262"/>
          <p:cNvSpPr/>
          <p:nvPr/>
        </p:nvSpPr>
        <p:spPr>
          <a:xfrm>
            <a:off x="1257300" y="1385887"/>
            <a:ext cx="6610350" cy="538163"/>
          </a:xfrm>
          <a:custGeom>
            <a:avLst/>
            <a:gdLst>
              <a:gd name="connsiteX0" fmla="*/ 0 w 6610350"/>
              <a:gd name="connsiteY0" fmla="*/ 538163 h 538163"/>
              <a:gd name="connsiteX1" fmla="*/ 3781425 w 6610350"/>
              <a:gd name="connsiteY1" fmla="*/ 14288 h 538163"/>
              <a:gd name="connsiteX2" fmla="*/ 6610350 w 6610350"/>
              <a:gd name="connsiteY2" fmla="*/ 452438 h 53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350" h="538163">
                <a:moveTo>
                  <a:pt x="0" y="538163"/>
                </a:moveTo>
                <a:cubicBezTo>
                  <a:pt x="1339850" y="283369"/>
                  <a:pt x="2679700" y="28576"/>
                  <a:pt x="3781425" y="14288"/>
                </a:cubicBezTo>
                <a:cubicBezTo>
                  <a:pt x="4883150" y="0"/>
                  <a:pt x="5746750" y="226219"/>
                  <a:pt x="6610350" y="452438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62" name="Oval 261"/>
          <p:cNvSpPr/>
          <p:nvPr/>
        </p:nvSpPr>
        <p:spPr>
          <a:xfrm>
            <a:off x="3540800" y="1421416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6" name="Freeform 145"/>
          <p:cNvSpPr/>
          <p:nvPr/>
        </p:nvSpPr>
        <p:spPr>
          <a:xfrm>
            <a:off x="5353050" y="1657350"/>
            <a:ext cx="3209925" cy="1771038"/>
          </a:xfrm>
          <a:custGeom>
            <a:avLst/>
            <a:gdLst>
              <a:gd name="connsiteX0" fmla="*/ 0 w 3209925"/>
              <a:gd name="connsiteY0" fmla="*/ 1689100 h 1689100"/>
              <a:gd name="connsiteX1" fmla="*/ 647700 w 3209925"/>
              <a:gd name="connsiteY1" fmla="*/ 250825 h 1689100"/>
              <a:gd name="connsiteX2" fmla="*/ 3209925 w 3209925"/>
              <a:gd name="connsiteY2" fmla="*/ 18415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9925" h="1689100">
                <a:moveTo>
                  <a:pt x="0" y="1689100"/>
                </a:moveTo>
                <a:cubicBezTo>
                  <a:pt x="56356" y="1095375"/>
                  <a:pt x="112712" y="501650"/>
                  <a:pt x="647700" y="250825"/>
                </a:cubicBezTo>
                <a:cubicBezTo>
                  <a:pt x="1182688" y="0"/>
                  <a:pt x="2196306" y="92075"/>
                  <a:pt x="3209925" y="18415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5715000" y="1925136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Freeform 263"/>
          <p:cNvSpPr/>
          <p:nvPr/>
        </p:nvSpPr>
        <p:spPr>
          <a:xfrm>
            <a:off x="200025" y="1198563"/>
            <a:ext cx="8801100" cy="620712"/>
          </a:xfrm>
          <a:custGeom>
            <a:avLst/>
            <a:gdLst>
              <a:gd name="connsiteX0" fmla="*/ 0 w 8801100"/>
              <a:gd name="connsiteY0" fmla="*/ 620712 h 620712"/>
              <a:gd name="connsiteX1" fmla="*/ 5105400 w 8801100"/>
              <a:gd name="connsiteY1" fmla="*/ 1587 h 620712"/>
              <a:gd name="connsiteX2" fmla="*/ 8801100 w 8801100"/>
              <a:gd name="connsiteY2" fmla="*/ 611187 h 62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1100" h="620712">
                <a:moveTo>
                  <a:pt x="0" y="620712"/>
                </a:moveTo>
                <a:cubicBezTo>
                  <a:pt x="1819275" y="311943"/>
                  <a:pt x="3638550" y="3174"/>
                  <a:pt x="5105400" y="1587"/>
                </a:cubicBezTo>
                <a:cubicBezTo>
                  <a:pt x="6572250" y="0"/>
                  <a:pt x="7686675" y="305593"/>
                  <a:pt x="8801100" y="611187"/>
                </a:cubicBezTo>
              </a:path>
            </a:pathLst>
          </a:custGeom>
          <a:ln w="571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520220" y="1187545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7" name="Freeform 266"/>
          <p:cNvSpPr/>
          <p:nvPr/>
        </p:nvSpPr>
        <p:spPr>
          <a:xfrm>
            <a:off x="6105525" y="3619500"/>
            <a:ext cx="1895475" cy="746125"/>
          </a:xfrm>
          <a:custGeom>
            <a:avLst/>
            <a:gdLst>
              <a:gd name="connsiteX0" fmla="*/ 0 w 1895475"/>
              <a:gd name="connsiteY0" fmla="*/ 0 h 746125"/>
              <a:gd name="connsiteX1" fmla="*/ 857250 w 1895475"/>
              <a:gd name="connsiteY1" fmla="*/ 733425 h 746125"/>
              <a:gd name="connsiteX2" fmla="*/ 1895475 w 1895475"/>
              <a:gd name="connsiteY2" fmla="*/ 76200 h 74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746125">
                <a:moveTo>
                  <a:pt x="0" y="0"/>
                </a:moveTo>
                <a:cubicBezTo>
                  <a:pt x="270669" y="360362"/>
                  <a:pt x="541338" y="720725"/>
                  <a:pt x="857250" y="733425"/>
                </a:cubicBezTo>
                <a:cubicBezTo>
                  <a:pt x="1173162" y="746125"/>
                  <a:pt x="1534318" y="411162"/>
                  <a:pt x="1895475" y="76200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908744" y="42481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8" name="Oval 267"/>
          <p:cNvSpPr/>
          <p:nvPr/>
        </p:nvSpPr>
        <p:spPr>
          <a:xfrm>
            <a:off x="7670340" y="2015287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4" name="Oval 273"/>
          <p:cNvSpPr/>
          <p:nvPr/>
        </p:nvSpPr>
        <p:spPr>
          <a:xfrm>
            <a:off x="3971487" y="246906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1" name="Freeform 160"/>
          <p:cNvSpPr/>
          <p:nvPr/>
        </p:nvSpPr>
        <p:spPr>
          <a:xfrm>
            <a:off x="1365666" y="3238500"/>
            <a:ext cx="386934" cy="234691"/>
          </a:xfrm>
          <a:custGeom>
            <a:avLst/>
            <a:gdLst>
              <a:gd name="connsiteX0" fmla="*/ 0 w 400050"/>
              <a:gd name="connsiteY0" fmla="*/ 0 h 323850"/>
              <a:gd name="connsiteX1" fmla="*/ 104775 w 400050"/>
              <a:gd name="connsiteY1" fmla="*/ 285750 h 323850"/>
              <a:gd name="connsiteX2" fmla="*/ 400050 w 400050"/>
              <a:gd name="connsiteY2" fmla="*/ 2286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323850">
                <a:moveTo>
                  <a:pt x="0" y="0"/>
                </a:moveTo>
                <a:cubicBezTo>
                  <a:pt x="19050" y="123825"/>
                  <a:pt x="38100" y="247650"/>
                  <a:pt x="104775" y="285750"/>
                </a:cubicBezTo>
                <a:cubicBezTo>
                  <a:pt x="171450" y="323850"/>
                  <a:pt x="285750" y="276225"/>
                  <a:pt x="400050" y="228600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394055" y="3345361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295400" y="311616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63" name="Freeform 162"/>
          <p:cNvSpPr/>
          <p:nvPr/>
        </p:nvSpPr>
        <p:spPr>
          <a:xfrm>
            <a:off x="1142997" y="2009775"/>
            <a:ext cx="161927" cy="695325"/>
          </a:xfrm>
          <a:custGeom>
            <a:avLst/>
            <a:gdLst>
              <a:gd name="connsiteX0" fmla="*/ 128587 w 271462"/>
              <a:gd name="connsiteY0" fmla="*/ 0 h 695325"/>
              <a:gd name="connsiteX1" fmla="*/ 23812 w 271462"/>
              <a:gd name="connsiteY1" fmla="*/ 390525 h 695325"/>
              <a:gd name="connsiteX2" fmla="*/ 271462 w 271462"/>
              <a:gd name="connsiteY2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462" h="695325">
                <a:moveTo>
                  <a:pt x="128587" y="0"/>
                </a:moveTo>
                <a:cubicBezTo>
                  <a:pt x="64293" y="137319"/>
                  <a:pt x="0" y="274638"/>
                  <a:pt x="23812" y="390525"/>
                </a:cubicBezTo>
                <a:cubicBezTo>
                  <a:pt x="47624" y="506412"/>
                  <a:pt x="159543" y="600868"/>
                  <a:pt x="271462" y="69532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021890" y="23152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687996" y="331953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42998" y="1894045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295400" y="2628287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65" name="Freeform 164"/>
          <p:cNvSpPr/>
          <p:nvPr/>
        </p:nvSpPr>
        <p:spPr>
          <a:xfrm>
            <a:off x="7534275" y="1852613"/>
            <a:ext cx="247650" cy="128587"/>
          </a:xfrm>
          <a:custGeom>
            <a:avLst/>
            <a:gdLst>
              <a:gd name="connsiteX0" fmla="*/ 0 w 247650"/>
              <a:gd name="connsiteY0" fmla="*/ 128587 h 128587"/>
              <a:gd name="connsiteX1" fmla="*/ 76200 w 247650"/>
              <a:gd name="connsiteY1" fmla="*/ 14287 h 128587"/>
              <a:gd name="connsiteX2" fmla="*/ 247650 w 247650"/>
              <a:gd name="connsiteY2" fmla="*/ 42862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587">
                <a:moveTo>
                  <a:pt x="0" y="128587"/>
                </a:moveTo>
                <a:cubicBezTo>
                  <a:pt x="17462" y="78581"/>
                  <a:pt x="34925" y="28575"/>
                  <a:pt x="76200" y="14287"/>
                </a:cubicBezTo>
                <a:cubicBezTo>
                  <a:pt x="117475" y="0"/>
                  <a:pt x="182562" y="21431"/>
                  <a:pt x="247650" y="42862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69" grpId="0" animBg="1"/>
      <p:bldP spid="193" grpId="0" animBg="1"/>
      <p:bldP spid="197" grpId="0" animBg="1"/>
      <p:bldP spid="198" grpId="0" animBg="1"/>
      <p:bldP spid="203" grpId="0" animBg="1"/>
      <p:bldP spid="204" grpId="0" animBg="1"/>
      <p:bldP spid="206" grpId="0" animBg="1"/>
      <p:bldP spid="207" grpId="0" animBg="1"/>
      <p:bldP spid="230" grpId="0" animBg="1"/>
      <p:bldP spid="254" grpId="0" animBg="1"/>
      <p:bldP spid="256" grpId="0" animBg="1"/>
      <p:bldP spid="190" grpId="0" animBg="1"/>
      <p:bldP spid="170" grpId="0" animBg="1"/>
      <p:bldP spid="229" grpId="0" animBg="1"/>
      <p:bldP spid="258" grpId="0" animBg="1"/>
      <p:bldP spid="259" grpId="0" animBg="1"/>
      <p:bldP spid="263" grpId="0" animBg="1"/>
      <p:bldP spid="262" grpId="0" animBg="1"/>
      <p:bldP spid="146" grpId="0" animBg="1"/>
      <p:bldP spid="260" grpId="0" animBg="1"/>
      <p:bldP spid="264" grpId="0" animBg="1"/>
      <p:bldP spid="151" grpId="0" animBg="1"/>
      <p:bldP spid="267" grpId="0" animBg="1"/>
      <p:bldP spid="261" grpId="0" animBg="1"/>
      <p:bldP spid="268" grpId="0" animBg="1"/>
      <p:bldP spid="274" grpId="0" animBg="1"/>
      <p:bldP spid="161" grpId="0" animBg="1"/>
      <p:bldP spid="257" grpId="0" animBg="1"/>
      <p:bldP spid="163" grpId="0" animBg="1"/>
      <p:bldP spid="1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593008" y="1504951"/>
            <a:ext cx="2066487" cy="297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048000" y="3198617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D1-o</a:t>
            </a:r>
          </a:p>
        </p:txBody>
      </p:sp>
      <p:sp>
        <p:nvSpPr>
          <p:cNvPr id="51" name="Oval 50"/>
          <p:cNvSpPr/>
          <p:nvPr/>
        </p:nvSpPr>
        <p:spPr>
          <a:xfrm>
            <a:off x="3036705" y="1962150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D1-e</a:t>
            </a:r>
          </a:p>
        </p:txBody>
      </p:sp>
      <p:sp>
        <p:nvSpPr>
          <p:cNvPr id="53" name="Oval 52"/>
          <p:cNvSpPr/>
          <p:nvPr/>
        </p:nvSpPr>
        <p:spPr>
          <a:xfrm>
            <a:off x="2525895" y="22042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07095" y="380360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25895" y="24442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25895" y="26792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001" y="220420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7894" y="20046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6096" y="3816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1" y="267920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01" y="24446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3" name="Straight Connector 62"/>
          <p:cNvCxnSpPr>
            <a:stCxn id="59" idx="2"/>
            <a:endCxn id="52" idx="6"/>
          </p:cNvCxnSpPr>
          <p:nvPr/>
        </p:nvCxnSpPr>
        <p:spPr>
          <a:xfrm flipH="1" flipV="1">
            <a:off x="2821609" y="2055590"/>
            <a:ext cx="466285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4" name="Straight Connector 63"/>
          <p:cNvCxnSpPr>
            <a:stCxn id="58" idx="2"/>
            <a:endCxn id="53" idx="6"/>
          </p:cNvCxnSpPr>
          <p:nvPr/>
        </p:nvCxnSpPr>
        <p:spPr>
          <a:xfrm flipH="1">
            <a:off x="2830695" y="2267756"/>
            <a:ext cx="2173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5" name="Straight Connector 64"/>
          <p:cNvCxnSpPr>
            <a:stCxn id="62" idx="2"/>
            <a:endCxn id="56" idx="6"/>
          </p:cNvCxnSpPr>
          <p:nvPr/>
        </p:nvCxnSpPr>
        <p:spPr>
          <a:xfrm flipH="1">
            <a:off x="2830695" y="2508203"/>
            <a:ext cx="141106" cy="122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6" name="Straight Connector 65"/>
          <p:cNvCxnSpPr>
            <a:stCxn id="54" idx="2"/>
            <a:endCxn id="72" idx="6"/>
          </p:cNvCxnSpPr>
          <p:nvPr/>
        </p:nvCxnSpPr>
        <p:spPr>
          <a:xfrm flipH="1">
            <a:off x="4354694" y="3625897"/>
            <a:ext cx="141106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7" name="Straight Connector 66"/>
          <p:cNvCxnSpPr>
            <a:stCxn id="55" idx="2"/>
            <a:endCxn id="60" idx="6"/>
          </p:cNvCxnSpPr>
          <p:nvPr/>
        </p:nvCxnSpPr>
        <p:spPr>
          <a:xfrm flipH="1">
            <a:off x="4278495" y="3879803"/>
            <a:ext cx="228600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8" name="Straight Connector 67"/>
          <p:cNvCxnSpPr>
            <a:stCxn id="57" idx="6"/>
            <a:endCxn id="61" idx="2"/>
          </p:cNvCxnSpPr>
          <p:nvPr/>
        </p:nvCxnSpPr>
        <p:spPr>
          <a:xfrm flipV="1">
            <a:off x="2830695" y="2742755"/>
            <a:ext cx="2173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69" name="Oval 68"/>
          <p:cNvSpPr/>
          <p:nvPr/>
        </p:nvSpPr>
        <p:spPr>
          <a:xfrm>
            <a:off x="2821609" y="1754118"/>
            <a:ext cx="1685486" cy="2722632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16495" y="173355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02295" y="35623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7270822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10G EPL Service setup: DC1/Context1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514600" y="145655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3268" y="29104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3268" y="31277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7" name="Straight Connector 76"/>
          <p:cNvCxnSpPr>
            <a:stCxn id="75" idx="4"/>
            <a:endCxn id="76" idx="0"/>
          </p:cNvCxnSpPr>
          <p:nvPr/>
        </p:nvCxnSpPr>
        <p:spPr>
          <a:xfrm>
            <a:off x="3663534" y="3040253"/>
            <a:ext cx="0" cy="87504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365238" y="2235288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endCxn id="106" idx="3"/>
          </p:cNvCxnSpPr>
          <p:nvPr/>
        </p:nvCxnSpPr>
        <p:spPr>
          <a:xfrm flipH="1">
            <a:off x="6732180" y="3419756"/>
            <a:ext cx="101048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Oval 78"/>
          <p:cNvSpPr/>
          <p:nvPr/>
        </p:nvSpPr>
        <p:spPr>
          <a:xfrm>
            <a:off x="6096000" y="2080957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51822" y="2550249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17252" y="2504699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51146" y="285632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51146" y="2202554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>
            <a:stCxn id="108" idx="6"/>
            <a:endCxn id="149" idx="3"/>
          </p:cNvCxnSpPr>
          <p:nvPr/>
        </p:nvCxnSpPr>
        <p:spPr>
          <a:xfrm flipV="1">
            <a:off x="6737422" y="2453978"/>
            <a:ext cx="164038" cy="12655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Connector 86"/>
          <p:cNvCxnSpPr>
            <a:stCxn id="148" idx="4"/>
            <a:endCxn id="110" idx="0"/>
          </p:cNvCxnSpPr>
          <p:nvPr/>
        </p:nvCxnSpPr>
        <p:spPr>
          <a:xfrm>
            <a:off x="7185172" y="2575763"/>
            <a:ext cx="0" cy="19249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Connector 87"/>
          <p:cNvCxnSpPr>
            <a:stCxn id="113" idx="3"/>
            <a:endCxn id="111" idx="6"/>
          </p:cNvCxnSpPr>
          <p:nvPr/>
        </p:nvCxnSpPr>
        <p:spPr>
          <a:xfrm flipH="1">
            <a:off x="7478374" y="2896143"/>
            <a:ext cx="129696" cy="8941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Connector 88"/>
          <p:cNvCxnSpPr>
            <a:stCxn id="150" idx="5"/>
            <a:endCxn id="112" idx="2"/>
          </p:cNvCxnSpPr>
          <p:nvPr/>
        </p:nvCxnSpPr>
        <p:spPr>
          <a:xfrm>
            <a:off x="7439354" y="2476585"/>
            <a:ext cx="16278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ectangle 89"/>
          <p:cNvSpPr/>
          <p:nvPr/>
        </p:nvSpPr>
        <p:spPr>
          <a:xfrm>
            <a:off x="5336288" y="2774055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1" name="Straight Connector 90"/>
          <p:cNvCxnSpPr>
            <a:stCxn id="100" idx="6"/>
            <a:endCxn id="101" idx="2"/>
          </p:cNvCxnSpPr>
          <p:nvPr/>
        </p:nvCxnSpPr>
        <p:spPr>
          <a:xfrm flipV="1">
            <a:off x="5863435" y="2822154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Rectangle 91"/>
          <p:cNvSpPr/>
          <p:nvPr/>
        </p:nvSpPr>
        <p:spPr>
          <a:xfrm>
            <a:off x="7243202" y="3652909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4" name="Straight Connector 93"/>
          <p:cNvCxnSpPr>
            <a:stCxn id="141" idx="0"/>
            <a:endCxn id="138" idx="0"/>
          </p:cNvCxnSpPr>
          <p:nvPr/>
        </p:nvCxnSpPr>
        <p:spPr>
          <a:xfrm flipH="1" flipV="1">
            <a:off x="7319402" y="3155055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TextBox 94"/>
          <p:cNvSpPr txBox="1"/>
          <p:nvPr/>
        </p:nvSpPr>
        <p:spPr>
          <a:xfrm>
            <a:off x="6596890" y="275860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36288" y="2343192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709802" y="3652909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8" name="Straight Connector 97"/>
          <p:cNvCxnSpPr>
            <a:stCxn id="139" idx="0"/>
            <a:endCxn id="140" idx="0"/>
          </p:cNvCxnSpPr>
          <p:nvPr/>
        </p:nvCxnSpPr>
        <p:spPr>
          <a:xfrm flipH="1">
            <a:off x="6917915" y="3166246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Connector 98"/>
          <p:cNvCxnSpPr>
            <a:stCxn id="135" idx="2"/>
            <a:endCxn id="107" idx="6"/>
          </p:cNvCxnSpPr>
          <p:nvPr/>
        </p:nvCxnSpPr>
        <p:spPr>
          <a:xfrm flipH="1" flipV="1">
            <a:off x="5863435" y="2533694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TextBox 99"/>
          <p:cNvSpPr txBox="1"/>
          <p:nvPr/>
        </p:nvSpPr>
        <p:spPr>
          <a:xfrm>
            <a:off x="5723541" y="2908410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37725" y="27586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917915" y="334810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342998" y="334810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4" name="Straight Connector 103"/>
          <p:cNvCxnSpPr>
            <a:stCxn id="105" idx="2"/>
          </p:cNvCxnSpPr>
          <p:nvPr/>
        </p:nvCxnSpPr>
        <p:spPr>
          <a:xfrm>
            <a:off x="6034885" y="2202555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TextBox 104"/>
          <p:cNvSpPr txBox="1"/>
          <p:nvPr/>
        </p:nvSpPr>
        <p:spPr>
          <a:xfrm>
            <a:off x="5761932" y="1956334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86274" y="329664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23541" y="2465692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96890" y="251563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80880" y="287702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14906" y="27682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37842" y="29206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136" y="258053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87490" y="278535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37727" y="250095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43674" y="256450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043674" y="28071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43202" y="315505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14603" y="31662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47968" y="3584907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419198" y="3592457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72626" y="1831735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945888" y="243934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5945888" y="283315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>
            <a:stCxn id="95" idx="6"/>
            <a:endCxn id="109" idx="2"/>
          </p:cNvCxnSpPr>
          <p:nvPr/>
        </p:nvCxnSpPr>
        <p:spPr>
          <a:xfrm>
            <a:off x="6737422" y="2823505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8" name="TextBox 147"/>
          <p:cNvSpPr txBox="1"/>
          <p:nvPr/>
        </p:nvSpPr>
        <p:spPr>
          <a:xfrm>
            <a:off x="7114906" y="24459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80880" y="234319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19402" y="236580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16761" y="1504594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cxnSp>
        <p:nvCxnSpPr>
          <p:cNvPr id="152" name="Straight Connector 151"/>
          <p:cNvCxnSpPr>
            <a:stCxn id="136" idx="6"/>
          </p:cNvCxnSpPr>
          <p:nvPr/>
        </p:nvCxnSpPr>
        <p:spPr>
          <a:xfrm>
            <a:off x="8196073" y="2628052"/>
            <a:ext cx="416814" cy="17378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4" name="Straight Connector 153"/>
          <p:cNvCxnSpPr>
            <a:stCxn id="137" idx="6"/>
          </p:cNvCxnSpPr>
          <p:nvPr/>
        </p:nvCxnSpPr>
        <p:spPr>
          <a:xfrm>
            <a:off x="8196073" y="2870734"/>
            <a:ext cx="416814" cy="3202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2" name="Oval 141"/>
          <p:cNvSpPr/>
          <p:nvPr/>
        </p:nvSpPr>
        <p:spPr>
          <a:xfrm>
            <a:off x="8289038" y="256593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289038" y="281215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152"/>
          <p:cNvGrpSpPr/>
          <p:nvPr/>
        </p:nvGrpSpPr>
        <p:grpSpPr>
          <a:xfrm>
            <a:off x="533400" y="1581150"/>
            <a:ext cx="1939057" cy="2914710"/>
            <a:chOff x="533400" y="1657350"/>
            <a:chExt cx="1939057" cy="2914710"/>
          </a:xfrm>
        </p:grpSpPr>
        <p:sp>
          <p:nvSpPr>
            <p:cNvPr id="155" name="Oval 154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62" name="TextBox 161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76" name="Straight Connector 175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7" name="TextBox 176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9" name="TextBox 178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8092285" y="200469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2776537" y="2014609"/>
            <a:ext cx="1947863" cy="1638300"/>
          </a:xfrm>
          <a:custGeom>
            <a:avLst/>
            <a:gdLst>
              <a:gd name="connsiteX0" fmla="*/ 0 w 1947863"/>
              <a:gd name="connsiteY0" fmla="*/ 14287 h 1585912"/>
              <a:gd name="connsiteX1" fmla="*/ 1647825 w 1947863"/>
              <a:gd name="connsiteY1" fmla="*/ 261937 h 1585912"/>
              <a:gd name="connsiteX2" fmla="*/ 1800225 w 1947863"/>
              <a:gd name="connsiteY2" fmla="*/ 1585912 h 158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863" h="1585912">
                <a:moveTo>
                  <a:pt x="0" y="14287"/>
                </a:moveTo>
                <a:cubicBezTo>
                  <a:pt x="673894" y="7143"/>
                  <a:pt x="1347788" y="0"/>
                  <a:pt x="1647825" y="261937"/>
                </a:cubicBezTo>
                <a:cubicBezTo>
                  <a:pt x="1947863" y="523875"/>
                  <a:pt x="1874044" y="1054893"/>
                  <a:pt x="1800225" y="1585912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572162" y="2583777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4495800" y="354969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16809" y="197939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00800" y="2670557"/>
            <a:ext cx="140532" cy="1297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Connector 129"/>
          <p:cNvCxnSpPr>
            <a:stCxn id="135" idx="5"/>
            <a:endCxn id="129" idx="1"/>
          </p:cNvCxnSpPr>
          <p:nvPr/>
        </p:nvCxnSpPr>
        <p:spPr>
          <a:xfrm>
            <a:off x="6267808" y="2609440"/>
            <a:ext cx="153572" cy="8012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3" name="Straight Connector 172"/>
          <p:cNvCxnSpPr>
            <a:stCxn id="129" idx="7"/>
            <a:endCxn id="108" idx="3"/>
          </p:cNvCxnSpPr>
          <p:nvPr/>
        </p:nvCxnSpPr>
        <p:spPr>
          <a:xfrm flipV="1">
            <a:off x="6520752" y="2626422"/>
            <a:ext cx="96718" cy="63143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3" name="Straight Connector 182"/>
          <p:cNvCxnSpPr>
            <a:stCxn id="150" idx="1"/>
            <a:endCxn id="149" idx="6"/>
          </p:cNvCxnSpPr>
          <p:nvPr/>
        </p:nvCxnSpPr>
        <p:spPr>
          <a:xfrm flipH="1">
            <a:off x="7021412" y="2384808"/>
            <a:ext cx="318570" cy="23282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7" name="Straight Connector 186"/>
          <p:cNvCxnSpPr>
            <a:stCxn id="112" idx="6"/>
            <a:endCxn id="136" idx="2"/>
          </p:cNvCxnSpPr>
          <p:nvPr/>
        </p:nvCxnSpPr>
        <p:spPr>
          <a:xfrm flipV="1">
            <a:off x="7742668" y="2628052"/>
            <a:ext cx="301006" cy="17378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1" name="Oval 190"/>
          <p:cNvSpPr/>
          <p:nvPr/>
        </p:nvSpPr>
        <p:spPr>
          <a:xfrm>
            <a:off x="6553200" y="2204506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4" name="Freeform 193"/>
          <p:cNvSpPr/>
          <p:nvPr/>
        </p:nvSpPr>
        <p:spPr>
          <a:xfrm>
            <a:off x="3381375" y="2238375"/>
            <a:ext cx="228600" cy="600075"/>
          </a:xfrm>
          <a:custGeom>
            <a:avLst/>
            <a:gdLst>
              <a:gd name="connsiteX0" fmla="*/ 0 w 228600"/>
              <a:gd name="connsiteY0" fmla="*/ 0 h 600075"/>
              <a:gd name="connsiteX1" fmla="*/ 66675 w 228600"/>
              <a:gd name="connsiteY1" fmla="*/ 409575 h 600075"/>
              <a:gd name="connsiteX2" fmla="*/ 228600 w 228600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00075">
                <a:moveTo>
                  <a:pt x="0" y="0"/>
                </a:moveTo>
                <a:cubicBezTo>
                  <a:pt x="14287" y="154781"/>
                  <a:pt x="28575" y="309563"/>
                  <a:pt x="66675" y="409575"/>
                </a:cubicBezTo>
                <a:cubicBezTo>
                  <a:pt x="104775" y="509587"/>
                  <a:pt x="166687" y="554831"/>
                  <a:pt x="228600" y="60007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4"/>
          <p:cNvSpPr/>
          <p:nvPr/>
        </p:nvSpPr>
        <p:spPr>
          <a:xfrm>
            <a:off x="3676650" y="3381375"/>
            <a:ext cx="409575" cy="249237"/>
          </a:xfrm>
          <a:custGeom>
            <a:avLst/>
            <a:gdLst>
              <a:gd name="connsiteX0" fmla="*/ 0 w 409575"/>
              <a:gd name="connsiteY0" fmla="*/ 0 h 249237"/>
              <a:gd name="connsiteX1" fmla="*/ 142875 w 409575"/>
              <a:gd name="connsiteY1" fmla="*/ 209550 h 249237"/>
              <a:gd name="connsiteX2" fmla="*/ 409575 w 409575"/>
              <a:gd name="connsiteY2" fmla="*/ 238125 h 2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249237">
                <a:moveTo>
                  <a:pt x="0" y="0"/>
                </a:moveTo>
                <a:cubicBezTo>
                  <a:pt x="37306" y="84931"/>
                  <a:pt x="74613" y="169863"/>
                  <a:pt x="142875" y="209550"/>
                </a:cubicBezTo>
                <a:cubicBezTo>
                  <a:pt x="211137" y="249237"/>
                  <a:pt x="310356" y="243681"/>
                  <a:pt x="409575" y="23812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52800" y="24676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1" name="Oval 120"/>
          <p:cNvSpPr/>
          <p:nvPr/>
        </p:nvSpPr>
        <p:spPr>
          <a:xfrm>
            <a:off x="3733800" y="34582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52405" y="3524397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06062" y="3257550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05289" y="2108734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89407" y="2774055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0" grpId="0" animBg="1"/>
      <p:bldP spid="191" grpId="0" animBg="1"/>
      <p:bldP spid="194" grpId="0" animBg="1"/>
      <p:bldP spid="195" grpId="0" animBg="1"/>
      <p:bldP spid="124" grpId="0" animBg="1"/>
      <p:bldP spid="1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10G EPL Service setup: DC2/Context2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666999" y="1581150"/>
            <a:ext cx="2743201" cy="2859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67200" y="336898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D2-3o</a:t>
            </a:r>
          </a:p>
        </p:txBody>
      </p:sp>
      <p:sp>
        <p:nvSpPr>
          <p:cNvPr id="65" name="Oval 64"/>
          <p:cNvSpPr/>
          <p:nvPr/>
        </p:nvSpPr>
        <p:spPr>
          <a:xfrm>
            <a:off x="3671788" y="395958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D2-2o</a:t>
            </a:r>
          </a:p>
        </p:txBody>
      </p:sp>
      <p:sp>
        <p:nvSpPr>
          <p:cNvPr id="66" name="Oval 65"/>
          <p:cNvSpPr/>
          <p:nvPr/>
        </p:nvSpPr>
        <p:spPr>
          <a:xfrm>
            <a:off x="2514600" y="376466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14600" y="35231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57800" y="376466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257800" y="356912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06044" y="3301612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D2-1o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83655" y="339178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65209" y="359173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1846" y="359421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67200" y="33882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26668" y="391706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39734" y="394022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1" name="Straight Connector 80"/>
          <p:cNvCxnSpPr>
            <a:stCxn id="73" idx="4"/>
            <a:endCxn id="77" idx="1"/>
          </p:cNvCxnSpPr>
          <p:nvPr/>
        </p:nvCxnSpPr>
        <p:spPr>
          <a:xfrm>
            <a:off x="3635475" y="3721525"/>
            <a:ext cx="124839" cy="23770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/>
          <p:cNvCxnSpPr>
            <a:stCxn id="76" idx="7"/>
            <a:endCxn id="74" idx="4"/>
          </p:cNvCxnSpPr>
          <p:nvPr/>
        </p:nvCxnSpPr>
        <p:spPr>
          <a:xfrm flipV="1">
            <a:off x="4246620" y="3724004"/>
            <a:ext cx="105492" cy="21207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Connector 82"/>
          <p:cNvCxnSpPr>
            <a:stCxn id="72" idx="6"/>
            <a:endCxn id="75" idx="2"/>
          </p:cNvCxnSpPr>
          <p:nvPr/>
        </p:nvCxnSpPr>
        <p:spPr>
          <a:xfrm flipV="1">
            <a:off x="3824187" y="3453115"/>
            <a:ext cx="443013" cy="35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TextBox 83"/>
          <p:cNvSpPr txBox="1"/>
          <p:nvPr/>
        </p:nvSpPr>
        <p:spPr>
          <a:xfrm>
            <a:off x="3051600" y="34527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71788" y="414566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50745" y="350204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91001" y="412869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8" name="Straight Connector 87"/>
          <p:cNvCxnSpPr>
            <a:stCxn id="85" idx="2"/>
            <a:endCxn id="66" idx="6"/>
          </p:cNvCxnSpPr>
          <p:nvPr/>
        </p:nvCxnSpPr>
        <p:spPr>
          <a:xfrm flipH="1" flipV="1">
            <a:off x="2819400" y="3840867"/>
            <a:ext cx="852388" cy="368347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89" name="Straight Connector 88"/>
          <p:cNvCxnSpPr>
            <a:stCxn id="84" idx="2"/>
            <a:endCxn id="67" idx="6"/>
          </p:cNvCxnSpPr>
          <p:nvPr/>
        </p:nvCxnSpPr>
        <p:spPr>
          <a:xfrm flipH="1">
            <a:off x="2819400" y="3516346"/>
            <a:ext cx="232200" cy="8296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0" name="Straight Connector 89"/>
          <p:cNvCxnSpPr>
            <a:stCxn id="68" idx="2"/>
            <a:endCxn id="87" idx="6"/>
          </p:cNvCxnSpPr>
          <p:nvPr/>
        </p:nvCxnSpPr>
        <p:spPr>
          <a:xfrm flipH="1">
            <a:off x="4343400" y="3840867"/>
            <a:ext cx="914400" cy="35137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1" name="Straight Connector 90"/>
          <p:cNvCxnSpPr>
            <a:stCxn id="69" idx="2"/>
            <a:endCxn id="86" idx="6"/>
          </p:cNvCxnSpPr>
          <p:nvPr/>
        </p:nvCxnSpPr>
        <p:spPr>
          <a:xfrm flipH="1" flipV="1">
            <a:off x="5003144" y="3565596"/>
            <a:ext cx="254656" cy="7972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810000" y="361148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D2</a:t>
            </a:r>
          </a:p>
        </p:txBody>
      </p:sp>
      <p:sp>
        <p:nvSpPr>
          <p:cNvPr id="93" name="Oval 92"/>
          <p:cNvSpPr/>
          <p:nvPr/>
        </p:nvSpPr>
        <p:spPr>
          <a:xfrm>
            <a:off x="2895600" y="3078867"/>
            <a:ext cx="2235824" cy="1314843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86281" y="160895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50652" y="2552551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Connector 56"/>
          <p:cNvCxnSpPr/>
          <p:nvPr/>
        </p:nvCxnSpPr>
        <p:spPr>
          <a:xfrm>
            <a:off x="8518213" y="2612255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>
            <a:off x="6248400" y="2415460"/>
            <a:ext cx="2193038" cy="1267152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32562" y="274989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62748" y="2747191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4916" y="3187997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>
            <a:stCxn id="95" idx="6"/>
            <a:endCxn id="98" idx="2"/>
          </p:cNvCxnSpPr>
          <p:nvPr/>
        </p:nvCxnSpPr>
        <p:spPr>
          <a:xfrm>
            <a:off x="6988852" y="2836138"/>
            <a:ext cx="69370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Connector 70"/>
          <p:cNvCxnSpPr>
            <a:stCxn id="79" idx="5"/>
            <a:endCxn id="96" idx="2"/>
          </p:cNvCxnSpPr>
          <p:nvPr/>
        </p:nvCxnSpPr>
        <p:spPr>
          <a:xfrm>
            <a:off x="6827740" y="3174079"/>
            <a:ext cx="207490" cy="7443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stCxn id="99" idx="3"/>
            <a:endCxn id="97" idx="6"/>
          </p:cNvCxnSpPr>
          <p:nvPr/>
        </p:nvCxnSpPr>
        <p:spPr>
          <a:xfrm flipH="1">
            <a:off x="7612783" y="3186656"/>
            <a:ext cx="230890" cy="7132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707788" y="30632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83221" y="287377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48320" y="27712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35230" y="318361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72251" y="319308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82561" y="27712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23093" y="30758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08716" y="34189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24417" y="287377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82702" y="341996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82857" y="1637058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48320" y="214235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999607" y="2935483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Connector 109"/>
          <p:cNvCxnSpPr>
            <a:endCxn id="100" idx="1"/>
          </p:cNvCxnSpPr>
          <p:nvPr/>
        </p:nvCxnSpPr>
        <p:spPr>
          <a:xfrm>
            <a:off x="5999607" y="3193087"/>
            <a:ext cx="1031427" cy="244432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9" name="Straight Connector 138"/>
          <p:cNvCxnSpPr>
            <a:endCxn id="101" idx="6"/>
          </p:cNvCxnSpPr>
          <p:nvPr/>
        </p:nvCxnSpPr>
        <p:spPr>
          <a:xfrm flipH="1" flipV="1">
            <a:off x="8276816" y="2937319"/>
            <a:ext cx="409984" cy="1139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5" name="Straight Connector 134"/>
          <p:cNvCxnSpPr>
            <a:stCxn id="102" idx="6"/>
          </p:cNvCxnSpPr>
          <p:nvPr/>
        </p:nvCxnSpPr>
        <p:spPr>
          <a:xfrm flipV="1">
            <a:off x="7635101" y="3174080"/>
            <a:ext cx="1051699" cy="3094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Oval 102"/>
          <p:cNvSpPr/>
          <p:nvPr/>
        </p:nvSpPr>
        <p:spPr>
          <a:xfrm>
            <a:off x="6074452" y="2883197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074452" y="3129418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42013" y="2883197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429216" y="3129418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110"/>
          <p:cNvGrpSpPr/>
          <p:nvPr/>
        </p:nvGrpSpPr>
        <p:grpSpPr>
          <a:xfrm>
            <a:off x="533400" y="1581150"/>
            <a:ext cx="1939057" cy="2914710"/>
            <a:chOff x="533400" y="1657350"/>
            <a:chExt cx="1939057" cy="2914710"/>
          </a:xfrm>
        </p:grpSpPr>
        <p:sp>
          <p:nvSpPr>
            <p:cNvPr id="112" name="Oval 111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5" name="TextBox 154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7" name="TextBox 156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245260" y="2341777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916842" y="2309737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2819400" y="3028950"/>
            <a:ext cx="2514600" cy="570358"/>
          </a:xfrm>
          <a:custGeom>
            <a:avLst/>
            <a:gdLst>
              <a:gd name="connsiteX0" fmla="*/ 0 w 2457450"/>
              <a:gd name="connsiteY0" fmla="*/ 527050 h 527050"/>
              <a:gd name="connsiteX1" fmla="*/ 952500 w 2457450"/>
              <a:gd name="connsiteY1" fmla="*/ 3175 h 527050"/>
              <a:gd name="connsiteX2" fmla="*/ 2457450 w 2457450"/>
              <a:gd name="connsiteY2" fmla="*/ 50800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27050">
                <a:moveTo>
                  <a:pt x="0" y="527050"/>
                </a:moveTo>
                <a:cubicBezTo>
                  <a:pt x="271462" y="266700"/>
                  <a:pt x="542925" y="6350"/>
                  <a:pt x="952500" y="3175"/>
                </a:cubicBezTo>
                <a:cubicBezTo>
                  <a:pt x="1362075" y="0"/>
                  <a:pt x="1909762" y="254000"/>
                  <a:pt x="2457450" y="50800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20" idx="3"/>
            <a:endCxn id="116" idx="1"/>
          </p:cNvCxnSpPr>
          <p:nvPr/>
        </p:nvCxnSpPr>
        <p:spPr>
          <a:xfrm flipV="1">
            <a:off x="3341204" y="3445655"/>
            <a:ext cx="195286" cy="52651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Rectangle 115"/>
          <p:cNvSpPr/>
          <p:nvPr/>
        </p:nvSpPr>
        <p:spPr>
          <a:xfrm>
            <a:off x="3536490" y="3374964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117" name="Straight Connector 116"/>
          <p:cNvCxnSpPr>
            <a:stCxn id="118" idx="3"/>
            <a:endCxn id="119" idx="1"/>
          </p:cNvCxnSpPr>
          <p:nvPr/>
        </p:nvCxnSpPr>
        <p:spPr>
          <a:xfrm>
            <a:off x="4548536" y="3462479"/>
            <a:ext cx="170491" cy="9088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Rectangle 117"/>
          <p:cNvSpPr/>
          <p:nvPr/>
        </p:nvSpPr>
        <p:spPr>
          <a:xfrm>
            <a:off x="4407732" y="3391788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536490" y="29527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7" name="Freeform 126"/>
          <p:cNvSpPr/>
          <p:nvPr/>
        </p:nvSpPr>
        <p:spPr>
          <a:xfrm>
            <a:off x="3286125" y="3181350"/>
            <a:ext cx="1514475" cy="344487"/>
          </a:xfrm>
          <a:custGeom>
            <a:avLst/>
            <a:gdLst>
              <a:gd name="connsiteX0" fmla="*/ 0 w 1514475"/>
              <a:gd name="connsiteY0" fmla="*/ 277812 h 344487"/>
              <a:gd name="connsiteX1" fmla="*/ 790575 w 1514475"/>
              <a:gd name="connsiteY1" fmla="*/ 11112 h 344487"/>
              <a:gd name="connsiteX2" fmla="*/ 1514475 w 1514475"/>
              <a:gd name="connsiteY2" fmla="*/ 344487 h 3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344487">
                <a:moveTo>
                  <a:pt x="0" y="277812"/>
                </a:moveTo>
                <a:cubicBezTo>
                  <a:pt x="269081" y="138906"/>
                  <a:pt x="538163" y="0"/>
                  <a:pt x="790575" y="11112"/>
                </a:cubicBezTo>
                <a:cubicBezTo>
                  <a:pt x="1042987" y="22224"/>
                  <a:pt x="1278731" y="183355"/>
                  <a:pt x="1514475" y="344487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810000" y="3105150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8" name="Straight Connector 127"/>
          <p:cNvCxnSpPr>
            <a:stCxn id="80" idx="7"/>
            <a:endCxn id="95" idx="3"/>
          </p:cNvCxnSpPr>
          <p:nvPr/>
        </p:nvCxnSpPr>
        <p:spPr>
          <a:xfrm flipV="1">
            <a:off x="6513302" y="2882026"/>
            <a:ext cx="355598" cy="10358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Straight Connector 131"/>
          <p:cNvCxnSpPr>
            <a:stCxn id="98" idx="6"/>
            <a:endCxn id="101" idx="1"/>
          </p:cNvCxnSpPr>
          <p:nvPr/>
        </p:nvCxnSpPr>
        <p:spPr>
          <a:xfrm>
            <a:off x="7823093" y="2836138"/>
            <a:ext cx="323642" cy="56246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0" name="Oval 159"/>
          <p:cNvSpPr/>
          <p:nvPr/>
        </p:nvSpPr>
        <p:spPr>
          <a:xfrm>
            <a:off x="7175762" y="2521485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719027" y="3482673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00400" y="3427615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6" grpId="0" animBg="1"/>
      <p:bldP spid="118" grpId="0" animBg="1"/>
      <p:bldP spid="121" grpId="0" animBg="1"/>
      <p:bldP spid="127" grpId="0" animBg="1"/>
      <p:bldP spid="122" grpId="0" animBg="1"/>
      <p:bldP spid="160" grpId="0" animBg="1"/>
      <p:bldP spid="119" grpId="0" animBg="1"/>
      <p:bldP spid="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7150"/>
            <a:ext cx="6172200" cy="457200"/>
          </a:xfrm>
        </p:spPr>
        <p:txBody>
          <a:bodyPr/>
          <a:lstStyle/>
          <a:p>
            <a:r>
              <a:rPr lang="en-US" dirty="0" smtClean="0"/>
              <a:t>TAPI Concepts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39624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All TAPI interaction between an API provider (e.g. SDN Controller) and an API Client (e.g. Application, Orchestrator or another SDN Controller) occur within a shared “</a:t>
            </a:r>
            <a:r>
              <a:rPr lang="en-US" i="1" dirty="0" smtClean="0"/>
              <a:t>Context</a:t>
            </a:r>
            <a:r>
              <a:rPr lang="en-US" dirty="0" smtClean="0"/>
              <a:t>”</a:t>
            </a:r>
          </a:p>
          <a:p>
            <a:pPr lvl="0"/>
            <a:r>
              <a:rPr lang="en-US" dirty="0" smtClean="0"/>
              <a:t>TAPI </a:t>
            </a:r>
            <a:r>
              <a:rPr lang="en-US" i="1" dirty="0" smtClean="0"/>
              <a:t>Context</a:t>
            </a:r>
            <a:r>
              <a:rPr lang="en-US" dirty="0" smtClean="0"/>
              <a:t> is defined by a set of </a:t>
            </a:r>
            <a:r>
              <a:rPr lang="en-US" i="1" dirty="0" err="1" smtClean="0"/>
              <a:t>ServiceEndPoints</a:t>
            </a:r>
            <a:r>
              <a:rPr lang="en-US" dirty="0" smtClean="0"/>
              <a:t> (and some policy)</a:t>
            </a:r>
          </a:p>
          <a:p>
            <a:pPr lvl="1"/>
            <a:r>
              <a:rPr lang="en-US" i="1" dirty="0" err="1" smtClean="0"/>
              <a:t>ServiceEndPoints</a:t>
            </a:r>
            <a:r>
              <a:rPr lang="en-US" dirty="0" smtClean="0"/>
              <a:t> enable request of TAPI Services (e.g. </a:t>
            </a:r>
            <a:r>
              <a:rPr lang="en-US" i="1" dirty="0" err="1" smtClean="0"/>
              <a:t>ConnectivityService</a:t>
            </a:r>
            <a:r>
              <a:rPr lang="en-US" dirty="0" smtClean="0"/>
              <a:t>) between them.</a:t>
            </a:r>
          </a:p>
          <a:p>
            <a:pPr lvl="1"/>
            <a:r>
              <a:rPr lang="en-US" dirty="0" smtClean="0"/>
              <a:t>With reference to </a:t>
            </a:r>
            <a:r>
              <a:rPr lang="en-US" i="1" dirty="0" err="1" smtClean="0"/>
              <a:t>ConnectivityServices</a:t>
            </a:r>
            <a:r>
              <a:rPr lang="en-US" dirty="0" smtClean="0"/>
              <a:t>, a </a:t>
            </a:r>
            <a:r>
              <a:rPr lang="en-US" i="1" dirty="0" err="1" smtClean="0"/>
              <a:t>ServiceEndPoint</a:t>
            </a:r>
            <a:r>
              <a:rPr lang="en-US" dirty="0" smtClean="0"/>
              <a:t> conceptually represents a pool of “potential” </a:t>
            </a:r>
            <a:r>
              <a:rPr lang="en-US" i="1" dirty="0" err="1" smtClean="0"/>
              <a:t>ConnectionEndPoints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TAPI provider creates(provisions) one or more </a:t>
            </a:r>
            <a:r>
              <a:rPr lang="en-US" i="1" dirty="0" smtClean="0"/>
              <a:t>Connections</a:t>
            </a:r>
            <a:r>
              <a:rPr lang="en-US" dirty="0" smtClean="0"/>
              <a:t> in response to a successful </a:t>
            </a:r>
            <a:r>
              <a:rPr lang="en-US" i="1" dirty="0" err="1" smtClean="0"/>
              <a:t>ConnectivityService</a:t>
            </a:r>
            <a:r>
              <a:rPr lang="en-US" dirty="0" smtClean="0"/>
              <a:t> request</a:t>
            </a:r>
          </a:p>
          <a:p>
            <a:pPr lvl="1"/>
            <a:r>
              <a:rPr lang="en-US" i="1" dirty="0" err="1" smtClean="0"/>
              <a:t>ConnectionEndPoints</a:t>
            </a:r>
            <a:r>
              <a:rPr lang="en-US" dirty="0" smtClean="0"/>
              <a:t> encapsulate information related to a </a:t>
            </a:r>
            <a:r>
              <a:rPr lang="en-US" i="1" dirty="0" smtClean="0"/>
              <a:t>Connection</a:t>
            </a:r>
            <a:r>
              <a:rPr lang="en-US" dirty="0" smtClean="0"/>
              <a:t> at the ingress/egress points of every </a:t>
            </a:r>
            <a:r>
              <a:rPr lang="en-US" i="1" dirty="0" smtClean="0"/>
              <a:t>Node</a:t>
            </a:r>
            <a:r>
              <a:rPr lang="en-US" dirty="0" smtClean="0"/>
              <a:t> that the </a:t>
            </a:r>
            <a:r>
              <a:rPr lang="en-US" i="1" dirty="0" smtClean="0"/>
              <a:t>Connection</a:t>
            </a:r>
            <a:r>
              <a:rPr lang="en-US" dirty="0" smtClean="0"/>
              <a:t> traverses in a </a:t>
            </a:r>
            <a:r>
              <a:rPr lang="en-US" i="1" dirty="0" smtClean="0"/>
              <a:t>Topology</a:t>
            </a:r>
          </a:p>
          <a:p>
            <a:pPr lvl="1"/>
            <a:r>
              <a:rPr lang="en-US" dirty="0" smtClean="0"/>
              <a:t>Knowledge of  </a:t>
            </a:r>
            <a:r>
              <a:rPr lang="en-US" i="1" dirty="0" smtClean="0"/>
              <a:t>Topology</a:t>
            </a:r>
            <a:r>
              <a:rPr lang="en-US" dirty="0" smtClean="0"/>
              <a:t> is needed to understand the </a:t>
            </a:r>
            <a:r>
              <a:rPr lang="en-US" i="1" dirty="0" smtClean="0"/>
              <a:t>Route</a:t>
            </a:r>
            <a:r>
              <a:rPr lang="en-US" dirty="0" smtClean="0"/>
              <a:t> of a </a:t>
            </a:r>
            <a:r>
              <a:rPr lang="en-US" i="1" dirty="0" smtClean="0"/>
              <a:t>Connection</a:t>
            </a:r>
          </a:p>
          <a:p>
            <a:pPr lvl="1"/>
            <a:r>
              <a:rPr lang="en-US" i="1" dirty="0" smtClean="0"/>
              <a:t>Route</a:t>
            </a:r>
            <a:r>
              <a:rPr lang="en-US" dirty="0" smtClean="0"/>
              <a:t> of a </a:t>
            </a:r>
            <a:r>
              <a:rPr lang="en-US" i="1" dirty="0" smtClean="0"/>
              <a:t>Connection</a:t>
            </a:r>
            <a:r>
              <a:rPr lang="en-US" dirty="0" smtClean="0"/>
              <a:t> is described as a list (series) of lower-level </a:t>
            </a:r>
            <a:r>
              <a:rPr lang="en-US" i="1" dirty="0" smtClean="0"/>
              <a:t>Connections</a:t>
            </a:r>
            <a:endParaRPr lang="en-US" dirty="0" smtClean="0"/>
          </a:p>
          <a:p>
            <a:pPr lvl="0"/>
            <a:r>
              <a:rPr lang="en-US" dirty="0" smtClean="0"/>
              <a:t>A TAPI provider may expose one or more abstract </a:t>
            </a:r>
            <a:r>
              <a:rPr lang="en-US" i="1" dirty="0" smtClean="0"/>
              <a:t>Topology</a:t>
            </a:r>
            <a:r>
              <a:rPr lang="en-US" dirty="0" smtClean="0"/>
              <a:t> within the shared </a:t>
            </a:r>
            <a:r>
              <a:rPr lang="en-US" i="1" dirty="0" smtClean="0"/>
              <a:t>Context</a:t>
            </a:r>
          </a:p>
          <a:p>
            <a:pPr lvl="1"/>
            <a:r>
              <a:rPr lang="en-US" dirty="0" smtClean="0"/>
              <a:t>These topologies </a:t>
            </a:r>
            <a:r>
              <a:rPr lang="en-US" u="sng" dirty="0" smtClean="0"/>
              <a:t>may or may-not </a:t>
            </a:r>
            <a:r>
              <a:rPr lang="en-US" dirty="0" smtClean="0"/>
              <a:t>map 1-to-1 to a provider’s internal topology.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Topology</a:t>
            </a:r>
            <a:r>
              <a:rPr lang="en-US" dirty="0" smtClean="0"/>
              <a:t> is expressed in terms of </a:t>
            </a:r>
            <a:r>
              <a:rPr lang="en-US" i="1" dirty="0" smtClean="0"/>
              <a:t>Nodes</a:t>
            </a:r>
            <a:r>
              <a:rPr lang="en-US" dirty="0" smtClean="0"/>
              <a:t> and </a:t>
            </a:r>
            <a:r>
              <a:rPr lang="en-US" i="1" dirty="0" smtClean="0"/>
              <a:t>Links</a:t>
            </a:r>
            <a:r>
              <a:rPr lang="en-US" dirty="0" smtClean="0"/>
              <a:t> between them.</a:t>
            </a:r>
          </a:p>
          <a:p>
            <a:pPr lvl="1"/>
            <a:r>
              <a:rPr lang="en-US" i="1" dirty="0" smtClean="0"/>
              <a:t>Links</a:t>
            </a:r>
            <a:r>
              <a:rPr lang="en-US" dirty="0" smtClean="0"/>
              <a:t> terminate on </a:t>
            </a:r>
            <a:r>
              <a:rPr lang="en-US" i="1" dirty="0" err="1" smtClean="0"/>
              <a:t>NodeEdgePoints</a:t>
            </a:r>
            <a:r>
              <a:rPr lang="en-US" dirty="0" smtClean="0"/>
              <a:t>, </a:t>
            </a:r>
            <a:r>
              <a:rPr lang="en-US" i="1" dirty="0" smtClean="0"/>
              <a:t>Nodes</a:t>
            </a:r>
            <a:r>
              <a:rPr lang="en-US" dirty="0" smtClean="0"/>
              <a:t> aggregate </a:t>
            </a:r>
            <a:r>
              <a:rPr lang="en-US" i="1" dirty="0" err="1" smtClean="0"/>
              <a:t>NodeEdgePoint</a:t>
            </a:r>
            <a:endParaRPr lang="en-US" i="1" dirty="0" smtClean="0"/>
          </a:p>
          <a:p>
            <a:pPr lvl="1"/>
            <a:r>
              <a:rPr lang="en-US" i="1" dirty="0" err="1" smtClean="0"/>
              <a:t>NodeEdgePoint</a:t>
            </a:r>
            <a:r>
              <a:rPr lang="en-US" dirty="0" smtClean="0"/>
              <a:t>  and </a:t>
            </a:r>
            <a:r>
              <a:rPr lang="en-US" i="1" dirty="0" err="1" smtClean="0"/>
              <a:t>ConnectionEndPoints</a:t>
            </a:r>
            <a:r>
              <a:rPr lang="en-US" i="1" dirty="0" smtClean="0"/>
              <a:t>  </a:t>
            </a:r>
            <a:r>
              <a:rPr lang="en-US" dirty="0" smtClean="0"/>
              <a:t>have a server-client/</a:t>
            </a:r>
            <a:r>
              <a:rPr lang="en-US" dirty="0" err="1" smtClean="0"/>
              <a:t>mux-demux</a:t>
            </a:r>
            <a:r>
              <a:rPr lang="en-US" dirty="0" smtClean="0"/>
              <a:t>, etc relationship in terms of data-plane signal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41856" y="1524220"/>
            <a:ext cx="3581399" cy="2869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338251" y="3529953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D3-1o</a:t>
            </a:r>
          </a:p>
        </p:txBody>
      </p:sp>
      <p:sp>
        <p:nvSpPr>
          <p:cNvPr id="86" name="Oval 85"/>
          <p:cNvSpPr/>
          <p:nvPr/>
        </p:nvSpPr>
        <p:spPr>
          <a:xfrm>
            <a:off x="3496661" y="393633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D3-4o</a:t>
            </a:r>
          </a:p>
        </p:txBody>
      </p:sp>
      <p:sp>
        <p:nvSpPr>
          <p:cNvPr id="87" name="Oval 86"/>
          <p:cNvSpPr/>
          <p:nvPr/>
        </p:nvSpPr>
        <p:spPr>
          <a:xfrm>
            <a:off x="3505327" y="3069378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D3-2o</a:t>
            </a:r>
          </a:p>
        </p:txBody>
      </p:sp>
      <p:sp>
        <p:nvSpPr>
          <p:cNvPr id="88" name="Oval 87"/>
          <p:cNvSpPr/>
          <p:nvPr/>
        </p:nvSpPr>
        <p:spPr>
          <a:xfrm>
            <a:off x="5482151" y="187893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470856" y="212394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470856" y="2385856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470856" y="2627254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762172" y="346505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D3-3o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1337" y="370802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1337" y="34650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5327" y="395482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39353" y="38460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2445" y="394415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2897" y="354237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38251" y="374720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07114" y="32081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66098" y="319349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53658" y="336778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5" name="Straight Connector 104"/>
          <p:cNvCxnSpPr>
            <a:stCxn id="96" idx="7"/>
            <a:endCxn id="103" idx="3"/>
          </p:cNvCxnSpPr>
          <p:nvPr/>
        </p:nvCxnSpPr>
        <p:spPr>
          <a:xfrm flipV="1">
            <a:off x="3341289" y="3304276"/>
            <a:ext cx="145389" cy="1797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/>
          <p:cNvCxnSpPr>
            <a:stCxn id="104" idx="4"/>
            <a:endCxn id="98" idx="0"/>
          </p:cNvCxnSpPr>
          <p:nvPr/>
        </p:nvCxnSpPr>
        <p:spPr>
          <a:xfrm flipH="1">
            <a:off x="3809619" y="3497575"/>
            <a:ext cx="14305" cy="34848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/>
          <p:cNvCxnSpPr>
            <a:stCxn id="101" idx="3"/>
            <a:endCxn id="99" idx="7"/>
          </p:cNvCxnSpPr>
          <p:nvPr/>
        </p:nvCxnSpPr>
        <p:spPr>
          <a:xfrm flipH="1">
            <a:off x="4122397" y="3857988"/>
            <a:ext cx="236434" cy="1051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/>
          <p:cNvCxnSpPr>
            <a:stCxn id="102" idx="5"/>
            <a:endCxn id="100" idx="1"/>
          </p:cNvCxnSpPr>
          <p:nvPr/>
        </p:nvCxnSpPr>
        <p:spPr>
          <a:xfrm>
            <a:off x="4227066" y="3318955"/>
            <a:ext cx="146411" cy="2424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/>
          <p:cNvCxnSpPr>
            <a:stCxn id="95" idx="5"/>
            <a:endCxn id="97" idx="1"/>
          </p:cNvCxnSpPr>
          <p:nvPr/>
        </p:nvCxnSpPr>
        <p:spPr>
          <a:xfrm>
            <a:off x="3341289" y="3818813"/>
            <a:ext cx="184618" cy="1550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0" name="Oval 109"/>
          <p:cNvSpPr/>
          <p:nvPr/>
        </p:nvSpPr>
        <p:spPr>
          <a:xfrm>
            <a:off x="3509331" y="2392674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D3-2e</a:t>
            </a:r>
          </a:p>
        </p:txBody>
      </p:sp>
      <p:sp>
        <p:nvSpPr>
          <p:cNvPr id="111" name="Oval 110"/>
          <p:cNvSpPr/>
          <p:nvPr/>
        </p:nvSpPr>
        <p:spPr>
          <a:xfrm>
            <a:off x="4247646" y="1906829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D3-1e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18688" y="218418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754992" y="214690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68910" y="373089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762172" y="352077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50201" y="264658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66777" y="241116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0" name="Straight Connector 139"/>
          <p:cNvCxnSpPr>
            <a:stCxn id="164" idx="6"/>
            <a:endCxn id="88" idx="2"/>
          </p:cNvCxnSpPr>
          <p:nvPr/>
        </p:nvCxnSpPr>
        <p:spPr>
          <a:xfrm flipV="1">
            <a:off x="4907391" y="1955137"/>
            <a:ext cx="574760" cy="1523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2" name="Straight Connector 141"/>
          <p:cNvCxnSpPr>
            <a:stCxn id="113" idx="6"/>
            <a:endCxn id="89" idx="2"/>
          </p:cNvCxnSpPr>
          <p:nvPr/>
        </p:nvCxnSpPr>
        <p:spPr>
          <a:xfrm flipV="1">
            <a:off x="4907391" y="2200149"/>
            <a:ext cx="563465" cy="1030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4" name="Straight Connector 143"/>
          <p:cNvCxnSpPr>
            <a:stCxn id="139" idx="6"/>
            <a:endCxn id="90" idx="2"/>
          </p:cNvCxnSpPr>
          <p:nvPr/>
        </p:nvCxnSpPr>
        <p:spPr>
          <a:xfrm flipV="1">
            <a:off x="4219176" y="2462056"/>
            <a:ext cx="125168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6" name="Straight Connector 145"/>
          <p:cNvCxnSpPr>
            <a:stCxn id="158" idx="6"/>
            <a:endCxn id="136" idx="2"/>
          </p:cNvCxnSpPr>
          <p:nvPr/>
        </p:nvCxnSpPr>
        <p:spPr>
          <a:xfrm flipV="1">
            <a:off x="2209800" y="3584322"/>
            <a:ext cx="552372" cy="10528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7" name="Straight Connector 146"/>
          <p:cNvCxnSpPr>
            <a:stCxn id="159" idx="6"/>
            <a:endCxn id="135" idx="2"/>
          </p:cNvCxnSpPr>
          <p:nvPr/>
        </p:nvCxnSpPr>
        <p:spPr>
          <a:xfrm flipV="1">
            <a:off x="2209800" y="3794441"/>
            <a:ext cx="55911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8" name="Straight Connector 147"/>
          <p:cNvCxnSpPr>
            <a:stCxn id="91" idx="2"/>
            <a:endCxn id="137" idx="6"/>
          </p:cNvCxnSpPr>
          <p:nvPr/>
        </p:nvCxnSpPr>
        <p:spPr>
          <a:xfrm flipH="1">
            <a:off x="4202600" y="2703454"/>
            <a:ext cx="1268256" cy="667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3753658" y="26974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53658" y="304456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54" name="Straight Connector 153"/>
          <p:cNvCxnSpPr>
            <a:stCxn id="152" idx="4"/>
            <a:endCxn id="153" idx="0"/>
          </p:cNvCxnSpPr>
          <p:nvPr/>
        </p:nvCxnSpPr>
        <p:spPr>
          <a:xfrm>
            <a:off x="3823924" y="2827267"/>
            <a:ext cx="0" cy="2172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55" name="Straight Connector 154"/>
          <p:cNvCxnSpPr>
            <a:stCxn id="112" idx="4"/>
            <a:endCxn id="156" idx="0"/>
          </p:cNvCxnSpPr>
          <p:nvPr/>
        </p:nvCxnSpPr>
        <p:spPr>
          <a:xfrm>
            <a:off x="4388954" y="2313976"/>
            <a:ext cx="417580" cy="1183599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4736268" y="349757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905000" y="35186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905000" y="3730894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194255" y="1670905"/>
            <a:ext cx="3276601" cy="2675192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54992" y="190682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1751" y="30497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858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10G EPL Service setup: DC3/Context3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057400" y="1504950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032597" y="2557632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/>
          <p:nvPr/>
        </p:nvCxnSpPr>
        <p:spPr>
          <a:xfrm>
            <a:off x="6661420" y="3682396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Oval 78"/>
          <p:cNvSpPr/>
          <p:nvPr/>
        </p:nvSpPr>
        <p:spPr>
          <a:xfrm flipH="1">
            <a:off x="6115050" y="2343597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 flipH="1">
            <a:off x="6284214" y="2812889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 flipH="1">
            <a:off x="7730998" y="2767339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 flipH="1">
            <a:off x="6984890" y="311896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 flipH="1">
            <a:off x="7001676" y="2465194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3" name="Straight Connector 92"/>
          <p:cNvCxnSpPr>
            <a:stCxn id="176" idx="6"/>
            <a:endCxn id="199" idx="3"/>
          </p:cNvCxnSpPr>
          <p:nvPr/>
        </p:nvCxnSpPr>
        <p:spPr>
          <a:xfrm flipH="1" flipV="1">
            <a:off x="7491268" y="2734202"/>
            <a:ext cx="175398" cy="1089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8" name="Straight Connector 137"/>
          <p:cNvCxnSpPr>
            <a:stCxn id="196" idx="4"/>
            <a:endCxn id="178" idx="0"/>
          </p:cNvCxnSpPr>
          <p:nvPr/>
        </p:nvCxnSpPr>
        <p:spPr>
          <a:xfrm>
            <a:off x="7218916" y="2827145"/>
            <a:ext cx="0" cy="2037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1" name="Straight Connector 140"/>
          <p:cNvCxnSpPr>
            <a:stCxn id="181" idx="2"/>
            <a:endCxn id="179" idx="6"/>
          </p:cNvCxnSpPr>
          <p:nvPr/>
        </p:nvCxnSpPr>
        <p:spPr>
          <a:xfrm>
            <a:off x="6816598" y="3112895"/>
            <a:ext cx="109116" cy="1352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Connector 142"/>
          <p:cNvCxnSpPr>
            <a:stCxn id="198" idx="5"/>
            <a:endCxn id="180" idx="2"/>
          </p:cNvCxnSpPr>
          <p:nvPr/>
        </p:nvCxnSpPr>
        <p:spPr>
          <a:xfrm flipH="1">
            <a:off x="6801952" y="2739225"/>
            <a:ext cx="14434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5" name="Rectangle 144"/>
          <p:cNvSpPr/>
          <p:nvPr/>
        </p:nvSpPr>
        <p:spPr>
          <a:xfrm flipH="1">
            <a:off x="8610600" y="3036695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9" name="Straight Connector 148"/>
          <p:cNvCxnSpPr>
            <a:stCxn id="168" idx="6"/>
            <a:endCxn id="169" idx="2"/>
          </p:cNvCxnSpPr>
          <p:nvPr/>
        </p:nvCxnSpPr>
        <p:spPr>
          <a:xfrm flipH="1" flipV="1">
            <a:off x="8266363" y="3084794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0" name="Rectangle 149"/>
          <p:cNvSpPr/>
          <p:nvPr/>
        </p:nvSpPr>
        <p:spPr>
          <a:xfrm flipH="1">
            <a:off x="6703686" y="3915549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1" name="Straight Connector 150"/>
          <p:cNvCxnSpPr>
            <a:stCxn id="188" idx="0"/>
            <a:endCxn id="185" idx="0"/>
          </p:cNvCxnSpPr>
          <p:nvPr/>
        </p:nvCxnSpPr>
        <p:spPr>
          <a:xfrm flipV="1">
            <a:off x="6914943" y="3417695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7" name="TextBox 156"/>
          <p:cNvSpPr txBox="1"/>
          <p:nvPr/>
        </p:nvSpPr>
        <p:spPr>
          <a:xfrm flipH="1">
            <a:off x="7666666" y="302124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Rectangle 159"/>
          <p:cNvSpPr/>
          <p:nvPr/>
        </p:nvSpPr>
        <p:spPr>
          <a:xfrm flipH="1">
            <a:off x="8610600" y="2605832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Rectangle 161"/>
          <p:cNvSpPr/>
          <p:nvPr/>
        </p:nvSpPr>
        <p:spPr>
          <a:xfrm flipH="1">
            <a:off x="7237086" y="3915549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3" name="Straight Connector 162"/>
          <p:cNvCxnSpPr>
            <a:stCxn id="186" idx="0"/>
            <a:endCxn id="187" idx="0"/>
          </p:cNvCxnSpPr>
          <p:nvPr/>
        </p:nvCxnSpPr>
        <p:spPr>
          <a:xfrm>
            <a:off x="7313285" y="3428886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7" name="Straight Connector 166"/>
          <p:cNvCxnSpPr>
            <a:stCxn id="182" idx="2"/>
            <a:endCxn id="175" idx="6"/>
          </p:cNvCxnSpPr>
          <p:nvPr/>
        </p:nvCxnSpPr>
        <p:spPr>
          <a:xfrm flipV="1">
            <a:off x="8266361" y="2796334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8" name="TextBox 167"/>
          <p:cNvSpPr txBox="1"/>
          <p:nvPr/>
        </p:nvSpPr>
        <p:spPr>
          <a:xfrm flipH="1">
            <a:off x="8540653" y="3171050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 flipH="1">
            <a:off x="8113964" y="302124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7333773" y="361074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6908690" y="361074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2" name="Straight Connector 171"/>
          <p:cNvCxnSpPr>
            <a:stCxn id="173" idx="2"/>
          </p:cNvCxnSpPr>
          <p:nvPr/>
        </p:nvCxnSpPr>
        <p:spPr>
          <a:xfrm flipH="1">
            <a:off x="8369203" y="2465195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172"/>
          <p:cNvSpPr txBox="1"/>
          <p:nvPr/>
        </p:nvSpPr>
        <p:spPr>
          <a:xfrm flipH="1">
            <a:off x="8096250" y="2218974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74" name="TextBox 173"/>
          <p:cNvSpPr txBox="1"/>
          <p:nvPr/>
        </p:nvSpPr>
        <p:spPr>
          <a:xfrm flipH="1">
            <a:off x="7671908" y="355928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8540653" y="2728332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" name="TextBox 175"/>
          <p:cNvSpPr txBox="1"/>
          <p:nvPr/>
        </p:nvSpPr>
        <p:spPr>
          <a:xfrm flipH="1">
            <a:off x="7666666" y="277827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TextBox 176"/>
          <p:cNvSpPr txBox="1"/>
          <p:nvPr/>
        </p:nvSpPr>
        <p:spPr>
          <a:xfrm flipH="1">
            <a:off x="7382676" y="313966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TextBox 177"/>
          <p:cNvSpPr txBox="1"/>
          <p:nvPr/>
        </p:nvSpPr>
        <p:spPr>
          <a:xfrm flipH="1">
            <a:off x="7148650" y="303089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 flipH="1">
            <a:off x="6925714" y="318329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6661420" y="284317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TextBox 180"/>
          <p:cNvSpPr txBox="1"/>
          <p:nvPr/>
        </p:nvSpPr>
        <p:spPr>
          <a:xfrm flipH="1">
            <a:off x="6676066" y="30479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TextBox 181"/>
          <p:cNvSpPr txBox="1"/>
          <p:nvPr/>
        </p:nvSpPr>
        <p:spPr>
          <a:xfrm flipH="1">
            <a:off x="8113962" y="276359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6208014" y="283237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TextBox 183"/>
          <p:cNvSpPr txBox="1"/>
          <p:nvPr/>
        </p:nvSpPr>
        <p:spPr>
          <a:xfrm flipH="1">
            <a:off x="6208014" y="305725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TextBox 184"/>
          <p:cNvSpPr txBox="1"/>
          <p:nvPr/>
        </p:nvSpPr>
        <p:spPr>
          <a:xfrm flipH="1">
            <a:off x="7008487" y="341769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TextBox 185"/>
          <p:cNvSpPr txBox="1"/>
          <p:nvPr/>
        </p:nvSpPr>
        <p:spPr>
          <a:xfrm flipH="1">
            <a:off x="7237086" y="342888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TextBox 186"/>
          <p:cNvSpPr txBox="1"/>
          <p:nvPr/>
        </p:nvSpPr>
        <p:spPr>
          <a:xfrm flipH="1">
            <a:off x="7416226" y="3847547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TextBox 187"/>
          <p:cNvSpPr txBox="1"/>
          <p:nvPr/>
        </p:nvSpPr>
        <p:spPr>
          <a:xfrm flipH="1">
            <a:off x="6844996" y="3855097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Oval 188"/>
          <p:cNvSpPr/>
          <p:nvPr/>
        </p:nvSpPr>
        <p:spPr>
          <a:xfrm flipH="1">
            <a:off x="8305800" y="270198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" name="Oval 189"/>
          <p:cNvSpPr/>
          <p:nvPr/>
        </p:nvSpPr>
        <p:spPr>
          <a:xfrm flipH="1">
            <a:off x="8305800" y="309579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1" name="Straight Connector 190"/>
          <p:cNvCxnSpPr>
            <a:stCxn id="157" idx="6"/>
            <a:endCxn id="177" idx="2"/>
          </p:cNvCxnSpPr>
          <p:nvPr/>
        </p:nvCxnSpPr>
        <p:spPr>
          <a:xfrm flipH="1">
            <a:off x="7523208" y="3086145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Connector 191"/>
          <p:cNvCxnSpPr>
            <a:endCxn id="183" idx="6"/>
          </p:cNvCxnSpPr>
          <p:nvPr/>
        </p:nvCxnSpPr>
        <p:spPr>
          <a:xfrm>
            <a:off x="5791200" y="2882696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Oval 192"/>
          <p:cNvSpPr/>
          <p:nvPr/>
        </p:nvSpPr>
        <p:spPr>
          <a:xfrm>
            <a:off x="5956397" y="282857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765994" y="2115508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" name="TextBox 195"/>
          <p:cNvSpPr txBox="1"/>
          <p:nvPr/>
        </p:nvSpPr>
        <p:spPr>
          <a:xfrm flipH="1">
            <a:off x="7148650" y="269735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8" name="TextBox 197"/>
          <p:cNvSpPr txBox="1"/>
          <p:nvPr/>
        </p:nvSpPr>
        <p:spPr>
          <a:xfrm flipH="1">
            <a:off x="6925714" y="262844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TextBox 198"/>
          <p:cNvSpPr txBox="1"/>
          <p:nvPr/>
        </p:nvSpPr>
        <p:spPr>
          <a:xfrm flipH="1">
            <a:off x="7371316" y="262341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00" name="Straight Connector 199"/>
          <p:cNvCxnSpPr>
            <a:endCxn id="184" idx="6"/>
          </p:cNvCxnSpPr>
          <p:nvPr/>
        </p:nvCxnSpPr>
        <p:spPr>
          <a:xfrm flipV="1">
            <a:off x="5791200" y="3120805"/>
            <a:ext cx="416814" cy="5024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4" name="Oval 193"/>
          <p:cNvSpPr/>
          <p:nvPr/>
        </p:nvSpPr>
        <p:spPr>
          <a:xfrm>
            <a:off x="5943600" y="307479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394266" y="1629830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grpSp>
        <p:nvGrpSpPr>
          <p:cNvPr id="4" name="Group 200"/>
          <p:cNvGrpSpPr/>
          <p:nvPr/>
        </p:nvGrpSpPr>
        <p:grpSpPr>
          <a:xfrm>
            <a:off x="228600" y="1553349"/>
            <a:ext cx="1939057" cy="2914710"/>
            <a:chOff x="533400" y="1657350"/>
            <a:chExt cx="1939057" cy="2914710"/>
          </a:xfrm>
        </p:grpSpPr>
        <p:sp>
          <p:nvSpPr>
            <p:cNvPr id="203" name="Oval 202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210" name="TextBox 209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212" name="TextBox 211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214" name="TextBox 213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2" name="Straight Connector 221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3" name="TextBox 222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5" name="TextBox 224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786951" y="2337614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243" name="Straight Connector 242"/>
          <p:cNvCxnSpPr>
            <a:stCxn id="245" idx="3"/>
            <a:endCxn id="244" idx="1"/>
          </p:cNvCxnSpPr>
          <p:nvPr/>
        </p:nvCxnSpPr>
        <p:spPr>
          <a:xfrm>
            <a:off x="3046071" y="3577178"/>
            <a:ext cx="87029" cy="136537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4" name="Rectangle 243"/>
          <p:cNvSpPr/>
          <p:nvPr/>
        </p:nvSpPr>
        <p:spPr>
          <a:xfrm>
            <a:off x="3133100" y="3643024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246" name="Straight Connector 245"/>
          <p:cNvCxnSpPr>
            <a:stCxn id="248" idx="3"/>
            <a:endCxn id="247" idx="1"/>
          </p:cNvCxnSpPr>
          <p:nvPr/>
        </p:nvCxnSpPr>
        <p:spPr>
          <a:xfrm flipV="1">
            <a:off x="3697356" y="4121924"/>
            <a:ext cx="228617" cy="16716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7" name="Rectangle 246"/>
          <p:cNvSpPr/>
          <p:nvPr/>
        </p:nvSpPr>
        <p:spPr>
          <a:xfrm>
            <a:off x="3925973" y="4051233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556552" y="4067949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249" name="Straight Connector 248"/>
          <p:cNvCxnSpPr>
            <a:stCxn id="251" idx="3"/>
            <a:endCxn id="250" idx="1"/>
          </p:cNvCxnSpPr>
          <p:nvPr/>
        </p:nvCxnSpPr>
        <p:spPr>
          <a:xfrm flipV="1">
            <a:off x="4600024" y="3695047"/>
            <a:ext cx="181526" cy="89359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1" name="Rectangle 250"/>
          <p:cNvSpPr/>
          <p:nvPr/>
        </p:nvSpPr>
        <p:spPr>
          <a:xfrm>
            <a:off x="4459220" y="3713715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282495" y="2049627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640746" y="1906829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5" name="Freeform 254"/>
          <p:cNvSpPr/>
          <p:nvPr/>
        </p:nvSpPr>
        <p:spPr>
          <a:xfrm>
            <a:off x="2133600" y="1742921"/>
            <a:ext cx="3348551" cy="1771038"/>
          </a:xfrm>
          <a:custGeom>
            <a:avLst/>
            <a:gdLst>
              <a:gd name="connsiteX0" fmla="*/ 0 w 3209925"/>
              <a:gd name="connsiteY0" fmla="*/ 1689100 h 1689100"/>
              <a:gd name="connsiteX1" fmla="*/ 647700 w 3209925"/>
              <a:gd name="connsiteY1" fmla="*/ 250825 h 1689100"/>
              <a:gd name="connsiteX2" fmla="*/ 3209925 w 3209925"/>
              <a:gd name="connsiteY2" fmla="*/ 18415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9925" h="1689100">
                <a:moveTo>
                  <a:pt x="0" y="1689100"/>
                </a:moveTo>
                <a:cubicBezTo>
                  <a:pt x="56356" y="1095375"/>
                  <a:pt x="112712" y="501650"/>
                  <a:pt x="647700" y="250825"/>
                </a:cubicBezTo>
                <a:cubicBezTo>
                  <a:pt x="1182688" y="0"/>
                  <a:pt x="2196306" y="92075"/>
                  <a:pt x="3209925" y="18415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2495550" y="2010707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7" name="Freeform 256"/>
          <p:cNvSpPr/>
          <p:nvPr/>
        </p:nvSpPr>
        <p:spPr>
          <a:xfrm>
            <a:off x="2981325" y="3620404"/>
            <a:ext cx="1895475" cy="856346"/>
          </a:xfrm>
          <a:custGeom>
            <a:avLst/>
            <a:gdLst>
              <a:gd name="connsiteX0" fmla="*/ 0 w 1895475"/>
              <a:gd name="connsiteY0" fmla="*/ 0 h 746125"/>
              <a:gd name="connsiteX1" fmla="*/ 857250 w 1895475"/>
              <a:gd name="connsiteY1" fmla="*/ 733425 h 746125"/>
              <a:gd name="connsiteX2" fmla="*/ 1895475 w 1895475"/>
              <a:gd name="connsiteY2" fmla="*/ 76200 h 74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746125">
                <a:moveTo>
                  <a:pt x="0" y="0"/>
                </a:moveTo>
                <a:cubicBezTo>
                  <a:pt x="270669" y="360362"/>
                  <a:pt x="541338" y="720725"/>
                  <a:pt x="857250" y="733425"/>
                </a:cubicBezTo>
                <a:cubicBezTo>
                  <a:pt x="1173162" y="746125"/>
                  <a:pt x="1534318" y="411162"/>
                  <a:pt x="1895475" y="76200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765090" y="43726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9" name="Oval 258"/>
          <p:cNvSpPr/>
          <p:nvPr/>
        </p:nvSpPr>
        <p:spPr>
          <a:xfrm>
            <a:off x="4450890" y="2010448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4781550" y="3624356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2905267" y="3506487"/>
            <a:ext cx="140804" cy="141382"/>
          </a:xfrm>
          <a:prstGeom prst="rect">
            <a:avLst/>
          </a:prstGeom>
          <a:solidFill>
            <a:srgbClr val="17BB7E">
              <a:lumMod val="40000"/>
              <a:lumOff val="6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6553200" y="2474709"/>
            <a:ext cx="197310" cy="1803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4" name="Straight Connector 273"/>
          <p:cNvCxnSpPr>
            <a:stCxn id="183" idx="2"/>
            <a:endCxn id="180" idx="6"/>
          </p:cNvCxnSpPr>
          <p:nvPr/>
        </p:nvCxnSpPr>
        <p:spPr>
          <a:xfrm>
            <a:off x="6360413" y="2895925"/>
            <a:ext cx="301007" cy="1214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7" name="Straight Connector 276"/>
          <p:cNvCxnSpPr>
            <a:stCxn id="198" idx="1"/>
            <a:endCxn id="92" idx="1"/>
          </p:cNvCxnSpPr>
          <p:nvPr/>
        </p:nvCxnSpPr>
        <p:spPr>
          <a:xfrm flipV="1">
            <a:off x="7045666" y="2630763"/>
            <a:ext cx="407276" cy="16685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0" name="TextBox 279"/>
          <p:cNvSpPr txBox="1"/>
          <p:nvPr/>
        </p:nvSpPr>
        <p:spPr>
          <a:xfrm>
            <a:off x="7930734" y="2946473"/>
            <a:ext cx="140532" cy="1297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81" name="Straight Connector 280"/>
          <p:cNvCxnSpPr>
            <a:stCxn id="176" idx="3"/>
            <a:endCxn id="280" idx="1"/>
          </p:cNvCxnSpPr>
          <p:nvPr/>
        </p:nvCxnSpPr>
        <p:spPr>
          <a:xfrm>
            <a:off x="7786618" y="2889062"/>
            <a:ext cx="164696" cy="76419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6" name="Straight Connector 285"/>
          <p:cNvCxnSpPr>
            <a:stCxn id="280" idx="7"/>
            <a:endCxn id="182" idx="5"/>
          </p:cNvCxnSpPr>
          <p:nvPr/>
        </p:nvCxnSpPr>
        <p:spPr>
          <a:xfrm flipV="1">
            <a:off x="8050686" y="2872080"/>
            <a:ext cx="85594" cy="93401"/>
          </a:xfrm>
          <a:prstGeom prst="line">
            <a:avLst/>
          </a:prstGeom>
          <a:noFill/>
          <a:ln w="38100" cap="flat" cmpd="sng" algn="ctr">
            <a:solidFill>
              <a:srgbClr val="00CC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9" name="Freeform 288"/>
          <p:cNvSpPr/>
          <p:nvPr/>
        </p:nvSpPr>
        <p:spPr>
          <a:xfrm>
            <a:off x="4423299" y="1955137"/>
            <a:ext cx="247650" cy="128587"/>
          </a:xfrm>
          <a:custGeom>
            <a:avLst/>
            <a:gdLst>
              <a:gd name="connsiteX0" fmla="*/ 0 w 247650"/>
              <a:gd name="connsiteY0" fmla="*/ 128587 h 128587"/>
              <a:gd name="connsiteX1" fmla="*/ 76200 w 247650"/>
              <a:gd name="connsiteY1" fmla="*/ 14287 h 128587"/>
              <a:gd name="connsiteX2" fmla="*/ 247650 w 247650"/>
              <a:gd name="connsiteY2" fmla="*/ 42862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587">
                <a:moveTo>
                  <a:pt x="0" y="128587"/>
                </a:moveTo>
                <a:cubicBezTo>
                  <a:pt x="17462" y="78581"/>
                  <a:pt x="34925" y="28575"/>
                  <a:pt x="76200" y="14287"/>
                </a:cubicBezTo>
                <a:cubicBezTo>
                  <a:pt x="117475" y="0"/>
                  <a:pt x="182562" y="21431"/>
                  <a:pt x="247650" y="42862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7" grpId="0" animBg="1"/>
      <p:bldP spid="248" grpId="0" animBg="1"/>
      <p:bldP spid="251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50" grpId="0" animBg="1"/>
      <p:bldP spid="245" grpId="0" animBg="1"/>
      <p:bldP spid="273" grpId="0" animBg="1"/>
      <p:bldP spid="2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>
            <a:off x="3360236" y="1860104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5" name="Straight Connector 224"/>
          <p:cNvCxnSpPr/>
          <p:nvPr/>
        </p:nvCxnSpPr>
        <p:spPr>
          <a:xfrm>
            <a:off x="5727797" y="1919808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Connector 112"/>
          <p:cNvCxnSpPr>
            <a:endCxn id="114" idx="3"/>
          </p:cNvCxnSpPr>
          <p:nvPr/>
        </p:nvCxnSpPr>
        <p:spPr>
          <a:xfrm flipH="1">
            <a:off x="1727178" y="3044572"/>
            <a:ext cx="101048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52" y="228600"/>
            <a:ext cx="7529980" cy="457200"/>
          </a:xfrm>
        </p:spPr>
        <p:txBody>
          <a:bodyPr>
            <a:normAutofit/>
          </a:bodyPr>
          <a:lstStyle/>
          <a:p>
            <a:r>
              <a:rPr lang="it-IT" sz="2000" dirty="0" smtClean="0"/>
              <a:t>Multi-Domain Physical Network Example to illustrate T-API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090998" y="1705773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46820" y="2175065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12250" y="2129515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46144" y="2481136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46144" y="1827370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>
            <a:stCxn id="116" idx="6"/>
            <a:endCxn id="315" idx="3"/>
          </p:cNvCxnSpPr>
          <p:nvPr/>
        </p:nvCxnSpPr>
        <p:spPr>
          <a:xfrm flipV="1">
            <a:off x="1732420" y="2078794"/>
            <a:ext cx="164038" cy="12655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Straight Connector 76"/>
          <p:cNvCxnSpPr>
            <a:stCxn id="314" idx="4"/>
            <a:endCxn id="118" idx="0"/>
          </p:cNvCxnSpPr>
          <p:nvPr/>
        </p:nvCxnSpPr>
        <p:spPr>
          <a:xfrm>
            <a:off x="2180170" y="2200579"/>
            <a:ext cx="0" cy="19249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stCxn id="124" idx="3"/>
            <a:endCxn id="119" idx="6"/>
          </p:cNvCxnSpPr>
          <p:nvPr/>
        </p:nvCxnSpPr>
        <p:spPr>
          <a:xfrm flipH="1">
            <a:off x="2473372" y="2520959"/>
            <a:ext cx="129696" cy="8941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/>
          <p:cNvCxnSpPr>
            <a:stCxn id="317" idx="5"/>
            <a:endCxn id="123" idx="2"/>
          </p:cNvCxnSpPr>
          <p:nvPr/>
        </p:nvCxnSpPr>
        <p:spPr>
          <a:xfrm>
            <a:off x="2434352" y="2101401"/>
            <a:ext cx="16278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Rectangle 79"/>
          <p:cNvSpPr/>
          <p:nvPr/>
        </p:nvSpPr>
        <p:spPr>
          <a:xfrm>
            <a:off x="331286" y="2398871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94" idx="6"/>
            <a:endCxn id="95" idx="2"/>
          </p:cNvCxnSpPr>
          <p:nvPr/>
        </p:nvCxnSpPr>
        <p:spPr>
          <a:xfrm flipV="1">
            <a:off x="858433" y="2446970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Rectangle 83"/>
          <p:cNvSpPr/>
          <p:nvPr/>
        </p:nvSpPr>
        <p:spPr>
          <a:xfrm>
            <a:off x="2238200" y="3277725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5" name="Straight Connector 84"/>
          <p:cNvCxnSpPr>
            <a:stCxn id="131" idx="0"/>
            <a:endCxn id="128" idx="0"/>
          </p:cNvCxnSpPr>
          <p:nvPr/>
        </p:nvCxnSpPr>
        <p:spPr>
          <a:xfrm flipH="1" flipV="1">
            <a:off x="2314400" y="2779871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TextBox 85"/>
          <p:cNvSpPr txBox="1"/>
          <p:nvPr/>
        </p:nvSpPr>
        <p:spPr>
          <a:xfrm>
            <a:off x="1591888" y="238342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1286" y="1968008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04800" y="3277725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129" idx="0"/>
            <a:endCxn id="130" idx="0"/>
          </p:cNvCxnSpPr>
          <p:nvPr/>
        </p:nvCxnSpPr>
        <p:spPr>
          <a:xfrm flipH="1">
            <a:off x="1912913" y="2791062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/>
          <p:cNvCxnSpPr>
            <a:stCxn id="125" idx="2"/>
            <a:endCxn id="115" idx="6"/>
          </p:cNvCxnSpPr>
          <p:nvPr/>
        </p:nvCxnSpPr>
        <p:spPr>
          <a:xfrm flipH="1" flipV="1">
            <a:off x="858433" y="2158510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4" name="TextBox 93"/>
          <p:cNvSpPr txBox="1"/>
          <p:nvPr/>
        </p:nvSpPr>
        <p:spPr>
          <a:xfrm>
            <a:off x="718539" y="2533226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2723" y="238342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912913" y="297292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337996" y="297292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163"/>
          <p:cNvGrpSpPr/>
          <p:nvPr/>
        </p:nvGrpSpPr>
        <p:grpSpPr>
          <a:xfrm>
            <a:off x="211349" y="707625"/>
            <a:ext cx="3031657" cy="706401"/>
            <a:chOff x="665675" y="5514199"/>
            <a:chExt cx="2710206" cy="706399"/>
          </a:xfrm>
        </p:grpSpPr>
        <p:sp>
          <p:nvSpPr>
            <p:cNvPr id="103" name="Oval 102"/>
            <p:cNvSpPr/>
            <p:nvPr/>
          </p:nvSpPr>
          <p:spPr>
            <a:xfrm>
              <a:off x="665675" y="5742904"/>
              <a:ext cx="152400" cy="152400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7584" y="5742801"/>
              <a:ext cx="254829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 (Network Internal)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665675" y="5967312"/>
              <a:ext cx="152400" cy="152400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1</a:t>
              </a: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7584" y="5943600"/>
              <a:ext cx="161615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EndPoint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65675" y="5542105"/>
              <a:ext cx="152400" cy="152400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7584" y="5514199"/>
              <a:ext cx="254829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(Network Edge)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9" name="Straight Connector 108"/>
          <p:cNvCxnSpPr>
            <a:stCxn id="110" idx="2"/>
          </p:cNvCxnSpPr>
          <p:nvPr/>
        </p:nvCxnSpPr>
        <p:spPr>
          <a:xfrm>
            <a:off x="1029883" y="1827371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0" name="TextBox 109"/>
          <p:cNvSpPr txBox="1"/>
          <p:nvPr/>
        </p:nvSpPr>
        <p:spPr>
          <a:xfrm>
            <a:off x="756930" y="1581150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6899" y="1617821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81272" y="2921461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8539" y="209050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91888" y="21404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75878" y="25018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09904" y="239307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32840" y="254547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97134" y="22053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82488" y="24101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32725" y="212577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38672" y="218932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38672" y="243200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38200" y="277987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09601" y="279106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42966" y="320972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14196" y="3217273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4352" y="3863911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400" kern="0" dirty="0" smtClean="0">
                <a:solidFill>
                  <a:srgbClr val="000000"/>
                </a:solidFill>
              </a:rPr>
              <a:t>3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Network domain</a:t>
            </a:r>
            <a:r>
              <a:rPr kumimoji="0" lang="it-IT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Blue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with two Customer domains (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Red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Green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 UNI interfaces are ETH (e.g. 10GE),  NNI interfaces are OTU (e.g. 100G OTN)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 UNI boxes are ODU+ETH switch capable, while rest are only ODU switch capable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473894" y="1676400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3457984" y="1723013"/>
            <a:ext cx="2193038" cy="1267152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942146" y="2057444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672332" y="2054744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294500" y="249555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5" name="Straight Connector 254"/>
          <p:cNvCxnSpPr>
            <a:stCxn id="287" idx="6"/>
            <a:endCxn id="294" idx="2"/>
          </p:cNvCxnSpPr>
          <p:nvPr/>
        </p:nvCxnSpPr>
        <p:spPr>
          <a:xfrm>
            <a:off x="4198436" y="2143691"/>
            <a:ext cx="69370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6" name="Straight Connector 255"/>
          <p:cNvCxnSpPr>
            <a:stCxn id="266" idx="5"/>
            <a:endCxn id="288" idx="2"/>
          </p:cNvCxnSpPr>
          <p:nvPr/>
        </p:nvCxnSpPr>
        <p:spPr>
          <a:xfrm>
            <a:off x="4037324" y="2481632"/>
            <a:ext cx="207490" cy="7443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8" name="Straight Connector 257"/>
          <p:cNvCxnSpPr>
            <a:stCxn id="295" idx="3"/>
            <a:endCxn id="290" idx="6"/>
          </p:cNvCxnSpPr>
          <p:nvPr/>
        </p:nvCxnSpPr>
        <p:spPr>
          <a:xfrm flipH="1">
            <a:off x="4822367" y="2494209"/>
            <a:ext cx="230890" cy="7132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6" name="TextBox 265"/>
          <p:cNvSpPr txBox="1"/>
          <p:nvPr/>
        </p:nvSpPr>
        <p:spPr>
          <a:xfrm>
            <a:off x="3917372" y="237084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592805" y="218132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057904" y="20787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244814" y="249116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681835" y="250064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892145" y="20787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032677" y="238342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218300" y="272646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334001" y="218132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692286" y="272751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1" name="Straight Connector 90"/>
          <p:cNvCxnSpPr>
            <a:stCxn id="127" idx="6"/>
            <a:endCxn id="296" idx="2"/>
          </p:cNvCxnSpPr>
          <p:nvPr/>
        </p:nvCxnSpPr>
        <p:spPr>
          <a:xfrm>
            <a:off x="3191071" y="2495550"/>
            <a:ext cx="1027229" cy="294457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Connector 82"/>
          <p:cNvCxnSpPr>
            <a:stCxn id="126" idx="6"/>
            <a:endCxn id="274" idx="2"/>
          </p:cNvCxnSpPr>
          <p:nvPr/>
        </p:nvCxnSpPr>
        <p:spPr>
          <a:xfrm flipV="1">
            <a:off x="3191071" y="2244872"/>
            <a:ext cx="401734" cy="7996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Oval 99"/>
          <p:cNvSpPr/>
          <p:nvPr/>
        </p:nvSpPr>
        <p:spPr>
          <a:xfrm>
            <a:off x="3284036" y="2190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284036" y="2436971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767624" y="145655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140396" y="145655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Oval 96"/>
          <p:cNvSpPr/>
          <p:nvPr/>
        </p:nvSpPr>
        <p:spPr>
          <a:xfrm>
            <a:off x="940886" y="206416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40886" y="245797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86" idx="6"/>
            <a:endCxn id="117" idx="2"/>
          </p:cNvCxnSpPr>
          <p:nvPr/>
        </p:nvCxnSpPr>
        <p:spPr>
          <a:xfrm>
            <a:off x="1732420" y="2448321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Connector 203"/>
          <p:cNvCxnSpPr/>
          <p:nvPr/>
        </p:nvCxnSpPr>
        <p:spPr>
          <a:xfrm>
            <a:off x="6356620" y="3044572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1" name="Oval 210"/>
          <p:cNvSpPr/>
          <p:nvPr/>
        </p:nvSpPr>
        <p:spPr>
          <a:xfrm flipH="1">
            <a:off x="5810250" y="1705773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 flipH="1">
            <a:off x="5979414" y="2175065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 flipH="1">
            <a:off x="7426198" y="2129515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9" name="Rectangle 248"/>
          <p:cNvSpPr/>
          <p:nvPr/>
        </p:nvSpPr>
        <p:spPr>
          <a:xfrm flipH="1">
            <a:off x="6680090" y="2481136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Rectangle 253"/>
          <p:cNvSpPr/>
          <p:nvPr/>
        </p:nvSpPr>
        <p:spPr>
          <a:xfrm flipH="1">
            <a:off x="6696876" y="1827370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7" name="Straight Connector 256"/>
          <p:cNvCxnSpPr>
            <a:stCxn id="281" idx="6"/>
            <a:endCxn id="332" idx="3"/>
          </p:cNvCxnSpPr>
          <p:nvPr/>
        </p:nvCxnSpPr>
        <p:spPr>
          <a:xfrm flipH="1" flipV="1">
            <a:off x="7186468" y="2096378"/>
            <a:ext cx="175398" cy="1089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9" name="Straight Connector 258"/>
          <p:cNvCxnSpPr>
            <a:stCxn id="328" idx="4"/>
            <a:endCxn id="283" idx="0"/>
          </p:cNvCxnSpPr>
          <p:nvPr/>
        </p:nvCxnSpPr>
        <p:spPr>
          <a:xfrm>
            <a:off x="6914116" y="2189321"/>
            <a:ext cx="0" cy="2037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0" name="Straight Connector 259"/>
          <p:cNvCxnSpPr>
            <a:stCxn id="292" idx="2"/>
            <a:endCxn id="284" idx="6"/>
          </p:cNvCxnSpPr>
          <p:nvPr/>
        </p:nvCxnSpPr>
        <p:spPr>
          <a:xfrm>
            <a:off x="6511798" y="2475071"/>
            <a:ext cx="109116" cy="1352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1" name="Straight Connector 260"/>
          <p:cNvCxnSpPr>
            <a:stCxn id="330" idx="5"/>
            <a:endCxn id="291" idx="2"/>
          </p:cNvCxnSpPr>
          <p:nvPr/>
        </p:nvCxnSpPr>
        <p:spPr>
          <a:xfrm flipH="1">
            <a:off x="6497152" y="2101401"/>
            <a:ext cx="14434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2" name="Rectangle 261"/>
          <p:cNvSpPr/>
          <p:nvPr/>
        </p:nvSpPr>
        <p:spPr>
          <a:xfrm flipH="1">
            <a:off x="8305800" y="2398871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3" name="Straight Connector 262"/>
          <p:cNvCxnSpPr>
            <a:stCxn id="272" idx="6"/>
            <a:endCxn id="273" idx="2"/>
          </p:cNvCxnSpPr>
          <p:nvPr/>
        </p:nvCxnSpPr>
        <p:spPr>
          <a:xfrm flipH="1" flipV="1">
            <a:off x="7961563" y="2446970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4" name="Rectangle 263"/>
          <p:cNvSpPr/>
          <p:nvPr/>
        </p:nvSpPr>
        <p:spPr>
          <a:xfrm flipH="1">
            <a:off x="6398886" y="3277725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5" name="Straight Connector 264"/>
          <p:cNvCxnSpPr>
            <a:stCxn id="304" idx="0"/>
            <a:endCxn id="301" idx="0"/>
          </p:cNvCxnSpPr>
          <p:nvPr/>
        </p:nvCxnSpPr>
        <p:spPr>
          <a:xfrm flipV="1">
            <a:off x="6610143" y="2779871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7" name="TextBox 266"/>
          <p:cNvSpPr txBox="1"/>
          <p:nvPr/>
        </p:nvSpPr>
        <p:spPr>
          <a:xfrm flipH="1">
            <a:off x="7361866" y="238342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8" name="Rectangle 267"/>
          <p:cNvSpPr/>
          <p:nvPr/>
        </p:nvSpPr>
        <p:spPr>
          <a:xfrm flipH="1">
            <a:off x="8305800" y="1968008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9" name="Rectangle 268"/>
          <p:cNvSpPr/>
          <p:nvPr/>
        </p:nvSpPr>
        <p:spPr>
          <a:xfrm flipH="1">
            <a:off x="6932286" y="3277725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0" name="Straight Connector 269"/>
          <p:cNvCxnSpPr>
            <a:stCxn id="302" idx="0"/>
            <a:endCxn id="303" idx="0"/>
          </p:cNvCxnSpPr>
          <p:nvPr/>
        </p:nvCxnSpPr>
        <p:spPr>
          <a:xfrm>
            <a:off x="7008485" y="2791062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1" name="Straight Connector 270"/>
          <p:cNvCxnSpPr>
            <a:stCxn id="293" idx="2"/>
            <a:endCxn id="280" idx="6"/>
          </p:cNvCxnSpPr>
          <p:nvPr/>
        </p:nvCxnSpPr>
        <p:spPr>
          <a:xfrm flipV="1">
            <a:off x="7961561" y="2158510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2" name="TextBox 271"/>
          <p:cNvSpPr txBox="1"/>
          <p:nvPr/>
        </p:nvSpPr>
        <p:spPr>
          <a:xfrm flipH="1">
            <a:off x="8235853" y="2533226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3" name="TextBox 272"/>
          <p:cNvSpPr txBox="1"/>
          <p:nvPr/>
        </p:nvSpPr>
        <p:spPr>
          <a:xfrm flipH="1">
            <a:off x="7809164" y="238342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5" name="Oval 274"/>
          <p:cNvSpPr/>
          <p:nvPr/>
        </p:nvSpPr>
        <p:spPr>
          <a:xfrm flipH="1">
            <a:off x="7028973" y="297292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6" name="Oval 275"/>
          <p:cNvSpPr/>
          <p:nvPr/>
        </p:nvSpPr>
        <p:spPr>
          <a:xfrm flipH="1">
            <a:off x="6603890" y="297292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7" name="Straight Connector 276"/>
          <p:cNvCxnSpPr>
            <a:stCxn id="278" idx="2"/>
          </p:cNvCxnSpPr>
          <p:nvPr/>
        </p:nvCxnSpPr>
        <p:spPr>
          <a:xfrm flipH="1">
            <a:off x="8064403" y="1827371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8" name="TextBox 277"/>
          <p:cNvSpPr txBox="1"/>
          <p:nvPr/>
        </p:nvSpPr>
        <p:spPr>
          <a:xfrm flipH="1">
            <a:off x="7791450" y="1581150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79" name="TextBox 278"/>
          <p:cNvSpPr txBox="1"/>
          <p:nvPr/>
        </p:nvSpPr>
        <p:spPr>
          <a:xfrm flipH="1">
            <a:off x="7367108" y="2921461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80" name="TextBox 279"/>
          <p:cNvSpPr txBox="1"/>
          <p:nvPr/>
        </p:nvSpPr>
        <p:spPr>
          <a:xfrm flipH="1">
            <a:off x="8235853" y="209050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1" name="TextBox 280"/>
          <p:cNvSpPr txBox="1"/>
          <p:nvPr/>
        </p:nvSpPr>
        <p:spPr>
          <a:xfrm flipH="1">
            <a:off x="7361866" y="21404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2" name="TextBox 281"/>
          <p:cNvSpPr txBox="1"/>
          <p:nvPr/>
        </p:nvSpPr>
        <p:spPr>
          <a:xfrm flipH="1">
            <a:off x="7077876" y="25018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3" name="TextBox 282"/>
          <p:cNvSpPr txBox="1"/>
          <p:nvPr/>
        </p:nvSpPr>
        <p:spPr>
          <a:xfrm flipH="1">
            <a:off x="6843850" y="239307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4" name="TextBox 283"/>
          <p:cNvSpPr txBox="1"/>
          <p:nvPr/>
        </p:nvSpPr>
        <p:spPr>
          <a:xfrm flipH="1">
            <a:off x="6620914" y="254547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1" name="TextBox 290"/>
          <p:cNvSpPr txBox="1"/>
          <p:nvPr/>
        </p:nvSpPr>
        <p:spPr>
          <a:xfrm flipH="1">
            <a:off x="6356620" y="22053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TextBox 291"/>
          <p:cNvSpPr txBox="1"/>
          <p:nvPr/>
        </p:nvSpPr>
        <p:spPr>
          <a:xfrm flipH="1">
            <a:off x="6371266" y="24101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3" name="TextBox 292"/>
          <p:cNvSpPr txBox="1"/>
          <p:nvPr/>
        </p:nvSpPr>
        <p:spPr>
          <a:xfrm flipH="1">
            <a:off x="7809162" y="212577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9" name="TextBox 298"/>
          <p:cNvSpPr txBox="1"/>
          <p:nvPr/>
        </p:nvSpPr>
        <p:spPr>
          <a:xfrm flipH="1">
            <a:off x="5903214" y="219455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0" name="TextBox 299"/>
          <p:cNvSpPr txBox="1"/>
          <p:nvPr/>
        </p:nvSpPr>
        <p:spPr>
          <a:xfrm flipH="1">
            <a:off x="5903214" y="241943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1" name="TextBox 300"/>
          <p:cNvSpPr txBox="1"/>
          <p:nvPr/>
        </p:nvSpPr>
        <p:spPr>
          <a:xfrm flipH="1">
            <a:off x="6703687" y="277987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2" name="TextBox 301"/>
          <p:cNvSpPr txBox="1"/>
          <p:nvPr/>
        </p:nvSpPr>
        <p:spPr>
          <a:xfrm flipH="1">
            <a:off x="6932286" y="279106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3" name="TextBox 302"/>
          <p:cNvSpPr txBox="1"/>
          <p:nvPr/>
        </p:nvSpPr>
        <p:spPr>
          <a:xfrm flipH="1">
            <a:off x="7111426" y="320972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4" name="TextBox 303"/>
          <p:cNvSpPr txBox="1"/>
          <p:nvPr/>
        </p:nvSpPr>
        <p:spPr>
          <a:xfrm flipH="1">
            <a:off x="6540196" y="3217273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5" name="Oval 304"/>
          <p:cNvSpPr/>
          <p:nvPr/>
        </p:nvSpPr>
        <p:spPr>
          <a:xfrm flipH="1">
            <a:off x="8001000" y="206416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6" name="Oval 305"/>
          <p:cNvSpPr/>
          <p:nvPr/>
        </p:nvSpPr>
        <p:spPr>
          <a:xfrm flipH="1">
            <a:off x="8001000" y="245797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7" name="Straight Connector 306"/>
          <p:cNvCxnSpPr>
            <a:stCxn id="267" idx="6"/>
            <a:endCxn id="282" idx="2"/>
          </p:cNvCxnSpPr>
          <p:nvPr/>
        </p:nvCxnSpPr>
        <p:spPr>
          <a:xfrm flipH="1">
            <a:off x="7218408" y="2448321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6" name="Straight Connector 215"/>
          <p:cNvCxnSpPr>
            <a:stCxn id="300" idx="6"/>
            <a:endCxn id="298" idx="6"/>
          </p:cNvCxnSpPr>
          <p:nvPr/>
        </p:nvCxnSpPr>
        <p:spPr>
          <a:xfrm flipH="1">
            <a:off x="4844685" y="2482981"/>
            <a:ext cx="1058529" cy="30808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5" name="Straight Connector 204"/>
          <p:cNvCxnSpPr>
            <a:stCxn id="297" idx="6"/>
            <a:endCxn id="299" idx="6"/>
          </p:cNvCxnSpPr>
          <p:nvPr/>
        </p:nvCxnSpPr>
        <p:spPr>
          <a:xfrm>
            <a:off x="5486400" y="2244872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0" name="Oval 219"/>
          <p:cNvSpPr/>
          <p:nvPr/>
        </p:nvSpPr>
        <p:spPr>
          <a:xfrm>
            <a:off x="5651597" y="2190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638800" y="2436971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461194" y="1477684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109904" y="207078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875878" y="196800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314400" y="199061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8" name="TextBox 327"/>
          <p:cNvSpPr txBox="1"/>
          <p:nvPr/>
        </p:nvSpPr>
        <p:spPr>
          <a:xfrm flipH="1">
            <a:off x="6843850" y="205952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0" name="TextBox 329"/>
          <p:cNvSpPr txBox="1"/>
          <p:nvPr/>
        </p:nvSpPr>
        <p:spPr>
          <a:xfrm flipH="1">
            <a:off x="6620914" y="199061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2" name="TextBox 331"/>
          <p:cNvSpPr txBox="1"/>
          <p:nvPr/>
        </p:nvSpPr>
        <p:spPr>
          <a:xfrm flipH="1">
            <a:off x="7066516" y="198559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Oval 504"/>
          <p:cNvSpPr/>
          <p:nvPr/>
        </p:nvSpPr>
        <p:spPr>
          <a:xfrm>
            <a:off x="3452019" y="2996336"/>
            <a:ext cx="1865627" cy="1026185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57150"/>
            <a:ext cx="7393383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Multi-domain Hierarchical Control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5" name="Rounded Rectangle 184"/>
          <p:cNvSpPr/>
          <p:nvPr/>
        </p:nvSpPr>
        <p:spPr>
          <a:xfrm>
            <a:off x="1009650" y="2100650"/>
            <a:ext cx="2021586" cy="722322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388614" y="2100650"/>
            <a:ext cx="2021586" cy="722322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875251" y="2100650"/>
            <a:ext cx="2021586" cy="722322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200400" y="842244"/>
            <a:ext cx="2269238" cy="586506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47800" y="1733550"/>
            <a:ext cx="968918" cy="519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599298" y="514350"/>
            <a:ext cx="815822" cy="408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276600" y="514350"/>
            <a:ext cx="815822" cy="408777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79308" y="2294751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Domain-1 Controller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627434" y="2280851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Domain-2 Controller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065834" y="2294751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Domain-3 Controller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405536" y="950928"/>
            <a:ext cx="1928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Multi-Domain Controller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295400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295400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8384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264318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48099" y="1733550"/>
            <a:ext cx="968918" cy="561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695699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95699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658683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4664617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391624" y="1733550"/>
            <a:ext cx="968918" cy="547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TAPI Context-3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239224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39224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202208" y="17335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208142" y="19621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048000" y="514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962400" y="514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418883" y="514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333283" y="5143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7" name="Oval 556"/>
          <p:cNvSpPr/>
          <p:nvPr/>
        </p:nvSpPr>
        <p:spPr>
          <a:xfrm>
            <a:off x="1553476" y="21768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2005304" y="21768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2" name="Oval 561"/>
          <p:cNvSpPr/>
          <p:nvPr/>
        </p:nvSpPr>
        <p:spPr>
          <a:xfrm>
            <a:off x="6477000" y="220465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3" name="Oval 562"/>
          <p:cNvSpPr/>
          <p:nvPr/>
        </p:nvSpPr>
        <p:spPr>
          <a:xfrm>
            <a:off x="6947696" y="220465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1" name="Oval 690"/>
          <p:cNvSpPr/>
          <p:nvPr/>
        </p:nvSpPr>
        <p:spPr>
          <a:xfrm>
            <a:off x="3048000" y="770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2" name="Oval 691"/>
          <p:cNvSpPr/>
          <p:nvPr/>
        </p:nvSpPr>
        <p:spPr>
          <a:xfrm>
            <a:off x="3975770" y="77072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419600" y="75025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334000" y="75025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12.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3200400" y="2968582"/>
            <a:ext cx="8537" cy="1112821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Straight Connector 176"/>
          <p:cNvCxnSpPr/>
          <p:nvPr/>
        </p:nvCxnSpPr>
        <p:spPr>
          <a:xfrm>
            <a:off x="5644161" y="2996336"/>
            <a:ext cx="0" cy="108506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8" name="Straight Connector 177"/>
          <p:cNvCxnSpPr>
            <a:endCxn id="218" idx="3"/>
          </p:cNvCxnSpPr>
          <p:nvPr/>
        </p:nvCxnSpPr>
        <p:spPr>
          <a:xfrm flipH="1">
            <a:off x="1624492" y="4153050"/>
            <a:ext cx="826913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9" name="Oval 178"/>
          <p:cNvSpPr/>
          <p:nvPr/>
        </p:nvSpPr>
        <p:spPr>
          <a:xfrm>
            <a:off x="1078586" y="2996336"/>
            <a:ext cx="1865627" cy="1026185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184" name="Straight Connector 183"/>
          <p:cNvCxnSpPr>
            <a:stCxn id="359" idx="6"/>
            <a:endCxn id="341" idx="3"/>
          </p:cNvCxnSpPr>
          <p:nvPr/>
        </p:nvCxnSpPr>
        <p:spPr>
          <a:xfrm flipV="1">
            <a:off x="1564086" y="3318020"/>
            <a:ext cx="295400" cy="9621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6" name="Straight Connector 185"/>
          <p:cNvCxnSpPr>
            <a:stCxn id="340" idx="4"/>
            <a:endCxn id="372" idx="0"/>
          </p:cNvCxnSpPr>
          <p:nvPr/>
        </p:nvCxnSpPr>
        <p:spPr>
          <a:xfrm flipH="1">
            <a:off x="2017492" y="3476631"/>
            <a:ext cx="15099" cy="17457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7" name="Straight Connector 186"/>
          <p:cNvCxnSpPr>
            <a:stCxn id="388" idx="3"/>
            <a:endCxn id="371" idx="6"/>
          </p:cNvCxnSpPr>
          <p:nvPr/>
        </p:nvCxnSpPr>
        <p:spPr>
          <a:xfrm flipH="1">
            <a:off x="2195197" y="3685950"/>
            <a:ext cx="267367" cy="4725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Connector 191"/>
          <p:cNvCxnSpPr>
            <a:stCxn id="338" idx="5"/>
            <a:endCxn id="389" idx="2"/>
          </p:cNvCxnSpPr>
          <p:nvPr/>
        </p:nvCxnSpPr>
        <p:spPr>
          <a:xfrm>
            <a:off x="2247225" y="3318020"/>
            <a:ext cx="204179" cy="14893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4" name="Straight Connector 193"/>
          <p:cNvCxnSpPr>
            <a:stCxn id="205" idx="6"/>
            <a:endCxn id="361" idx="2"/>
          </p:cNvCxnSpPr>
          <p:nvPr/>
        </p:nvCxnSpPr>
        <p:spPr>
          <a:xfrm flipV="1">
            <a:off x="685800" y="3604236"/>
            <a:ext cx="493317" cy="9749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Straight Connector 195"/>
          <p:cNvCxnSpPr>
            <a:stCxn id="420" idx="0"/>
            <a:endCxn id="370" idx="4"/>
          </p:cNvCxnSpPr>
          <p:nvPr/>
        </p:nvCxnSpPr>
        <p:spPr>
          <a:xfrm flipH="1" flipV="1">
            <a:off x="2117012" y="4005203"/>
            <a:ext cx="95240" cy="27785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2" name="Straight Connector 201"/>
          <p:cNvCxnSpPr>
            <a:stCxn id="373" idx="4"/>
            <a:endCxn id="416" idx="0"/>
          </p:cNvCxnSpPr>
          <p:nvPr/>
        </p:nvCxnSpPr>
        <p:spPr>
          <a:xfrm flipH="1">
            <a:off x="1813355" y="4005203"/>
            <a:ext cx="73073" cy="275925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Connector 203"/>
          <p:cNvCxnSpPr>
            <a:stCxn id="362" idx="2"/>
            <a:endCxn id="219" idx="6"/>
          </p:cNvCxnSpPr>
          <p:nvPr/>
        </p:nvCxnSpPr>
        <p:spPr>
          <a:xfrm flipH="1" flipV="1">
            <a:off x="685800" y="3265959"/>
            <a:ext cx="493316" cy="148275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" name="Group 412"/>
          <p:cNvGrpSpPr/>
          <p:nvPr/>
        </p:nvGrpSpPr>
        <p:grpSpPr>
          <a:xfrm>
            <a:off x="342900" y="3548003"/>
            <a:ext cx="342900" cy="276395"/>
            <a:chOff x="342900" y="3333750"/>
            <a:chExt cx="342900" cy="276395"/>
          </a:xfrm>
        </p:grpSpPr>
        <p:sp>
          <p:nvSpPr>
            <p:cNvPr id="193" name="Rectangle 192"/>
            <p:cNvSpPr/>
            <p:nvPr/>
          </p:nvSpPr>
          <p:spPr>
            <a:xfrm>
              <a:off x="342900" y="3333750"/>
              <a:ext cx="304800" cy="276395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R-1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15853" y="3450290"/>
              <a:ext cx="69947" cy="743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8" name="Oval 207"/>
          <p:cNvSpPr/>
          <p:nvPr/>
        </p:nvSpPr>
        <p:spPr>
          <a:xfrm>
            <a:off x="1772128" y="40768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117012" y="40768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927197" y="2952750"/>
            <a:ext cx="0" cy="1077189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6" name="TextBox 215"/>
          <p:cNvSpPr txBox="1"/>
          <p:nvPr/>
        </p:nvSpPr>
        <p:spPr>
          <a:xfrm>
            <a:off x="654244" y="4029939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906113" y="403683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78586" y="4029939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grpSp>
        <p:nvGrpSpPr>
          <p:cNvPr id="5" name="Group 411"/>
          <p:cNvGrpSpPr/>
          <p:nvPr/>
        </p:nvGrpSpPr>
        <p:grpSpPr>
          <a:xfrm>
            <a:off x="349444" y="3110743"/>
            <a:ext cx="336356" cy="284860"/>
            <a:chOff x="349444" y="2896490"/>
            <a:chExt cx="336356" cy="284860"/>
          </a:xfrm>
        </p:grpSpPr>
        <p:sp>
          <p:nvSpPr>
            <p:cNvPr id="198" name="Rectangle 197"/>
            <p:cNvSpPr/>
            <p:nvPr/>
          </p:nvSpPr>
          <p:spPr>
            <a:xfrm>
              <a:off x="349444" y="2896490"/>
              <a:ext cx="304800" cy="284860"/>
            </a:xfrm>
            <a:prstGeom prst="rect">
              <a:avLst/>
            </a:prstGeom>
            <a:solidFill>
              <a:srgbClr val="17BB7E">
                <a:lumMod val="60000"/>
                <a:lumOff val="40000"/>
              </a:srgbClr>
            </a:solidFill>
            <a:ln w="9525" cap="flat" cmpd="sng" algn="ctr">
              <a:solidFill>
                <a:srgbClr val="17BB7E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G-1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5853" y="3014633"/>
              <a:ext cx="69947" cy="74145"/>
            </a:xfrm>
            <a:prstGeom prst="ellipse">
              <a:avLst/>
            </a:prstGeom>
            <a:solidFill>
              <a:srgbClr val="17BB7E">
                <a:lumMod val="60000"/>
                <a:lumOff val="40000"/>
              </a:srgb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312488" y="4111203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238" name="Straight Connector 237"/>
          <p:cNvCxnSpPr>
            <a:stCxn id="400" idx="6"/>
            <a:endCxn id="499" idx="2"/>
          </p:cNvCxnSpPr>
          <p:nvPr/>
        </p:nvCxnSpPr>
        <p:spPr>
          <a:xfrm flipV="1">
            <a:off x="4012404" y="3284915"/>
            <a:ext cx="758594" cy="796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9" name="Straight Connector 238"/>
          <p:cNvCxnSpPr>
            <a:stCxn id="399" idx="5"/>
            <a:endCxn id="489" idx="3"/>
          </p:cNvCxnSpPr>
          <p:nvPr/>
        </p:nvCxnSpPr>
        <p:spPr>
          <a:xfrm>
            <a:off x="4001245" y="3511873"/>
            <a:ext cx="224242" cy="18402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0" name="Straight Connector 239"/>
          <p:cNvCxnSpPr>
            <a:stCxn id="498" idx="3"/>
            <a:endCxn id="486" idx="6"/>
          </p:cNvCxnSpPr>
          <p:nvPr/>
        </p:nvCxnSpPr>
        <p:spPr>
          <a:xfrm flipH="1">
            <a:off x="4599298" y="3503907"/>
            <a:ext cx="182860" cy="1629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1" name="Straight Connector 250"/>
          <p:cNvCxnSpPr>
            <a:stCxn id="385" idx="5"/>
            <a:endCxn id="488" idx="2"/>
          </p:cNvCxnSpPr>
          <p:nvPr/>
        </p:nvCxnSpPr>
        <p:spPr>
          <a:xfrm>
            <a:off x="2825215" y="3685950"/>
            <a:ext cx="1389114" cy="170958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2" name="Straight Connector 251"/>
          <p:cNvCxnSpPr>
            <a:stCxn id="386" idx="6"/>
            <a:endCxn id="403" idx="2"/>
          </p:cNvCxnSpPr>
          <p:nvPr/>
        </p:nvCxnSpPr>
        <p:spPr>
          <a:xfrm flipV="1">
            <a:off x="2836374" y="3292881"/>
            <a:ext cx="791060" cy="174077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3" name="Oval 252"/>
          <p:cNvSpPr/>
          <p:nvPr/>
        </p:nvSpPr>
        <p:spPr>
          <a:xfrm>
            <a:off x="3132737" y="3295243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3132737" y="3648523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43036" y="2972520"/>
            <a:ext cx="79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Domain-1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57250" y="3248843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38200" y="3566448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8" name="Straight Connector 257"/>
          <p:cNvCxnSpPr>
            <a:stCxn id="358" idx="6"/>
            <a:endCxn id="374" idx="2"/>
          </p:cNvCxnSpPr>
          <p:nvPr/>
        </p:nvCxnSpPr>
        <p:spPr>
          <a:xfrm>
            <a:off x="1564086" y="3604236"/>
            <a:ext cx="246141" cy="12896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2" name="Straight Connector 301"/>
          <p:cNvCxnSpPr>
            <a:stCxn id="467" idx="6"/>
            <a:endCxn id="485" idx="6"/>
          </p:cNvCxnSpPr>
          <p:nvPr/>
        </p:nvCxnSpPr>
        <p:spPr>
          <a:xfrm flipH="1">
            <a:off x="4599298" y="3656960"/>
            <a:ext cx="1441628" cy="199948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3" name="Straight Connector 302"/>
          <p:cNvCxnSpPr>
            <a:stCxn id="496" idx="6"/>
            <a:endCxn id="468" idx="6"/>
          </p:cNvCxnSpPr>
          <p:nvPr/>
        </p:nvCxnSpPr>
        <p:spPr>
          <a:xfrm>
            <a:off x="5155968" y="3284915"/>
            <a:ext cx="884958" cy="18204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4" name="Oval 303"/>
          <p:cNvSpPr/>
          <p:nvPr/>
        </p:nvSpPr>
        <p:spPr>
          <a:xfrm>
            <a:off x="5562600" y="3292881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5562600" y="3636301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962400" y="2996336"/>
            <a:ext cx="80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Domain-2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4" name="Left-Up Arrow 313"/>
          <p:cNvSpPr/>
          <p:nvPr/>
        </p:nvSpPr>
        <p:spPr>
          <a:xfrm>
            <a:off x="2592715" y="1452482"/>
            <a:ext cx="897404" cy="648167"/>
          </a:xfrm>
          <a:prstGeom prst="leftUpArrow">
            <a:avLst>
              <a:gd name="adj1" fmla="val 14585"/>
              <a:gd name="adj2" fmla="val 25000"/>
              <a:gd name="adj3" fmla="val 220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Up-Down Arrow 315"/>
          <p:cNvSpPr/>
          <p:nvPr/>
        </p:nvSpPr>
        <p:spPr>
          <a:xfrm>
            <a:off x="4267200" y="1452482"/>
            <a:ext cx="152400" cy="281068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Left-Up Arrow 316"/>
          <p:cNvSpPr/>
          <p:nvPr/>
        </p:nvSpPr>
        <p:spPr>
          <a:xfrm flipH="1">
            <a:off x="5274796" y="1438606"/>
            <a:ext cx="897404" cy="648167"/>
          </a:xfrm>
          <a:prstGeom prst="leftUpArrow">
            <a:avLst>
              <a:gd name="adj1" fmla="val 14585"/>
              <a:gd name="adj2" fmla="val 25000"/>
              <a:gd name="adj3" fmla="val 220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34"/>
          <p:cNvGrpSpPr/>
          <p:nvPr/>
        </p:nvGrpSpPr>
        <p:grpSpPr>
          <a:xfrm>
            <a:off x="1848327" y="3174732"/>
            <a:ext cx="410057" cy="301899"/>
            <a:chOff x="3133300" y="4239953"/>
            <a:chExt cx="410057" cy="301899"/>
          </a:xfrm>
        </p:grpSpPr>
        <p:sp>
          <p:nvSpPr>
            <p:cNvPr id="336" name="Rectangle 335"/>
            <p:cNvSpPr/>
            <p:nvPr/>
          </p:nvSpPr>
          <p:spPr>
            <a:xfrm>
              <a:off x="318135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D1-4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467157" y="43132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279464" y="4459855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133300" y="43132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362"/>
          <p:cNvGrpSpPr/>
          <p:nvPr/>
        </p:nvGrpSpPr>
        <p:grpSpPr>
          <a:xfrm>
            <a:off x="1179116" y="3373235"/>
            <a:ext cx="384970" cy="271999"/>
            <a:chOff x="3848099" y="4314453"/>
            <a:chExt cx="384970" cy="271999"/>
          </a:xfrm>
        </p:grpSpPr>
        <p:sp>
          <p:nvSpPr>
            <p:cNvPr id="357" name="Rectangle 356"/>
            <p:cNvSpPr/>
            <p:nvPr/>
          </p:nvSpPr>
          <p:spPr>
            <a:xfrm>
              <a:off x="3886200" y="4314454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D1-1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156869" y="4504455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4156869" y="4314453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848100" y="4504455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848099" y="4314453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374"/>
          <p:cNvGrpSpPr/>
          <p:nvPr/>
        </p:nvGrpSpPr>
        <p:grpSpPr>
          <a:xfrm>
            <a:off x="1810227" y="3651208"/>
            <a:ext cx="384970" cy="353995"/>
            <a:chOff x="3923129" y="4198954"/>
            <a:chExt cx="384970" cy="353995"/>
          </a:xfrm>
        </p:grpSpPr>
        <p:sp>
          <p:nvSpPr>
            <p:cNvPr id="369" name="Rectangle 368"/>
            <p:cNvSpPr/>
            <p:nvPr/>
          </p:nvSpPr>
          <p:spPr>
            <a:xfrm>
              <a:off x="396123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D1-2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4191814" y="4470952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423189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4092294" y="4198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961230" y="4470952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392312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389"/>
          <p:cNvGrpSpPr/>
          <p:nvPr/>
        </p:nvGrpSpPr>
        <p:grpSpPr>
          <a:xfrm>
            <a:off x="2451404" y="3425959"/>
            <a:ext cx="384970" cy="271999"/>
            <a:chOff x="3897690" y="4321949"/>
            <a:chExt cx="384970" cy="271999"/>
          </a:xfrm>
        </p:grpSpPr>
        <p:sp>
          <p:nvSpPr>
            <p:cNvPr id="384" name="Rectangle 383"/>
            <p:cNvSpPr/>
            <p:nvPr/>
          </p:nvSpPr>
          <p:spPr>
            <a:xfrm>
              <a:off x="3935791" y="4321950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D1-3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4206460" y="4511951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4206460" y="4321949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897691" y="4511951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3897690" y="4321949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396"/>
          <p:cNvGrpSpPr/>
          <p:nvPr/>
        </p:nvGrpSpPr>
        <p:grpSpPr>
          <a:xfrm>
            <a:off x="3627434" y="3251882"/>
            <a:ext cx="384970" cy="271999"/>
            <a:chOff x="3143249" y="4239952"/>
            <a:chExt cx="384970" cy="271999"/>
          </a:xfrm>
        </p:grpSpPr>
        <p:sp>
          <p:nvSpPr>
            <p:cNvPr id="398" name="Rectangle 397"/>
            <p:cNvSpPr/>
            <p:nvPr/>
          </p:nvSpPr>
          <p:spPr>
            <a:xfrm>
              <a:off x="318135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D2-1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452019" y="4429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45201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4324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413"/>
          <p:cNvGrpSpPr/>
          <p:nvPr/>
        </p:nvGrpSpPr>
        <p:grpSpPr>
          <a:xfrm>
            <a:off x="1643036" y="4281128"/>
            <a:ext cx="304800" cy="315507"/>
            <a:chOff x="349444" y="2865843"/>
            <a:chExt cx="304800" cy="315507"/>
          </a:xfrm>
        </p:grpSpPr>
        <p:sp>
          <p:nvSpPr>
            <p:cNvPr id="415" name="Rectangle 414"/>
            <p:cNvSpPr/>
            <p:nvPr/>
          </p:nvSpPr>
          <p:spPr>
            <a:xfrm>
              <a:off x="349444" y="2896490"/>
              <a:ext cx="304800" cy="284860"/>
            </a:xfrm>
            <a:prstGeom prst="rect">
              <a:avLst/>
            </a:prstGeom>
            <a:solidFill>
              <a:srgbClr val="17BB7E">
                <a:lumMod val="60000"/>
                <a:lumOff val="40000"/>
              </a:srgbClr>
            </a:solidFill>
            <a:ln w="9525" cap="flat" cmpd="sng" algn="ctr">
              <a:solidFill>
                <a:srgbClr val="17BB7E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G-3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84789" y="2865843"/>
              <a:ext cx="69947" cy="74145"/>
            </a:xfrm>
            <a:prstGeom prst="ellipse">
              <a:avLst/>
            </a:prstGeom>
            <a:solidFill>
              <a:srgbClr val="17BB7E">
                <a:lumMod val="60000"/>
                <a:lumOff val="40000"/>
              </a:srgb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417"/>
          <p:cNvGrpSpPr/>
          <p:nvPr/>
        </p:nvGrpSpPr>
        <p:grpSpPr>
          <a:xfrm>
            <a:off x="2055592" y="4283056"/>
            <a:ext cx="304800" cy="313579"/>
            <a:chOff x="342900" y="3296566"/>
            <a:chExt cx="304800" cy="313579"/>
          </a:xfrm>
        </p:grpSpPr>
        <p:sp>
          <p:nvSpPr>
            <p:cNvPr id="419" name="Rectangle 418"/>
            <p:cNvSpPr/>
            <p:nvPr/>
          </p:nvSpPr>
          <p:spPr>
            <a:xfrm>
              <a:off x="342900" y="3333750"/>
              <a:ext cx="304800" cy="276395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R-3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64586" y="3296566"/>
              <a:ext cx="69947" cy="743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23" name="Straight Connector 422"/>
          <p:cNvCxnSpPr/>
          <p:nvPr/>
        </p:nvCxnSpPr>
        <p:spPr>
          <a:xfrm>
            <a:off x="6425895" y="4176046"/>
            <a:ext cx="887319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4" name="Oval 423"/>
          <p:cNvSpPr/>
          <p:nvPr/>
        </p:nvSpPr>
        <p:spPr>
          <a:xfrm flipH="1">
            <a:off x="5933087" y="2996336"/>
            <a:ext cx="1865627" cy="1026185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cxnSp>
        <p:nvCxnSpPr>
          <p:cNvPr id="425" name="Straight Connector 424"/>
          <p:cNvCxnSpPr>
            <a:stCxn id="455" idx="6"/>
            <a:endCxn id="451" idx="3"/>
          </p:cNvCxnSpPr>
          <p:nvPr/>
        </p:nvCxnSpPr>
        <p:spPr>
          <a:xfrm flipH="1" flipV="1">
            <a:off x="7017814" y="3318020"/>
            <a:ext cx="295400" cy="9621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6" name="Straight Connector 425"/>
          <p:cNvCxnSpPr>
            <a:stCxn id="450" idx="4"/>
            <a:endCxn id="462" idx="0"/>
          </p:cNvCxnSpPr>
          <p:nvPr/>
        </p:nvCxnSpPr>
        <p:spPr>
          <a:xfrm>
            <a:off x="6844709" y="3476631"/>
            <a:ext cx="15099" cy="17457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7" name="Straight Connector 426"/>
          <p:cNvCxnSpPr>
            <a:stCxn id="469" idx="3"/>
            <a:endCxn id="461" idx="6"/>
          </p:cNvCxnSpPr>
          <p:nvPr/>
        </p:nvCxnSpPr>
        <p:spPr>
          <a:xfrm>
            <a:off x="6414736" y="3685950"/>
            <a:ext cx="267367" cy="4725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8" name="Straight Connector 427"/>
          <p:cNvCxnSpPr>
            <a:stCxn id="449" idx="5"/>
            <a:endCxn id="470" idx="2"/>
          </p:cNvCxnSpPr>
          <p:nvPr/>
        </p:nvCxnSpPr>
        <p:spPr>
          <a:xfrm flipH="1">
            <a:off x="6425896" y="3318020"/>
            <a:ext cx="204179" cy="14893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9" name="Straight Connector 428"/>
          <p:cNvCxnSpPr>
            <a:stCxn id="435" idx="6"/>
            <a:endCxn id="456" idx="2"/>
          </p:cNvCxnSpPr>
          <p:nvPr/>
        </p:nvCxnSpPr>
        <p:spPr>
          <a:xfrm flipH="1" flipV="1">
            <a:off x="7698183" y="3604236"/>
            <a:ext cx="493317" cy="12048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0" name="Straight Connector 429"/>
          <p:cNvCxnSpPr>
            <a:stCxn id="476" idx="0"/>
            <a:endCxn id="460" idx="4"/>
          </p:cNvCxnSpPr>
          <p:nvPr/>
        </p:nvCxnSpPr>
        <p:spPr>
          <a:xfrm flipV="1">
            <a:off x="6665048" y="4005203"/>
            <a:ext cx="95240" cy="30084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1" name="Straight Connector 430"/>
          <p:cNvCxnSpPr>
            <a:stCxn id="463" idx="4"/>
            <a:endCxn id="473" idx="0"/>
          </p:cNvCxnSpPr>
          <p:nvPr/>
        </p:nvCxnSpPr>
        <p:spPr>
          <a:xfrm>
            <a:off x="6990872" y="4005203"/>
            <a:ext cx="73073" cy="29892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2" name="Straight Connector 431"/>
          <p:cNvCxnSpPr>
            <a:stCxn id="457" idx="2"/>
            <a:endCxn id="443" idx="6"/>
          </p:cNvCxnSpPr>
          <p:nvPr/>
        </p:nvCxnSpPr>
        <p:spPr>
          <a:xfrm flipV="1">
            <a:off x="7698184" y="3288955"/>
            <a:ext cx="493316" cy="12527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" name="Group 432"/>
          <p:cNvGrpSpPr/>
          <p:nvPr/>
        </p:nvGrpSpPr>
        <p:grpSpPr>
          <a:xfrm flipH="1">
            <a:off x="8191500" y="3570999"/>
            <a:ext cx="342900" cy="276395"/>
            <a:chOff x="342900" y="3333750"/>
            <a:chExt cx="342900" cy="276395"/>
          </a:xfrm>
        </p:grpSpPr>
        <p:sp>
          <p:nvSpPr>
            <p:cNvPr id="434" name="Rectangle 433"/>
            <p:cNvSpPr/>
            <p:nvPr/>
          </p:nvSpPr>
          <p:spPr>
            <a:xfrm>
              <a:off x="342900" y="3333750"/>
              <a:ext cx="304800" cy="276395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R-2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615853" y="3450290"/>
              <a:ext cx="69947" cy="743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6" name="Oval 435"/>
          <p:cNvSpPr/>
          <p:nvPr/>
        </p:nvSpPr>
        <p:spPr>
          <a:xfrm flipH="1">
            <a:off x="6952772" y="409984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" name="Oval 436"/>
          <p:cNvSpPr/>
          <p:nvPr/>
        </p:nvSpPr>
        <p:spPr>
          <a:xfrm flipH="1">
            <a:off x="6607888" y="409984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8" name="Straight Connector 437"/>
          <p:cNvCxnSpPr/>
          <p:nvPr/>
        </p:nvCxnSpPr>
        <p:spPr>
          <a:xfrm>
            <a:off x="7950103" y="2983474"/>
            <a:ext cx="0" cy="1028488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0" name="TextBox 439"/>
          <p:cNvSpPr txBox="1"/>
          <p:nvPr/>
        </p:nvSpPr>
        <p:spPr>
          <a:xfrm flipH="1">
            <a:off x="7152277" y="4059831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grpSp>
        <p:nvGrpSpPr>
          <p:cNvPr id="14" name="Group 440"/>
          <p:cNvGrpSpPr/>
          <p:nvPr/>
        </p:nvGrpSpPr>
        <p:grpSpPr>
          <a:xfrm flipH="1">
            <a:off x="8191500" y="3133739"/>
            <a:ext cx="336356" cy="284860"/>
            <a:chOff x="349444" y="2896490"/>
            <a:chExt cx="336356" cy="284860"/>
          </a:xfrm>
        </p:grpSpPr>
        <p:sp>
          <p:nvSpPr>
            <p:cNvPr id="442" name="Rectangle 441"/>
            <p:cNvSpPr/>
            <p:nvPr/>
          </p:nvSpPr>
          <p:spPr>
            <a:xfrm>
              <a:off x="349444" y="2896490"/>
              <a:ext cx="304800" cy="284860"/>
            </a:xfrm>
            <a:prstGeom prst="rect">
              <a:avLst/>
            </a:prstGeom>
            <a:solidFill>
              <a:srgbClr val="17BB7E">
                <a:lumMod val="60000"/>
                <a:lumOff val="40000"/>
              </a:srgbClr>
            </a:solidFill>
            <a:ln w="9525" cap="flat" cmpd="sng" algn="ctr">
              <a:solidFill>
                <a:srgbClr val="17BB7E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G-2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615853" y="3014633"/>
              <a:ext cx="69947" cy="74145"/>
            </a:xfrm>
            <a:prstGeom prst="ellipse">
              <a:avLst/>
            </a:prstGeom>
            <a:solidFill>
              <a:srgbClr val="17BB7E">
                <a:lumMod val="60000"/>
                <a:lumOff val="40000"/>
              </a:srgb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4" name="Oval 443"/>
          <p:cNvSpPr/>
          <p:nvPr/>
        </p:nvSpPr>
        <p:spPr>
          <a:xfrm flipH="1">
            <a:off x="7873903" y="3258023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5" name="Oval 444"/>
          <p:cNvSpPr/>
          <p:nvPr/>
        </p:nvSpPr>
        <p:spPr>
          <a:xfrm flipH="1">
            <a:off x="7886700" y="358944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46" name="Straight Connector 445"/>
          <p:cNvCxnSpPr>
            <a:stCxn id="454" idx="6"/>
            <a:endCxn id="464" idx="2"/>
          </p:cNvCxnSpPr>
          <p:nvPr/>
        </p:nvCxnSpPr>
        <p:spPr>
          <a:xfrm flipH="1">
            <a:off x="7067073" y="3604236"/>
            <a:ext cx="246141" cy="12896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5" name="Group 446"/>
          <p:cNvGrpSpPr/>
          <p:nvPr/>
        </p:nvGrpSpPr>
        <p:grpSpPr>
          <a:xfrm flipH="1">
            <a:off x="6618916" y="3174732"/>
            <a:ext cx="410057" cy="301899"/>
            <a:chOff x="3133300" y="4239953"/>
            <a:chExt cx="410057" cy="301899"/>
          </a:xfrm>
        </p:grpSpPr>
        <p:sp>
          <p:nvSpPr>
            <p:cNvPr id="448" name="Rectangle 447"/>
            <p:cNvSpPr/>
            <p:nvPr/>
          </p:nvSpPr>
          <p:spPr>
            <a:xfrm>
              <a:off x="318135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D3-4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3467157" y="43132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3279464" y="4459855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3133300" y="43132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451"/>
          <p:cNvGrpSpPr/>
          <p:nvPr/>
        </p:nvGrpSpPr>
        <p:grpSpPr>
          <a:xfrm flipH="1">
            <a:off x="7313214" y="3373235"/>
            <a:ext cx="384970" cy="271999"/>
            <a:chOff x="3848099" y="4314453"/>
            <a:chExt cx="384970" cy="271999"/>
          </a:xfrm>
        </p:grpSpPr>
        <p:sp>
          <p:nvSpPr>
            <p:cNvPr id="453" name="Rectangle 452"/>
            <p:cNvSpPr/>
            <p:nvPr/>
          </p:nvSpPr>
          <p:spPr>
            <a:xfrm>
              <a:off x="3886200" y="4314454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D3-1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4156869" y="4504455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4156869" y="4314453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848100" y="4504455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3848099" y="4314453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457"/>
          <p:cNvGrpSpPr/>
          <p:nvPr/>
        </p:nvGrpSpPr>
        <p:grpSpPr>
          <a:xfrm flipH="1">
            <a:off x="6682103" y="3651208"/>
            <a:ext cx="384970" cy="353995"/>
            <a:chOff x="3923129" y="4198954"/>
            <a:chExt cx="384970" cy="353995"/>
          </a:xfrm>
        </p:grpSpPr>
        <p:sp>
          <p:nvSpPr>
            <p:cNvPr id="459" name="Rectangle 458"/>
            <p:cNvSpPr/>
            <p:nvPr/>
          </p:nvSpPr>
          <p:spPr>
            <a:xfrm>
              <a:off x="396123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D3-2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4191814" y="4470952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23189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092294" y="4198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961230" y="4470952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392312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464"/>
          <p:cNvGrpSpPr/>
          <p:nvPr/>
        </p:nvGrpSpPr>
        <p:grpSpPr>
          <a:xfrm flipH="1">
            <a:off x="6040926" y="3425959"/>
            <a:ext cx="384970" cy="271999"/>
            <a:chOff x="3897690" y="4321949"/>
            <a:chExt cx="384970" cy="271999"/>
          </a:xfrm>
        </p:grpSpPr>
        <p:sp>
          <p:nvSpPr>
            <p:cNvPr id="466" name="Rectangle 465"/>
            <p:cNvSpPr/>
            <p:nvPr/>
          </p:nvSpPr>
          <p:spPr>
            <a:xfrm>
              <a:off x="3935791" y="4321950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D3-3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4206460" y="4511951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4206460" y="4321949"/>
              <a:ext cx="76200" cy="81997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3897691" y="4511951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897690" y="4321949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470"/>
          <p:cNvGrpSpPr/>
          <p:nvPr/>
        </p:nvGrpSpPr>
        <p:grpSpPr>
          <a:xfrm flipH="1">
            <a:off x="6929464" y="4304124"/>
            <a:ext cx="304800" cy="315507"/>
            <a:chOff x="349444" y="2865843"/>
            <a:chExt cx="304800" cy="315507"/>
          </a:xfrm>
        </p:grpSpPr>
        <p:sp>
          <p:nvSpPr>
            <p:cNvPr id="472" name="Rectangle 471"/>
            <p:cNvSpPr/>
            <p:nvPr/>
          </p:nvSpPr>
          <p:spPr>
            <a:xfrm>
              <a:off x="349444" y="2896490"/>
              <a:ext cx="304800" cy="284860"/>
            </a:xfrm>
            <a:prstGeom prst="rect">
              <a:avLst/>
            </a:prstGeom>
            <a:solidFill>
              <a:srgbClr val="17BB7E">
                <a:lumMod val="60000"/>
                <a:lumOff val="40000"/>
              </a:srgbClr>
            </a:solidFill>
            <a:ln w="9525" cap="flat" cmpd="sng" algn="ctr">
              <a:solidFill>
                <a:srgbClr val="17BB7E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G-4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484789" y="2865843"/>
              <a:ext cx="69947" cy="74145"/>
            </a:xfrm>
            <a:prstGeom prst="ellipse">
              <a:avLst/>
            </a:prstGeom>
            <a:solidFill>
              <a:srgbClr val="17BB7E">
                <a:lumMod val="60000"/>
                <a:lumOff val="40000"/>
              </a:srgb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473"/>
          <p:cNvGrpSpPr/>
          <p:nvPr/>
        </p:nvGrpSpPr>
        <p:grpSpPr>
          <a:xfrm flipH="1">
            <a:off x="6516908" y="4306052"/>
            <a:ext cx="304800" cy="313579"/>
            <a:chOff x="342900" y="3296566"/>
            <a:chExt cx="304800" cy="313579"/>
          </a:xfrm>
        </p:grpSpPr>
        <p:sp>
          <p:nvSpPr>
            <p:cNvPr id="475" name="Rectangle 474"/>
            <p:cNvSpPr/>
            <p:nvPr/>
          </p:nvSpPr>
          <p:spPr>
            <a:xfrm>
              <a:off x="342900" y="3333750"/>
              <a:ext cx="304800" cy="276395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R-4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464586" y="3296566"/>
              <a:ext cx="69947" cy="743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482"/>
          <p:cNvGrpSpPr/>
          <p:nvPr/>
        </p:nvGrpSpPr>
        <p:grpSpPr>
          <a:xfrm>
            <a:off x="4214328" y="3625907"/>
            <a:ext cx="384970" cy="271999"/>
            <a:chOff x="3143249" y="4239952"/>
            <a:chExt cx="384970" cy="271999"/>
          </a:xfrm>
        </p:grpSpPr>
        <p:sp>
          <p:nvSpPr>
            <p:cNvPr id="484" name="Rectangle 483"/>
            <p:cNvSpPr/>
            <p:nvPr/>
          </p:nvSpPr>
          <p:spPr>
            <a:xfrm>
              <a:off x="318135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D2-2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452019" y="4429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45201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3143250" y="4429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314324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492"/>
          <p:cNvGrpSpPr/>
          <p:nvPr/>
        </p:nvGrpSpPr>
        <p:grpSpPr>
          <a:xfrm>
            <a:off x="4770998" y="3243916"/>
            <a:ext cx="384970" cy="271999"/>
            <a:chOff x="3143249" y="4239952"/>
            <a:chExt cx="384970" cy="271999"/>
          </a:xfrm>
        </p:grpSpPr>
        <p:sp>
          <p:nvSpPr>
            <p:cNvPr id="494" name="Rectangle 493"/>
            <p:cNvSpPr/>
            <p:nvPr/>
          </p:nvSpPr>
          <p:spPr>
            <a:xfrm>
              <a:off x="3181350" y="4239953"/>
              <a:ext cx="308770" cy="271998"/>
            </a:xfrm>
            <a:prstGeom prst="rect">
              <a:avLst/>
            </a:prstGeom>
            <a:solidFill>
              <a:srgbClr val="0A3161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20" rIns="457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D2-3</a:t>
              </a:r>
              <a:endPara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345201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3143250" y="4429954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3143249" y="4239952"/>
              <a:ext cx="76200" cy="81997"/>
            </a:xfrm>
            <a:prstGeom prst="ellipse">
              <a:avLst/>
            </a:prstGeom>
            <a:solidFill>
              <a:srgbClr val="990099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3" name="Rounded Rectangle 512"/>
          <p:cNvSpPr/>
          <p:nvPr/>
        </p:nvSpPr>
        <p:spPr>
          <a:xfrm>
            <a:off x="1088312" y="2571750"/>
            <a:ext cx="1807288" cy="1750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 &amp; Orchestration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" name="Rounded Rectangle 513"/>
          <p:cNvSpPr/>
          <p:nvPr/>
        </p:nvSpPr>
        <p:spPr>
          <a:xfrm>
            <a:off x="3505200" y="2571750"/>
            <a:ext cx="1807288" cy="1750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 &amp; Orchestration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" name="Rounded Rectangle 514"/>
          <p:cNvSpPr/>
          <p:nvPr/>
        </p:nvSpPr>
        <p:spPr>
          <a:xfrm>
            <a:off x="5994264" y="2571750"/>
            <a:ext cx="1807288" cy="1750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 &amp; Orchestration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64535" y="2972520"/>
            <a:ext cx="78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8" name="TextBox 517"/>
          <p:cNvSpPr txBox="1"/>
          <p:nvPr/>
        </p:nvSpPr>
        <p:spPr>
          <a:xfrm flipH="1">
            <a:off x="7683694" y="4068610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519" name="Rounded Rectangle 518"/>
          <p:cNvSpPr/>
          <p:nvPr/>
        </p:nvSpPr>
        <p:spPr>
          <a:xfrm>
            <a:off x="3450512" y="1187383"/>
            <a:ext cx="1807288" cy="1750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 &amp; Orchestration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163"/>
          <p:cNvGrpSpPr/>
          <p:nvPr/>
        </p:nvGrpSpPr>
        <p:grpSpPr>
          <a:xfrm>
            <a:off x="6251328" y="894210"/>
            <a:ext cx="2435472" cy="586346"/>
            <a:chOff x="665675" y="5514195"/>
            <a:chExt cx="2177235" cy="586344"/>
          </a:xfrm>
        </p:grpSpPr>
        <p:sp>
          <p:nvSpPr>
            <p:cNvPr id="521" name="Oval 520"/>
            <p:cNvSpPr/>
            <p:nvPr/>
          </p:nvSpPr>
          <p:spPr>
            <a:xfrm>
              <a:off x="665675" y="5712202"/>
              <a:ext cx="152400" cy="15239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817338" y="5694500"/>
              <a:ext cx="2025572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 (Network Internal)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Oval 522"/>
            <p:cNvSpPr/>
            <p:nvPr/>
          </p:nvSpPr>
          <p:spPr>
            <a:xfrm>
              <a:off x="665675" y="5878033"/>
              <a:ext cx="152400" cy="152400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Verdana"/>
                  <a:cs typeface="+mn-cs"/>
                </a:rPr>
                <a:t>1</a:t>
              </a: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827584" y="5854319"/>
              <a:ext cx="1388943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Oval 524"/>
            <p:cNvSpPr/>
            <p:nvPr/>
          </p:nvSpPr>
          <p:spPr>
            <a:xfrm>
              <a:off x="665675" y="5542105"/>
              <a:ext cx="152400" cy="152400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827584" y="5514195"/>
              <a:ext cx="187548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(Network 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7" name="TextBox 526"/>
          <p:cNvSpPr txBox="1"/>
          <p:nvPr/>
        </p:nvSpPr>
        <p:spPr>
          <a:xfrm>
            <a:off x="-9006" y="514350"/>
            <a:ext cx="3285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3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Provider</a:t>
            </a:r>
            <a:r>
              <a:rPr kumimoji="0" lang="it-IT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domains</a:t>
            </a:r>
            <a:r>
              <a:rPr kumimoji="0" lang="it-IT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Blue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 Customer domains (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Green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 UNI interfaces are ETH (e.g. 10GE)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NNI interfaces are OTU (e.g. 100G OTN)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 UNI devices</a:t>
            </a:r>
            <a:r>
              <a:rPr kumimoji="0" lang="it-IT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are ODU+ETH switch capable</a:t>
            </a:r>
          </a:p>
          <a:p>
            <a:pPr marL="271463" marR="0" lvl="0" indent="-271463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Internal devicesare only ODU switch capable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593008" y="1504951"/>
            <a:ext cx="2066487" cy="297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048000" y="3198617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D1-o</a:t>
            </a:r>
          </a:p>
        </p:txBody>
      </p:sp>
      <p:sp>
        <p:nvSpPr>
          <p:cNvPr id="51" name="Oval 50"/>
          <p:cNvSpPr/>
          <p:nvPr/>
        </p:nvSpPr>
        <p:spPr>
          <a:xfrm>
            <a:off x="3036705" y="1962150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D1-e</a:t>
            </a:r>
          </a:p>
        </p:txBody>
      </p:sp>
      <p:sp>
        <p:nvSpPr>
          <p:cNvPr id="52" name="Oval 51"/>
          <p:cNvSpPr/>
          <p:nvPr/>
        </p:nvSpPr>
        <p:spPr>
          <a:xfrm>
            <a:off x="2516809" y="197939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525895" y="22042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95800" y="354969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07095" y="3803603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25895" y="24442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25895" y="26792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001" y="220420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7894" y="20046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6096" y="3816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1" y="267920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01" y="24446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3" name="Straight Connector 62"/>
          <p:cNvCxnSpPr>
            <a:stCxn id="59" idx="2"/>
            <a:endCxn id="52" idx="6"/>
          </p:cNvCxnSpPr>
          <p:nvPr/>
        </p:nvCxnSpPr>
        <p:spPr>
          <a:xfrm flipH="1" flipV="1">
            <a:off x="2821609" y="2055590"/>
            <a:ext cx="466285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4" name="Straight Connector 63"/>
          <p:cNvCxnSpPr>
            <a:stCxn id="58" idx="2"/>
            <a:endCxn id="53" idx="6"/>
          </p:cNvCxnSpPr>
          <p:nvPr/>
        </p:nvCxnSpPr>
        <p:spPr>
          <a:xfrm flipH="1">
            <a:off x="2830695" y="2267756"/>
            <a:ext cx="2173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5" name="Straight Connector 64"/>
          <p:cNvCxnSpPr>
            <a:stCxn id="62" idx="2"/>
            <a:endCxn id="56" idx="6"/>
          </p:cNvCxnSpPr>
          <p:nvPr/>
        </p:nvCxnSpPr>
        <p:spPr>
          <a:xfrm flipH="1">
            <a:off x="2830695" y="2508203"/>
            <a:ext cx="141106" cy="122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6" name="Straight Connector 65"/>
          <p:cNvCxnSpPr>
            <a:stCxn id="54" idx="2"/>
            <a:endCxn id="72" idx="6"/>
          </p:cNvCxnSpPr>
          <p:nvPr/>
        </p:nvCxnSpPr>
        <p:spPr>
          <a:xfrm flipH="1">
            <a:off x="4354694" y="3625897"/>
            <a:ext cx="141106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7" name="Straight Connector 66"/>
          <p:cNvCxnSpPr>
            <a:stCxn id="55" idx="2"/>
            <a:endCxn id="60" idx="6"/>
          </p:cNvCxnSpPr>
          <p:nvPr/>
        </p:nvCxnSpPr>
        <p:spPr>
          <a:xfrm flipH="1">
            <a:off x="4278495" y="3879803"/>
            <a:ext cx="228600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8" name="Straight Connector 67"/>
          <p:cNvCxnSpPr>
            <a:stCxn id="57" idx="6"/>
            <a:endCxn id="61" idx="2"/>
          </p:cNvCxnSpPr>
          <p:nvPr/>
        </p:nvCxnSpPr>
        <p:spPr>
          <a:xfrm flipV="1">
            <a:off x="2830695" y="2742755"/>
            <a:ext cx="2173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69" name="Oval 68"/>
          <p:cNvSpPr/>
          <p:nvPr/>
        </p:nvSpPr>
        <p:spPr>
          <a:xfrm>
            <a:off x="2821609" y="1754118"/>
            <a:ext cx="1685486" cy="2722632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16495" y="173355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02295" y="35623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172200" cy="457200"/>
          </a:xfrm>
        </p:spPr>
        <p:txBody>
          <a:bodyPr/>
          <a:lstStyle/>
          <a:p>
            <a:r>
              <a:rPr lang="en-US" dirty="0" smtClean="0"/>
              <a:t>Domain-1 TAPI Context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7" name="Content Placeholder 196"/>
          <p:cNvSpPr>
            <a:spLocks noGrp="1"/>
          </p:cNvSpPr>
          <p:nvPr>
            <p:ph idx="1"/>
          </p:nvPr>
        </p:nvSpPr>
        <p:spPr>
          <a:xfrm>
            <a:off x="228600" y="611707"/>
            <a:ext cx="8610600" cy="89324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depicts the complete Topology exposed by domain-controller 1 to the multi-domain-controller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a 2 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(1 per layer) of domain-controller ‘s internal Context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514600" y="145655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3268" y="29104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3268" y="31277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7" name="Straight Connector 76"/>
          <p:cNvCxnSpPr>
            <a:stCxn id="75" idx="4"/>
            <a:endCxn id="76" idx="0"/>
          </p:cNvCxnSpPr>
          <p:nvPr/>
        </p:nvCxnSpPr>
        <p:spPr>
          <a:xfrm>
            <a:off x="3663534" y="3040253"/>
            <a:ext cx="0" cy="87504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365238" y="2235288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endCxn id="106" idx="3"/>
          </p:cNvCxnSpPr>
          <p:nvPr/>
        </p:nvCxnSpPr>
        <p:spPr>
          <a:xfrm flipH="1">
            <a:off x="6732180" y="3419756"/>
            <a:ext cx="101048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Oval 78"/>
          <p:cNvSpPr/>
          <p:nvPr/>
        </p:nvSpPr>
        <p:spPr>
          <a:xfrm>
            <a:off x="6096000" y="2080957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51822" y="2550249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17252" y="2504699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51146" y="285632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51146" y="2202554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>
            <a:stCxn id="108" idx="6"/>
            <a:endCxn id="149" idx="3"/>
          </p:cNvCxnSpPr>
          <p:nvPr/>
        </p:nvCxnSpPr>
        <p:spPr>
          <a:xfrm flipV="1">
            <a:off x="6737422" y="2453978"/>
            <a:ext cx="164038" cy="12655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Connector 86"/>
          <p:cNvCxnSpPr>
            <a:stCxn id="148" idx="4"/>
            <a:endCxn id="110" idx="0"/>
          </p:cNvCxnSpPr>
          <p:nvPr/>
        </p:nvCxnSpPr>
        <p:spPr>
          <a:xfrm>
            <a:off x="7185172" y="2575763"/>
            <a:ext cx="0" cy="19249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Connector 87"/>
          <p:cNvCxnSpPr>
            <a:stCxn id="113" idx="3"/>
            <a:endCxn id="111" idx="6"/>
          </p:cNvCxnSpPr>
          <p:nvPr/>
        </p:nvCxnSpPr>
        <p:spPr>
          <a:xfrm flipH="1">
            <a:off x="7478374" y="2896143"/>
            <a:ext cx="129696" cy="8941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Connector 88"/>
          <p:cNvCxnSpPr>
            <a:stCxn id="150" idx="5"/>
            <a:endCxn id="112" idx="2"/>
          </p:cNvCxnSpPr>
          <p:nvPr/>
        </p:nvCxnSpPr>
        <p:spPr>
          <a:xfrm>
            <a:off x="7439354" y="2476585"/>
            <a:ext cx="16278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ectangle 89"/>
          <p:cNvSpPr/>
          <p:nvPr/>
        </p:nvSpPr>
        <p:spPr>
          <a:xfrm>
            <a:off x="5336288" y="2774055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1" name="Straight Connector 90"/>
          <p:cNvCxnSpPr>
            <a:stCxn id="100" idx="6"/>
            <a:endCxn id="101" idx="2"/>
          </p:cNvCxnSpPr>
          <p:nvPr/>
        </p:nvCxnSpPr>
        <p:spPr>
          <a:xfrm flipV="1">
            <a:off x="5863435" y="2822154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Rectangle 91"/>
          <p:cNvSpPr/>
          <p:nvPr/>
        </p:nvSpPr>
        <p:spPr>
          <a:xfrm>
            <a:off x="7243202" y="3652909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4" name="Straight Connector 93"/>
          <p:cNvCxnSpPr>
            <a:stCxn id="141" idx="0"/>
            <a:endCxn id="138" idx="0"/>
          </p:cNvCxnSpPr>
          <p:nvPr/>
        </p:nvCxnSpPr>
        <p:spPr>
          <a:xfrm flipH="1" flipV="1">
            <a:off x="7319402" y="3155055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TextBox 94"/>
          <p:cNvSpPr txBox="1"/>
          <p:nvPr/>
        </p:nvSpPr>
        <p:spPr>
          <a:xfrm>
            <a:off x="6596890" y="275860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36288" y="2343192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G-1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709802" y="3652909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8" name="Straight Connector 97"/>
          <p:cNvCxnSpPr>
            <a:stCxn id="139" idx="0"/>
            <a:endCxn id="140" idx="0"/>
          </p:cNvCxnSpPr>
          <p:nvPr/>
        </p:nvCxnSpPr>
        <p:spPr>
          <a:xfrm flipH="1">
            <a:off x="6917915" y="3166246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Connector 98"/>
          <p:cNvCxnSpPr>
            <a:stCxn id="135" idx="2"/>
            <a:endCxn id="107" idx="6"/>
          </p:cNvCxnSpPr>
          <p:nvPr/>
        </p:nvCxnSpPr>
        <p:spPr>
          <a:xfrm flipH="1" flipV="1">
            <a:off x="5863435" y="2533694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TextBox 99"/>
          <p:cNvSpPr txBox="1"/>
          <p:nvPr/>
        </p:nvSpPr>
        <p:spPr>
          <a:xfrm>
            <a:off x="5723541" y="2908410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37725" y="27586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917915" y="334810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342998" y="334810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4" name="Straight Connector 103"/>
          <p:cNvCxnSpPr>
            <a:stCxn id="105" idx="2"/>
          </p:cNvCxnSpPr>
          <p:nvPr/>
        </p:nvCxnSpPr>
        <p:spPr>
          <a:xfrm>
            <a:off x="6034885" y="2202555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5" name="TextBox 104"/>
          <p:cNvSpPr txBox="1"/>
          <p:nvPr/>
        </p:nvSpPr>
        <p:spPr>
          <a:xfrm>
            <a:off x="5761932" y="1956334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86274" y="329664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23541" y="2465692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96890" y="251563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80880" y="287702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14906" y="27682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37842" y="292065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136" y="258053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87490" y="278535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37727" y="250095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43674" y="256450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043674" y="28071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43202" y="315505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14603" y="316624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47968" y="3584907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419198" y="3592457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72626" y="1831735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945888" y="2439349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5945888" y="283315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>
            <a:stCxn id="95" idx="6"/>
            <a:endCxn id="109" idx="2"/>
          </p:cNvCxnSpPr>
          <p:nvPr/>
        </p:nvCxnSpPr>
        <p:spPr>
          <a:xfrm>
            <a:off x="6737422" y="2823505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8" name="TextBox 147"/>
          <p:cNvSpPr txBox="1"/>
          <p:nvPr/>
        </p:nvSpPr>
        <p:spPr>
          <a:xfrm>
            <a:off x="7114906" y="24459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80880" y="234319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19402" y="236580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16761" y="1504594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cxnSp>
        <p:nvCxnSpPr>
          <p:cNvPr id="152" name="Straight Connector 151"/>
          <p:cNvCxnSpPr>
            <a:stCxn id="136" idx="6"/>
          </p:cNvCxnSpPr>
          <p:nvPr/>
        </p:nvCxnSpPr>
        <p:spPr>
          <a:xfrm>
            <a:off x="8196073" y="2628052"/>
            <a:ext cx="416814" cy="17378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4" name="Straight Connector 153"/>
          <p:cNvCxnSpPr>
            <a:stCxn id="137" idx="6"/>
          </p:cNvCxnSpPr>
          <p:nvPr/>
        </p:nvCxnSpPr>
        <p:spPr>
          <a:xfrm>
            <a:off x="8196073" y="2870734"/>
            <a:ext cx="416814" cy="3202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2" name="Oval 141"/>
          <p:cNvSpPr/>
          <p:nvPr/>
        </p:nvSpPr>
        <p:spPr>
          <a:xfrm>
            <a:off x="8289038" y="2565934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289038" y="281215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3400" y="1581150"/>
            <a:ext cx="1939057" cy="2914710"/>
            <a:chOff x="533400" y="1657350"/>
            <a:chExt cx="1939057" cy="2914710"/>
          </a:xfrm>
        </p:grpSpPr>
        <p:sp>
          <p:nvSpPr>
            <p:cNvPr id="155" name="Oval 154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62" name="TextBox 161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76" name="Straight Connector 175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7" name="TextBox 176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9" name="TextBox 178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8092285" y="200469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172200" cy="457200"/>
          </a:xfrm>
        </p:spPr>
        <p:txBody>
          <a:bodyPr/>
          <a:lstStyle/>
          <a:p>
            <a:r>
              <a:rPr lang="en-US" dirty="0" smtClean="0"/>
              <a:t>Domain-2 TAPI Context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7" name="Content Placeholder 196"/>
          <p:cNvSpPr>
            <a:spLocks noGrp="1"/>
          </p:cNvSpPr>
          <p:nvPr>
            <p:ph idx="1"/>
          </p:nvPr>
        </p:nvSpPr>
        <p:spPr>
          <a:xfrm>
            <a:off x="391588" y="666750"/>
            <a:ext cx="8447611" cy="9763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depicts the complete Topology exposed by domain-controller 2 to the multi-domain-controller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 Context Topology is same as the domain-controller’s internal Context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66999" y="1657350"/>
            <a:ext cx="2743201" cy="2859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67200" y="344518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D2-3o</a:t>
            </a:r>
          </a:p>
        </p:txBody>
      </p:sp>
      <p:sp>
        <p:nvSpPr>
          <p:cNvPr id="65" name="Oval 64"/>
          <p:cNvSpPr/>
          <p:nvPr/>
        </p:nvSpPr>
        <p:spPr>
          <a:xfrm>
            <a:off x="3671788" y="403578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D2-2o</a:t>
            </a:r>
          </a:p>
        </p:txBody>
      </p:sp>
      <p:sp>
        <p:nvSpPr>
          <p:cNvPr id="66" name="Oval 65"/>
          <p:cNvSpPr/>
          <p:nvPr/>
        </p:nvSpPr>
        <p:spPr>
          <a:xfrm>
            <a:off x="2514600" y="384086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14600" y="35993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57800" y="384086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257800" y="364532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06044" y="3377812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D2-1o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83655" y="346798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65209" y="366793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1846" y="367041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67200" y="34644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26668" y="399326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39734" y="401642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1" name="Straight Connector 80"/>
          <p:cNvCxnSpPr>
            <a:stCxn id="73" idx="4"/>
            <a:endCxn id="77" idx="1"/>
          </p:cNvCxnSpPr>
          <p:nvPr/>
        </p:nvCxnSpPr>
        <p:spPr>
          <a:xfrm>
            <a:off x="3635475" y="3797725"/>
            <a:ext cx="124839" cy="23770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/>
          <p:cNvCxnSpPr>
            <a:stCxn id="76" idx="7"/>
            <a:endCxn id="74" idx="4"/>
          </p:cNvCxnSpPr>
          <p:nvPr/>
        </p:nvCxnSpPr>
        <p:spPr>
          <a:xfrm flipV="1">
            <a:off x="4246620" y="3800204"/>
            <a:ext cx="105492" cy="21207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Straight Connector 82"/>
          <p:cNvCxnSpPr>
            <a:stCxn id="72" idx="6"/>
            <a:endCxn id="75" idx="2"/>
          </p:cNvCxnSpPr>
          <p:nvPr/>
        </p:nvCxnSpPr>
        <p:spPr>
          <a:xfrm flipV="1">
            <a:off x="3824187" y="3529315"/>
            <a:ext cx="443013" cy="35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TextBox 83"/>
          <p:cNvSpPr txBox="1"/>
          <p:nvPr/>
        </p:nvSpPr>
        <p:spPr>
          <a:xfrm>
            <a:off x="3051600" y="35289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71788" y="422186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50745" y="357824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91001" y="420489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8" name="Straight Connector 87"/>
          <p:cNvCxnSpPr>
            <a:stCxn id="85" idx="2"/>
            <a:endCxn id="66" idx="6"/>
          </p:cNvCxnSpPr>
          <p:nvPr/>
        </p:nvCxnSpPr>
        <p:spPr>
          <a:xfrm flipH="1" flipV="1">
            <a:off x="2819400" y="3917067"/>
            <a:ext cx="852388" cy="368347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89" name="Straight Connector 88"/>
          <p:cNvCxnSpPr>
            <a:stCxn id="84" idx="2"/>
            <a:endCxn id="67" idx="6"/>
          </p:cNvCxnSpPr>
          <p:nvPr/>
        </p:nvCxnSpPr>
        <p:spPr>
          <a:xfrm flipH="1">
            <a:off x="2819400" y="3592546"/>
            <a:ext cx="232200" cy="8296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0" name="Straight Connector 89"/>
          <p:cNvCxnSpPr>
            <a:stCxn id="68" idx="2"/>
            <a:endCxn id="87" idx="6"/>
          </p:cNvCxnSpPr>
          <p:nvPr/>
        </p:nvCxnSpPr>
        <p:spPr>
          <a:xfrm flipH="1">
            <a:off x="4343400" y="3917067"/>
            <a:ext cx="914400" cy="35137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1" name="Straight Connector 90"/>
          <p:cNvCxnSpPr>
            <a:stCxn id="69" idx="2"/>
            <a:endCxn id="86" idx="6"/>
          </p:cNvCxnSpPr>
          <p:nvPr/>
        </p:nvCxnSpPr>
        <p:spPr>
          <a:xfrm flipH="1" flipV="1">
            <a:off x="5003144" y="3641796"/>
            <a:ext cx="254656" cy="7972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824187" y="31750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D2</a:t>
            </a:r>
          </a:p>
        </p:txBody>
      </p:sp>
      <p:sp>
        <p:nvSpPr>
          <p:cNvPr id="93" name="Oval 92"/>
          <p:cNvSpPr/>
          <p:nvPr/>
        </p:nvSpPr>
        <p:spPr>
          <a:xfrm>
            <a:off x="2895600" y="3155067"/>
            <a:ext cx="2235824" cy="1314843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86281" y="168515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50652" y="2628751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Connector 56"/>
          <p:cNvCxnSpPr/>
          <p:nvPr/>
        </p:nvCxnSpPr>
        <p:spPr>
          <a:xfrm>
            <a:off x="8518213" y="2688455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>
            <a:off x="6248400" y="2491660"/>
            <a:ext cx="2193038" cy="1267152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32562" y="282609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2-3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62748" y="2823391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4916" y="3264197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kern="0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>
            <a:stCxn id="95" idx="6"/>
            <a:endCxn id="98" idx="2"/>
          </p:cNvCxnSpPr>
          <p:nvPr/>
        </p:nvCxnSpPr>
        <p:spPr>
          <a:xfrm>
            <a:off x="6988852" y="2912338"/>
            <a:ext cx="69370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Connector 70"/>
          <p:cNvCxnSpPr>
            <a:stCxn id="79" idx="5"/>
            <a:endCxn id="96" idx="2"/>
          </p:cNvCxnSpPr>
          <p:nvPr/>
        </p:nvCxnSpPr>
        <p:spPr>
          <a:xfrm>
            <a:off x="6827740" y="3250279"/>
            <a:ext cx="207490" cy="7443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stCxn id="99" idx="3"/>
            <a:endCxn id="97" idx="6"/>
          </p:cNvCxnSpPr>
          <p:nvPr/>
        </p:nvCxnSpPr>
        <p:spPr>
          <a:xfrm flipH="1">
            <a:off x="7612783" y="3262856"/>
            <a:ext cx="230890" cy="7132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707788" y="31394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83221" y="294997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48320" y="28474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35230" y="325981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72251" y="326928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82561" y="28474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23093" y="31520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08716" y="34951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24417" y="294997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82702" y="349616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35620" y="1689030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48320" y="221855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999607" y="3011683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Connector 109"/>
          <p:cNvCxnSpPr>
            <a:endCxn id="100" idx="1"/>
          </p:cNvCxnSpPr>
          <p:nvPr/>
        </p:nvCxnSpPr>
        <p:spPr>
          <a:xfrm>
            <a:off x="5999607" y="3269287"/>
            <a:ext cx="1031427" cy="244432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9" name="Straight Connector 138"/>
          <p:cNvCxnSpPr>
            <a:endCxn id="101" idx="6"/>
          </p:cNvCxnSpPr>
          <p:nvPr/>
        </p:nvCxnSpPr>
        <p:spPr>
          <a:xfrm flipH="1" flipV="1">
            <a:off x="8276816" y="3013519"/>
            <a:ext cx="409984" cy="1139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5" name="Straight Connector 134"/>
          <p:cNvCxnSpPr>
            <a:stCxn id="102" idx="6"/>
          </p:cNvCxnSpPr>
          <p:nvPr/>
        </p:nvCxnSpPr>
        <p:spPr>
          <a:xfrm flipV="1">
            <a:off x="7635101" y="3250280"/>
            <a:ext cx="1051699" cy="3094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Oval 102"/>
          <p:cNvSpPr/>
          <p:nvPr/>
        </p:nvSpPr>
        <p:spPr>
          <a:xfrm>
            <a:off x="6074452" y="2959397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074452" y="3205618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42013" y="2959397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429216" y="3205618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33400" y="1657350"/>
            <a:ext cx="1939057" cy="2914710"/>
            <a:chOff x="533400" y="1657350"/>
            <a:chExt cx="1939057" cy="2914710"/>
          </a:xfrm>
        </p:grpSpPr>
        <p:sp>
          <p:nvSpPr>
            <p:cNvPr id="112" name="Oval 111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5" name="TextBox 154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7" name="TextBox 156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245260" y="2417977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916842" y="2385937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41856" y="1628221"/>
            <a:ext cx="3581399" cy="2869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338251" y="3633954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D3-1o</a:t>
            </a:r>
          </a:p>
        </p:txBody>
      </p:sp>
      <p:sp>
        <p:nvSpPr>
          <p:cNvPr id="86" name="Oval 85"/>
          <p:cNvSpPr/>
          <p:nvPr/>
        </p:nvSpPr>
        <p:spPr>
          <a:xfrm>
            <a:off x="3496661" y="4040338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D3-4o</a:t>
            </a:r>
          </a:p>
        </p:txBody>
      </p:sp>
      <p:sp>
        <p:nvSpPr>
          <p:cNvPr id="87" name="Oval 86"/>
          <p:cNvSpPr/>
          <p:nvPr/>
        </p:nvSpPr>
        <p:spPr>
          <a:xfrm>
            <a:off x="3505327" y="3173379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D3-2o</a:t>
            </a:r>
          </a:p>
        </p:txBody>
      </p:sp>
      <p:sp>
        <p:nvSpPr>
          <p:cNvPr id="88" name="Oval 87"/>
          <p:cNvSpPr/>
          <p:nvPr/>
        </p:nvSpPr>
        <p:spPr>
          <a:xfrm>
            <a:off x="5482151" y="198293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470856" y="2227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470856" y="248985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470856" y="273125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762172" y="3569058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D3-3o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1337" y="381202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1337" y="356905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5327" y="405882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39353" y="395005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2445" y="40481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2897" y="36463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38251" y="385120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07114" y="33121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66098" y="329749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53658" y="347178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5" name="Straight Connector 104"/>
          <p:cNvCxnSpPr>
            <a:stCxn id="96" idx="7"/>
            <a:endCxn id="103" idx="3"/>
          </p:cNvCxnSpPr>
          <p:nvPr/>
        </p:nvCxnSpPr>
        <p:spPr>
          <a:xfrm flipV="1">
            <a:off x="3341289" y="3408277"/>
            <a:ext cx="145389" cy="1797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/>
          <p:cNvCxnSpPr>
            <a:stCxn id="104" idx="4"/>
            <a:endCxn id="98" idx="0"/>
          </p:cNvCxnSpPr>
          <p:nvPr/>
        </p:nvCxnSpPr>
        <p:spPr>
          <a:xfrm flipH="1">
            <a:off x="3809619" y="3601576"/>
            <a:ext cx="14305" cy="34848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/>
          <p:cNvCxnSpPr>
            <a:stCxn id="101" idx="3"/>
            <a:endCxn id="99" idx="7"/>
          </p:cNvCxnSpPr>
          <p:nvPr/>
        </p:nvCxnSpPr>
        <p:spPr>
          <a:xfrm flipH="1">
            <a:off x="4122397" y="3961989"/>
            <a:ext cx="236434" cy="1051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/>
          <p:cNvCxnSpPr>
            <a:stCxn id="102" idx="5"/>
            <a:endCxn id="100" idx="1"/>
          </p:cNvCxnSpPr>
          <p:nvPr/>
        </p:nvCxnSpPr>
        <p:spPr>
          <a:xfrm>
            <a:off x="4227066" y="3422956"/>
            <a:ext cx="146411" cy="2424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/>
          <p:cNvCxnSpPr>
            <a:stCxn id="95" idx="5"/>
            <a:endCxn id="97" idx="1"/>
          </p:cNvCxnSpPr>
          <p:nvPr/>
        </p:nvCxnSpPr>
        <p:spPr>
          <a:xfrm>
            <a:off x="3341289" y="3922814"/>
            <a:ext cx="184618" cy="1550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0" name="Oval 109"/>
          <p:cNvSpPr/>
          <p:nvPr/>
        </p:nvSpPr>
        <p:spPr>
          <a:xfrm>
            <a:off x="3509331" y="2496675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D3-2e</a:t>
            </a:r>
          </a:p>
        </p:txBody>
      </p:sp>
      <p:sp>
        <p:nvSpPr>
          <p:cNvPr id="111" name="Oval 110"/>
          <p:cNvSpPr/>
          <p:nvPr/>
        </p:nvSpPr>
        <p:spPr>
          <a:xfrm>
            <a:off x="4247646" y="201083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D3-1e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65542" y="232249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754992" y="22509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68910" y="383489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762172" y="362477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50201" y="275058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66777" y="251516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0" name="Straight Connector 139"/>
          <p:cNvCxnSpPr>
            <a:stCxn id="164" idx="6"/>
            <a:endCxn id="88" idx="2"/>
          </p:cNvCxnSpPr>
          <p:nvPr/>
        </p:nvCxnSpPr>
        <p:spPr>
          <a:xfrm flipV="1">
            <a:off x="4907391" y="2059138"/>
            <a:ext cx="574760" cy="1523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2" name="Straight Connector 141"/>
          <p:cNvCxnSpPr>
            <a:stCxn id="113" idx="6"/>
            <a:endCxn id="89" idx="2"/>
          </p:cNvCxnSpPr>
          <p:nvPr/>
        </p:nvCxnSpPr>
        <p:spPr>
          <a:xfrm flipV="1">
            <a:off x="4907391" y="2304150"/>
            <a:ext cx="563465" cy="1030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4" name="Straight Connector 143"/>
          <p:cNvCxnSpPr>
            <a:stCxn id="139" idx="6"/>
            <a:endCxn id="90" idx="2"/>
          </p:cNvCxnSpPr>
          <p:nvPr/>
        </p:nvCxnSpPr>
        <p:spPr>
          <a:xfrm flipV="1">
            <a:off x="4219176" y="2566057"/>
            <a:ext cx="125168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6" name="Straight Connector 145"/>
          <p:cNvCxnSpPr>
            <a:stCxn id="158" idx="6"/>
            <a:endCxn id="136" idx="2"/>
          </p:cNvCxnSpPr>
          <p:nvPr/>
        </p:nvCxnSpPr>
        <p:spPr>
          <a:xfrm flipV="1">
            <a:off x="2209800" y="3688323"/>
            <a:ext cx="552372" cy="10528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7" name="Straight Connector 146"/>
          <p:cNvCxnSpPr>
            <a:stCxn id="159" idx="6"/>
            <a:endCxn id="135" idx="2"/>
          </p:cNvCxnSpPr>
          <p:nvPr/>
        </p:nvCxnSpPr>
        <p:spPr>
          <a:xfrm flipV="1">
            <a:off x="2209800" y="3898442"/>
            <a:ext cx="55911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8" name="Straight Connector 147"/>
          <p:cNvCxnSpPr>
            <a:stCxn id="91" idx="2"/>
            <a:endCxn id="137" idx="6"/>
          </p:cNvCxnSpPr>
          <p:nvPr/>
        </p:nvCxnSpPr>
        <p:spPr>
          <a:xfrm flipH="1">
            <a:off x="4202600" y="2807455"/>
            <a:ext cx="1268256" cy="667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3753658" y="280147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53658" y="314856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54" name="Straight Connector 153"/>
          <p:cNvCxnSpPr>
            <a:stCxn id="152" idx="4"/>
            <a:endCxn id="153" idx="0"/>
          </p:cNvCxnSpPr>
          <p:nvPr/>
        </p:nvCxnSpPr>
        <p:spPr>
          <a:xfrm>
            <a:off x="3823924" y="2931268"/>
            <a:ext cx="0" cy="2172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55" name="Straight Connector 154"/>
          <p:cNvCxnSpPr>
            <a:stCxn id="112" idx="4"/>
            <a:endCxn id="156" idx="0"/>
          </p:cNvCxnSpPr>
          <p:nvPr/>
        </p:nvCxnSpPr>
        <p:spPr>
          <a:xfrm>
            <a:off x="4635808" y="2452290"/>
            <a:ext cx="0" cy="1126206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4565542" y="357849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905000" y="362265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905000" y="383489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194255" y="1774906"/>
            <a:ext cx="3276601" cy="2675192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54992" y="201083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1751" y="3153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6858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Domain-3 TAPI Context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7" name="Content Placeholder 196"/>
          <p:cNvSpPr>
            <a:spLocks noGrp="1"/>
          </p:cNvSpPr>
          <p:nvPr>
            <p:ph idx="1"/>
          </p:nvPr>
        </p:nvSpPr>
        <p:spPr>
          <a:xfrm>
            <a:off x="228600" y="666749"/>
            <a:ext cx="8686800" cy="9144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depicts the complete Topology internal to the multi-domain-controller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 Context Topology is same as the domain-controller’s internal Context</a:t>
            </a:r>
            <a:endParaRPr lang="en-US" dirty="0" smtClean="0"/>
          </a:p>
          <a:p>
            <a:r>
              <a:rPr lang="en-US" dirty="0" smtClean="0"/>
              <a:t>It is assumed that no Connectivity has been setup in the entire domain and this is the initial Topology view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057400" y="160895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032597" y="2661633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/>
          <p:nvPr/>
        </p:nvCxnSpPr>
        <p:spPr>
          <a:xfrm>
            <a:off x="6661420" y="3786397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Oval 78"/>
          <p:cNvSpPr/>
          <p:nvPr/>
        </p:nvSpPr>
        <p:spPr>
          <a:xfrm flipH="1">
            <a:off x="6115050" y="2447598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 flipH="1">
            <a:off x="6284214" y="291689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 flipH="1">
            <a:off x="7730998" y="2871340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 flipH="1">
            <a:off x="6984890" y="322296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 flipH="1">
            <a:off x="7001676" y="2569195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3" name="Straight Connector 92"/>
          <p:cNvCxnSpPr>
            <a:stCxn id="176" idx="6"/>
            <a:endCxn id="199" idx="3"/>
          </p:cNvCxnSpPr>
          <p:nvPr/>
        </p:nvCxnSpPr>
        <p:spPr>
          <a:xfrm flipH="1" flipV="1">
            <a:off x="7491268" y="2838203"/>
            <a:ext cx="175398" cy="1089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8" name="Straight Connector 137"/>
          <p:cNvCxnSpPr>
            <a:stCxn id="196" idx="4"/>
            <a:endCxn id="178" idx="0"/>
          </p:cNvCxnSpPr>
          <p:nvPr/>
        </p:nvCxnSpPr>
        <p:spPr>
          <a:xfrm>
            <a:off x="7218916" y="2931146"/>
            <a:ext cx="0" cy="2037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1" name="Straight Connector 140"/>
          <p:cNvCxnSpPr>
            <a:stCxn id="181" idx="2"/>
            <a:endCxn id="179" idx="6"/>
          </p:cNvCxnSpPr>
          <p:nvPr/>
        </p:nvCxnSpPr>
        <p:spPr>
          <a:xfrm>
            <a:off x="6816598" y="3216896"/>
            <a:ext cx="109116" cy="1352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Straight Connector 142"/>
          <p:cNvCxnSpPr>
            <a:stCxn id="198" idx="5"/>
            <a:endCxn id="180" idx="2"/>
          </p:cNvCxnSpPr>
          <p:nvPr/>
        </p:nvCxnSpPr>
        <p:spPr>
          <a:xfrm flipH="1">
            <a:off x="6801952" y="2843226"/>
            <a:ext cx="14434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5" name="Rectangle 144"/>
          <p:cNvSpPr/>
          <p:nvPr/>
        </p:nvSpPr>
        <p:spPr>
          <a:xfrm flipH="1">
            <a:off x="8610600" y="3140696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9" name="Straight Connector 148"/>
          <p:cNvCxnSpPr>
            <a:stCxn id="168" idx="6"/>
            <a:endCxn id="169" idx="2"/>
          </p:cNvCxnSpPr>
          <p:nvPr/>
        </p:nvCxnSpPr>
        <p:spPr>
          <a:xfrm flipH="1" flipV="1">
            <a:off x="8266363" y="3188795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0" name="Rectangle 149"/>
          <p:cNvSpPr/>
          <p:nvPr/>
        </p:nvSpPr>
        <p:spPr>
          <a:xfrm flipH="1">
            <a:off x="6703686" y="4019550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1" name="Straight Connector 150"/>
          <p:cNvCxnSpPr>
            <a:stCxn id="188" idx="0"/>
            <a:endCxn id="185" idx="0"/>
          </p:cNvCxnSpPr>
          <p:nvPr/>
        </p:nvCxnSpPr>
        <p:spPr>
          <a:xfrm flipV="1">
            <a:off x="6914943" y="3521696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7" name="TextBox 156"/>
          <p:cNvSpPr txBox="1"/>
          <p:nvPr/>
        </p:nvSpPr>
        <p:spPr>
          <a:xfrm flipH="1">
            <a:off x="7666666" y="31252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Rectangle 159"/>
          <p:cNvSpPr/>
          <p:nvPr/>
        </p:nvSpPr>
        <p:spPr>
          <a:xfrm flipH="1">
            <a:off x="8610600" y="2709833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Rectangle 161"/>
          <p:cNvSpPr/>
          <p:nvPr/>
        </p:nvSpPr>
        <p:spPr>
          <a:xfrm flipH="1">
            <a:off x="7237086" y="4019550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3" name="Straight Connector 162"/>
          <p:cNvCxnSpPr>
            <a:stCxn id="186" idx="0"/>
            <a:endCxn id="187" idx="0"/>
          </p:cNvCxnSpPr>
          <p:nvPr/>
        </p:nvCxnSpPr>
        <p:spPr>
          <a:xfrm>
            <a:off x="7313285" y="3532887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7" name="Straight Connector 166"/>
          <p:cNvCxnSpPr>
            <a:stCxn id="182" idx="2"/>
            <a:endCxn id="175" idx="6"/>
          </p:cNvCxnSpPr>
          <p:nvPr/>
        </p:nvCxnSpPr>
        <p:spPr>
          <a:xfrm flipV="1">
            <a:off x="8266361" y="2900335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8" name="TextBox 167"/>
          <p:cNvSpPr txBox="1"/>
          <p:nvPr/>
        </p:nvSpPr>
        <p:spPr>
          <a:xfrm flipH="1">
            <a:off x="8540653" y="3275051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 flipH="1">
            <a:off x="8113964" y="312524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7333773" y="3714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6908690" y="3714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2" name="Straight Connector 171"/>
          <p:cNvCxnSpPr>
            <a:stCxn id="173" idx="2"/>
          </p:cNvCxnSpPr>
          <p:nvPr/>
        </p:nvCxnSpPr>
        <p:spPr>
          <a:xfrm flipH="1">
            <a:off x="8369203" y="2569196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172"/>
          <p:cNvSpPr txBox="1"/>
          <p:nvPr/>
        </p:nvSpPr>
        <p:spPr>
          <a:xfrm flipH="1">
            <a:off x="8096250" y="232297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74" name="TextBox 173"/>
          <p:cNvSpPr txBox="1"/>
          <p:nvPr/>
        </p:nvSpPr>
        <p:spPr>
          <a:xfrm flipH="1">
            <a:off x="7671908" y="366328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8540653" y="283233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" name="TextBox 175"/>
          <p:cNvSpPr txBox="1"/>
          <p:nvPr/>
        </p:nvSpPr>
        <p:spPr>
          <a:xfrm flipH="1">
            <a:off x="7666666" y="288227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TextBox 176"/>
          <p:cNvSpPr txBox="1"/>
          <p:nvPr/>
        </p:nvSpPr>
        <p:spPr>
          <a:xfrm flipH="1">
            <a:off x="7382676" y="324366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TextBox 177"/>
          <p:cNvSpPr txBox="1"/>
          <p:nvPr/>
        </p:nvSpPr>
        <p:spPr>
          <a:xfrm flipH="1">
            <a:off x="7148650" y="31348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 flipH="1">
            <a:off x="6925714" y="32872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6661420" y="29471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TextBox 180"/>
          <p:cNvSpPr txBox="1"/>
          <p:nvPr/>
        </p:nvSpPr>
        <p:spPr>
          <a:xfrm flipH="1">
            <a:off x="6676066" y="315199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TextBox 181"/>
          <p:cNvSpPr txBox="1"/>
          <p:nvPr/>
        </p:nvSpPr>
        <p:spPr>
          <a:xfrm flipH="1">
            <a:off x="8113962" y="28675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6208014" y="293637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TextBox 183"/>
          <p:cNvSpPr txBox="1"/>
          <p:nvPr/>
        </p:nvSpPr>
        <p:spPr>
          <a:xfrm flipH="1">
            <a:off x="6208014" y="316125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TextBox 184"/>
          <p:cNvSpPr txBox="1"/>
          <p:nvPr/>
        </p:nvSpPr>
        <p:spPr>
          <a:xfrm flipH="1">
            <a:off x="7008487" y="35216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TextBox 185"/>
          <p:cNvSpPr txBox="1"/>
          <p:nvPr/>
        </p:nvSpPr>
        <p:spPr>
          <a:xfrm flipH="1">
            <a:off x="7237086" y="35328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TextBox 186"/>
          <p:cNvSpPr txBox="1"/>
          <p:nvPr/>
        </p:nvSpPr>
        <p:spPr>
          <a:xfrm flipH="1">
            <a:off x="7416226" y="395154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TextBox 187"/>
          <p:cNvSpPr txBox="1"/>
          <p:nvPr/>
        </p:nvSpPr>
        <p:spPr>
          <a:xfrm flipH="1">
            <a:off x="6844996" y="3959098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Oval 188"/>
          <p:cNvSpPr/>
          <p:nvPr/>
        </p:nvSpPr>
        <p:spPr>
          <a:xfrm flipH="1">
            <a:off x="8305800" y="280599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" name="Oval 189"/>
          <p:cNvSpPr/>
          <p:nvPr/>
        </p:nvSpPr>
        <p:spPr>
          <a:xfrm flipH="1">
            <a:off x="8305800" y="319979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1" name="Straight Connector 190"/>
          <p:cNvCxnSpPr>
            <a:stCxn id="157" idx="6"/>
            <a:endCxn id="177" idx="2"/>
          </p:cNvCxnSpPr>
          <p:nvPr/>
        </p:nvCxnSpPr>
        <p:spPr>
          <a:xfrm flipH="1">
            <a:off x="7523208" y="3190146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Connector 191"/>
          <p:cNvCxnSpPr>
            <a:endCxn id="183" idx="6"/>
          </p:cNvCxnSpPr>
          <p:nvPr/>
        </p:nvCxnSpPr>
        <p:spPr>
          <a:xfrm>
            <a:off x="5791200" y="2986697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Oval 192"/>
          <p:cNvSpPr/>
          <p:nvPr/>
        </p:nvSpPr>
        <p:spPr>
          <a:xfrm>
            <a:off x="5956397" y="293257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765994" y="2219509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" name="TextBox 195"/>
          <p:cNvSpPr txBox="1"/>
          <p:nvPr/>
        </p:nvSpPr>
        <p:spPr>
          <a:xfrm flipH="1">
            <a:off x="7148650" y="28013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8" name="TextBox 197"/>
          <p:cNvSpPr txBox="1"/>
          <p:nvPr/>
        </p:nvSpPr>
        <p:spPr>
          <a:xfrm flipH="1">
            <a:off x="6925714" y="27324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TextBox 198"/>
          <p:cNvSpPr txBox="1"/>
          <p:nvPr/>
        </p:nvSpPr>
        <p:spPr>
          <a:xfrm flipH="1">
            <a:off x="7371316" y="27274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00" name="Straight Connector 199"/>
          <p:cNvCxnSpPr>
            <a:endCxn id="184" idx="6"/>
          </p:cNvCxnSpPr>
          <p:nvPr/>
        </p:nvCxnSpPr>
        <p:spPr>
          <a:xfrm flipV="1">
            <a:off x="5791200" y="3224806"/>
            <a:ext cx="416814" cy="5024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4" name="Oval 193"/>
          <p:cNvSpPr/>
          <p:nvPr/>
        </p:nvSpPr>
        <p:spPr>
          <a:xfrm>
            <a:off x="5943600" y="317879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394266" y="1733831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228600" y="1657350"/>
            <a:ext cx="1939057" cy="2914710"/>
            <a:chOff x="533400" y="1657350"/>
            <a:chExt cx="1939057" cy="2914710"/>
          </a:xfrm>
        </p:grpSpPr>
        <p:sp>
          <p:nvSpPr>
            <p:cNvPr id="203" name="Oval 202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210" name="TextBox 209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212" name="TextBox 211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214" name="TextBox 213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2" name="Straight Connector 221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3" name="TextBox 222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5" name="TextBox 224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786951" y="244161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965656" y="1446371"/>
            <a:ext cx="3581399" cy="3182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2585783" y="3061504"/>
            <a:ext cx="2443416" cy="137745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kern="0" dirty="0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2585784" y="1654799"/>
            <a:ext cx="2443416" cy="137745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kern="0" dirty="0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262051" y="3575375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D3-1o</a:t>
            </a:r>
          </a:p>
        </p:txBody>
      </p:sp>
      <p:sp>
        <p:nvSpPr>
          <p:cNvPr id="86" name="Oval 85"/>
          <p:cNvSpPr/>
          <p:nvPr/>
        </p:nvSpPr>
        <p:spPr>
          <a:xfrm>
            <a:off x="3420461" y="3981759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D3-4o</a:t>
            </a:r>
          </a:p>
        </p:txBody>
      </p:sp>
      <p:sp>
        <p:nvSpPr>
          <p:cNvPr id="87" name="Oval 86"/>
          <p:cNvSpPr/>
          <p:nvPr/>
        </p:nvSpPr>
        <p:spPr>
          <a:xfrm>
            <a:off x="3429127" y="311480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D3-2o</a:t>
            </a:r>
          </a:p>
        </p:txBody>
      </p:sp>
      <p:sp>
        <p:nvSpPr>
          <p:cNvPr id="88" name="Oval 87"/>
          <p:cNvSpPr/>
          <p:nvPr/>
        </p:nvSpPr>
        <p:spPr>
          <a:xfrm>
            <a:off x="5405951" y="192435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394656" y="216937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394656" y="243127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394656" y="2672676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685972" y="3510479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D3-3o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45137" y="37534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45137" y="35104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29127" y="400024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63153" y="389147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6245" y="39895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76697" y="358780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62051" y="379262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30914" y="3253592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89898" y="323891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7458" y="341320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5" name="Straight Connector 104"/>
          <p:cNvCxnSpPr>
            <a:stCxn id="96" idx="7"/>
            <a:endCxn id="103" idx="3"/>
          </p:cNvCxnSpPr>
          <p:nvPr/>
        </p:nvCxnSpPr>
        <p:spPr>
          <a:xfrm flipV="1">
            <a:off x="3265089" y="3349698"/>
            <a:ext cx="145389" cy="1797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/>
          <p:cNvCxnSpPr>
            <a:stCxn id="104" idx="4"/>
            <a:endCxn id="98" idx="0"/>
          </p:cNvCxnSpPr>
          <p:nvPr/>
        </p:nvCxnSpPr>
        <p:spPr>
          <a:xfrm flipH="1">
            <a:off x="3733419" y="3542997"/>
            <a:ext cx="14305" cy="34848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/>
          <p:cNvCxnSpPr>
            <a:stCxn id="101" idx="3"/>
            <a:endCxn id="99" idx="7"/>
          </p:cNvCxnSpPr>
          <p:nvPr/>
        </p:nvCxnSpPr>
        <p:spPr>
          <a:xfrm flipH="1">
            <a:off x="4046197" y="3903410"/>
            <a:ext cx="236434" cy="1051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/>
          <p:cNvCxnSpPr>
            <a:stCxn id="102" idx="5"/>
            <a:endCxn id="100" idx="1"/>
          </p:cNvCxnSpPr>
          <p:nvPr/>
        </p:nvCxnSpPr>
        <p:spPr>
          <a:xfrm>
            <a:off x="4150866" y="3364377"/>
            <a:ext cx="146411" cy="2424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/>
          <p:cNvCxnSpPr>
            <a:stCxn id="95" idx="5"/>
            <a:endCxn id="97" idx="1"/>
          </p:cNvCxnSpPr>
          <p:nvPr/>
        </p:nvCxnSpPr>
        <p:spPr>
          <a:xfrm>
            <a:off x="3265089" y="3864235"/>
            <a:ext cx="184618" cy="1550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0" name="Oval 109"/>
          <p:cNvSpPr/>
          <p:nvPr/>
        </p:nvSpPr>
        <p:spPr>
          <a:xfrm>
            <a:off x="3433131" y="2438096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D3-2e</a:t>
            </a:r>
          </a:p>
        </p:txBody>
      </p:sp>
      <p:sp>
        <p:nvSpPr>
          <p:cNvPr id="111" name="Oval 110"/>
          <p:cNvSpPr/>
          <p:nvPr/>
        </p:nvSpPr>
        <p:spPr>
          <a:xfrm>
            <a:off x="4171446" y="1952251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D3-1e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89342" y="22639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78792" y="219232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92710" y="377631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685972" y="356619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74001" y="269200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90577" y="2456584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0" name="Straight Connector 139"/>
          <p:cNvCxnSpPr>
            <a:stCxn id="164" idx="6"/>
            <a:endCxn id="88" idx="2"/>
          </p:cNvCxnSpPr>
          <p:nvPr/>
        </p:nvCxnSpPr>
        <p:spPr>
          <a:xfrm flipV="1">
            <a:off x="4831191" y="2000559"/>
            <a:ext cx="574760" cy="1523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2" name="Straight Connector 141"/>
          <p:cNvCxnSpPr>
            <a:stCxn id="113" idx="6"/>
            <a:endCxn id="89" idx="2"/>
          </p:cNvCxnSpPr>
          <p:nvPr/>
        </p:nvCxnSpPr>
        <p:spPr>
          <a:xfrm flipV="1">
            <a:off x="4831191" y="2245571"/>
            <a:ext cx="563465" cy="1030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4" name="Straight Connector 143"/>
          <p:cNvCxnSpPr>
            <a:stCxn id="139" idx="6"/>
            <a:endCxn id="90" idx="2"/>
          </p:cNvCxnSpPr>
          <p:nvPr/>
        </p:nvCxnSpPr>
        <p:spPr>
          <a:xfrm flipV="1">
            <a:off x="4142976" y="2507478"/>
            <a:ext cx="125168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6" name="Straight Connector 145"/>
          <p:cNvCxnSpPr>
            <a:stCxn id="158" idx="6"/>
            <a:endCxn id="136" idx="2"/>
          </p:cNvCxnSpPr>
          <p:nvPr/>
        </p:nvCxnSpPr>
        <p:spPr>
          <a:xfrm flipV="1">
            <a:off x="2133600" y="3629744"/>
            <a:ext cx="552372" cy="10528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7" name="Straight Connector 146"/>
          <p:cNvCxnSpPr>
            <a:stCxn id="159" idx="6"/>
            <a:endCxn id="135" idx="2"/>
          </p:cNvCxnSpPr>
          <p:nvPr/>
        </p:nvCxnSpPr>
        <p:spPr>
          <a:xfrm flipV="1">
            <a:off x="2133600" y="3839863"/>
            <a:ext cx="55911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48" name="Straight Connector 147"/>
          <p:cNvCxnSpPr>
            <a:stCxn id="91" idx="2"/>
            <a:endCxn id="137" idx="6"/>
          </p:cNvCxnSpPr>
          <p:nvPr/>
        </p:nvCxnSpPr>
        <p:spPr>
          <a:xfrm flipH="1">
            <a:off x="4126400" y="2748876"/>
            <a:ext cx="1268256" cy="667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2824232" y="394335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D3o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793226" y="2487869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77458" y="274289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77458" y="308998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54" name="Straight Connector 153"/>
          <p:cNvCxnSpPr>
            <a:stCxn id="152" idx="4"/>
            <a:endCxn id="153" idx="0"/>
          </p:cNvCxnSpPr>
          <p:nvPr/>
        </p:nvCxnSpPr>
        <p:spPr>
          <a:xfrm>
            <a:off x="3747724" y="2872689"/>
            <a:ext cx="0" cy="2172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55" name="Straight Connector 154"/>
          <p:cNvCxnSpPr>
            <a:stCxn id="112" idx="4"/>
            <a:endCxn id="156" idx="0"/>
          </p:cNvCxnSpPr>
          <p:nvPr/>
        </p:nvCxnSpPr>
        <p:spPr>
          <a:xfrm>
            <a:off x="4559608" y="2393711"/>
            <a:ext cx="0" cy="1126206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4489342" y="351991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828800" y="356407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828800" y="3776316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133600" y="1550372"/>
            <a:ext cx="3276601" cy="3002577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85972" y="1716327"/>
            <a:ext cx="2235824" cy="1257565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685972" y="3076676"/>
            <a:ext cx="2235824" cy="1314843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78792" y="1952251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05551" y="309516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1628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Domain-3 TAPI Context Hierarchical Topology (2-Level)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7" name="Content Placeholder 196"/>
          <p:cNvSpPr>
            <a:spLocks noGrp="1"/>
          </p:cNvSpPr>
          <p:nvPr>
            <p:ph idx="1"/>
          </p:nvPr>
        </p:nvSpPr>
        <p:spPr>
          <a:xfrm>
            <a:off x="228600" y="438150"/>
            <a:ext cx="8686799" cy="10946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depicts complete Topology exposed to multi domain-controller as 2-Level hierarchy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 Context top-level Topology is an 2 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</a:t>
            </a:r>
            <a:r>
              <a:rPr lang="en-US" dirty="0" smtClean="0"/>
              <a:t> of domain-controller‘s internal Context</a:t>
            </a:r>
          </a:p>
          <a:p>
            <a:pPr lvl="1"/>
            <a:r>
              <a:rPr lang="en-US" dirty="0" smtClean="0"/>
              <a:t>This view is constructed by </a:t>
            </a:r>
            <a:r>
              <a:rPr lang="en-US" dirty="0" smtClean="0">
                <a:solidFill>
                  <a:srgbClr val="FF0000"/>
                </a:solidFill>
              </a:rPr>
              <a:t>recursively traversing/expanding the internal Topology of top-level Nodes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981200" y="1446371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TAPI Context-3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8600" y="4611529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6032597" y="2661633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1" name="Straight Connector 210"/>
          <p:cNvCxnSpPr/>
          <p:nvPr/>
        </p:nvCxnSpPr>
        <p:spPr>
          <a:xfrm>
            <a:off x="6661420" y="3786397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2" name="Oval 211"/>
          <p:cNvSpPr/>
          <p:nvPr/>
        </p:nvSpPr>
        <p:spPr>
          <a:xfrm flipH="1">
            <a:off x="6115050" y="2447598"/>
            <a:ext cx="2193038" cy="1264598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Verdan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 flipH="1">
            <a:off x="6284214" y="2916890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 flipH="1">
            <a:off x="7730998" y="2871340"/>
            <a:ext cx="455838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 flipH="1">
            <a:off x="6984890" y="3222961"/>
            <a:ext cx="468052" cy="381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 flipH="1">
            <a:off x="7001676" y="2569195"/>
            <a:ext cx="451266" cy="331137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D3-4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7" name="Straight Connector 216"/>
          <p:cNvCxnSpPr>
            <a:stCxn id="238" idx="6"/>
            <a:endCxn id="259" idx="3"/>
          </p:cNvCxnSpPr>
          <p:nvPr/>
        </p:nvCxnSpPr>
        <p:spPr>
          <a:xfrm flipH="1" flipV="1">
            <a:off x="7491268" y="2838203"/>
            <a:ext cx="175398" cy="1089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8" name="Straight Connector 217"/>
          <p:cNvCxnSpPr>
            <a:stCxn id="257" idx="4"/>
            <a:endCxn id="240" idx="0"/>
          </p:cNvCxnSpPr>
          <p:nvPr/>
        </p:nvCxnSpPr>
        <p:spPr>
          <a:xfrm>
            <a:off x="7218916" y="2931146"/>
            <a:ext cx="0" cy="2037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9" name="Straight Connector 218"/>
          <p:cNvCxnSpPr>
            <a:stCxn id="243" idx="2"/>
            <a:endCxn id="241" idx="6"/>
          </p:cNvCxnSpPr>
          <p:nvPr/>
        </p:nvCxnSpPr>
        <p:spPr>
          <a:xfrm>
            <a:off x="6816598" y="3216896"/>
            <a:ext cx="109116" cy="1352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0" name="Straight Connector 219"/>
          <p:cNvCxnSpPr>
            <a:stCxn id="258" idx="5"/>
            <a:endCxn id="242" idx="2"/>
          </p:cNvCxnSpPr>
          <p:nvPr/>
        </p:nvCxnSpPr>
        <p:spPr>
          <a:xfrm flipH="1">
            <a:off x="6801952" y="2843226"/>
            <a:ext cx="144342" cy="16884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1" name="Rectangle 220"/>
          <p:cNvSpPr/>
          <p:nvPr/>
        </p:nvSpPr>
        <p:spPr>
          <a:xfrm flipH="1">
            <a:off x="8610600" y="3140696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2" name="Straight Connector 221"/>
          <p:cNvCxnSpPr>
            <a:stCxn id="230" idx="6"/>
            <a:endCxn id="231" idx="2"/>
          </p:cNvCxnSpPr>
          <p:nvPr/>
        </p:nvCxnSpPr>
        <p:spPr>
          <a:xfrm flipH="1" flipV="1">
            <a:off x="8266363" y="3188795"/>
            <a:ext cx="274290" cy="15427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3" name="Rectangle 222"/>
          <p:cNvSpPr/>
          <p:nvPr/>
        </p:nvSpPr>
        <p:spPr>
          <a:xfrm flipH="1">
            <a:off x="6703686" y="4019550"/>
            <a:ext cx="457200" cy="381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4" name="Straight Connector 223"/>
          <p:cNvCxnSpPr>
            <a:stCxn id="250" idx="0"/>
            <a:endCxn id="247" idx="0"/>
          </p:cNvCxnSpPr>
          <p:nvPr/>
        </p:nvCxnSpPr>
        <p:spPr>
          <a:xfrm flipV="1">
            <a:off x="6914943" y="3521696"/>
            <a:ext cx="169743" cy="4374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5" name="TextBox 224"/>
          <p:cNvSpPr txBox="1"/>
          <p:nvPr/>
        </p:nvSpPr>
        <p:spPr>
          <a:xfrm flipH="1">
            <a:off x="7666666" y="312524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Rectangle 225"/>
          <p:cNvSpPr/>
          <p:nvPr/>
        </p:nvSpPr>
        <p:spPr>
          <a:xfrm flipH="1">
            <a:off x="8610600" y="2709833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G-2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 flipH="1">
            <a:off x="7237086" y="4019550"/>
            <a:ext cx="457200" cy="381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G-4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8" name="Straight Connector 227"/>
          <p:cNvCxnSpPr>
            <a:stCxn id="248" idx="0"/>
            <a:endCxn id="249" idx="0"/>
          </p:cNvCxnSpPr>
          <p:nvPr/>
        </p:nvCxnSpPr>
        <p:spPr>
          <a:xfrm>
            <a:off x="7313285" y="3532887"/>
            <a:ext cx="172888" cy="41866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9" name="Straight Connector 228"/>
          <p:cNvCxnSpPr>
            <a:stCxn id="244" idx="2"/>
            <a:endCxn id="237" idx="6"/>
          </p:cNvCxnSpPr>
          <p:nvPr/>
        </p:nvCxnSpPr>
        <p:spPr>
          <a:xfrm flipV="1">
            <a:off x="8266361" y="2900335"/>
            <a:ext cx="274292" cy="3081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0" name="TextBox 229"/>
          <p:cNvSpPr txBox="1"/>
          <p:nvPr/>
        </p:nvSpPr>
        <p:spPr>
          <a:xfrm flipH="1">
            <a:off x="8540653" y="3275051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TextBox 230"/>
          <p:cNvSpPr txBox="1"/>
          <p:nvPr/>
        </p:nvSpPr>
        <p:spPr>
          <a:xfrm flipH="1">
            <a:off x="8113964" y="312524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2" name="Oval 231"/>
          <p:cNvSpPr/>
          <p:nvPr/>
        </p:nvSpPr>
        <p:spPr>
          <a:xfrm flipH="1">
            <a:off x="7333773" y="3714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10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 flipH="1">
            <a:off x="6908690" y="371475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34" name="Straight Connector 233"/>
          <p:cNvCxnSpPr>
            <a:stCxn id="235" idx="2"/>
          </p:cNvCxnSpPr>
          <p:nvPr/>
        </p:nvCxnSpPr>
        <p:spPr>
          <a:xfrm flipH="1">
            <a:off x="8369203" y="2569196"/>
            <a:ext cx="0" cy="1053117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5" name="TextBox 234"/>
          <p:cNvSpPr txBox="1"/>
          <p:nvPr/>
        </p:nvSpPr>
        <p:spPr>
          <a:xfrm flipH="1">
            <a:off x="8096250" y="232297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36" name="TextBox 235"/>
          <p:cNvSpPr txBox="1"/>
          <p:nvPr/>
        </p:nvSpPr>
        <p:spPr>
          <a:xfrm flipH="1">
            <a:off x="7671908" y="3663286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UNI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237" name="TextBox 236"/>
          <p:cNvSpPr txBox="1"/>
          <p:nvPr/>
        </p:nvSpPr>
        <p:spPr>
          <a:xfrm flipH="1">
            <a:off x="8540653" y="2832333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8" name="TextBox 237"/>
          <p:cNvSpPr txBox="1"/>
          <p:nvPr/>
        </p:nvSpPr>
        <p:spPr>
          <a:xfrm flipH="1">
            <a:off x="7666666" y="288227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9" name="TextBox 238"/>
          <p:cNvSpPr txBox="1"/>
          <p:nvPr/>
        </p:nvSpPr>
        <p:spPr>
          <a:xfrm flipH="1">
            <a:off x="7382676" y="324366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0" name="TextBox 239"/>
          <p:cNvSpPr txBox="1"/>
          <p:nvPr/>
        </p:nvSpPr>
        <p:spPr>
          <a:xfrm flipH="1">
            <a:off x="7148650" y="31348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1" name="TextBox 240"/>
          <p:cNvSpPr txBox="1"/>
          <p:nvPr/>
        </p:nvSpPr>
        <p:spPr>
          <a:xfrm flipH="1">
            <a:off x="6925714" y="328729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2" name="TextBox 241"/>
          <p:cNvSpPr txBox="1"/>
          <p:nvPr/>
        </p:nvSpPr>
        <p:spPr>
          <a:xfrm flipH="1">
            <a:off x="6661420" y="294717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3" name="TextBox 242"/>
          <p:cNvSpPr txBox="1"/>
          <p:nvPr/>
        </p:nvSpPr>
        <p:spPr>
          <a:xfrm flipH="1">
            <a:off x="6676066" y="315199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4" name="TextBox 243"/>
          <p:cNvSpPr txBox="1"/>
          <p:nvPr/>
        </p:nvSpPr>
        <p:spPr>
          <a:xfrm flipH="1">
            <a:off x="8113962" y="286759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5" name="TextBox 244"/>
          <p:cNvSpPr txBox="1"/>
          <p:nvPr/>
        </p:nvSpPr>
        <p:spPr>
          <a:xfrm flipH="1">
            <a:off x="6208014" y="293637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TextBox 245"/>
          <p:cNvSpPr txBox="1"/>
          <p:nvPr/>
        </p:nvSpPr>
        <p:spPr>
          <a:xfrm flipH="1">
            <a:off x="6208014" y="316125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TextBox 246"/>
          <p:cNvSpPr txBox="1"/>
          <p:nvPr/>
        </p:nvSpPr>
        <p:spPr>
          <a:xfrm flipH="1">
            <a:off x="7008487" y="35216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TextBox 247"/>
          <p:cNvSpPr txBox="1"/>
          <p:nvPr/>
        </p:nvSpPr>
        <p:spPr>
          <a:xfrm flipH="1">
            <a:off x="7237086" y="353288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TextBox 248"/>
          <p:cNvSpPr txBox="1"/>
          <p:nvPr/>
        </p:nvSpPr>
        <p:spPr>
          <a:xfrm flipH="1">
            <a:off x="7416226" y="3951548"/>
            <a:ext cx="139894" cy="136004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0" name="TextBox 249"/>
          <p:cNvSpPr txBox="1"/>
          <p:nvPr/>
        </p:nvSpPr>
        <p:spPr>
          <a:xfrm flipH="1">
            <a:off x="6844996" y="3959098"/>
            <a:ext cx="139894" cy="13603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1" name="Oval 250"/>
          <p:cNvSpPr/>
          <p:nvPr/>
        </p:nvSpPr>
        <p:spPr>
          <a:xfrm flipH="1">
            <a:off x="8305800" y="2805990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2" name="Oval 251"/>
          <p:cNvSpPr/>
          <p:nvPr/>
        </p:nvSpPr>
        <p:spPr>
          <a:xfrm flipH="1">
            <a:off x="8305800" y="319979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3" name="Straight Connector 252"/>
          <p:cNvCxnSpPr>
            <a:stCxn id="225" idx="6"/>
            <a:endCxn id="239" idx="2"/>
          </p:cNvCxnSpPr>
          <p:nvPr/>
        </p:nvCxnSpPr>
        <p:spPr>
          <a:xfrm flipH="1">
            <a:off x="7523208" y="3190146"/>
            <a:ext cx="143458" cy="11841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4" name="Straight Connector 253"/>
          <p:cNvCxnSpPr>
            <a:endCxn id="245" idx="6"/>
          </p:cNvCxnSpPr>
          <p:nvPr/>
        </p:nvCxnSpPr>
        <p:spPr>
          <a:xfrm>
            <a:off x="5791200" y="2986697"/>
            <a:ext cx="416814" cy="1322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5" name="Oval 254"/>
          <p:cNvSpPr/>
          <p:nvPr/>
        </p:nvSpPr>
        <p:spPr>
          <a:xfrm>
            <a:off x="5956397" y="2932575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765994" y="2219509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Domain-3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7" name="TextBox 256"/>
          <p:cNvSpPr txBox="1"/>
          <p:nvPr/>
        </p:nvSpPr>
        <p:spPr>
          <a:xfrm flipH="1">
            <a:off x="7148650" y="280135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8" name="TextBox 257"/>
          <p:cNvSpPr txBox="1"/>
          <p:nvPr/>
        </p:nvSpPr>
        <p:spPr>
          <a:xfrm flipH="1">
            <a:off x="6925714" y="27324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9" name="TextBox 258"/>
          <p:cNvSpPr txBox="1"/>
          <p:nvPr/>
        </p:nvSpPr>
        <p:spPr>
          <a:xfrm flipH="1">
            <a:off x="7371316" y="272741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60" name="Straight Connector 259"/>
          <p:cNvCxnSpPr>
            <a:endCxn id="246" idx="6"/>
          </p:cNvCxnSpPr>
          <p:nvPr/>
        </p:nvCxnSpPr>
        <p:spPr>
          <a:xfrm flipV="1">
            <a:off x="5791200" y="3224806"/>
            <a:ext cx="416814" cy="5024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1" name="Oval 260"/>
          <p:cNvSpPr/>
          <p:nvPr/>
        </p:nvSpPr>
        <p:spPr>
          <a:xfrm>
            <a:off x="5943600" y="3178796"/>
            <a:ext cx="1524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394266" y="1733831"/>
            <a:ext cx="223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Physical Box View (internal)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3285669" y="215774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D3e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304246" y="362316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D3o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152400" y="1657350"/>
            <a:ext cx="1939057" cy="2914710"/>
            <a:chOff x="533400" y="1657350"/>
            <a:chExt cx="1939057" cy="2914710"/>
          </a:xfrm>
        </p:grpSpPr>
        <p:sp>
          <p:nvSpPr>
            <p:cNvPr id="141" name="Oval 140"/>
            <p:cNvSpPr/>
            <p:nvPr/>
          </p:nvSpPr>
          <p:spPr>
            <a:xfrm>
              <a:off x="609600" y="1851758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64664" y="1871296"/>
              <a:ext cx="170779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(Internal)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09600" y="2069022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64663" y="2058326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End 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09600" y="1657350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4663" y="1657350"/>
              <a:ext cx="170779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 Edge Point (Edge)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649408" y="3381246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984350" y="3330329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607848" y="367366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71" name="TextBox 170"/>
            <p:cNvSpPr txBox="1"/>
            <p:nvPr/>
          </p:nvSpPr>
          <p:spPr>
            <a:xfrm>
              <a:off x="950683" y="3622747"/>
              <a:ext cx="1395973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Transitional Link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650476" y="3171114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977524" y="3091172"/>
              <a:ext cx="827856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Mapping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33400" y="2509048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>
                <a:defRPr/>
              </a:pPr>
              <a:endParaRPr lang="en-GB" sz="1400" kern="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533400" y="2822440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90600" y="2509048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Topology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90600" y="2810264"/>
              <a:ext cx="84288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64663" y="2239189"/>
              <a:ext cx="1376254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 EndPoint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21196" y="2267489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Verdana"/>
                <a:cs typeface="+mn-cs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621196" y="3939676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/>
            <p:cNvCxnSpPr/>
            <p:nvPr/>
          </p:nvCxnSpPr>
          <p:spPr>
            <a:xfrm>
              <a:off x="621196" y="4088421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2" name="TextBox 181"/>
            <p:cNvSpPr txBox="1"/>
            <p:nvPr/>
          </p:nvSpPr>
          <p:spPr>
            <a:xfrm>
              <a:off x="967740" y="3939676"/>
              <a:ext cx="1022502" cy="17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Connection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607848" y="4332630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4" name="TextBox 183"/>
            <p:cNvSpPr txBox="1"/>
            <p:nvPr/>
          </p:nvSpPr>
          <p:spPr>
            <a:xfrm>
              <a:off x="990600" y="4171950"/>
              <a:ext cx="1022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Connectivity</a:t>
              </a:r>
              <a:r>
                <a:rPr kumimoji="0" lang="it-IT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Service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5791200" y="2431278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</a:t>
            </a: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NI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3" grpId="0" animBg="1"/>
      <p:bldP spid="85" grpId="0" animBg="1"/>
      <p:bldP spid="86" grpId="0" animBg="1"/>
      <p:bldP spid="87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0" grpId="0" animBg="1"/>
      <p:bldP spid="111" grpId="0" animBg="1"/>
      <p:bldP spid="149" grpId="0"/>
      <p:bldP spid="150" grpId="0"/>
      <p:bldP spid="162" grpId="0" animBg="1"/>
      <p:bldP spid="163" grpId="0" animBg="1"/>
      <p:bldP spid="264" grpId="0"/>
      <p:bldP spid="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79794" y="1455033"/>
            <a:ext cx="8811805" cy="2869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773295" y="3046217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D1-o</a:t>
            </a:r>
          </a:p>
        </p:txBody>
      </p:sp>
      <p:sp>
        <p:nvSpPr>
          <p:cNvPr id="236" name="Oval 235"/>
          <p:cNvSpPr/>
          <p:nvPr/>
        </p:nvSpPr>
        <p:spPr>
          <a:xfrm>
            <a:off x="762000" y="1809750"/>
            <a:ext cx="1230495" cy="104953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D1-e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295400" y="275806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41" name="Straight Connector 240"/>
          <p:cNvCxnSpPr>
            <a:stCxn id="237" idx="4"/>
            <a:endCxn id="242" idx="0"/>
          </p:cNvCxnSpPr>
          <p:nvPr/>
        </p:nvCxnSpPr>
        <p:spPr>
          <a:xfrm>
            <a:off x="1365666" y="2887853"/>
            <a:ext cx="0" cy="1410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242" name="TextBox 241"/>
          <p:cNvSpPr txBox="1"/>
          <p:nvPr/>
        </p:nvSpPr>
        <p:spPr>
          <a:xfrm>
            <a:off x="1295400" y="30289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7358611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MD Controller Local Resource Pool (Internal)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77995" y="3460766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D3-1o</a:t>
            </a:r>
          </a:p>
        </p:txBody>
      </p:sp>
      <p:sp>
        <p:nvSpPr>
          <p:cNvPr id="59" name="Oval 58"/>
          <p:cNvSpPr/>
          <p:nvPr/>
        </p:nvSpPr>
        <p:spPr>
          <a:xfrm>
            <a:off x="6636405" y="386715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D3-4o</a:t>
            </a:r>
          </a:p>
        </p:txBody>
      </p:sp>
      <p:sp>
        <p:nvSpPr>
          <p:cNvPr id="60" name="Oval 59"/>
          <p:cNvSpPr/>
          <p:nvPr/>
        </p:nvSpPr>
        <p:spPr>
          <a:xfrm>
            <a:off x="6645071" y="3000191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D3-2o</a:t>
            </a:r>
          </a:p>
        </p:txBody>
      </p:sp>
      <p:sp>
        <p:nvSpPr>
          <p:cNvPr id="61" name="Oval 60"/>
          <p:cNvSpPr/>
          <p:nvPr/>
        </p:nvSpPr>
        <p:spPr>
          <a:xfrm>
            <a:off x="8545695" y="181837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534400" y="204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534400" y="228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534400" y="251818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901916" y="339587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D3-3o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61081" y="363884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61081" y="33958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45071" y="388563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79097" y="377687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2189" y="387496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92641" y="347319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7995" y="3678016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46858" y="3138983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05842" y="312430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3402" y="329859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6" name="Straight Connector 75"/>
          <p:cNvCxnSpPr>
            <a:stCxn id="67" idx="7"/>
            <a:endCxn id="74" idx="3"/>
          </p:cNvCxnSpPr>
          <p:nvPr/>
        </p:nvCxnSpPr>
        <p:spPr>
          <a:xfrm flipV="1">
            <a:off x="6481033" y="3235089"/>
            <a:ext cx="145389" cy="1797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Straight Connector 76"/>
          <p:cNvCxnSpPr>
            <a:stCxn id="75" idx="4"/>
            <a:endCxn id="69" idx="0"/>
          </p:cNvCxnSpPr>
          <p:nvPr/>
        </p:nvCxnSpPr>
        <p:spPr>
          <a:xfrm flipH="1">
            <a:off x="6949363" y="3428388"/>
            <a:ext cx="14305" cy="34848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77"/>
          <p:cNvCxnSpPr>
            <a:stCxn id="72" idx="3"/>
            <a:endCxn id="70" idx="7"/>
          </p:cNvCxnSpPr>
          <p:nvPr/>
        </p:nvCxnSpPr>
        <p:spPr>
          <a:xfrm flipH="1">
            <a:off x="7262141" y="3788801"/>
            <a:ext cx="236434" cy="10517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/>
          <p:cNvCxnSpPr>
            <a:stCxn id="73" idx="5"/>
            <a:endCxn id="71" idx="1"/>
          </p:cNvCxnSpPr>
          <p:nvPr/>
        </p:nvCxnSpPr>
        <p:spPr>
          <a:xfrm>
            <a:off x="7366810" y="3249768"/>
            <a:ext cx="146411" cy="24243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0" name="Straight Connector 79"/>
          <p:cNvCxnSpPr>
            <a:stCxn id="66" idx="5"/>
            <a:endCxn id="68" idx="1"/>
          </p:cNvCxnSpPr>
          <p:nvPr/>
        </p:nvCxnSpPr>
        <p:spPr>
          <a:xfrm>
            <a:off x="6481033" y="3749626"/>
            <a:ext cx="184618" cy="1550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Oval 80"/>
          <p:cNvSpPr/>
          <p:nvPr/>
        </p:nvSpPr>
        <p:spPr>
          <a:xfrm>
            <a:off x="6649075" y="2323487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kern="0" dirty="0" smtClean="0">
                <a:solidFill>
                  <a:srgbClr val="000000"/>
                </a:solidFill>
              </a:rPr>
              <a:t>D3-2e</a:t>
            </a:r>
          </a:p>
        </p:txBody>
      </p:sp>
      <p:sp>
        <p:nvSpPr>
          <p:cNvPr id="82" name="Oval 81"/>
          <p:cNvSpPr/>
          <p:nvPr/>
        </p:nvSpPr>
        <p:spPr>
          <a:xfrm>
            <a:off x="7387390" y="1837642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D3-1e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05286" y="2149309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94736" y="207771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54" y="3661707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01916" y="345158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89945" y="2577393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06521" y="234197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0" name="Straight Connector 89"/>
          <p:cNvCxnSpPr>
            <a:stCxn id="85" idx="6"/>
            <a:endCxn id="61" idx="2"/>
          </p:cNvCxnSpPr>
          <p:nvPr/>
        </p:nvCxnSpPr>
        <p:spPr>
          <a:xfrm flipV="1">
            <a:off x="8047135" y="1894570"/>
            <a:ext cx="498560" cy="6619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1" name="Straight Connector 90"/>
          <p:cNvCxnSpPr>
            <a:stCxn id="84" idx="6"/>
            <a:endCxn id="62" idx="2"/>
          </p:cNvCxnSpPr>
          <p:nvPr/>
        </p:nvCxnSpPr>
        <p:spPr>
          <a:xfrm flipV="1">
            <a:off x="8047135" y="2119389"/>
            <a:ext cx="487265" cy="21877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2" name="Straight Connector 91"/>
          <p:cNvCxnSpPr>
            <a:stCxn id="89" idx="6"/>
            <a:endCxn id="63" idx="2"/>
          </p:cNvCxnSpPr>
          <p:nvPr/>
        </p:nvCxnSpPr>
        <p:spPr>
          <a:xfrm flipV="1">
            <a:off x="7358920" y="2359389"/>
            <a:ext cx="1175480" cy="4613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3" name="Straight Connector 92"/>
          <p:cNvCxnSpPr>
            <a:stCxn id="104" idx="6"/>
            <a:endCxn id="87" idx="2"/>
          </p:cNvCxnSpPr>
          <p:nvPr/>
        </p:nvCxnSpPr>
        <p:spPr>
          <a:xfrm>
            <a:off x="5486400" y="3492605"/>
            <a:ext cx="415516" cy="2253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4" name="Straight Connector 93"/>
          <p:cNvCxnSpPr>
            <a:stCxn id="105" idx="6"/>
            <a:endCxn id="86" idx="2"/>
          </p:cNvCxnSpPr>
          <p:nvPr/>
        </p:nvCxnSpPr>
        <p:spPr>
          <a:xfrm flipV="1">
            <a:off x="5486400" y="3725254"/>
            <a:ext cx="422254" cy="107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95" name="Straight Connector 94"/>
          <p:cNvCxnSpPr>
            <a:stCxn id="64" idx="2"/>
            <a:endCxn id="88" idx="6"/>
          </p:cNvCxnSpPr>
          <p:nvPr/>
        </p:nvCxnSpPr>
        <p:spPr>
          <a:xfrm flipH="1">
            <a:off x="7342344" y="2594388"/>
            <a:ext cx="1192056" cy="4655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893402" y="262828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93402" y="297537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Connector 100"/>
          <p:cNvCxnSpPr>
            <a:stCxn id="99" idx="4"/>
            <a:endCxn id="100" idx="0"/>
          </p:cNvCxnSpPr>
          <p:nvPr/>
        </p:nvCxnSpPr>
        <p:spPr>
          <a:xfrm>
            <a:off x="6963668" y="2758080"/>
            <a:ext cx="0" cy="217297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102" name="Straight Connector 101"/>
          <p:cNvCxnSpPr>
            <a:stCxn id="83" idx="4"/>
            <a:endCxn id="103" idx="0"/>
          </p:cNvCxnSpPr>
          <p:nvPr/>
        </p:nvCxnSpPr>
        <p:spPr>
          <a:xfrm>
            <a:off x="7775552" y="2279102"/>
            <a:ext cx="0" cy="1126206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705286" y="3405308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181600" y="3416405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7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181600" y="36501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8.D3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333999" y="1601718"/>
            <a:ext cx="3276601" cy="2675192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4736" y="183764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047686" y="3242870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D2-3o</a:t>
            </a:r>
          </a:p>
        </p:txBody>
      </p:sp>
      <p:sp>
        <p:nvSpPr>
          <p:cNvPr id="110" name="Oval 109"/>
          <p:cNvSpPr/>
          <p:nvPr/>
        </p:nvSpPr>
        <p:spPr>
          <a:xfrm>
            <a:off x="3452274" y="3833463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D2-2o</a:t>
            </a:r>
          </a:p>
        </p:txBody>
      </p:sp>
      <p:sp>
        <p:nvSpPr>
          <p:cNvPr id="111" name="Oval 110"/>
          <p:cNvSpPr/>
          <p:nvPr/>
        </p:nvSpPr>
        <p:spPr>
          <a:xfrm>
            <a:off x="2447485" y="371535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447485" y="3396991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885886" y="365012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885886" y="3409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7.D2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886530" y="3175495"/>
            <a:ext cx="659745" cy="3810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lvl="0" algn="ctr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D2-1o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64141" y="326567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45695" y="3465615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62332" y="3468094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47686" y="3262101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07154" y="3790950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0220" y="3814107"/>
            <a:ext cx="140532" cy="129793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2" name="Straight Connector 121"/>
          <p:cNvCxnSpPr>
            <a:stCxn id="117" idx="4"/>
            <a:endCxn id="121" idx="1"/>
          </p:cNvCxnSpPr>
          <p:nvPr/>
        </p:nvCxnSpPr>
        <p:spPr>
          <a:xfrm>
            <a:off x="3415961" y="3595408"/>
            <a:ext cx="124839" cy="23770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Straight Connector 122"/>
          <p:cNvCxnSpPr>
            <a:stCxn id="120" idx="7"/>
            <a:endCxn id="118" idx="4"/>
          </p:cNvCxnSpPr>
          <p:nvPr/>
        </p:nvCxnSpPr>
        <p:spPr>
          <a:xfrm flipV="1">
            <a:off x="4027106" y="3597887"/>
            <a:ext cx="105492" cy="21207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4" name="Straight Connector 123"/>
          <p:cNvCxnSpPr>
            <a:stCxn id="116" idx="6"/>
            <a:endCxn id="119" idx="2"/>
          </p:cNvCxnSpPr>
          <p:nvPr/>
        </p:nvCxnSpPr>
        <p:spPr>
          <a:xfrm flipV="1">
            <a:off x="3604673" y="3326998"/>
            <a:ext cx="443013" cy="35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5" name="TextBox 124"/>
          <p:cNvSpPr txBox="1"/>
          <p:nvPr/>
        </p:nvSpPr>
        <p:spPr>
          <a:xfrm>
            <a:off x="2832086" y="332668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52274" y="40195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31231" y="3375932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971487" y="4002575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Connector 129"/>
          <p:cNvCxnSpPr>
            <a:stCxn id="126" idx="2"/>
            <a:endCxn id="111" idx="6"/>
          </p:cNvCxnSpPr>
          <p:nvPr/>
        </p:nvCxnSpPr>
        <p:spPr>
          <a:xfrm flipH="1" flipV="1">
            <a:off x="2752285" y="3791552"/>
            <a:ext cx="699989" cy="29154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1" name="Straight Connector 130"/>
          <p:cNvCxnSpPr>
            <a:stCxn id="125" idx="2"/>
            <a:endCxn id="112" idx="6"/>
          </p:cNvCxnSpPr>
          <p:nvPr/>
        </p:nvCxnSpPr>
        <p:spPr>
          <a:xfrm flipH="1">
            <a:off x="2752285" y="3390229"/>
            <a:ext cx="79801" cy="82962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2" name="Straight Connector 131"/>
          <p:cNvCxnSpPr>
            <a:stCxn id="113" idx="2"/>
            <a:endCxn id="128" idx="6"/>
          </p:cNvCxnSpPr>
          <p:nvPr/>
        </p:nvCxnSpPr>
        <p:spPr>
          <a:xfrm flipH="1">
            <a:off x="4123886" y="3726328"/>
            <a:ext cx="762000" cy="339794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33" name="Straight Connector 132"/>
          <p:cNvCxnSpPr>
            <a:stCxn id="114" idx="2"/>
            <a:endCxn id="127" idx="6"/>
          </p:cNvCxnSpPr>
          <p:nvPr/>
        </p:nvCxnSpPr>
        <p:spPr>
          <a:xfrm flipH="1" flipV="1">
            <a:off x="4783630" y="3439479"/>
            <a:ext cx="102256" cy="46671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3604673" y="29727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D2</a:t>
            </a:r>
          </a:p>
        </p:txBody>
      </p:sp>
      <p:sp>
        <p:nvSpPr>
          <p:cNvPr id="162" name="Oval 161"/>
          <p:cNvSpPr/>
          <p:nvPr/>
        </p:nvSpPr>
        <p:spPr>
          <a:xfrm>
            <a:off x="2676086" y="2952750"/>
            <a:ext cx="2235824" cy="1314843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688981" y="1671250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D3</a:t>
            </a:r>
          </a:p>
        </p:txBody>
      </p:sp>
      <p:sp>
        <p:nvSpPr>
          <p:cNvPr id="172" name="Oval 171"/>
          <p:cNvSpPr/>
          <p:nvPr/>
        </p:nvSpPr>
        <p:spPr>
          <a:xfrm>
            <a:off x="295714" y="182699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04800" y="20518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133600" y="340995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133600" y="3715352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6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04800" y="229180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304800" y="2526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.D1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62000" y="2051809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90599" y="185229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28800" y="3816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62001" y="2526808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5800" y="2292256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84" name="Straight Connector 183"/>
          <p:cNvCxnSpPr>
            <a:stCxn id="179" idx="2"/>
            <a:endCxn id="172" idx="6"/>
          </p:cNvCxnSpPr>
          <p:nvPr/>
        </p:nvCxnSpPr>
        <p:spPr>
          <a:xfrm flipH="1" flipV="1">
            <a:off x="600514" y="1903190"/>
            <a:ext cx="390085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5" name="Straight Connector 184"/>
          <p:cNvCxnSpPr>
            <a:stCxn id="178" idx="2"/>
            <a:endCxn id="173" idx="6"/>
          </p:cNvCxnSpPr>
          <p:nvPr/>
        </p:nvCxnSpPr>
        <p:spPr>
          <a:xfrm flipH="1">
            <a:off x="609600" y="2115356"/>
            <a:ext cx="152400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6" name="Straight Connector 185"/>
          <p:cNvCxnSpPr>
            <a:stCxn id="183" idx="2"/>
            <a:endCxn id="176" idx="6"/>
          </p:cNvCxnSpPr>
          <p:nvPr/>
        </p:nvCxnSpPr>
        <p:spPr>
          <a:xfrm flipH="1">
            <a:off x="609600" y="2355803"/>
            <a:ext cx="76200" cy="12206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7" name="Straight Connector 186"/>
          <p:cNvCxnSpPr>
            <a:endCxn id="200" idx="6"/>
          </p:cNvCxnSpPr>
          <p:nvPr/>
        </p:nvCxnSpPr>
        <p:spPr>
          <a:xfrm flipH="1" flipV="1">
            <a:off x="1981199" y="3397297"/>
            <a:ext cx="141106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8" name="Straight Connector 187"/>
          <p:cNvCxnSpPr>
            <a:stCxn id="135" idx="1"/>
            <a:endCxn id="180" idx="6"/>
          </p:cNvCxnSpPr>
          <p:nvPr/>
        </p:nvCxnSpPr>
        <p:spPr>
          <a:xfrm flipH="1">
            <a:off x="1981199" y="3797323"/>
            <a:ext cx="147858" cy="8248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189" name="Straight Connector 188"/>
          <p:cNvCxnSpPr>
            <a:stCxn id="177" idx="6"/>
            <a:endCxn id="182" idx="2"/>
          </p:cNvCxnSpPr>
          <p:nvPr/>
        </p:nvCxnSpPr>
        <p:spPr>
          <a:xfrm flipV="1">
            <a:off x="609600" y="2590355"/>
            <a:ext cx="152401" cy="12653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191" name="Oval 190"/>
          <p:cNvSpPr/>
          <p:nvPr/>
        </p:nvSpPr>
        <p:spPr>
          <a:xfrm>
            <a:off x="524314" y="1601718"/>
            <a:ext cx="1685486" cy="2612745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19200" y="158115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D1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828800" y="3333750"/>
            <a:ext cx="152399" cy="127094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209800" y="1456551"/>
            <a:ext cx="324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MD Controller Internal View (not exposed)</a:t>
            </a:r>
          </a:p>
        </p:txBody>
      </p:sp>
      <p:sp>
        <p:nvSpPr>
          <p:cNvPr id="209" name="Content Placeholder 196"/>
          <p:cNvSpPr>
            <a:spLocks noGrp="1"/>
          </p:cNvSpPr>
          <p:nvPr>
            <p:ph idx="1"/>
          </p:nvPr>
        </p:nvSpPr>
        <p:spPr>
          <a:xfrm>
            <a:off x="211594" y="590550"/>
            <a:ext cx="8641110" cy="91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This slide depicts the complete Topology internal to the multi-domain-controller in terms of </a:t>
            </a:r>
            <a:r>
              <a:rPr lang="en-US" dirty="0" smtClean="0">
                <a:solidFill>
                  <a:srgbClr val="FF0000"/>
                </a:solidFill>
              </a:rPr>
              <a:t>TAPI-like</a:t>
            </a:r>
            <a:r>
              <a:rPr lang="en-US" dirty="0" smtClean="0"/>
              <a:t> constructs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view is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exposed to the applications over TAPI.</a:t>
            </a:r>
          </a:p>
          <a:p>
            <a:pPr lvl="1"/>
            <a:r>
              <a:rPr lang="en-US" dirty="0" smtClean="0"/>
              <a:t>The abstraction mapping is maintained internally by the domain controller</a:t>
            </a:r>
          </a:p>
          <a:p>
            <a:r>
              <a:rPr lang="en-US" dirty="0" smtClean="0"/>
              <a:t>It is assumed that no Connectivity has been setup in the entire domain and this is the initial internal Topology view</a:t>
            </a:r>
            <a:endParaRPr lang="en-US" dirty="0"/>
          </a:p>
        </p:txBody>
      </p:sp>
      <p:sp>
        <p:nvSpPr>
          <p:cNvPr id="210" name="Content Placeholder 196"/>
          <p:cNvSpPr txBox="1">
            <a:spLocks/>
          </p:cNvSpPr>
          <p:nvPr/>
        </p:nvSpPr>
        <p:spPr>
          <a:xfrm>
            <a:off x="211593" y="4621134"/>
            <a:ext cx="5274807" cy="22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An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controller internal model may not be based on TAPI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-20381" y="18249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-11295" y="2049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-11295" y="228980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-11295" y="2524807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852704" y="1818370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8841409" y="204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8841409" y="2283189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noProof="0" dirty="0" smtClean="0">
                <a:solidFill>
                  <a:srgbClr val="000000"/>
                </a:solidFill>
                <a:latin typeface="Arial"/>
              </a:rPr>
              <a:t>10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.G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841409" y="2518188"/>
            <a:ext cx="304800" cy="1524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 smtClean="0">
                <a:solidFill>
                  <a:srgbClr val="000000"/>
                </a:solidFill>
                <a:latin typeface="Arial"/>
              </a:rPr>
              <a:t>9</a:t>
            </a: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.R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33600" y="3381191"/>
            <a:ext cx="618685" cy="181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129057" y="3700672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85886" y="3638550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876800" y="3369048"/>
            <a:ext cx="618685" cy="193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NF Title">
  <a:themeElements>
    <a:clrScheme name="ONF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A0B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899F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ONF.thmx</Template>
  <TotalTime>48344</TotalTime>
  <Words>2525</Words>
  <Application>Microsoft Office PowerPoint</Application>
  <PresentationFormat>On-screen Show (16:9)</PresentationFormat>
  <Paragraphs>1086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ONF</vt:lpstr>
      <vt:lpstr>ONF Title</vt:lpstr>
      <vt:lpstr>1_ONF Title</vt:lpstr>
      <vt:lpstr>T-API Multi-layer Multi-domain Topology &amp; Connectivity Example *</vt:lpstr>
      <vt:lpstr>TAPI Concepts Overview</vt:lpstr>
      <vt:lpstr>Multi-Domain Physical Network Example to illustrate T-API</vt:lpstr>
      <vt:lpstr>Reference Multi-domain Hierarchical Control Example</vt:lpstr>
      <vt:lpstr>Domain-1 TAPI Context Topology</vt:lpstr>
      <vt:lpstr>Domain-2 TAPI Context Topology</vt:lpstr>
      <vt:lpstr>Domain-3 TAPI Context Topology</vt:lpstr>
      <vt:lpstr>Domain-3 TAPI Context Hierarchical Topology (2-Level)</vt:lpstr>
      <vt:lpstr>MD Controller Local Resource Pool (Internal)</vt:lpstr>
      <vt:lpstr>Green TAPI Context Topology (single-layer example)</vt:lpstr>
      <vt:lpstr>Green TAPI Context Topology (single layer example)</vt:lpstr>
      <vt:lpstr>Red TAPI Context Topology (multi-layer example)</vt:lpstr>
      <vt:lpstr>Red TAPI Context Topology (multi-layer example)</vt:lpstr>
      <vt:lpstr>Service Example 10G EPL</vt:lpstr>
      <vt:lpstr>10G EPL Service Setup Sequence</vt:lpstr>
      <vt:lpstr>10G EPL Service setup: Green Context</vt:lpstr>
      <vt:lpstr>10G EPL Service setup: MD Controller Internal view</vt:lpstr>
      <vt:lpstr>10G EPL Service setup: DC1/Context1 view</vt:lpstr>
      <vt:lpstr>10G EPL Service setup: DC2/Context2 view</vt:lpstr>
      <vt:lpstr>10G EPL Service setup: DC3/Context3 view</vt:lpstr>
    </vt:vector>
  </TitlesOfParts>
  <Company>Tompertdesign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Bauer, ONF</dc:creator>
  <cp:lastModifiedBy>Karthik Sethuraman</cp:lastModifiedBy>
  <cp:revision>1469</cp:revision>
  <dcterms:created xsi:type="dcterms:W3CDTF">2013-04-17T18:00:25Z</dcterms:created>
  <dcterms:modified xsi:type="dcterms:W3CDTF">2016-10-04T17:47:04Z</dcterms:modified>
</cp:coreProperties>
</file>