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98" r:id="rId2"/>
    <p:sldMasterId id="2147483703" r:id="rId3"/>
  </p:sldMasterIdLst>
  <p:notesMasterIdLst>
    <p:notesMasterId r:id="rId11"/>
  </p:notesMasterIdLst>
  <p:handoutMasterIdLst>
    <p:handoutMasterId r:id="rId12"/>
  </p:handoutMasterIdLst>
  <p:sldIdLst>
    <p:sldId id="398" r:id="rId4"/>
    <p:sldId id="414" r:id="rId5"/>
    <p:sldId id="417" r:id="rId6"/>
    <p:sldId id="418" r:id="rId7"/>
    <p:sldId id="421" r:id="rId8"/>
    <p:sldId id="419" r:id="rId9"/>
    <p:sldId id="42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95979F9-99B2-4F8A-B2CA-AA3C47257E27}">
          <p14:sldIdLst>
            <p14:sldId id="398"/>
            <p14:sldId id="411"/>
            <p14:sldId id="409"/>
            <p14:sldId id="407"/>
            <p14:sldId id="396"/>
            <p14:sldId id="413"/>
            <p14:sldId id="4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720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99FF99"/>
    <a:srgbClr val="CCFFCC"/>
    <a:srgbClr val="CCFF99"/>
    <a:srgbClr val="CCCCFF"/>
    <a:srgbClr val="CC99FF"/>
    <a:srgbClr val="0000FF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31" autoAdjust="0"/>
    <p:restoredTop sz="62611" autoAdjust="0"/>
  </p:normalViewPr>
  <p:slideViewPr>
    <p:cSldViewPr snapToObjects="1">
      <p:cViewPr>
        <p:scale>
          <a:sx n="100" d="100"/>
          <a:sy n="100" d="100"/>
        </p:scale>
        <p:origin x="-1812" y="-474"/>
      </p:cViewPr>
      <p:guideLst>
        <p:guide orient="horz" pos="720"/>
        <p:guide orient="horz" pos="192"/>
        <p:guide orient="horz" pos="3888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9753-D86A-7E46-B736-151B08FBBA06}" type="datetime1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6AA0-874E-1E43-B7A6-3A32CCFD9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456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ED3BF-3CB7-5046-84A2-725EAA880A50}" type="datetime1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C6165-BF42-A041-98E4-81607A4266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457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05956"/>
            <a:ext cx="8229600" cy="598487"/>
          </a:xfrm>
        </p:spPr>
        <p:txBody>
          <a:bodyPr anchor="b">
            <a:normAutofit/>
          </a:bodyPr>
          <a:lstStyle>
            <a:lvl1pPr algn="l">
              <a:defRPr sz="28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813177"/>
            <a:ext cx="8229600" cy="455612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pic>
        <p:nvPicPr>
          <p:cNvPr id="7" name="Picture 6" descr="ONF-symbol-large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pic>
        <p:nvPicPr>
          <p:cNvPr id="5" name="Picture 4" descr="ONF-symbol-large.gi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276600"/>
            <a:ext cx="8229600" cy="476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000"/>
            <a:ext cx="8229600" cy="30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57200" y="635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 smtClean="0">
              <a:solidFill>
                <a:srgbClr val="141313"/>
              </a:solidFill>
            </a:endParaRPr>
          </a:p>
          <a:p>
            <a:r>
              <a:rPr lang="en-US" sz="900" dirty="0" smtClean="0">
                <a:solidFill>
                  <a:srgbClr val="141313"/>
                </a:solidFill>
              </a:rPr>
              <a:t>© 2014 Open Networking Foundation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60950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8229600" cy="7620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8229600" cy="4068764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2895600" cy="50292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05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1200" y="1143000"/>
            <a:ext cx="2895600" cy="5029200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57200" y="635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Revision #.#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© 2014 Open Networking Foundation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10A78-FCD3-504F-A7CA-129367DF0A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5618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276600"/>
            <a:ext cx="8229600" cy="476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000"/>
            <a:ext cx="8229600" cy="30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8229600" cy="762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8229600" cy="4068764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196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858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521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930" y="635214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 smtClean="0">
              <a:solidFill>
                <a:schemeClr val="bg1"/>
              </a:solidFill>
            </a:endParaRP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© 2015 Open Networking Foundation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730" y="63840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Plenary Session Template v.01</a:t>
            </a:r>
            <a:endParaRPr lang="en-US" dirty="0"/>
          </a:p>
        </p:txBody>
      </p:sp>
      <p:pic>
        <p:nvPicPr>
          <p:cNvPr id="9" name="Picture 8" descr="ONF-symbol-large.gif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702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NF-horiz-large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760" y="88392"/>
            <a:ext cx="5679440" cy="166420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7200" y="635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 smtClean="0">
              <a:solidFill>
                <a:srgbClr val="141313"/>
              </a:solidFill>
            </a:endParaRPr>
          </a:p>
          <a:p>
            <a:pPr algn="l"/>
            <a:r>
              <a:rPr lang="en-US" sz="900" dirty="0" smtClean="0">
                <a:solidFill>
                  <a:srgbClr val="141313"/>
                </a:solidFill>
              </a:rPr>
              <a:t>© 2015 Open Networking Foundation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60" y="88392"/>
            <a:ext cx="5679440" cy="166420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7200" y="635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 smtClean="0">
              <a:solidFill>
                <a:srgbClr val="FFFFFF"/>
              </a:solidFill>
            </a:endParaRPr>
          </a:p>
          <a:p>
            <a:r>
              <a:rPr lang="en-US" sz="900" dirty="0" smtClean="0">
                <a:solidFill>
                  <a:srgbClr val="FFFFFF"/>
                </a:solidFill>
              </a:rPr>
              <a:t>© 2014 Open Networking Foundation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009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TAPI LTPs and Multi-layer Transition Examples (Adaptation, Termination &amp; Connection)*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4953000"/>
            <a:ext cx="8229600" cy="304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Karthik Sethuraman (NEC)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Nigel Davis (</a:t>
            </a:r>
            <a:r>
              <a:rPr lang="en-US" dirty="0" err="1" smtClean="0">
                <a:solidFill>
                  <a:srgbClr val="000000"/>
                </a:solidFill>
              </a:rPr>
              <a:t>Ciena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9268" y="6172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animated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tangle 85"/>
          <p:cNvSpPr>
            <a:spLocks noChangeArrowheads="1"/>
          </p:cNvSpPr>
          <p:nvPr/>
        </p:nvSpPr>
        <p:spPr bwMode="auto">
          <a:xfrm>
            <a:off x="4247069" y="4315499"/>
            <a:ext cx="934531" cy="1454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b" anchorCtr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endParaRPr lang="en-US" altLang="en-US" sz="1800" dirty="0">
              <a:latin typeface="Calibri" pitchFamily="34" charset="0"/>
            </a:endParaRPr>
          </a:p>
        </p:txBody>
      </p:sp>
      <p:sp>
        <p:nvSpPr>
          <p:cNvPr id="414" name="Oval 413"/>
          <p:cNvSpPr/>
          <p:nvPr/>
        </p:nvSpPr>
        <p:spPr>
          <a:xfrm>
            <a:off x="4265499" y="5136502"/>
            <a:ext cx="883915" cy="5649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716681" y="2283087"/>
            <a:ext cx="5961158" cy="9173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942941" y="3581400"/>
            <a:ext cx="1753259" cy="223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b" anchorCtr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endParaRPr lang="en-US" altLang="en-US" sz="1800" dirty="0">
              <a:latin typeface="Calibri" pitchFamily="34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6018031" y="4191000"/>
            <a:ext cx="965985" cy="152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840640" y="3733800"/>
            <a:ext cx="832613" cy="5001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85"/>
          <p:cNvSpPr>
            <a:spLocks noChangeArrowheads="1"/>
          </p:cNvSpPr>
          <p:nvPr/>
        </p:nvSpPr>
        <p:spPr bwMode="auto">
          <a:xfrm>
            <a:off x="1811049" y="3581399"/>
            <a:ext cx="1714652" cy="2232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b" anchorCtr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515450" y="4190999"/>
            <a:ext cx="928111" cy="15104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867046" y="3733800"/>
            <a:ext cx="832613" cy="5001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85"/>
          <p:cNvSpPr>
            <a:spLocks noChangeArrowheads="1"/>
          </p:cNvSpPr>
          <p:nvPr/>
        </p:nvSpPr>
        <p:spPr bwMode="auto">
          <a:xfrm>
            <a:off x="7924801" y="914400"/>
            <a:ext cx="1142999" cy="1005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itchFamily="34" charset="0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8020100" y="969118"/>
            <a:ext cx="992299" cy="5001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5"/>
          <p:cNvSpPr>
            <a:spLocks noChangeArrowheads="1"/>
          </p:cNvSpPr>
          <p:nvPr/>
        </p:nvSpPr>
        <p:spPr bwMode="auto">
          <a:xfrm>
            <a:off x="304801" y="914400"/>
            <a:ext cx="1142999" cy="1005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itchFamily="34" charset="0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81001" y="988015"/>
            <a:ext cx="992299" cy="5001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97"/>
          <p:cNvGrpSpPr/>
          <p:nvPr/>
        </p:nvGrpSpPr>
        <p:grpSpPr>
          <a:xfrm>
            <a:off x="2743200" y="4605438"/>
            <a:ext cx="360363" cy="144464"/>
            <a:chOff x="3408332" y="4986438"/>
            <a:chExt cx="360363" cy="144464"/>
          </a:xfrm>
        </p:grpSpPr>
        <p:sp>
          <p:nvSpPr>
            <p:cNvPr id="43" name="Rectangle 87"/>
            <p:cNvSpPr>
              <a:spLocks noChangeArrowheads="1"/>
            </p:cNvSpPr>
            <p:nvPr/>
          </p:nvSpPr>
          <p:spPr bwMode="auto">
            <a:xfrm>
              <a:off x="3408332" y="4986438"/>
              <a:ext cx="360363" cy="144464"/>
            </a:xfrm>
            <a:prstGeom prst="rect">
              <a:avLst/>
            </a:prstGeom>
            <a:solidFill>
              <a:srgbClr val="FFFF00"/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190" name="Flowchart: Connector 189"/>
            <p:cNvSpPr/>
            <p:nvPr/>
          </p:nvSpPr>
          <p:spPr>
            <a:xfrm>
              <a:off x="3408332" y="5022555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Connector 190"/>
            <p:cNvSpPr/>
            <p:nvPr/>
          </p:nvSpPr>
          <p:spPr>
            <a:xfrm>
              <a:off x="3695670" y="5022555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98"/>
          <p:cNvGrpSpPr/>
          <p:nvPr/>
        </p:nvGrpSpPr>
        <p:grpSpPr>
          <a:xfrm>
            <a:off x="6345237" y="4605439"/>
            <a:ext cx="360363" cy="144464"/>
            <a:chOff x="6149943" y="4986439"/>
            <a:chExt cx="360363" cy="144464"/>
          </a:xfrm>
        </p:grpSpPr>
        <p:sp>
          <p:nvSpPr>
            <p:cNvPr id="124" name="Rectangle 87"/>
            <p:cNvSpPr>
              <a:spLocks noChangeArrowheads="1"/>
            </p:cNvSpPr>
            <p:nvPr/>
          </p:nvSpPr>
          <p:spPr bwMode="auto">
            <a:xfrm>
              <a:off x="6149943" y="4986439"/>
              <a:ext cx="360363" cy="144464"/>
            </a:xfrm>
            <a:prstGeom prst="rect">
              <a:avLst/>
            </a:prstGeom>
            <a:solidFill>
              <a:srgbClr val="FFFF00"/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6149943" y="5022556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/>
            <p:nvPr/>
          </p:nvSpPr>
          <p:spPr>
            <a:xfrm>
              <a:off x="6437281" y="5022556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05"/>
          <p:cNvGrpSpPr/>
          <p:nvPr/>
        </p:nvGrpSpPr>
        <p:grpSpPr>
          <a:xfrm>
            <a:off x="667650" y="1060245"/>
            <a:ext cx="360363" cy="144464"/>
            <a:chOff x="1353449" y="1669845"/>
            <a:chExt cx="360363" cy="144464"/>
          </a:xfrm>
        </p:grpSpPr>
        <p:sp>
          <p:nvSpPr>
            <p:cNvPr id="204" name="Rectangle 87"/>
            <p:cNvSpPr>
              <a:spLocks noChangeArrowheads="1"/>
            </p:cNvSpPr>
            <p:nvPr/>
          </p:nvSpPr>
          <p:spPr bwMode="auto">
            <a:xfrm>
              <a:off x="1353449" y="1669845"/>
              <a:ext cx="360363" cy="144464"/>
            </a:xfrm>
            <a:prstGeom prst="rect">
              <a:avLst/>
            </a:prstGeom>
            <a:solidFill>
              <a:srgbClr val="FFFF00"/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206" name="Flowchart: Connector 205"/>
            <p:cNvSpPr/>
            <p:nvPr/>
          </p:nvSpPr>
          <p:spPr>
            <a:xfrm>
              <a:off x="1353449" y="1705962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1640787" y="1705962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01"/>
          <p:cNvGrpSpPr/>
          <p:nvPr/>
        </p:nvGrpSpPr>
        <p:grpSpPr>
          <a:xfrm>
            <a:off x="2017218" y="3591136"/>
            <a:ext cx="5402357" cy="142664"/>
            <a:chOff x="2602845" y="3972136"/>
            <a:chExt cx="4779433" cy="142664"/>
          </a:xfrm>
        </p:grpSpPr>
        <p:sp>
          <p:nvSpPr>
            <p:cNvPr id="171" name="Rectangle 127"/>
            <p:cNvSpPr>
              <a:spLocks noChangeArrowheads="1"/>
            </p:cNvSpPr>
            <p:nvPr/>
          </p:nvSpPr>
          <p:spPr bwMode="auto">
            <a:xfrm>
              <a:off x="2602845" y="3972136"/>
              <a:ext cx="4779433" cy="142664"/>
            </a:xfrm>
            <a:prstGeom prst="rect">
              <a:avLst/>
            </a:prstGeom>
            <a:solidFill>
              <a:srgbClr val="FFFF00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900" dirty="0" smtClean="0">
                  <a:solidFill>
                    <a:srgbClr val="000000"/>
                  </a:solidFill>
                  <a:latin typeface="Calibri" pitchFamily="34" charset="0"/>
                </a:rPr>
                <a:t>ETH Connection (10G)</a:t>
              </a:r>
              <a:endParaRPr lang="en-US" altLang="en-US" sz="9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19" name="Flowchart: Connector 218"/>
            <p:cNvSpPr/>
            <p:nvPr/>
          </p:nvSpPr>
          <p:spPr>
            <a:xfrm>
              <a:off x="2650138" y="4006453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219"/>
            <p:cNvSpPr/>
            <p:nvPr/>
          </p:nvSpPr>
          <p:spPr>
            <a:xfrm>
              <a:off x="7260877" y="4006453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02"/>
          <p:cNvGrpSpPr/>
          <p:nvPr/>
        </p:nvGrpSpPr>
        <p:grpSpPr>
          <a:xfrm>
            <a:off x="2079278" y="2534072"/>
            <a:ext cx="5349494" cy="142664"/>
            <a:chOff x="2616686" y="3057736"/>
            <a:chExt cx="4779433" cy="142664"/>
          </a:xfrm>
        </p:grpSpPr>
        <p:sp>
          <p:nvSpPr>
            <p:cNvPr id="76" name="Rectangle 127"/>
            <p:cNvSpPr>
              <a:spLocks noChangeArrowheads="1"/>
            </p:cNvSpPr>
            <p:nvPr/>
          </p:nvSpPr>
          <p:spPr bwMode="auto">
            <a:xfrm>
              <a:off x="2616686" y="3057736"/>
              <a:ext cx="4779433" cy="142664"/>
            </a:xfrm>
            <a:prstGeom prst="rect">
              <a:avLst/>
            </a:prstGeom>
            <a:solidFill>
              <a:srgbClr val="FFFF00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900" dirty="0" smtClean="0">
                  <a:solidFill>
                    <a:srgbClr val="000000"/>
                  </a:solidFill>
                  <a:latin typeface="Calibri" pitchFamily="34" charset="0"/>
                </a:rPr>
                <a:t>ETH Connection (10G)</a:t>
              </a:r>
              <a:endParaRPr lang="en-US" altLang="en-US" sz="9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32" name="Flowchart: Connector 231"/>
            <p:cNvSpPr/>
            <p:nvPr/>
          </p:nvSpPr>
          <p:spPr>
            <a:xfrm>
              <a:off x="2638722" y="3091923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lowchart: Connector 233"/>
            <p:cNvSpPr/>
            <p:nvPr/>
          </p:nvSpPr>
          <p:spPr>
            <a:xfrm>
              <a:off x="7274718" y="3084115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4"/>
          <p:cNvGrpSpPr/>
          <p:nvPr/>
        </p:nvGrpSpPr>
        <p:grpSpPr>
          <a:xfrm>
            <a:off x="1677646" y="998538"/>
            <a:ext cx="6018554" cy="144462"/>
            <a:chOff x="2290718" y="1608138"/>
            <a:chExt cx="5460845" cy="144462"/>
          </a:xfrm>
        </p:grpSpPr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2290718" y="1608138"/>
              <a:ext cx="5460845" cy="1444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900" dirty="0" smtClean="0">
                  <a:solidFill>
                    <a:srgbClr val="000000"/>
                  </a:solidFill>
                  <a:latin typeface="Calibri" pitchFamily="34" charset="0"/>
                </a:rPr>
                <a:t>ETH Link Connection (?)</a:t>
              </a:r>
              <a:endParaRPr lang="en-US" altLang="en-US" sz="9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1" name="Flowchart: Connector 240"/>
            <p:cNvSpPr/>
            <p:nvPr/>
          </p:nvSpPr>
          <p:spPr>
            <a:xfrm>
              <a:off x="2340322" y="1644253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lowchart: Connector 242"/>
            <p:cNvSpPr/>
            <p:nvPr/>
          </p:nvSpPr>
          <p:spPr>
            <a:xfrm>
              <a:off x="7610987" y="1644253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00"/>
          <p:cNvGrpSpPr/>
          <p:nvPr/>
        </p:nvGrpSpPr>
        <p:grpSpPr>
          <a:xfrm>
            <a:off x="2743200" y="3810014"/>
            <a:ext cx="3935825" cy="144463"/>
            <a:chOff x="3351811" y="4190987"/>
            <a:chExt cx="3330893" cy="146247"/>
          </a:xfrm>
        </p:grpSpPr>
        <p:sp>
          <p:nvSpPr>
            <p:cNvPr id="101" name="Rectangle 127"/>
            <p:cNvSpPr>
              <a:spLocks noChangeArrowheads="1"/>
            </p:cNvSpPr>
            <p:nvPr/>
          </p:nvSpPr>
          <p:spPr bwMode="auto">
            <a:xfrm>
              <a:off x="3351811" y="4190987"/>
              <a:ext cx="3330893" cy="1462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900" dirty="0" smtClean="0">
                  <a:solidFill>
                    <a:srgbClr val="000000"/>
                  </a:solidFill>
                  <a:latin typeface="Calibri" pitchFamily="34" charset="0"/>
                </a:rPr>
                <a:t>ETH Link Connection (10G)</a:t>
              </a:r>
              <a:endParaRPr lang="en-US" altLang="en-US" sz="9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5" name="Flowchart: Connector 244"/>
            <p:cNvSpPr/>
            <p:nvPr/>
          </p:nvSpPr>
          <p:spPr>
            <a:xfrm>
              <a:off x="3409350" y="4217188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lowchart: Connector 246"/>
            <p:cNvSpPr/>
            <p:nvPr/>
          </p:nvSpPr>
          <p:spPr>
            <a:xfrm>
              <a:off x="6595194" y="4228442"/>
              <a:ext cx="71437" cy="7223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93"/>
          <p:cNvGrpSpPr/>
          <p:nvPr/>
        </p:nvGrpSpPr>
        <p:grpSpPr>
          <a:xfrm>
            <a:off x="3587311" y="4656138"/>
            <a:ext cx="2258296" cy="144462"/>
            <a:chOff x="3663511" y="5037138"/>
            <a:chExt cx="2258296" cy="144462"/>
          </a:xfrm>
        </p:grpSpPr>
        <p:sp>
          <p:nvSpPr>
            <p:cNvPr id="118" name="Rectangle 127"/>
            <p:cNvSpPr>
              <a:spLocks noChangeArrowheads="1"/>
            </p:cNvSpPr>
            <p:nvPr/>
          </p:nvSpPr>
          <p:spPr bwMode="auto">
            <a:xfrm>
              <a:off x="3663511" y="5037138"/>
              <a:ext cx="2258296" cy="1444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900" dirty="0" smtClean="0">
                  <a:solidFill>
                    <a:srgbClr val="000000"/>
                  </a:solidFill>
                  <a:latin typeface="Calibri" pitchFamily="34" charset="0"/>
                </a:rPr>
                <a:t>ODU Link Conn (10G)</a:t>
              </a:r>
              <a:endParaRPr lang="en-US" altLang="en-US" sz="9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9" name="Flowchart: Connector 248"/>
            <p:cNvSpPr/>
            <p:nvPr/>
          </p:nvSpPr>
          <p:spPr>
            <a:xfrm>
              <a:off x="3696419" y="5069054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lowchart: Connector 250"/>
            <p:cNvSpPr/>
            <p:nvPr/>
          </p:nvSpPr>
          <p:spPr>
            <a:xfrm>
              <a:off x="5822887" y="5078283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95"/>
          <p:cNvGrpSpPr/>
          <p:nvPr/>
        </p:nvGrpSpPr>
        <p:grpSpPr>
          <a:xfrm>
            <a:off x="2743200" y="4405730"/>
            <a:ext cx="3962399" cy="122112"/>
            <a:chOff x="3351810" y="4786739"/>
            <a:chExt cx="3353384" cy="136166"/>
          </a:xfrm>
        </p:grpSpPr>
        <p:sp>
          <p:nvSpPr>
            <p:cNvPr id="111" name="Rectangle 127"/>
            <p:cNvSpPr>
              <a:spLocks noChangeArrowheads="1"/>
            </p:cNvSpPr>
            <p:nvPr/>
          </p:nvSpPr>
          <p:spPr bwMode="auto">
            <a:xfrm>
              <a:off x="3351810" y="4786739"/>
              <a:ext cx="3353384" cy="136166"/>
            </a:xfrm>
            <a:prstGeom prst="rect">
              <a:avLst/>
            </a:prstGeom>
            <a:solidFill>
              <a:srgbClr val="FFFF00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900" dirty="0" smtClean="0">
                  <a:solidFill>
                    <a:srgbClr val="000000"/>
                  </a:solidFill>
                  <a:latin typeface="Calibri" pitchFamily="34" charset="0"/>
                </a:rPr>
                <a:t>ODU Connection (10G)</a:t>
              </a:r>
              <a:endParaRPr lang="en-US" altLang="en-US" sz="9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3444050" y="4823948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/>
            <p:cNvSpPr/>
            <p:nvPr/>
          </p:nvSpPr>
          <p:spPr>
            <a:xfrm>
              <a:off x="6570815" y="4834425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303"/>
          <p:cNvGrpSpPr/>
          <p:nvPr/>
        </p:nvGrpSpPr>
        <p:grpSpPr>
          <a:xfrm>
            <a:off x="1677646" y="1219199"/>
            <a:ext cx="6018554" cy="150879"/>
            <a:chOff x="2289341" y="1828799"/>
            <a:chExt cx="5462143" cy="150879"/>
          </a:xfrm>
        </p:grpSpPr>
        <p:sp>
          <p:nvSpPr>
            <p:cNvPr id="22" name="Rectangle 127"/>
            <p:cNvSpPr>
              <a:spLocks noChangeArrowheads="1"/>
            </p:cNvSpPr>
            <p:nvPr/>
          </p:nvSpPr>
          <p:spPr bwMode="auto">
            <a:xfrm>
              <a:off x="2289341" y="1828799"/>
              <a:ext cx="5462143" cy="1508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900" dirty="0" smtClean="0">
                  <a:solidFill>
                    <a:srgbClr val="000000"/>
                  </a:solidFill>
                  <a:latin typeface="Calibri" pitchFamily="34" charset="0"/>
                </a:rPr>
                <a:t>ETH Link (10G)</a:t>
              </a:r>
              <a:endParaRPr lang="en-US" altLang="en-US" sz="9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 flipH="1">
              <a:off x="2324767" y="1854337"/>
              <a:ext cx="107025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 flipH="1">
              <a:off x="7575304" y="1854337"/>
              <a:ext cx="107025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9"/>
          <p:cNvGrpSpPr/>
          <p:nvPr/>
        </p:nvGrpSpPr>
        <p:grpSpPr>
          <a:xfrm>
            <a:off x="2743200" y="4046145"/>
            <a:ext cx="3935824" cy="141251"/>
            <a:chOff x="3342631" y="4427152"/>
            <a:chExt cx="3340485" cy="155361"/>
          </a:xfrm>
        </p:grpSpPr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3342631" y="4427152"/>
              <a:ext cx="3340485" cy="1553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900" dirty="0" smtClean="0">
                  <a:solidFill>
                    <a:srgbClr val="000000"/>
                  </a:solidFill>
                  <a:latin typeface="Calibri" pitchFamily="34" charset="0"/>
                </a:rPr>
                <a:t>ETH Link (10G)</a:t>
              </a:r>
              <a:endParaRPr lang="en-US" altLang="en-US" sz="9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 flipH="1">
              <a:off x="3395004" y="4466989"/>
              <a:ext cx="76975" cy="6963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 flipH="1">
              <a:off x="6600857" y="4464611"/>
              <a:ext cx="66140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Cloud 122"/>
          <p:cNvSpPr/>
          <p:nvPr/>
        </p:nvSpPr>
        <p:spPr>
          <a:xfrm>
            <a:off x="3620219" y="5629186"/>
            <a:ext cx="509822" cy="3693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2606" y="122188"/>
            <a:ext cx="7017304" cy="56361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10G EPL o/ 10G ODU o/ 100G ODU example</a:t>
            </a:r>
            <a:br>
              <a:rPr lang="en-US" sz="2000" dirty="0" smtClean="0"/>
            </a:br>
            <a:r>
              <a:rPr lang="en-US" sz="2000" dirty="0" smtClean="0"/>
              <a:t>Connectivity w/ </a:t>
            </a:r>
            <a:r>
              <a:rPr lang="en-US" sz="2000" dirty="0" smtClean="0">
                <a:solidFill>
                  <a:srgbClr val="FF0000"/>
                </a:solidFill>
              </a:rPr>
              <a:t>ETH+ODU</a:t>
            </a:r>
            <a:r>
              <a:rPr lang="en-US" sz="2000" dirty="0" smtClean="0"/>
              <a:t> Switching</a:t>
            </a:r>
            <a:endParaRPr lang="en-US" sz="2000" dirty="0"/>
          </a:p>
        </p:txBody>
      </p:sp>
      <p:sp>
        <p:nvSpPr>
          <p:cNvPr id="19" name="Rectangle 88"/>
          <p:cNvSpPr>
            <a:spLocks noChangeArrowheads="1"/>
          </p:cNvSpPr>
          <p:nvPr/>
        </p:nvSpPr>
        <p:spPr bwMode="auto">
          <a:xfrm>
            <a:off x="1219200" y="1060246"/>
            <a:ext cx="154100" cy="144463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20" name="Straight Connector 19"/>
          <p:cNvCxnSpPr>
            <a:stCxn id="283" idx="0"/>
            <a:endCxn id="19" idx="2"/>
          </p:cNvCxnSpPr>
          <p:nvPr/>
        </p:nvCxnSpPr>
        <p:spPr>
          <a:xfrm flipV="1">
            <a:off x="1296250" y="1204709"/>
            <a:ext cx="0" cy="9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1"/>
          </p:cNvCxnSpPr>
          <p:nvPr/>
        </p:nvCxnSpPr>
        <p:spPr>
          <a:xfrm>
            <a:off x="1039125" y="1132478"/>
            <a:ext cx="180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3" idx="3"/>
            <a:endCxn id="262" idx="3"/>
          </p:cNvCxnSpPr>
          <p:nvPr/>
        </p:nvCxnSpPr>
        <p:spPr>
          <a:xfrm flipV="1">
            <a:off x="1373300" y="1280741"/>
            <a:ext cx="343381" cy="8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88"/>
          <p:cNvSpPr>
            <a:spLocks noChangeArrowheads="1"/>
          </p:cNvSpPr>
          <p:nvPr/>
        </p:nvSpPr>
        <p:spPr bwMode="auto">
          <a:xfrm>
            <a:off x="7999300" y="1060246"/>
            <a:ext cx="154100" cy="144463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30" name="Straight Connector 29"/>
          <p:cNvCxnSpPr>
            <a:stCxn id="289" idx="0"/>
            <a:endCxn id="29" idx="2"/>
          </p:cNvCxnSpPr>
          <p:nvPr/>
        </p:nvCxnSpPr>
        <p:spPr>
          <a:xfrm flipV="1">
            <a:off x="8076350" y="1204709"/>
            <a:ext cx="0" cy="10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3"/>
          </p:cNvCxnSpPr>
          <p:nvPr/>
        </p:nvCxnSpPr>
        <p:spPr>
          <a:xfrm>
            <a:off x="8153400" y="1132478"/>
            <a:ext cx="13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9" idx="1"/>
            <a:endCxn id="264" idx="1"/>
          </p:cNvCxnSpPr>
          <p:nvPr/>
        </p:nvCxnSpPr>
        <p:spPr>
          <a:xfrm flipH="1" flipV="1">
            <a:off x="7620000" y="1280741"/>
            <a:ext cx="379300" cy="10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8"/>
          <p:cNvSpPr>
            <a:spLocks noChangeArrowheads="1"/>
          </p:cNvSpPr>
          <p:nvPr/>
        </p:nvSpPr>
        <p:spPr bwMode="auto">
          <a:xfrm>
            <a:off x="2522505" y="4507468"/>
            <a:ext cx="150172" cy="138516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46" name="Straight Connector 45"/>
          <p:cNvCxnSpPr>
            <a:stCxn id="42" idx="3"/>
            <a:endCxn id="190" idx="2"/>
          </p:cNvCxnSpPr>
          <p:nvPr/>
        </p:nvCxnSpPr>
        <p:spPr>
          <a:xfrm>
            <a:off x="2672677" y="4576726"/>
            <a:ext cx="70523" cy="10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8"/>
          <p:cNvSpPr>
            <a:spLocks noChangeArrowheads="1"/>
          </p:cNvSpPr>
          <p:nvPr/>
        </p:nvSpPr>
        <p:spPr bwMode="auto">
          <a:xfrm>
            <a:off x="3200400" y="4605438"/>
            <a:ext cx="154100" cy="144463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49" name="Straight Connector 48"/>
          <p:cNvCxnSpPr>
            <a:stCxn id="238" idx="0"/>
            <a:endCxn id="48" idx="2"/>
          </p:cNvCxnSpPr>
          <p:nvPr/>
        </p:nvCxnSpPr>
        <p:spPr>
          <a:xfrm flipV="1">
            <a:off x="3277450" y="4749901"/>
            <a:ext cx="0" cy="7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91" idx="6"/>
            <a:endCxn id="48" idx="1"/>
          </p:cNvCxnSpPr>
          <p:nvPr/>
        </p:nvCxnSpPr>
        <p:spPr>
          <a:xfrm flipV="1">
            <a:off x="3101975" y="4677670"/>
            <a:ext cx="98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88"/>
          <p:cNvSpPr>
            <a:spLocks noChangeArrowheads="1"/>
          </p:cNvSpPr>
          <p:nvPr/>
        </p:nvSpPr>
        <p:spPr bwMode="auto">
          <a:xfrm>
            <a:off x="6096000" y="4605438"/>
            <a:ext cx="154100" cy="144463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58" name="Straight Connector 57"/>
          <p:cNvCxnSpPr>
            <a:stCxn id="248" idx="0"/>
            <a:endCxn id="57" idx="2"/>
          </p:cNvCxnSpPr>
          <p:nvPr/>
        </p:nvCxnSpPr>
        <p:spPr>
          <a:xfrm flipV="1">
            <a:off x="6173050" y="4749901"/>
            <a:ext cx="0" cy="6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3"/>
            <a:endCxn id="125" idx="2"/>
          </p:cNvCxnSpPr>
          <p:nvPr/>
        </p:nvCxnSpPr>
        <p:spPr>
          <a:xfrm>
            <a:off x="6250100" y="4677670"/>
            <a:ext cx="9513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6" idx="6"/>
            <a:endCxn id="225" idx="3"/>
          </p:cNvCxnSpPr>
          <p:nvPr/>
        </p:nvCxnSpPr>
        <p:spPr>
          <a:xfrm flipV="1">
            <a:off x="6704012" y="4597100"/>
            <a:ext cx="129832" cy="8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3" idx="2"/>
            <a:endCxn id="307" idx="2"/>
          </p:cNvCxnSpPr>
          <p:nvPr/>
        </p:nvCxnSpPr>
        <p:spPr>
          <a:xfrm flipH="1" flipV="1">
            <a:off x="3277450" y="5561079"/>
            <a:ext cx="344350" cy="25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96" idx="1"/>
            <a:endCxn id="185" idx="4"/>
          </p:cNvCxnSpPr>
          <p:nvPr/>
        </p:nvCxnSpPr>
        <p:spPr>
          <a:xfrm flipH="1" flipV="1">
            <a:off x="1598954" y="2982565"/>
            <a:ext cx="264164" cy="113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99" idx="3"/>
            <a:endCxn id="188" idx="4"/>
          </p:cNvCxnSpPr>
          <p:nvPr/>
        </p:nvCxnSpPr>
        <p:spPr>
          <a:xfrm flipV="1">
            <a:off x="7676074" y="2963923"/>
            <a:ext cx="243322" cy="118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9829" y="340647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Provider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519186" y="2819400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Provider domain seen as single Node</a:t>
            </a:r>
            <a:endParaRPr lang="en-US" sz="14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39829" y="3352800"/>
            <a:ext cx="869937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9829" y="2364794"/>
            <a:ext cx="135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TAPI Context</a:t>
            </a:r>
            <a:endParaRPr lang="en-US" dirty="0"/>
          </a:p>
        </p:txBody>
      </p:sp>
      <p:cxnSp>
        <p:nvCxnSpPr>
          <p:cNvPr id="79" name="Straight Connector 78"/>
          <p:cNvCxnSpPr>
            <a:stCxn id="235" idx="3"/>
            <a:endCxn id="232" idx="2"/>
          </p:cNvCxnSpPr>
          <p:nvPr/>
        </p:nvCxnSpPr>
        <p:spPr>
          <a:xfrm flipV="1">
            <a:off x="1980936" y="2604375"/>
            <a:ext cx="123006" cy="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55" idx="1"/>
            <a:endCxn id="234" idx="6"/>
          </p:cNvCxnSpPr>
          <p:nvPr/>
        </p:nvCxnSpPr>
        <p:spPr>
          <a:xfrm flipH="1" flipV="1">
            <a:off x="7372849" y="2596567"/>
            <a:ext cx="169251" cy="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2400" y="1840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139829" y="2209864"/>
            <a:ext cx="869937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96" idx="0"/>
            <a:endCxn id="207" idx="2"/>
          </p:cNvCxnSpPr>
          <p:nvPr/>
        </p:nvCxnSpPr>
        <p:spPr>
          <a:xfrm flipV="1">
            <a:off x="1940168" y="3948516"/>
            <a:ext cx="1964" cy="9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27" idx="3"/>
            <a:endCxn id="245" idx="2"/>
          </p:cNvCxnSpPr>
          <p:nvPr/>
        </p:nvCxnSpPr>
        <p:spPr>
          <a:xfrm flipV="1">
            <a:off x="2672677" y="3871570"/>
            <a:ext cx="138512" cy="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46" idx="1"/>
            <a:endCxn id="247" idx="6"/>
          </p:cNvCxnSpPr>
          <p:nvPr/>
        </p:nvCxnSpPr>
        <p:spPr>
          <a:xfrm flipH="1" flipV="1">
            <a:off x="6660033" y="3882674"/>
            <a:ext cx="173811" cy="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77" idx="2"/>
            <a:endCxn id="42" idx="3"/>
          </p:cNvCxnSpPr>
          <p:nvPr/>
        </p:nvCxnSpPr>
        <p:spPr>
          <a:xfrm flipH="1">
            <a:off x="2672677" y="4471495"/>
            <a:ext cx="179515" cy="105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81" idx="6"/>
            <a:endCxn id="225" idx="3"/>
          </p:cNvCxnSpPr>
          <p:nvPr/>
        </p:nvCxnSpPr>
        <p:spPr>
          <a:xfrm>
            <a:off x="6631227" y="4480890"/>
            <a:ext cx="202617" cy="11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66" idx="3"/>
            <a:endCxn id="286" idx="3"/>
          </p:cNvCxnSpPr>
          <p:nvPr/>
        </p:nvCxnSpPr>
        <p:spPr>
          <a:xfrm flipH="1">
            <a:off x="2676605" y="4114020"/>
            <a:ext cx="128302" cy="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70" idx="1"/>
            <a:endCxn id="341" idx="1"/>
          </p:cNvCxnSpPr>
          <p:nvPr/>
        </p:nvCxnSpPr>
        <p:spPr>
          <a:xfrm>
            <a:off x="6660033" y="4112942"/>
            <a:ext cx="169883" cy="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249" idx="2"/>
            <a:endCxn id="48" idx="3"/>
          </p:cNvCxnSpPr>
          <p:nvPr/>
        </p:nvCxnSpPr>
        <p:spPr>
          <a:xfrm flipH="1" flipV="1">
            <a:off x="3354500" y="4677670"/>
            <a:ext cx="265719" cy="4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51" idx="5"/>
            <a:endCxn id="57" idx="1"/>
          </p:cNvCxnSpPr>
          <p:nvPr/>
        </p:nvCxnSpPr>
        <p:spPr>
          <a:xfrm flipV="1">
            <a:off x="5807662" y="4677670"/>
            <a:ext cx="288338" cy="8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89"/>
          <p:cNvSpPr>
            <a:spLocks noChangeArrowheads="1"/>
          </p:cNvSpPr>
          <p:nvPr/>
        </p:nvSpPr>
        <p:spPr bwMode="auto">
          <a:xfrm>
            <a:off x="2515450" y="5239311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07" name="Rectangle 88"/>
          <p:cNvSpPr>
            <a:spLocks noChangeArrowheads="1"/>
          </p:cNvSpPr>
          <p:nvPr/>
        </p:nvSpPr>
        <p:spPr bwMode="auto">
          <a:xfrm>
            <a:off x="1867046" y="3810000"/>
            <a:ext cx="150172" cy="138516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225" name="Rectangle 88"/>
          <p:cNvSpPr>
            <a:spLocks noChangeArrowheads="1"/>
          </p:cNvSpPr>
          <p:nvPr/>
        </p:nvSpPr>
        <p:spPr bwMode="auto">
          <a:xfrm flipH="1">
            <a:off x="6833844" y="4527842"/>
            <a:ext cx="150172" cy="138516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227" name="Straight Connector 226"/>
          <p:cNvCxnSpPr>
            <a:stCxn id="299" idx="0"/>
            <a:endCxn id="230" idx="2"/>
          </p:cNvCxnSpPr>
          <p:nvPr/>
        </p:nvCxnSpPr>
        <p:spPr>
          <a:xfrm flipV="1">
            <a:off x="7599024" y="3948516"/>
            <a:ext cx="3729" cy="122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88"/>
          <p:cNvSpPr>
            <a:spLocks noChangeArrowheads="1"/>
          </p:cNvSpPr>
          <p:nvPr/>
        </p:nvSpPr>
        <p:spPr bwMode="auto">
          <a:xfrm flipH="1">
            <a:off x="7527667" y="3810000"/>
            <a:ext cx="150172" cy="138516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27" name="Rectangle 88"/>
          <p:cNvSpPr>
            <a:spLocks noChangeArrowheads="1"/>
          </p:cNvSpPr>
          <p:nvPr/>
        </p:nvSpPr>
        <p:spPr bwMode="auto">
          <a:xfrm>
            <a:off x="2522505" y="3810000"/>
            <a:ext cx="150172" cy="138516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129" name="Straight Connector 128"/>
          <p:cNvCxnSpPr>
            <a:stCxn id="207" idx="3"/>
            <a:endCxn id="131" idx="2"/>
          </p:cNvCxnSpPr>
          <p:nvPr/>
        </p:nvCxnSpPr>
        <p:spPr>
          <a:xfrm>
            <a:off x="2017218" y="3879258"/>
            <a:ext cx="80917" cy="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32" idx="6"/>
            <a:endCxn id="127" idx="1"/>
          </p:cNvCxnSpPr>
          <p:nvPr/>
        </p:nvCxnSpPr>
        <p:spPr>
          <a:xfrm flipV="1">
            <a:off x="2456910" y="3879258"/>
            <a:ext cx="65595" cy="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363"/>
          <p:cNvGrpSpPr/>
          <p:nvPr/>
        </p:nvGrpSpPr>
        <p:grpSpPr>
          <a:xfrm>
            <a:off x="2098135" y="3810000"/>
            <a:ext cx="360363" cy="144464"/>
            <a:chOff x="2685857" y="4191000"/>
            <a:chExt cx="360363" cy="144464"/>
          </a:xfrm>
        </p:grpSpPr>
        <p:sp>
          <p:nvSpPr>
            <p:cNvPr id="128" name="Rectangle 87"/>
            <p:cNvSpPr>
              <a:spLocks noChangeArrowheads="1"/>
            </p:cNvSpPr>
            <p:nvPr/>
          </p:nvSpPr>
          <p:spPr bwMode="auto">
            <a:xfrm>
              <a:off x="2685857" y="4191000"/>
              <a:ext cx="360363" cy="144464"/>
            </a:xfrm>
            <a:prstGeom prst="rect">
              <a:avLst/>
            </a:prstGeom>
            <a:solidFill>
              <a:srgbClr val="FFFF00"/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18288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600" dirty="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2685857" y="4227117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2973195" y="4227117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tangle 88"/>
          <p:cNvSpPr>
            <a:spLocks noChangeArrowheads="1"/>
          </p:cNvSpPr>
          <p:nvPr/>
        </p:nvSpPr>
        <p:spPr bwMode="auto">
          <a:xfrm>
            <a:off x="6833844" y="3815948"/>
            <a:ext cx="150172" cy="138516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148" name="Straight Connector 147"/>
          <p:cNvCxnSpPr>
            <a:stCxn id="149" idx="2"/>
            <a:endCxn id="146" idx="3"/>
          </p:cNvCxnSpPr>
          <p:nvPr/>
        </p:nvCxnSpPr>
        <p:spPr>
          <a:xfrm flipH="1">
            <a:off x="6984016" y="3882233"/>
            <a:ext cx="73055" cy="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64"/>
          <p:cNvGrpSpPr/>
          <p:nvPr/>
        </p:nvGrpSpPr>
        <p:grpSpPr>
          <a:xfrm>
            <a:off x="7057071" y="3810000"/>
            <a:ext cx="360363" cy="144464"/>
            <a:chOff x="6905330" y="4191000"/>
            <a:chExt cx="360363" cy="144464"/>
          </a:xfrm>
        </p:grpSpPr>
        <p:sp>
          <p:nvSpPr>
            <p:cNvPr id="147" name="Rectangle 87"/>
            <p:cNvSpPr>
              <a:spLocks noChangeArrowheads="1"/>
            </p:cNvSpPr>
            <p:nvPr/>
          </p:nvSpPr>
          <p:spPr bwMode="auto">
            <a:xfrm>
              <a:off x="6905330" y="4191000"/>
              <a:ext cx="360363" cy="144464"/>
            </a:xfrm>
            <a:prstGeom prst="rect">
              <a:avLst/>
            </a:prstGeom>
            <a:solidFill>
              <a:srgbClr val="FFFF00"/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18288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600" dirty="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149" name="Flowchart: Connector 148"/>
            <p:cNvSpPr/>
            <p:nvPr/>
          </p:nvSpPr>
          <p:spPr>
            <a:xfrm>
              <a:off x="6905330" y="4227117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7192668" y="4227117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Straight Connector 160"/>
          <p:cNvCxnSpPr>
            <a:stCxn id="341" idx="0"/>
            <a:endCxn id="146" idx="2"/>
          </p:cNvCxnSpPr>
          <p:nvPr/>
        </p:nvCxnSpPr>
        <p:spPr>
          <a:xfrm flipV="1">
            <a:off x="6906966" y="3954464"/>
            <a:ext cx="1964" cy="8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230" idx="3"/>
            <a:endCxn id="150" idx="6"/>
          </p:cNvCxnSpPr>
          <p:nvPr/>
        </p:nvCxnSpPr>
        <p:spPr>
          <a:xfrm flipH="1">
            <a:off x="7415846" y="3879258"/>
            <a:ext cx="111821" cy="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207" idx="0"/>
            <a:endCxn id="219" idx="3"/>
          </p:cNvCxnSpPr>
          <p:nvPr/>
        </p:nvCxnSpPr>
        <p:spPr>
          <a:xfrm flipV="1">
            <a:off x="1942132" y="3687106"/>
            <a:ext cx="140368" cy="12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230" idx="0"/>
            <a:endCxn id="220" idx="5"/>
          </p:cNvCxnSpPr>
          <p:nvPr/>
        </p:nvCxnSpPr>
        <p:spPr>
          <a:xfrm flipH="1" flipV="1">
            <a:off x="7351274" y="3687106"/>
            <a:ext cx="251479" cy="12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86" idx="0"/>
            <a:endCxn id="127" idx="2"/>
          </p:cNvCxnSpPr>
          <p:nvPr/>
        </p:nvCxnSpPr>
        <p:spPr>
          <a:xfrm flipH="1" flipV="1">
            <a:off x="2597591" y="3948516"/>
            <a:ext cx="1964" cy="9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9" idx="3"/>
            <a:endCxn id="241" idx="3"/>
          </p:cNvCxnSpPr>
          <p:nvPr/>
        </p:nvCxnSpPr>
        <p:spPr>
          <a:xfrm flipV="1">
            <a:off x="1373300" y="1096306"/>
            <a:ext cx="370546" cy="3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29" idx="1"/>
            <a:endCxn id="243" idx="6"/>
          </p:cNvCxnSpPr>
          <p:nvPr/>
        </p:nvCxnSpPr>
        <p:spPr>
          <a:xfrm flipH="1" flipV="1">
            <a:off x="7620000" y="1070769"/>
            <a:ext cx="379300" cy="6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863118" y="548303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PE1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57323" y="547850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PE2</a:t>
            </a:r>
            <a:endParaRPr 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16651" y="161234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CE1</a:t>
            </a:r>
            <a:endParaRPr 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8533679" y="161234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CE2</a:t>
            </a:r>
            <a:endParaRPr lang="en-US" sz="1400" dirty="0"/>
          </a:p>
        </p:txBody>
      </p:sp>
      <p:grpSp>
        <p:nvGrpSpPr>
          <p:cNvPr id="32" name="Group 208"/>
          <p:cNvGrpSpPr/>
          <p:nvPr/>
        </p:nvGrpSpPr>
        <p:grpSpPr>
          <a:xfrm>
            <a:off x="8298762" y="1060245"/>
            <a:ext cx="360363" cy="144464"/>
            <a:chOff x="2166298" y="4482316"/>
            <a:chExt cx="360363" cy="144464"/>
          </a:xfrm>
        </p:grpSpPr>
        <p:sp>
          <p:nvSpPr>
            <p:cNvPr id="210" name="Rectangle 87"/>
            <p:cNvSpPr>
              <a:spLocks noChangeArrowheads="1"/>
            </p:cNvSpPr>
            <p:nvPr/>
          </p:nvSpPr>
          <p:spPr bwMode="auto">
            <a:xfrm>
              <a:off x="2166298" y="4482316"/>
              <a:ext cx="360363" cy="144464"/>
            </a:xfrm>
            <a:prstGeom prst="rect">
              <a:avLst/>
            </a:prstGeom>
            <a:solidFill>
              <a:srgbClr val="FFFF00"/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211" name="Flowchart: Connector 210"/>
            <p:cNvSpPr/>
            <p:nvPr/>
          </p:nvSpPr>
          <p:spPr>
            <a:xfrm>
              <a:off x="2166298" y="4518433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lowchart: Connector 211"/>
            <p:cNvSpPr/>
            <p:nvPr/>
          </p:nvSpPr>
          <p:spPr>
            <a:xfrm>
              <a:off x="2453636" y="4518433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Oval 184"/>
          <p:cNvSpPr/>
          <p:nvPr/>
        </p:nvSpPr>
        <p:spPr>
          <a:xfrm>
            <a:off x="1445308" y="2819400"/>
            <a:ext cx="307292" cy="163165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rPr>
              <a:t>X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7772401" y="2800758"/>
            <a:ext cx="293990" cy="163165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rPr>
              <a:t>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079278" y="3962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ETH</a:t>
            </a:r>
            <a:endParaRPr lang="en-US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809986" y="537867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ODU</a:t>
            </a:r>
            <a:endParaRPr 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247741" y="537867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ODU</a:t>
            </a:r>
            <a:endParaRPr lang="en-US" sz="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083743" y="3962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ETH</a:t>
            </a:r>
            <a:endParaRPr lang="en-US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49275" y="12559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ETH</a:t>
            </a:r>
            <a:endParaRPr 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245205" y="12192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ETH</a:t>
            </a:r>
            <a:endParaRPr lang="en-US" sz="800" dirty="0"/>
          </a:p>
        </p:txBody>
      </p:sp>
      <p:sp>
        <p:nvSpPr>
          <p:cNvPr id="314" name="Rectangle 89"/>
          <p:cNvSpPr>
            <a:spLocks noChangeArrowheads="1"/>
          </p:cNvSpPr>
          <p:nvPr/>
        </p:nvSpPr>
        <p:spPr bwMode="auto">
          <a:xfrm>
            <a:off x="2231373" y="4120546"/>
            <a:ext cx="154100" cy="148802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grpSp>
        <p:nvGrpSpPr>
          <p:cNvPr id="33" name="Group 347"/>
          <p:cNvGrpSpPr/>
          <p:nvPr/>
        </p:nvGrpSpPr>
        <p:grpSpPr>
          <a:xfrm>
            <a:off x="2231373" y="4693059"/>
            <a:ext cx="154100" cy="522456"/>
            <a:chOff x="2819095" y="4778534"/>
            <a:chExt cx="154100" cy="522456"/>
          </a:xfrm>
        </p:grpSpPr>
        <p:sp>
          <p:nvSpPr>
            <p:cNvPr id="318" name="Rectangle 89"/>
            <p:cNvSpPr>
              <a:spLocks noChangeArrowheads="1"/>
            </p:cNvSpPr>
            <p:nvPr/>
          </p:nvSpPr>
          <p:spPr bwMode="auto">
            <a:xfrm>
              <a:off x="2819095" y="4778534"/>
              <a:ext cx="154100" cy="522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altLang="en-US">
                <a:solidFill>
                  <a:schemeClr val="lt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 flipH="1">
              <a:off x="2842633" y="4811628"/>
              <a:ext cx="107025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 flipH="1">
              <a:off x="2842633" y="5185792"/>
              <a:ext cx="107025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1" name="Straight Connector 320"/>
          <p:cNvCxnSpPr>
            <a:stCxn id="314" idx="2"/>
            <a:endCxn id="319" idx="0"/>
          </p:cNvCxnSpPr>
          <p:nvPr/>
        </p:nvCxnSpPr>
        <p:spPr>
          <a:xfrm>
            <a:off x="2308423" y="4269348"/>
            <a:ext cx="0" cy="45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320" idx="1"/>
            <a:endCxn id="201" idx="1"/>
          </p:cNvCxnSpPr>
          <p:nvPr/>
        </p:nvCxnSpPr>
        <p:spPr>
          <a:xfrm>
            <a:off x="2361936" y="5136321"/>
            <a:ext cx="153514" cy="177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42" idx="0"/>
            <a:endCxn id="286" idx="2"/>
          </p:cNvCxnSpPr>
          <p:nvPr/>
        </p:nvCxnSpPr>
        <p:spPr>
          <a:xfrm flipV="1">
            <a:off x="2597591" y="4194947"/>
            <a:ext cx="1964" cy="31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89"/>
          <p:cNvSpPr>
            <a:spLocks noChangeArrowheads="1"/>
          </p:cNvSpPr>
          <p:nvPr/>
        </p:nvSpPr>
        <p:spPr bwMode="auto">
          <a:xfrm>
            <a:off x="6351833" y="5603595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341" name="Rectangle 89"/>
          <p:cNvSpPr>
            <a:spLocks noChangeArrowheads="1"/>
          </p:cNvSpPr>
          <p:nvPr/>
        </p:nvSpPr>
        <p:spPr bwMode="auto">
          <a:xfrm>
            <a:off x="6829916" y="4038600"/>
            <a:ext cx="154100" cy="148802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grpSp>
        <p:nvGrpSpPr>
          <p:cNvPr id="40" name="Group 346"/>
          <p:cNvGrpSpPr/>
          <p:nvPr/>
        </p:nvGrpSpPr>
        <p:grpSpPr>
          <a:xfrm>
            <a:off x="7128508" y="4723406"/>
            <a:ext cx="154100" cy="522456"/>
            <a:chOff x="6999574" y="4790796"/>
            <a:chExt cx="154100" cy="522456"/>
          </a:xfrm>
        </p:grpSpPr>
        <p:sp>
          <p:nvSpPr>
            <p:cNvPr id="342" name="Rectangle 89"/>
            <p:cNvSpPr>
              <a:spLocks noChangeArrowheads="1"/>
            </p:cNvSpPr>
            <p:nvPr/>
          </p:nvSpPr>
          <p:spPr bwMode="auto">
            <a:xfrm>
              <a:off x="6999574" y="4790796"/>
              <a:ext cx="154100" cy="522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altLang="en-US">
                <a:solidFill>
                  <a:schemeClr val="lt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 flipH="1">
              <a:off x="7023112" y="4823890"/>
              <a:ext cx="107025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flipH="1">
              <a:off x="7023112" y="5198054"/>
              <a:ext cx="107025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6" name="Straight Connector 345"/>
          <p:cNvCxnSpPr>
            <a:stCxn id="225" idx="0"/>
            <a:endCxn id="341" idx="2"/>
          </p:cNvCxnSpPr>
          <p:nvPr/>
        </p:nvCxnSpPr>
        <p:spPr>
          <a:xfrm flipH="1" flipV="1">
            <a:off x="6906966" y="4187402"/>
            <a:ext cx="1964" cy="34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305" idx="2"/>
            <a:endCxn id="343" idx="0"/>
          </p:cNvCxnSpPr>
          <p:nvPr/>
        </p:nvCxnSpPr>
        <p:spPr>
          <a:xfrm>
            <a:off x="7198391" y="4252245"/>
            <a:ext cx="7167" cy="50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344" idx="3"/>
            <a:endCxn id="300" idx="3"/>
          </p:cNvCxnSpPr>
          <p:nvPr/>
        </p:nvCxnSpPr>
        <p:spPr>
          <a:xfrm flipH="1">
            <a:off x="6984016" y="5166668"/>
            <a:ext cx="168030" cy="2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362"/>
          <p:cNvGrpSpPr/>
          <p:nvPr/>
        </p:nvGrpSpPr>
        <p:grpSpPr>
          <a:xfrm>
            <a:off x="77237" y="4230223"/>
            <a:ext cx="1827763" cy="1865777"/>
            <a:chOff x="216029" y="4263233"/>
            <a:chExt cx="1827763" cy="1865777"/>
          </a:xfrm>
        </p:grpSpPr>
        <p:sp>
          <p:nvSpPr>
            <p:cNvPr id="259" name="Rectangle 258"/>
            <p:cNvSpPr/>
            <p:nvPr/>
          </p:nvSpPr>
          <p:spPr>
            <a:xfrm>
              <a:off x="216029" y="4263233"/>
              <a:ext cx="1688970" cy="186577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340997" y="4577252"/>
              <a:ext cx="233299" cy="1488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3400" y="4538990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</a:t>
              </a:r>
              <a:endParaRPr lang="en-US" sz="1100" dirty="0"/>
            </a:p>
          </p:txBody>
        </p:sp>
        <p:sp>
          <p:nvSpPr>
            <p:cNvPr id="194" name="Rectangle 89"/>
            <p:cNvSpPr>
              <a:spLocks noChangeArrowheads="1"/>
            </p:cNvSpPr>
            <p:nvPr/>
          </p:nvSpPr>
          <p:spPr bwMode="auto">
            <a:xfrm>
              <a:off x="380597" y="4778533"/>
              <a:ext cx="154100" cy="117280"/>
            </a:xfrm>
            <a:prstGeom prst="rect">
              <a:avLst/>
            </a:prstGeom>
            <a:solidFill>
              <a:srgbClr val="CC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altLang="en-US">
                <a:solidFill>
                  <a:schemeClr val="lt1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" y="4724400"/>
              <a:ext cx="1207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NodeEdgePoint</a:t>
              </a:r>
              <a:endParaRPr lang="en-US" sz="1100" dirty="0"/>
            </a:p>
          </p:txBody>
        </p:sp>
        <p:sp>
          <p:nvSpPr>
            <p:cNvPr id="197" name="Rectangle 88"/>
            <p:cNvSpPr>
              <a:spLocks noChangeArrowheads="1"/>
            </p:cNvSpPr>
            <p:nvPr/>
          </p:nvSpPr>
          <p:spPr bwMode="auto">
            <a:xfrm>
              <a:off x="380597" y="4971610"/>
              <a:ext cx="150172" cy="138516"/>
            </a:xfrm>
            <a:prstGeom prst="rect">
              <a:avLst/>
            </a:prstGeom>
            <a:solidFill>
              <a:srgbClr val="99FF99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33400" y="4896179"/>
              <a:ext cx="1510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ConnectionEndPoint</a:t>
              </a:r>
              <a:endParaRPr lang="en-US" sz="1100" dirty="0"/>
            </a:p>
          </p:txBody>
        </p:sp>
        <p:sp>
          <p:nvSpPr>
            <p:cNvPr id="199" name="Rectangle 85"/>
            <p:cNvSpPr>
              <a:spLocks noChangeArrowheads="1"/>
            </p:cNvSpPr>
            <p:nvPr/>
          </p:nvSpPr>
          <p:spPr bwMode="auto">
            <a:xfrm>
              <a:off x="340997" y="4347658"/>
              <a:ext cx="233299" cy="1704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b" anchorCtr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Calibri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" y="4323652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Device</a:t>
              </a:r>
              <a:endParaRPr lang="en-US" sz="1100" dirty="0"/>
            </a:p>
          </p:txBody>
        </p:sp>
        <p:grpSp>
          <p:nvGrpSpPr>
            <p:cNvPr id="45" name="Group 216"/>
            <p:cNvGrpSpPr/>
            <p:nvPr/>
          </p:nvGrpSpPr>
          <p:grpSpPr>
            <a:xfrm>
              <a:off x="304800" y="5363609"/>
              <a:ext cx="257233" cy="140417"/>
              <a:chOff x="352367" y="5243337"/>
              <a:chExt cx="257233" cy="140417"/>
            </a:xfrm>
          </p:grpSpPr>
          <p:sp>
            <p:nvSpPr>
              <p:cNvPr id="214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rgbClr val="FFFF00"/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215" name="Flowchart: Connector 214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lowchart: Connector 215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533401" y="5300990"/>
              <a:ext cx="982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</a:t>
              </a:r>
              <a:endParaRPr lang="en-US" sz="1100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340997" y="5157789"/>
              <a:ext cx="240262" cy="132854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Verdana"/>
                  <a:cs typeface="+mn-cs"/>
                </a:rPr>
                <a:t>X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5072390"/>
              <a:ext cx="12578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ServiceEndPoint</a:t>
              </a:r>
              <a:endParaRPr lang="en-US" sz="1100" dirty="0"/>
            </a:p>
          </p:txBody>
        </p:sp>
        <p:sp>
          <p:nvSpPr>
            <p:cNvPr id="213" name="Rectangle 87"/>
            <p:cNvSpPr>
              <a:spLocks noChangeArrowheads="1"/>
            </p:cNvSpPr>
            <p:nvPr/>
          </p:nvSpPr>
          <p:spPr bwMode="auto">
            <a:xfrm>
              <a:off x="304801" y="5744609"/>
              <a:ext cx="257232" cy="1404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33401" y="5681990"/>
              <a:ext cx="801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</a:t>
              </a:r>
              <a:endParaRPr lang="en-US" sz="1100" dirty="0"/>
            </a:p>
          </p:txBody>
        </p:sp>
        <p:grpSp>
          <p:nvGrpSpPr>
            <p:cNvPr id="52" name="Group 216"/>
            <p:cNvGrpSpPr/>
            <p:nvPr/>
          </p:nvGrpSpPr>
          <p:grpSpPr>
            <a:xfrm>
              <a:off x="304800" y="5549019"/>
              <a:ext cx="257233" cy="140417"/>
              <a:chOff x="352367" y="5243337"/>
              <a:chExt cx="257233" cy="140417"/>
            </a:xfrm>
          </p:grpSpPr>
          <p:sp>
            <p:nvSpPr>
              <p:cNvPr id="240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242" name="Flowchart: Connector 241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lowchart: Connector 243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533400" y="5486400"/>
              <a:ext cx="12079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 Connection</a:t>
              </a:r>
              <a:endParaRPr lang="en-US" sz="11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533399" y="5867400"/>
              <a:ext cx="1371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Transitional Link</a:t>
              </a:r>
              <a:endParaRPr lang="en-US" sz="1100" dirty="0"/>
            </a:p>
          </p:txBody>
        </p:sp>
        <p:sp>
          <p:nvSpPr>
            <p:cNvPr id="261" name="Rectangle 260"/>
            <p:cNvSpPr/>
            <p:nvPr/>
          </p:nvSpPr>
          <p:spPr>
            <a:xfrm flipH="1">
              <a:off x="309161" y="5785963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 flipH="1">
              <a:off x="484535" y="5785963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87"/>
            <p:cNvSpPr>
              <a:spLocks noChangeArrowheads="1"/>
            </p:cNvSpPr>
            <p:nvPr/>
          </p:nvSpPr>
          <p:spPr bwMode="auto">
            <a:xfrm>
              <a:off x="304800" y="5955583"/>
              <a:ext cx="257232" cy="1404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 flipH="1">
              <a:off x="309160" y="5996937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 flipH="1">
              <a:off x="484534" y="5996937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8" name="Straight Connector 367"/>
          <p:cNvCxnSpPr>
            <a:stCxn id="283" idx="2"/>
            <a:endCxn id="185" idx="0"/>
          </p:cNvCxnSpPr>
          <p:nvPr/>
        </p:nvCxnSpPr>
        <p:spPr>
          <a:xfrm>
            <a:off x="1296250" y="1444758"/>
            <a:ext cx="302704" cy="137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289" idx="2"/>
            <a:endCxn id="188" idx="0"/>
          </p:cNvCxnSpPr>
          <p:nvPr/>
        </p:nvCxnSpPr>
        <p:spPr>
          <a:xfrm flipH="1">
            <a:off x="7919396" y="1460181"/>
            <a:ext cx="156954" cy="134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1828800" y="2800758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35" name="Rectangle 88"/>
          <p:cNvSpPr>
            <a:spLocks noChangeArrowheads="1"/>
          </p:cNvSpPr>
          <p:nvPr/>
        </p:nvSpPr>
        <p:spPr bwMode="auto">
          <a:xfrm>
            <a:off x="1830764" y="2535426"/>
            <a:ext cx="150172" cy="138516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239" name="Straight Connector 238"/>
          <p:cNvCxnSpPr>
            <a:stCxn id="235" idx="2"/>
            <a:endCxn id="228" idx="0"/>
          </p:cNvCxnSpPr>
          <p:nvPr/>
        </p:nvCxnSpPr>
        <p:spPr>
          <a:xfrm>
            <a:off x="1905850" y="2673942"/>
            <a:ext cx="0" cy="12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89"/>
          <p:cNvSpPr>
            <a:spLocks noChangeArrowheads="1"/>
          </p:cNvSpPr>
          <p:nvPr/>
        </p:nvSpPr>
        <p:spPr bwMode="auto">
          <a:xfrm>
            <a:off x="7542100" y="2800758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55" name="Rectangle 88"/>
          <p:cNvSpPr>
            <a:spLocks noChangeArrowheads="1"/>
          </p:cNvSpPr>
          <p:nvPr/>
        </p:nvSpPr>
        <p:spPr bwMode="auto">
          <a:xfrm>
            <a:off x="7542100" y="2528484"/>
            <a:ext cx="150172" cy="138516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257" name="Straight Connector 256"/>
          <p:cNvCxnSpPr>
            <a:stCxn id="255" idx="2"/>
            <a:endCxn id="254" idx="0"/>
          </p:cNvCxnSpPr>
          <p:nvPr/>
        </p:nvCxnSpPr>
        <p:spPr>
          <a:xfrm>
            <a:off x="7617186" y="2667000"/>
            <a:ext cx="1964" cy="13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85" idx="6"/>
            <a:endCxn id="228" idx="1"/>
          </p:cNvCxnSpPr>
          <p:nvPr/>
        </p:nvCxnSpPr>
        <p:spPr>
          <a:xfrm flipV="1">
            <a:off x="1752600" y="2875437"/>
            <a:ext cx="76200" cy="2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54" idx="3"/>
            <a:endCxn id="188" idx="2"/>
          </p:cNvCxnSpPr>
          <p:nvPr/>
        </p:nvCxnSpPr>
        <p:spPr>
          <a:xfrm>
            <a:off x="7696200" y="2875437"/>
            <a:ext cx="76201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93"/>
          <p:cNvGrpSpPr/>
          <p:nvPr/>
        </p:nvGrpSpPr>
        <p:grpSpPr>
          <a:xfrm>
            <a:off x="3581399" y="5029200"/>
            <a:ext cx="2272443" cy="144462"/>
            <a:chOff x="3657600" y="4953000"/>
            <a:chExt cx="2083298" cy="144462"/>
          </a:xfrm>
        </p:grpSpPr>
        <p:sp>
          <p:nvSpPr>
            <p:cNvPr id="221" name="Rectangle 127"/>
            <p:cNvSpPr>
              <a:spLocks noChangeArrowheads="1"/>
            </p:cNvSpPr>
            <p:nvPr/>
          </p:nvSpPr>
          <p:spPr bwMode="auto">
            <a:xfrm>
              <a:off x="3657600" y="4953000"/>
              <a:ext cx="2083298" cy="144462"/>
            </a:xfrm>
            <a:prstGeom prst="rect">
              <a:avLst/>
            </a:prstGeom>
            <a:solidFill>
              <a:srgbClr val="FFFF00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tIns="45675" rIns="45720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900" dirty="0" smtClean="0">
                  <a:solidFill>
                    <a:srgbClr val="000000"/>
                  </a:solidFill>
                  <a:latin typeface="Calibri" pitchFamily="34" charset="0"/>
                </a:rPr>
                <a:t>ODU Conn (100G)</a:t>
              </a:r>
              <a:endParaRPr lang="en-US" altLang="en-US" sz="9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" name="Flowchart: Connector 223"/>
            <p:cNvSpPr/>
            <p:nvPr/>
          </p:nvSpPr>
          <p:spPr>
            <a:xfrm>
              <a:off x="3693188" y="4988071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lowchart: Connector 228"/>
            <p:cNvSpPr/>
            <p:nvPr/>
          </p:nvSpPr>
          <p:spPr>
            <a:xfrm>
              <a:off x="5661911" y="5004126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Rectangle 88"/>
          <p:cNvSpPr>
            <a:spLocks noChangeArrowheads="1"/>
          </p:cNvSpPr>
          <p:nvPr/>
        </p:nvSpPr>
        <p:spPr bwMode="auto">
          <a:xfrm>
            <a:off x="3200400" y="5060722"/>
            <a:ext cx="154100" cy="273278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233" name="Rectangle 88"/>
          <p:cNvSpPr>
            <a:spLocks noChangeArrowheads="1"/>
          </p:cNvSpPr>
          <p:nvPr/>
        </p:nvSpPr>
        <p:spPr bwMode="auto">
          <a:xfrm>
            <a:off x="6096000" y="5074306"/>
            <a:ext cx="154100" cy="272194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237" name="Straight Connector 236"/>
          <p:cNvCxnSpPr>
            <a:stCxn id="229" idx="6"/>
            <a:endCxn id="233" idx="1"/>
          </p:cNvCxnSpPr>
          <p:nvPr/>
        </p:nvCxnSpPr>
        <p:spPr>
          <a:xfrm>
            <a:off x="5845607" y="5116442"/>
            <a:ext cx="250393" cy="9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89"/>
          <p:cNvSpPr>
            <a:spLocks noChangeArrowheads="1"/>
          </p:cNvSpPr>
          <p:nvPr/>
        </p:nvSpPr>
        <p:spPr bwMode="auto">
          <a:xfrm>
            <a:off x="3200400" y="4820704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48" name="Rectangle 89"/>
          <p:cNvSpPr>
            <a:spLocks noChangeArrowheads="1"/>
          </p:cNvSpPr>
          <p:nvPr/>
        </p:nvSpPr>
        <p:spPr bwMode="auto">
          <a:xfrm>
            <a:off x="6096000" y="4811112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grpSp>
        <p:nvGrpSpPr>
          <p:cNvPr id="252" name="Group 292"/>
          <p:cNvGrpSpPr/>
          <p:nvPr/>
        </p:nvGrpSpPr>
        <p:grpSpPr>
          <a:xfrm>
            <a:off x="3581399" y="4829742"/>
            <a:ext cx="2272443" cy="144462"/>
            <a:chOff x="3657599" y="5239292"/>
            <a:chExt cx="2272443" cy="144462"/>
          </a:xfrm>
        </p:grpSpPr>
        <p:sp>
          <p:nvSpPr>
            <p:cNvPr id="253" name="Rectangle 127"/>
            <p:cNvSpPr>
              <a:spLocks noChangeArrowheads="1"/>
            </p:cNvSpPr>
            <p:nvPr/>
          </p:nvSpPr>
          <p:spPr bwMode="auto">
            <a:xfrm>
              <a:off x="3657599" y="5239292"/>
              <a:ext cx="2272443" cy="1444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900" dirty="0" smtClean="0">
                  <a:solidFill>
                    <a:srgbClr val="000000"/>
                  </a:solidFill>
                  <a:latin typeface="Calibri" pitchFamily="34" charset="0"/>
                </a:rPr>
                <a:t>ODU Link (100G)</a:t>
              </a:r>
              <a:endParaRPr lang="en-US" altLang="en-US" sz="9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 flipH="1">
              <a:off x="3675747" y="5283189"/>
              <a:ext cx="107025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 flipH="1">
              <a:off x="5805093" y="5275406"/>
              <a:ext cx="107025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0" name="Straight Connector 259"/>
          <p:cNvCxnSpPr>
            <a:stCxn id="238" idx="3"/>
            <a:endCxn id="256" idx="3"/>
          </p:cNvCxnSpPr>
          <p:nvPr/>
        </p:nvCxnSpPr>
        <p:spPr>
          <a:xfrm>
            <a:off x="3354500" y="4895383"/>
            <a:ext cx="245047" cy="1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48" idx="1"/>
            <a:endCxn id="258" idx="1"/>
          </p:cNvCxnSpPr>
          <p:nvPr/>
        </p:nvCxnSpPr>
        <p:spPr>
          <a:xfrm flipH="1">
            <a:off x="5835918" y="4885791"/>
            <a:ext cx="260082" cy="16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33" idx="0"/>
            <a:endCxn id="248" idx="2"/>
          </p:cNvCxnSpPr>
          <p:nvPr/>
        </p:nvCxnSpPr>
        <p:spPr>
          <a:xfrm flipV="1">
            <a:off x="6173050" y="4960470"/>
            <a:ext cx="0" cy="113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310" idx="0"/>
            <a:endCxn id="233" idx="2"/>
          </p:cNvCxnSpPr>
          <p:nvPr/>
        </p:nvCxnSpPr>
        <p:spPr>
          <a:xfrm flipV="1">
            <a:off x="6173050" y="5346500"/>
            <a:ext cx="0" cy="6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307" idx="0"/>
            <a:endCxn id="231" idx="2"/>
          </p:cNvCxnSpPr>
          <p:nvPr/>
        </p:nvCxnSpPr>
        <p:spPr>
          <a:xfrm flipV="1">
            <a:off x="3277450" y="5334000"/>
            <a:ext cx="0" cy="7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31" idx="0"/>
            <a:endCxn id="238" idx="2"/>
          </p:cNvCxnSpPr>
          <p:nvPr/>
        </p:nvCxnSpPr>
        <p:spPr>
          <a:xfrm flipV="1">
            <a:off x="3277450" y="4970062"/>
            <a:ext cx="0" cy="9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216711" y="227636"/>
            <a:ext cx="415895" cy="381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67" name="Group 293"/>
          <p:cNvGrpSpPr/>
          <p:nvPr/>
        </p:nvGrpSpPr>
        <p:grpSpPr>
          <a:xfrm>
            <a:off x="3587311" y="5245862"/>
            <a:ext cx="578445" cy="164338"/>
            <a:chOff x="3727706" y="5042168"/>
            <a:chExt cx="578445" cy="164338"/>
          </a:xfrm>
        </p:grpSpPr>
        <p:sp>
          <p:nvSpPr>
            <p:cNvPr id="268" name="Rectangle 127"/>
            <p:cNvSpPr>
              <a:spLocks noChangeArrowheads="1"/>
            </p:cNvSpPr>
            <p:nvPr/>
          </p:nvSpPr>
          <p:spPr bwMode="auto">
            <a:xfrm>
              <a:off x="3727706" y="5042168"/>
              <a:ext cx="578445" cy="164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600" dirty="0" smtClean="0">
                  <a:solidFill>
                    <a:srgbClr val="000000"/>
                  </a:solidFill>
                  <a:latin typeface="Calibri" pitchFamily="34" charset="0"/>
                </a:rPr>
                <a:t> ODU (100G)</a:t>
              </a:r>
              <a:endParaRPr lang="en-US" altLang="en-US" sz="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1" name="Flowchart: Connector 270"/>
            <p:cNvSpPr/>
            <p:nvPr/>
          </p:nvSpPr>
          <p:spPr>
            <a:xfrm>
              <a:off x="3757383" y="5093364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lowchart: Connector 271"/>
            <p:cNvSpPr/>
            <p:nvPr/>
          </p:nvSpPr>
          <p:spPr>
            <a:xfrm>
              <a:off x="4221157" y="5092669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3" name="Straight Connector 272"/>
          <p:cNvCxnSpPr>
            <a:stCxn id="271" idx="2"/>
            <a:endCxn id="231" idx="3"/>
          </p:cNvCxnSpPr>
          <p:nvPr/>
        </p:nvCxnSpPr>
        <p:spPr>
          <a:xfrm flipH="1" flipV="1">
            <a:off x="3354500" y="5197361"/>
            <a:ext cx="262488" cy="13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89"/>
          <p:cNvSpPr>
            <a:spLocks noChangeArrowheads="1"/>
          </p:cNvSpPr>
          <p:nvPr/>
        </p:nvSpPr>
        <p:spPr bwMode="auto">
          <a:xfrm>
            <a:off x="1219200" y="1295400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89" name="Rectangle 89"/>
          <p:cNvSpPr>
            <a:spLocks noChangeArrowheads="1"/>
          </p:cNvSpPr>
          <p:nvPr/>
        </p:nvSpPr>
        <p:spPr bwMode="auto">
          <a:xfrm>
            <a:off x="7999300" y="1310823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96" name="Rectangle 89"/>
          <p:cNvSpPr>
            <a:spLocks noChangeArrowheads="1"/>
          </p:cNvSpPr>
          <p:nvPr/>
        </p:nvSpPr>
        <p:spPr bwMode="auto">
          <a:xfrm>
            <a:off x="1863118" y="4041642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99" name="Rectangle 89"/>
          <p:cNvSpPr>
            <a:spLocks noChangeArrowheads="1"/>
          </p:cNvSpPr>
          <p:nvPr/>
        </p:nvSpPr>
        <p:spPr bwMode="auto">
          <a:xfrm>
            <a:off x="7521974" y="4070997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307" name="Rectangle 89"/>
          <p:cNvSpPr>
            <a:spLocks noChangeArrowheads="1"/>
          </p:cNvSpPr>
          <p:nvPr/>
        </p:nvSpPr>
        <p:spPr bwMode="auto">
          <a:xfrm>
            <a:off x="3200400" y="5411721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310" name="Rectangle 89"/>
          <p:cNvSpPr>
            <a:spLocks noChangeArrowheads="1"/>
          </p:cNvSpPr>
          <p:nvPr/>
        </p:nvSpPr>
        <p:spPr bwMode="auto">
          <a:xfrm>
            <a:off x="6096000" y="5413242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 rot="5400000">
            <a:off x="8528716" y="920991"/>
            <a:ext cx="212678" cy="434814"/>
          </a:xfrm>
          <a:custGeom>
            <a:avLst/>
            <a:gdLst>
              <a:gd name="connsiteX0" fmla="*/ 0 w 1264024"/>
              <a:gd name="connsiteY0" fmla="*/ 161365 h 336177"/>
              <a:gd name="connsiteX1" fmla="*/ 376518 w 1264024"/>
              <a:gd name="connsiteY1" fmla="*/ 336177 h 336177"/>
              <a:gd name="connsiteX2" fmla="*/ 632012 w 1264024"/>
              <a:gd name="connsiteY2" fmla="*/ 201706 h 336177"/>
              <a:gd name="connsiteX3" fmla="*/ 900953 w 1264024"/>
              <a:gd name="connsiteY3" fmla="*/ 336177 h 336177"/>
              <a:gd name="connsiteX4" fmla="*/ 1075765 w 1264024"/>
              <a:gd name="connsiteY4" fmla="*/ 215153 h 336177"/>
              <a:gd name="connsiteX5" fmla="*/ 1183342 w 1264024"/>
              <a:gd name="connsiteY5" fmla="*/ 322730 h 336177"/>
              <a:gd name="connsiteX6" fmla="*/ 1264024 w 1264024"/>
              <a:gd name="connsiteY6" fmla="*/ 188259 h 336177"/>
              <a:gd name="connsiteX7" fmla="*/ 1075765 w 1264024"/>
              <a:gd name="connsiteY7" fmla="*/ 80683 h 336177"/>
              <a:gd name="connsiteX8" fmla="*/ 914400 w 1264024"/>
              <a:gd name="connsiteY8" fmla="*/ 13447 h 336177"/>
              <a:gd name="connsiteX9" fmla="*/ 793377 w 1264024"/>
              <a:gd name="connsiteY9" fmla="*/ 134471 h 336177"/>
              <a:gd name="connsiteX10" fmla="*/ 537883 w 1264024"/>
              <a:gd name="connsiteY10" fmla="*/ 0 h 336177"/>
              <a:gd name="connsiteX11" fmla="*/ 403412 w 1264024"/>
              <a:gd name="connsiteY11" fmla="*/ 134471 h 336177"/>
              <a:gd name="connsiteX12" fmla="*/ 174812 w 1264024"/>
              <a:gd name="connsiteY12" fmla="*/ 40341 h 336177"/>
              <a:gd name="connsiteX13" fmla="*/ 0 w 1264024"/>
              <a:gd name="connsiteY13" fmla="*/ 161365 h 33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4024" h="336177">
                <a:moveTo>
                  <a:pt x="0" y="161365"/>
                </a:moveTo>
                <a:lnTo>
                  <a:pt x="376518" y="336177"/>
                </a:lnTo>
                <a:lnTo>
                  <a:pt x="632012" y="201706"/>
                </a:lnTo>
                <a:lnTo>
                  <a:pt x="900953" y="336177"/>
                </a:lnTo>
                <a:lnTo>
                  <a:pt x="1075765" y="215153"/>
                </a:lnTo>
                <a:lnTo>
                  <a:pt x="1183342" y="322730"/>
                </a:lnTo>
                <a:lnTo>
                  <a:pt x="1264024" y="188259"/>
                </a:lnTo>
                <a:lnTo>
                  <a:pt x="1075765" y="80683"/>
                </a:lnTo>
                <a:lnTo>
                  <a:pt x="914400" y="13447"/>
                </a:lnTo>
                <a:lnTo>
                  <a:pt x="793377" y="134471"/>
                </a:lnTo>
                <a:lnTo>
                  <a:pt x="537883" y="0"/>
                </a:lnTo>
                <a:lnTo>
                  <a:pt x="403412" y="134471"/>
                </a:lnTo>
                <a:lnTo>
                  <a:pt x="174812" y="40341"/>
                </a:lnTo>
                <a:lnTo>
                  <a:pt x="0" y="16136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4" name="Freeform 353"/>
          <p:cNvSpPr/>
          <p:nvPr/>
        </p:nvSpPr>
        <p:spPr>
          <a:xfrm rot="5400000">
            <a:off x="590655" y="925593"/>
            <a:ext cx="212678" cy="434814"/>
          </a:xfrm>
          <a:custGeom>
            <a:avLst/>
            <a:gdLst>
              <a:gd name="connsiteX0" fmla="*/ 0 w 1264024"/>
              <a:gd name="connsiteY0" fmla="*/ 161365 h 336177"/>
              <a:gd name="connsiteX1" fmla="*/ 376518 w 1264024"/>
              <a:gd name="connsiteY1" fmla="*/ 336177 h 336177"/>
              <a:gd name="connsiteX2" fmla="*/ 632012 w 1264024"/>
              <a:gd name="connsiteY2" fmla="*/ 201706 h 336177"/>
              <a:gd name="connsiteX3" fmla="*/ 900953 w 1264024"/>
              <a:gd name="connsiteY3" fmla="*/ 336177 h 336177"/>
              <a:gd name="connsiteX4" fmla="*/ 1075765 w 1264024"/>
              <a:gd name="connsiteY4" fmla="*/ 215153 h 336177"/>
              <a:gd name="connsiteX5" fmla="*/ 1183342 w 1264024"/>
              <a:gd name="connsiteY5" fmla="*/ 322730 h 336177"/>
              <a:gd name="connsiteX6" fmla="*/ 1264024 w 1264024"/>
              <a:gd name="connsiteY6" fmla="*/ 188259 h 336177"/>
              <a:gd name="connsiteX7" fmla="*/ 1075765 w 1264024"/>
              <a:gd name="connsiteY7" fmla="*/ 80683 h 336177"/>
              <a:gd name="connsiteX8" fmla="*/ 914400 w 1264024"/>
              <a:gd name="connsiteY8" fmla="*/ 13447 h 336177"/>
              <a:gd name="connsiteX9" fmla="*/ 793377 w 1264024"/>
              <a:gd name="connsiteY9" fmla="*/ 134471 h 336177"/>
              <a:gd name="connsiteX10" fmla="*/ 537883 w 1264024"/>
              <a:gd name="connsiteY10" fmla="*/ 0 h 336177"/>
              <a:gd name="connsiteX11" fmla="*/ 403412 w 1264024"/>
              <a:gd name="connsiteY11" fmla="*/ 134471 h 336177"/>
              <a:gd name="connsiteX12" fmla="*/ 174812 w 1264024"/>
              <a:gd name="connsiteY12" fmla="*/ 40341 h 336177"/>
              <a:gd name="connsiteX13" fmla="*/ 0 w 1264024"/>
              <a:gd name="connsiteY13" fmla="*/ 161365 h 33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4024" h="336177">
                <a:moveTo>
                  <a:pt x="0" y="161365"/>
                </a:moveTo>
                <a:lnTo>
                  <a:pt x="376518" y="336177"/>
                </a:lnTo>
                <a:lnTo>
                  <a:pt x="632012" y="201706"/>
                </a:lnTo>
                <a:lnTo>
                  <a:pt x="900953" y="336177"/>
                </a:lnTo>
                <a:lnTo>
                  <a:pt x="1075765" y="215153"/>
                </a:lnTo>
                <a:lnTo>
                  <a:pt x="1183342" y="322730"/>
                </a:lnTo>
                <a:lnTo>
                  <a:pt x="1264024" y="188259"/>
                </a:lnTo>
                <a:lnTo>
                  <a:pt x="1075765" y="80683"/>
                </a:lnTo>
                <a:lnTo>
                  <a:pt x="914400" y="13447"/>
                </a:lnTo>
                <a:lnTo>
                  <a:pt x="793377" y="134471"/>
                </a:lnTo>
                <a:lnTo>
                  <a:pt x="537883" y="0"/>
                </a:lnTo>
                <a:lnTo>
                  <a:pt x="403412" y="134471"/>
                </a:lnTo>
                <a:lnTo>
                  <a:pt x="174812" y="40341"/>
                </a:lnTo>
                <a:lnTo>
                  <a:pt x="0" y="16136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2" name="Rectangle 88"/>
          <p:cNvSpPr>
            <a:spLocks noChangeArrowheads="1"/>
          </p:cNvSpPr>
          <p:nvPr/>
        </p:nvSpPr>
        <p:spPr bwMode="auto">
          <a:xfrm>
            <a:off x="4265500" y="5211567"/>
            <a:ext cx="154100" cy="144463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373" name="Straight Connector 372"/>
          <p:cNvCxnSpPr>
            <a:stCxn id="378" idx="0"/>
            <a:endCxn id="372" idx="2"/>
          </p:cNvCxnSpPr>
          <p:nvPr/>
        </p:nvCxnSpPr>
        <p:spPr>
          <a:xfrm flipV="1">
            <a:off x="4342550" y="5356030"/>
            <a:ext cx="0" cy="7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89"/>
          <p:cNvSpPr>
            <a:spLocks noChangeArrowheads="1"/>
          </p:cNvSpPr>
          <p:nvPr/>
        </p:nvSpPr>
        <p:spPr bwMode="auto">
          <a:xfrm>
            <a:off x="4265500" y="5427397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cxnSp>
        <p:nvCxnSpPr>
          <p:cNvPr id="281" name="Straight Connector 280"/>
          <p:cNvCxnSpPr>
            <a:stCxn id="378" idx="2"/>
            <a:endCxn id="123" idx="0"/>
          </p:cNvCxnSpPr>
          <p:nvPr/>
        </p:nvCxnSpPr>
        <p:spPr>
          <a:xfrm flipH="1">
            <a:off x="4129616" y="5576755"/>
            <a:ext cx="212934" cy="23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88"/>
          <p:cNvSpPr>
            <a:spLocks noChangeArrowheads="1"/>
          </p:cNvSpPr>
          <p:nvPr/>
        </p:nvSpPr>
        <p:spPr bwMode="auto">
          <a:xfrm>
            <a:off x="4995315" y="5213088"/>
            <a:ext cx="154100" cy="144463"/>
          </a:xfrm>
          <a:prstGeom prst="rect">
            <a:avLst/>
          </a:prstGeom>
          <a:solidFill>
            <a:srgbClr val="99FF99"/>
          </a:solidFill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382" name="Straight Connector 381"/>
          <p:cNvCxnSpPr>
            <a:stCxn id="387" idx="0"/>
            <a:endCxn id="381" idx="2"/>
          </p:cNvCxnSpPr>
          <p:nvPr/>
        </p:nvCxnSpPr>
        <p:spPr>
          <a:xfrm flipV="1">
            <a:off x="5072365" y="5357551"/>
            <a:ext cx="0" cy="69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89"/>
          <p:cNvSpPr>
            <a:spLocks noChangeArrowheads="1"/>
          </p:cNvSpPr>
          <p:nvPr/>
        </p:nvSpPr>
        <p:spPr bwMode="auto">
          <a:xfrm>
            <a:off x="4995315" y="5427397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cxnSp>
        <p:nvCxnSpPr>
          <p:cNvPr id="388" name="Straight Connector 387"/>
          <p:cNvCxnSpPr>
            <a:stCxn id="310" idx="2"/>
            <a:endCxn id="393" idx="0"/>
          </p:cNvCxnSpPr>
          <p:nvPr/>
        </p:nvCxnSpPr>
        <p:spPr>
          <a:xfrm flipH="1">
            <a:off x="5790116" y="5562600"/>
            <a:ext cx="382934" cy="25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loud 392"/>
          <p:cNvSpPr/>
          <p:nvPr/>
        </p:nvSpPr>
        <p:spPr>
          <a:xfrm>
            <a:off x="5280719" y="5629186"/>
            <a:ext cx="509822" cy="3693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5" name="Straight Connector 394"/>
          <p:cNvCxnSpPr>
            <a:stCxn id="393" idx="2"/>
            <a:endCxn id="387" idx="2"/>
          </p:cNvCxnSpPr>
          <p:nvPr/>
        </p:nvCxnSpPr>
        <p:spPr>
          <a:xfrm flipH="1" flipV="1">
            <a:off x="5072365" y="5576755"/>
            <a:ext cx="209935" cy="23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oup 297"/>
          <p:cNvGrpSpPr/>
          <p:nvPr/>
        </p:nvGrpSpPr>
        <p:grpSpPr>
          <a:xfrm>
            <a:off x="4517447" y="5211567"/>
            <a:ext cx="360363" cy="144464"/>
            <a:chOff x="3408332" y="4986438"/>
            <a:chExt cx="360363" cy="144464"/>
          </a:xfrm>
        </p:grpSpPr>
        <p:sp>
          <p:nvSpPr>
            <p:cNvPr id="407" name="Rectangle 87"/>
            <p:cNvSpPr>
              <a:spLocks noChangeArrowheads="1"/>
            </p:cNvSpPr>
            <p:nvPr/>
          </p:nvSpPr>
          <p:spPr bwMode="auto">
            <a:xfrm>
              <a:off x="3408332" y="4986438"/>
              <a:ext cx="360363" cy="144464"/>
            </a:xfrm>
            <a:prstGeom prst="rect">
              <a:avLst/>
            </a:prstGeom>
            <a:solidFill>
              <a:srgbClr val="FFFF00"/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08" name="Flowchart: Connector 407"/>
            <p:cNvSpPr/>
            <p:nvPr/>
          </p:nvSpPr>
          <p:spPr>
            <a:xfrm>
              <a:off x="3408332" y="5022555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Flowchart: Connector 408"/>
            <p:cNvSpPr/>
            <p:nvPr/>
          </p:nvSpPr>
          <p:spPr>
            <a:xfrm>
              <a:off x="3695670" y="5022555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0" name="Straight Connector 409"/>
          <p:cNvCxnSpPr>
            <a:stCxn id="372" idx="3"/>
            <a:endCxn id="408" idx="2"/>
          </p:cNvCxnSpPr>
          <p:nvPr/>
        </p:nvCxnSpPr>
        <p:spPr>
          <a:xfrm>
            <a:off x="4419600" y="5283799"/>
            <a:ext cx="978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>
            <a:stCxn id="409" idx="6"/>
            <a:endCxn id="381" idx="1"/>
          </p:cNvCxnSpPr>
          <p:nvPr/>
        </p:nvCxnSpPr>
        <p:spPr>
          <a:xfrm>
            <a:off x="4876222" y="5283800"/>
            <a:ext cx="119093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4495800" y="5486400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ODU</a:t>
            </a:r>
            <a:endParaRPr lang="en-US" sz="800" dirty="0"/>
          </a:p>
        </p:txBody>
      </p:sp>
      <p:grpSp>
        <p:nvGrpSpPr>
          <p:cNvPr id="467" name="Group 466"/>
          <p:cNvGrpSpPr/>
          <p:nvPr/>
        </p:nvGrpSpPr>
        <p:grpSpPr>
          <a:xfrm>
            <a:off x="3581400" y="5449660"/>
            <a:ext cx="584356" cy="144462"/>
            <a:chOff x="3721795" y="5297260"/>
            <a:chExt cx="584356" cy="144462"/>
          </a:xfrm>
        </p:grpSpPr>
        <p:sp>
          <p:nvSpPr>
            <p:cNvPr id="51" name="Rectangle 127"/>
            <p:cNvSpPr>
              <a:spLocks noChangeArrowheads="1"/>
            </p:cNvSpPr>
            <p:nvPr/>
          </p:nvSpPr>
          <p:spPr bwMode="auto">
            <a:xfrm>
              <a:off x="3721795" y="5297260"/>
              <a:ext cx="584356" cy="1444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600" dirty="0" smtClean="0">
                  <a:solidFill>
                    <a:srgbClr val="000000"/>
                  </a:solidFill>
                  <a:latin typeface="Calibri" pitchFamily="34" charset="0"/>
                </a:rPr>
                <a:t>ODU (100G)</a:t>
              </a:r>
              <a:endParaRPr lang="en-US" altLang="en-US" sz="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3727706" y="5327493"/>
              <a:ext cx="71437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 flipH="1">
              <a:off x="4221157" y="5327716"/>
              <a:ext cx="71437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>
            <a:stCxn id="378" idx="1"/>
            <a:endCxn id="458" idx="1"/>
          </p:cNvCxnSpPr>
          <p:nvPr/>
        </p:nvCxnSpPr>
        <p:spPr>
          <a:xfrm flipH="1">
            <a:off x="4152199" y="5502076"/>
            <a:ext cx="113301" cy="1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7" idx="3"/>
            <a:endCxn id="274" idx="3"/>
          </p:cNvCxnSpPr>
          <p:nvPr/>
        </p:nvCxnSpPr>
        <p:spPr>
          <a:xfrm>
            <a:off x="3354500" y="5486400"/>
            <a:ext cx="232811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293"/>
          <p:cNvGrpSpPr/>
          <p:nvPr/>
        </p:nvGrpSpPr>
        <p:grpSpPr>
          <a:xfrm>
            <a:off x="5280719" y="5230016"/>
            <a:ext cx="578445" cy="164338"/>
            <a:chOff x="3727706" y="5042168"/>
            <a:chExt cx="578445" cy="164338"/>
          </a:xfrm>
        </p:grpSpPr>
        <p:sp>
          <p:nvSpPr>
            <p:cNvPr id="470" name="Rectangle 127"/>
            <p:cNvSpPr>
              <a:spLocks noChangeArrowheads="1"/>
            </p:cNvSpPr>
            <p:nvPr/>
          </p:nvSpPr>
          <p:spPr bwMode="auto">
            <a:xfrm>
              <a:off x="3727706" y="5042168"/>
              <a:ext cx="578445" cy="164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600" dirty="0" smtClean="0">
                  <a:solidFill>
                    <a:srgbClr val="000000"/>
                  </a:solidFill>
                  <a:latin typeface="Calibri" pitchFamily="34" charset="0"/>
                </a:rPr>
                <a:t> ODU (100G)</a:t>
              </a:r>
              <a:endParaRPr lang="en-US" altLang="en-US" sz="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1" name="Flowchart: Connector 470"/>
            <p:cNvSpPr/>
            <p:nvPr/>
          </p:nvSpPr>
          <p:spPr>
            <a:xfrm>
              <a:off x="3757383" y="5093364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Flowchart: Connector 471"/>
            <p:cNvSpPr/>
            <p:nvPr/>
          </p:nvSpPr>
          <p:spPr>
            <a:xfrm>
              <a:off x="4221157" y="5092669"/>
              <a:ext cx="71437" cy="72231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5283044" y="5432293"/>
            <a:ext cx="584356" cy="144462"/>
            <a:chOff x="3721795" y="5297260"/>
            <a:chExt cx="584356" cy="144462"/>
          </a:xfrm>
        </p:grpSpPr>
        <p:sp>
          <p:nvSpPr>
            <p:cNvPr id="474" name="Rectangle 127"/>
            <p:cNvSpPr>
              <a:spLocks noChangeArrowheads="1"/>
            </p:cNvSpPr>
            <p:nvPr/>
          </p:nvSpPr>
          <p:spPr bwMode="auto">
            <a:xfrm>
              <a:off x="3721795" y="5297260"/>
              <a:ext cx="584356" cy="1444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600" dirty="0" smtClean="0">
                  <a:solidFill>
                    <a:srgbClr val="000000"/>
                  </a:solidFill>
                  <a:latin typeface="Calibri" pitchFamily="34" charset="0"/>
                </a:rPr>
                <a:t>ODU (100G)</a:t>
              </a:r>
              <a:endParaRPr lang="en-US" altLang="en-US" sz="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 flipH="1">
              <a:off x="3727706" y="5327493"/>
              <a:ext cx="71437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 flipH="1">
              <a:off x="4221157" y="5327716"/>
              <a:ext cx="71437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6" name="Straight Connector 235"/>
          <p:cNvCxnSpPr>
            <a:stCxn id="224" idx="2"/>
            <a:endCxn id="231" idx="3"/>
          </p:cNvCxnSpPr>
          <p:nvPr/>
        </p:nvCxnSpPr>
        <p:spPr>
          <a:xfrm flipH="1">
            <a:off x="3354500" y="5100387"/>
            <a:ext cx="265718" cy="9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472" idx="6"/>
            <a:endCxn id="233" idx="1"/>
          </p:cNvCxnSpPr>
          <p:nvPr/>
        </p:nvCxnSpPr>
        <p:spPr>
          <a:xfrm flipV="1">
            <a:off x="5845607" y="5210403"/>
            <a:ext cx="250393" cy="10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476" idx="1"/>
            <a:endCxn id="310" idx="1"/>
          </p:cNvCxnSpPr>
          <p:nvPr/>
        </p:nvCxnSpPr>
        <p:spPr>
          <a:xfrm flipV="1">
            <a:off x="5853843" y="5487921"/>
            <a:ext cx="242157" cy="1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>
            <a:stCxn id="387" idx="3"/>
            <a:endCxn id="475" idx="3"/>
          </p:cNvCxnSpPr>
          <p:nvPr/>
        </p:nvCxnSpPr>
        <p:spPr>
          <a:xfrm flipV="1">
            <a:off x="5149415" y="5498530"/>
            <a:ext cx="139540" cy="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381" idx="3"/>
            <a:endCxn id="471" idx="2"/>
          </p:cNvCxnSpPr>
          <p:nvPr/>
        </p:nvCxnSpPr>
        <p:spPr>
          <a:xfrm>
            <a:off x="5149415" y="5285320"/>
            <a:ext cx="160981" cy="3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89"/>
          <p:cNvSpPr>
            <a:spLocks noChangeArrowheads="1"/>
          </p:cNvSpPr>
          <p:nvPr/>
        </p:nvSpPr>
        <p:spPr bwMode="auto">
          <a:xfrm>
            <a:off x="2522505" y="4046145"/>
            <a:ext cx="154100" cy="148802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cxnSp>
        <p:nvCxnSpPr>
          <p:cNvPr id="298" name="Straight Connector 297"/>
          <p:cNvCxnSpPr>
            <a:stCxn id="272" idx="6"/>
            <a:endCxn id="372" idx="1"/>
          </p:cNvCxnSpPr>
          <p:nvPr/>
        </p:nvCxnSpPr>
        <p:spPr>
          <a:xfrm flipV="1">
            <a:off x="4152199" y="5283799"/>
            <a:ext cx="113301" cy="4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14" idx="3"/>
            <a:endCxn id="286" idx="1"/>
          </p:cNvCxnSpPr>
          <p:nvPr/>
        </p:nvCxnSpPr>
        <p:spPr>
          <a:xfrm flipV="1">
            <a:off x="2385473" y="4120546"/>
            <a:ext cx="137032" cy="7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89"/>
          <p:cNvSpPr>
            <a:spLocks noChangeArrowheads="1"/>
          </p:cNvSpPr>
          <p:nvPr/>
        </p:nvSpPr>
        <p:spPr bwMode="auto">
          <a:xfrm>
            <a:off x="7121341" y="4103443"/>
            <a:ext cx="154100" cy="148802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cxnSp>
        <p:nvCxnSpPr>
          <p:cNvPr id="308" name="Straight Connector 307"/>
          <p:cNvCxnSpPr>
            <a:stCxn id="341" idx="3"/>
            <a:endCxn id="305" idx="1"/>
          </p:cNvCxnSpPr>
          <p:nvPr/>
        </p:nvCxnSpPr>
        <p:spPr>
          <a:xfrm>
            <a:off x="6984016" y="4113001"/>
            <a:ext cx="137325" cy="6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79" idx="0"/>
            <a:endCxn id="307" idx="1"/>
          </p:cNvCxnSpPr>
          <p:nvPr/>
        </p:nvCxnSpPr>
        <p:spPr>
          <a:xfrm flipV="1">
            <a:off x="3101975" y="5486400"/>
            <a:ext cx="98425" cy="13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340" idx="1"/>
            <a:endCxn id="310" idx="3"/>
          </p:cNvCxnSpPr>
          <p:nvPr/>
        </p:nvCxnSpPr>
        <p:spPr>
          <a:xfrm flipH="1" flipV="1">
            <a:off x="6250100" y="5487921"/>
            <a:ext cx="101733" cy="19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89"/>
          <p:cNvSpPr>
            <a:spLocks noChangeArrowheads="1"/>
          </p:cNvSpPr>
          <p:nvPr/>
        </p:nvSpPr>
        <p:spPr bwMode="auto">
          <a:xfrm>
            <a:off x="3024925" y="5624357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300" name="Rectangle 89"/>
          <p:cNvSpPr>
            <a:spLocks noChangeArrowheads="1"/>
          </p:cNvSpPr>
          <p:nvPr/>
        </p:nvSpPr>
        <p:spPr bwMode="auto">
          <a:xfrm>
            <a:off x="6829916" y="5330535"/>
            <a:ext cx="154100" cy="149358"/>
          </a:xfrm>
          <a:prstGeom prst="rect">
            <a:avLst/>
          </a:prstGeom>
          <a:solidFill>
            <a:srgbClr val="CC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cxnSp>
        <p:nvCxnSpPr>
          <p:cNvPr id="304" name="Straight Connector 303"/>
          <p:cNvCxnSpPr>
            <a:stCxn id="42" idx="2"/>
            <a:endCxn id="201" idx="0"/>
          </p:cNvCxnSpPr>
          <p:nvPr/>
        </p:nvCxnSpPr>
        <p:spPr>
          <a:xfrm flipH="1">
            <a:off x="2592500" y="4645984"/>
            <a:ext cx="5091" cy="59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225" idx="2"/>
            <a:endCxn id="300" idx="0"/>
          </p:cNvCxnSpPr>
          <p:nvPr/>
        </p:nvCxnSpPr>
        <p:spPr>
          <a:xfrm flipH="1">
            <a:off x="6906966" y="4666358"/>
            <a:ext cx="1964" cy="664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 animBg="1"/>
      <p:bldP spid="57" grpId="0" animBg="1"/>
      <p:bldP spid="207" grpId="0" animBg="1"/>
      <p:bldP spid="225" grpId="0" animBg="1"/>
      <p:bldP spid="230" grpId="0" animBg="1"/>
      <p:bldP spid="127" grpId="0" animBg="1"/>
      <p:bldP spid="146" grpId="0" animBg="1"/>
      <p:bldP spid="341" grpId="0" animBg="1"/>
      <p:bldP spid="235" grpId="0" animBg="1"/>
      <p:bldP spid="255" grpId="0" animBg="1"/>
      <p:bldP spid="231" grpId="0" animBg="1"/>
      <p:bldP spid="233" grpId="0" animBg="1"/>
      <p:bldP spid="238" grpId="0" animBg="1"/>
      <p:bldP spid="248" grpId="0" animBg="1"/>
      <p:bldP spid="353" grpId="0" animBg="1"/>
      <p:bldP spid="354" grpId="0" animBg="1"/>
      <p:bldP spid="372" grpId="0" animBg="1"/>
      <p:bldP spid="381" grpId="0" animBg="1"/>
      <p:bldP spid="2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433"/>
          <p:cNvSpPr/>
          <p:nvPr/>
        </p:nvSpPr>
        <p:spPr>
          <a:xfrm>
            <a:off x="2338190" y="1752598"/>
            <a:ext cx="4443610" cy="4100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930887" y="2850628"/>
            <a:ext cx="2589865" cy="2599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" name="Group 310"/>
          <p:cNvGrpSpPr/>
          <p:nvPr/>
        </p:nvGrpSpPr>
        <p:grpSpPr>
          <a:xfrm>
            <a:off x="5691024" y="5157059"/>
            <a:ext cx="347880" cy="255576"/>
            <a:chOff x="8421886" y="1905000"/>
            <a:chExt cx="347880" cy="255576"/>
          </a:xfrm>
        </p:grpSpPr>
        <p:sp>
          <p:nvSpPr>
            <p:cNvPr id="312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" name="Trapezoid 313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5725272" y="5123109"/>
            <a:ext cx="347880" cy="255576"/>
            <a:chOff x="8421886" y="1905000"/>
            <a:chExt cx="347880" cy="255576"/>
          </a:xfrm>
        </p:grpSpPr>
        <p:sp>
          <p:nvSpPr>
            <p:cNvPr id="308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" name="Trapezoid 309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5757617" y="5088000"/>
            <a:ext cx="347880" cy="255576"/>
            <a:chOff x="8421886" y="1905000"/>
            <a:chExt cx="347880" cy="255576"/>
          </a:xfrm>
        </p:grpSpPr>
        <p:sp>
          <p:nvSpPr>
            <p:cNvPr id="30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Trapezoid 305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2" name="Oval 331"/>
          <p:cNvSpPr/>
          <p:nvPr/>
        </p:nvSpPr>
        <p:spPr>
          <a:xfrm>
            <a:off x="2743201" y="1847048"/>
            <a:ext cx="1819455" cy="10035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1" name="Group 1132"/>
          <p:cNvGrpSpPr/>
          <p:nvPr/>
        </p:nvGrpSpPr>
        <p:grpSpPr>
          <a:xfrm>
            <a:off x="6965598" y="4336634"/>
            <a:ext cx="959202" cy="246221"/>
            <a:chOff x="7510191" y="4085768"/>
            <a:chExt cx="959202" cy="246221"/>
          </a:xfrm>
        </p:grpSpPr>
        <p:sp>
          <p:nvSpPr>
            <p:cNvPr id="12" name="Rectangle 11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07200" y="408576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15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64"/>
          <p:cNvGrpSpPr/>
          <p:nvPr/>
        </p:nvGrpSpPr>
        <p:grpSpPr>
          <a:xfrm>
            <a:off x="6965598" y="4767170"/>
            <a:ext cx="959202" cy="254150"/>
            <a:chOff x="7510191" y="4104659"/>
            <a:chExt cx="959202" cy="254150"/>
          </a:xfrm>
        </p:grpSpPr>
        <p:sp>
          <p:nvSpPr>
            <p:cNvPr id="17" name="Rectangle 16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07200" y="411258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0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47933" y="449809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57546" y="3824197"/>
            <a:ext cx="1524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Capacity=100G </a:t>
            </a:r>
          </a:p>
          <a:p>
            <a:r>
              <a:rPr lang="en-US" sz="800" dirty="0" smtClean="0"/>
              <a:t>supported granularity=40G,10G</a:t>
            </a:r>
          </a:p>
          <a:p>
            <a:r>
              <a:rPr lang="en-US" sz="800" dirty="0" smtClean="0"/>
              <a:t>Max #  instances=10</a:t>
            </a:r>
            <a:endParaRPr lang="en-US" sz="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802228" y="3857664"/>
            <a:ext cx="325824" cy="1145584"/>
            <a:chOff x="8357508" y="4396513"/>
            <a:chExt cx="325824" cy="1145584"/>
          </a:xfrm>
        </p:grpSpPr>
        <p:sp>
          <p:nvSpPr>
            <p:cNvPr id="25" name="Rectangle 60"/>
            <p:cNvSpPr>
              <a:spLocks noChangeArrowheads="1"/>
            </p:cNvSpPr>
            <p:nvPr/>
          </p:nvSpPr>
          <p:spPr bwMode="auto">
            <a:xfrm>
              <a:off x="8357508" y="4396513"/>
              <a:ext cx="325824" cy="114558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23"/>
            <p:cNvSpPr>
              <a:spLocks/>
            </p:cNvSpPr>
            <p:nvPr/>
          </p:nvSpPr>
          <p:spPr bwMode="auto">
            <a:xfrm>
              <a:off x="8442001" y="4776458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10616" y="4435368"/>
              <a:ext cx="219609" cy="10568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rapezoid 27"/>
            <p:cNvSpPr/>
            <p:nvPr/>
          </p:nvSpPr>
          <p:spPr>
            <a:xfrm rot="10800000">
              <a:off x="8421185" y="4486320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0"/>
              <a:endCxn id="48" idx="0"/>
            </p:cNvCxnSpPr>
            <p:nvPr/>
          </p:nvCxnSpPr>
          <p:spPr>
            <a:xfrm>
              <a:off x="8520420" y="4537129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9" idx="4"/>
              <a:endCxn id="26" idx="2"/>
            </p:cNvCxnSpPr>
            <p:nvPr/>
          </p:nvCxnSpPr>
          <p:spPr>
            <a:xfrm flipH="1">
              <a:off x="8519479" y="4740705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09"/>
            <p:cNvGrpSpPr/>
            <p:nvPr/>
          </p:nvGrpSpPr>
          <p:grpSpPr>
            <a:xfrm>
              <a:off x="8454699" y="4583076"/>
              <a:ext cx="131442" cy="157629"/>
              <a:chOff x="6306505" y="3957171"/>
              <a:chExt cx="131442" cy="157629"/>
            </a:xfrm>
          </p:grpSpPr>
          <p:sp>
            <p:nvSpPr>
              <p:cNvPr id="47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8" idx="4"/>
                <a:endCxn id="49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21"/>
            <p:cNvGrpSpPr/>
            <p:nvPr/>
          </p:nvGrpSpPr>
          <p:grpSpPr>
            <a:xfrm>
              <a:off x="8454619" y="4943644"/>
              <a:ext cx="131602" cy="399534"/>
              <a:chOff x="5504761" y="4267200"/>
              <a:chExt cx="131602" cy="39953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04761" y="4369914"/>
                <a:ext cx="131602" cy="2047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F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" name="Group 510"/>
              <p:cNvGrpSpPr/>
              <p:nvPr/>
            </p:nvGrpSpPr>
            <p:grpSpPr>
              <a:xfrm>
                <a:off x="5504841" y="4267200"/>
                <a:ext cx="131442" cy="157629"/>
                <a:chOff x="6306505" y="3957171"/>
                <a:chExt cx="131442" cy="157629"/>
              </a:xfrm>
            </p:grpSpPr>
            <p:sp>
              <p:nvSpPr>
                <p:cNvPr id="43" name="Oval 319"/>
                <p:cNvSpPr>
                  <a:spLocks noChangeArrowheads="1"/>
                </p:cNvSpPr>
                <p:nvPr/>
              </p:nvSpPr>
              <p:spPr bwMode="auto">
                <a:xfrm>
                  <a:off x="6306505" y="3957171"/>
                  <a:ext cx="131442" cy="15762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334"/>
                <p:cNvSpPr>
                  <a:spLocks noChangeArrowheads="1"/>
                </p:cNvSpPr>
                <p:nvPr/>
              </p:nvSpPr>
              <p:spPr bwMode="auto">
                <a:xfrm>
                  <a:off x="6339583" y="3957171"/>
                  <a:ext cx="65286" cy="6519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5" name="Oval 341"/>
                <p:cNvSpPr>
                  <a:spLocks noChangeArrowheads="1"/>
                </p:cNvSpPr>
                <p:nvPr/>
              </p:nvSpPr>
              <p:spPr bwMode="auto">
                <a:xfrm>
                  <a:off x="6339583" y="4050471"/>
                  <a:ext cx="65286" cy="643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>
                  <a:stCxn id="44" idx="4"/>
                  <a:endCxn id="45" idx="0"/>
                </p:cNvCxnSpPr>
                <p:nvPr/>
              </p:nvCxnSpPr>
              <p:spPr>
                <a:xfrm>
                  <a:off x="6372226" y="4022370"/>
                  <a:ext cx="0" cy="2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515"/>
              <p:cNvGrpSpPr/>
              <p:nvPr/>
            </p:nvGrpSpPr>
            <p:grpSpPr>
              <a:xfrm>
                <a:off x="5504841" y="4509105"/>
                <a:ext cx="131442" cy="157629"/>
                <a:chOff x="6306505" y="3957171"/>
                <a:chExt cx="131442" cy="157629"/>
              </a:xfrm>
            </p:grpSpPr>
            <p:sp>
              <p:nvSpPr>
                <p:cNvPr id="39" name="Oval 319"/>
                <p:cNvSpPr>
                  <a:spLocks noChangeArrowheads="1"/>
                </p:cNvSpPr>
                <p:nvPr/>
              </p:nvSpPr>
              <p:spPr bwMode="auto">
                <a:xfrm>
                  <a:off x="6306505" y="3957171"/>
                  <a:ext cx="131442" cy="15762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0" name="Oval 334"/>
                <p:cNvSpPr>
                  <a:spLocks noChangeArrowheads="1"/>
                </p:cNvSpPr>
                <p:nvPr/>
              </p:nvSpPr>
              <p:spPr bwMode="auto">
                <a:xfrm>
                  <a:off x="6339583" y="3957171"/>
                  <a:ext cx="65286" cy="6519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1" name="Oval 341"/>
                <p:cNvSpPr>
                  <a:spLocks noChangeArrowheads="1"/>
                </p:cNvSpPr>
                <p:nvPr/>
              </p:nvSpPr>
              <p:spPr bwMode="auto">
                <a:xfrm>
                  <a:off x="6339583" y="4050471"/>
                  <a:ext cx="65286" cy="643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>
                  <a:stCxn id="40" idx="4"/>
                  <a:endCxn id="41" idx="0"/>
                </p:cNvCxnSpPr>
                <p:nvPr/>
              </p:nvCxnSpPr>
              <p:spPr>
                <a:xfrm>
                  <a:off x="6372226" y="4022370"/>
                  <a:ext cx="0" cy="2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Straight Connector 32"/>
            <p:cNvCxnSpPr/>
            <p:nvPr/>
          </p:nvCxnSpPr>
          <p:spPr>
            <a:xfrm>
              <a:off x="8520420" y="4893105"/>
              <a:ext cx="0" cy="50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apezoid 33"/>
            <p:cNvSpPr/>
            <p:nvPr/>
          </p:nvSpPr>
          <p:spPr>
            <a:xfrm rot="10800000">
              <a:off x="8421185" y="5400192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520420" y="5343178"/>
              <a:ext cx="1" cy="57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44" idx="6"/>
            <a:endCxn id="15" idx="2"/>
          </p:cNvCxnSpPr>
          <p:nvPr/>
        </p:nvCxnSpPr>
        <p:spPr>
          <a:xfrm>
            <a:off x="5997783" y="4437395"/>
            <a:ext cx="1004435" cy="117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2"/>
            <a:endCxn id="34" idx="1"/>
          </p:cNvCxnSpPr>
          <p:nvPr/>
        </p:nvCxnSpPr>
        <p:spPr>
          <a:xfrm flipH="1" flipV="1">
            <a:off x="6053388" y="4886747"/>
            <a:ext cx="948830" cy="7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791200" y="5047670"/>
            <a:ext cx="347880" cy="255576"/>
            <a:chOff x="8421886" y="1905000"/>
            <a:chExt cx="347880" cy="255576"/>
          </a:xfrm>
        </p:grpSpPr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965140" y="4912152"/>
            <a:ext cx="0" cy="246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220"/>
          <p:cNvGrpSpPr/>
          <p:nvPr/>
        </p:nvGrpSpPr>
        <p:grpSpPr>
          <a:xfrm>
            <a:off x="6965598" y="5049746"/>
            <a:ext cx="984822" cy="246221"/>
            <a:chOff x="7369437" y="4123129"/>
            <a:chExt cx="984822" cy="246221"/>
          </a:xfrm>
        </p:grpSpPr>
        <p:sp>
          <p:nvSpPr>
            <p:cNvPr id="74" name="Rectangle 73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00233" y="4123129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</a:p>
          </p:txBody>
        </p:sp>
      </p:grpSp>
      <p:cxnSp>
        <p:nvCxnSpPr>
          <p:cNvPr id="78" name="Straight Connector 77"/>
          <p:cNvCxnSpPr>
            <a:stCxn id="75" idx="3"/>
            <a:endCxn id="67" idx="1"/>
          </p:cNvCxnSpPr>
          <p:nvPr/>
        </p:nvCxnSpPr>
        <p:spPr>
          <a:xfrm flipH="1">
            <a:off x="6085200" y="5172857"/>
            <a:ext cx="925531" cy="111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943600" y="5371791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5791200" y="3568621"/>
            <a:ext cx="347880" cy="255576"/>
            <a:chOff x="8421886" y="1905000"/>
            <a:chExt cx="347880" cy="255576"/>
          </a:xfrm>
        </p:grpSpPr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2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Trapezoid 152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9" name="Group 220"/>
          <p:cNvGrpSpPr/>
          <p:nvPr/>
        </p:nvGrpSpPr>
        <p:grpSpPr>
          <a:xfrm>
            <a:off x="6965598" y="3577976"/>
            <a:ext cx="984822" cy="246221"/>
            <a:chOff x="7369437" y="4123129"/>
            <a:chExt cx="984822" cy="246221"/>
          </a:xfrm>
        </p:grpSpPr>
        <p:sp>
          <p:nvSpPr>
            <p:cNvPr id="160" name="Rectangle 159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161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00233" y="4123129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</a:p>
          </p:txBody>
        </p:sp>
      </p:grpSp>
      <p:cxnSp>
        <p:nvCxnSpPr>
          <p:cNvPr id="164" name="Straight Connector 163"/>
          <p:cNvCxnSpPr>
            <a:stCxn id="161" idx="3"/>
            <a:endCxn id="153" idx="1"/>
          </p:cNvCxnSpPr>
          <p:nvPr/>
        </p:nvCxnSpPr>
        <p:spPr>
          <a:xfrm flipH="1">
            <a:off x="6085200" y="3701087"/>
            <a:ext cx="925531" cy="38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965140" y="3730358"/>
            <a:ext cx="0" cy="217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5801288" y="3259573"/>
            <a:ext cx="325824" cy="263248"/>
            <a:chOff x="7263221" y="2438400"/>
            <a:chExt cx="325824" cy="263248"/>
          </a:xfrm>
        </p:grpSpPr>
        <p:sp>
          <p:nvSpPr>
            <p:cNvPr id="180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Trapezoid 188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>
              <a:stCxn id="206" idx="0"/>
              <a:endCxn id="189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096000" y="354955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085505" y="326046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grpSp>
        <p:nvGrpSpPr>
          <p:cNvPr id="227" name="Group 364"/>
          <p:cNvGrpSpPr/>
          <p:nvPr/>
        </p:nvGrpSpPr>
        <p:grpSpPr>
          <a:xfrm>
            <a:off x="6965599" y="3294221"/>
            <a:ext cx="959202" cy="254150"/>
            <a:chOff x="7510191" y="4104659"/>
            <a:chExt cx="959202" cy="254150"/>
          </a:xfrm>
        </p:grpSpPr>
        <p:sp>
          <p:nvSpPr>
            <p:cNvPr id="228" name="Rectangle 227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623991" y="411258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31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94176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2" name="Straight Connector 231"/>
          <p:cNvCxnSpPr>
            <a:stCxn id="231" idx="2"/>
            <a:endCxn id="189" idx="1"/>
          </p:cNvCxnSpPr>
          <p:nvPr/>
        </p:nvCxnSpPr>
        <p:spPr>
          <a:xfrm flipH="1">
            <a:off x="6052448" y="3421504"/>
            <a:ext cx="949771" cy="148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320"/>
          <p:cNvGrpSpPr/>
          <p:nvPr/>
        </p:nvGrpSpPr>
        <p:grpSpPr>
          <a:xfrm>
            <a:off x="4835420" y="3204156"/>
            <a:ext cx="728479" cy="246221"/>
            <a:chOff x="2449002" y="2223851"/>
            <a:chExt cx="728479" cy="246221"/>
          </a:xfrm>
        </p:grpSpPr>
        <p:sp>
          <p:nvSpPr>
            <p:cNvPr id="239" name="Rectangle 238"/>
            <p:cNvSpPr/>
            <p:nvPr/>
          </p:nvSpPr>
          <p:spPr>
            <a:xfrm>
              <a:off x="2449002" y="2246898"/>
              <a:ext cx="728479" cy="19834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550222" y="2223851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41" name="Oval 296"/>
            <p:cNvSpPr>
              <a:spLocks noChangeArrowheads="1"/>
            </p:cNvSpPr>
            <p:nvPr/>
          </p:nvSpPr>
          <p:spPr bwMode="auto">
            <a:xfrm>
              <a:off x="3024335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296"/>
            <p:cNvSpPr>
              <a:spLocks noChangeArrowheads="1"/>
            </p:cNvSpPr>
            <p:nvPr/>
          </p:nvSpPr>
          <p:spPr bwMode="auto">
            <a:xfrm>
              <a:off x="2491681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3" name="Straight Connector 242"/>
          <p:cNvCxnSpPr>
            <a:stCxn id="206" idx="2"/>
            <a:endCxn id="241" idx="6"/>
          </p:cNvCxnSpPr>
          <p:nvPr/>
        </p:nvCxnSpPr>
        <p:spPr>
          <a:xfrm flipH="1">
            <a:off x="5510617" y="3321819"/>
            <a:ext cx="420941" cy="92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5213519" y="5307024"/>
            <a:ext cx="347880" cy="255576"/>
            <a:chOff x="8421886" y="1905000"/>
            <a:chExt cx="347880" cy="255576"/>
          </a:xfrm>
        </p:grpSpPr>
        <p:sp>
          <p:nvSpPr>
            <p:cNvPr id="256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8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260" name="Straight Connector 259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Trapezoid 258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4257669" y="2456021"/>
            <a:ext cx="347880" cy="255576"/>
            <a:chOff x="8421886" y="1905000"/>
            <a:chExt cx="347880" cy="255576"/>
          </a:xfrm>
        </p:grpSpPr>
        <p:sp>
          <p:nvSpPr>
            <p:cNvPr id="28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5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rapezoid 285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267202" y="2760821"/>
            <a:ext cx="325824" cy="647586"/>
            <a:chOff x="3429000" y="2758606"/>
            <a:chExt cx="325824" cy="647586"/>
          </a:xfrm>
        </p:grpSpPr>
        <p:sp>
          <p:nvSpPr>
            <p:cNvPr id="295" name="Rectangle 60"/>
            <p:cNvSpPr>
              <a:spLocks noChangeArrowheads="1"/>
            </p:cNvSpPr>
            <p:nvPr/>
          </p:nvSpPr>
          <p:spPr bwMode="auto">
            <a:xfrm>
              <a:off x="3429000" y="2758606"/>
              <a:ext cx="325824" cy="64758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323"/>
            <p:cNvSpPr>
              <a:spLocks/>
            </p:cNvSpPr>
            <p:nvPr/>
          </p:nvSpPr>
          <p:spPr bwMode="auto">
            <a:xfrm>
              <a:off x="3513493" y="3138551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482108" y="2797461"/>
              <a:ext cx="219609" cy="5729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8" name="Trapezoid 297"/>
            <p:cNvSpPr/>
            <p:nvPr/>
          </p:nvSpPr>
          <p:spPr>
            <a:xfrm rot="10800000">
              <a:off x="3492677" y="2848413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>
              <a:stCxn id="298" idx="0"/>
              <a:endCxn id="318" idx="0"/>
            </p:cNvCxnSpPr>
            <p:nvPr/>
          </p:nvCxnSpPr>
          <p:spPr>
            <a:xfrm>
              <a:off x="3591912" y="2899222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319" idx="4"/>
              <a:endCxn id="296" idx="2"/>
            </p:cNvCxnSpPr>
            <p:nvPr/>
          </p:nvCxnSpPr>
          <p:spPr>
            <a:xfrm flipH="1">
              <a:off x="3590971" y="3102798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509"/>
            <p:cNvGrpSpPr/>
            <p:nvPr/>
          </p:nvGrpSpPr>
          <p:grpSpPr>
            <a:xfrm>
              <a:off x="3526191" y="2945169"/>
              <a:ext cx="131442" cy="157629"/>
              <a:chOff x="6306505" y="3957171"/>
              <a:chExt cx="131442" cy="157629"/>
            </a:xfrm>
          </p:grpSpPr>
          <p:sp>
            <p:nvSpPr>
              <p:cNvPr id="317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8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9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20" name="Straight Connector 319"/>
              <p:cNvCxnSpPr>
                <a:stCxn id="318" idx="4"/>
                <a:endCxn id="319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3" name="Straight Connector 302"/>
            <p:cNvCxnSpPr>
              <a:stCxn id="296" idx="0"/>
              <a:endCxn id="321" idx="0"/>
            </p:cNvCxnSpPr>
            <p:nvPr/>
          </p:nvCxnSpPr>
          <p:spPr>
            <a:xfrm>
              <a:off x="3591912" y="3255198"/>
              <a:ext cx="0" cy="21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41"/>
            <p:cNvSpPr>
              <a:spLocks noChangeArrowheads="1"/>
            </p:cNvSpPr>
            <p:nvPr/>
          </p:nvSpPr>
          <p:spPr bwMode="auto">
            <a:xfrm>
              <a:off x="3559269" y="3276600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252" name="Straight Connector 251"/>
          <p:cNvCxnSpPr>
            <a:stCxn id="242" idx="2"/>
            <a:endCxn id="321" idx="6"/>
          </p:cNvCxnSpPr>
          <p:nvPr/>
        </p:nvCxnSpPr>
        <p:spPr>
          <a:xfrm flipH="1" flipV="1">
            <a:off x="4462757" y="3310980"/>
            <a:ext cx="415342" cy="200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86" idx="0"/>
            <a:endCxn id="298" idx="2"/>
          </p:cNvCxnSpPr>
          <p:nvPr/>
        </p:nvCxnSpPr>
        <p:spPr>
          <a:xfrm flipH="1">
            <a:off x="4430114" y="2617758"/>
            <a:ext cx="1495" cy="232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3" name="Group 332"/>
          <p:cNvGrpSpPr/>
          <p:nvPr/>
        </p:nvGrpSpPr>
        <p:grpSpPr>
          <a:xfrm>
            <a:off x="4266261" y="2151221"/>
            <a:ext cx="325824" cy="263248"/>
            <a:chOff x="7263221" y="2438400"/>
            <a:chExt cx="325824" cy="263248"/>
          </a:xfrm>
        </p:grpSpPr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6" name="Trapezoid 335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/>
            <p:cNvCxnSpPr>
              <a:stCxn id="338" idx="0"/>
              <a:endCxn id="336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339" name="Straight Connector 338"/>
          <p:cNvCxnSpPr>
            <a:stCxn id="336" idx="0"/>
            <a:endCxn id="286" idx="2"/>
          </p:cNvCxnSpPr>
          <p:nvPr/>
        </p:nvCxnSpPr>
        <p:spPr>
          <a:xfrm>
            <a:off x="4429173" y="2353454"/>
            <a:ext cx="2436" cy="213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/>
          <p:cNvGrpSpPr/>
          <p:nvPr/>
        </p:nvGrpSpPr>
        <p:grpSpPr>
          <a:xfrm>
            <a:off x="3756947" y="2670753"/>
            <a:ext cx="347880" cy="255576"/>
            <a:chOff x="8421886" y="1905000"/>
            <a:chExt cx="347880" cy="255576"/>
          </a:xfrm>
        </p:grpSpPr>
        <p:sp>
          <p:nvSpPr>
            <p:cNvPr id="34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46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Trapezoid 34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5" name="Shape 354"/>
          <p:cNvCxnSpPr>
            <a:stCxn id="347" idx="2"/>
            <a:endCxn id="286" idx="3"/>
          </p:cNvCxnSpPr>
          <p:nvPr/>
        </p:nvCxnSpPr>
        <p:spPr>
          <a:xfrm rot="5400000" flipH="1" flipV="1">
            <a:off x="4026555" y="2496686"/>
            <a:ext cx="189327" cy="3806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678253" y="2879467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(200G)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4562656" y="245602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4529349" y="280326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grpSp>
        <p:nvGrpSpPr>
          <p:cNvPr id="360" name="Group 220"/>
          <p:cNvGrpSpPr/>
          <p:nvPr/>
        </p:nvGrpSpPr>
        <p:grpSpPr>
          <a:xfrm>
            <a:off x="6965599" y="2456021"/>
            <a:ext cx="984822" cy="246221"/>
            <a:chOff x="7369437" y="4123129"/>
            <a:chExt cx="984822" cy="246221"/>
          </a:xfrm>
        </p:grpSpPr>
        <p:sp>
          <p:nvSpPr>
            <p:cNvPr id="361" name="Rectangle 360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514660" y="412312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</a:p>
          </p:txBody>
        </p:sp>
      </p:grpSp>
      <p:cxnSp>
        <p:nvCxnSpPr>
          <p:cNvPr id="365" name="Straight Connector 364"/>
          <p:cNvCxnSpPr>
            <a:stCxn id="362" idx="3"/>
            <a:endCxn id="286" idx="1"/>
          </p:cNvCxnSpPr>
          <p:nvPr/>
        </p:nvCxnSpPr>
        <p:spPr>
          <a:xfrm flipH="1">
            <a:off x="4551669" y="2579132"/>
            <a:ext cx="2459063" cy="132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oup 1132"/>
          <p:cNvGrpSpPr/>
          <p:nvPr/>
        </p:nvGrpSpPr>
        <p:grpSpPr>
          <a:xfrm>
            <a:off x="6965599" y="2895600"/>
            <a:ext cx="959202" cy="246221"/>
            <a:chOff x="7510191" y="4085768"/>
            <a:chExt cx="959202" cy="246221"/>
          </a:xfrm>
        </p:grpSpPr>
        <p:sp>
          <p:nvSpPr>
            <p:cNvPr id="368" name="Rectangle 367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Freeform 368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7607200" y="408576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371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2762195" y="2138014"/>
            <a:ext cx="325824" cy="263248"/>
            <a:chOff x="7263221" y="2438400"/>
            <a:chExt cx="325824" cy="263248"/>
          </a:xfrm>
        </p:grpSpPr>
        <p:sp>
          <p:nvSpPr>
            <p:cNvPr id="406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8" name="Trapezoid 407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/>
            <p:cNvCxnSpPr>
              <a:stCxn id="410" idx="0"/>
              <a:endCxn id="408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12" name="Group 320"/>
          <p:cNvGrpSpPr/>
          <p:nvPr/>
        </p:nvGrpSpPr>
        <p:grpSpPr>
          <a:xfrm>
            <a:off x="3310122" y="2099617"/>
            <a:ext cx="728479" cy="246221"/>
            <a:chOff x="2449002" y="2223851"/>
            <a:chExt cx="728479" cy="246221"/>
          </a:xfrm>
        </p:grpSpPr>
        <p:sp>
          <p:nvSpPr>
            <p:cNvPr id="413" name="Rectangle 412"/>
            <p:cNvSpPr/>
            <p:nvPr/>
          </p:nvSpPr>
          <p:spPr>
            <a:xfrm>
              <a:off x="2449002" y="2246898"/>
              <a:ext cx="728479" cy="19834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2579076" y="222385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415" name="Oval 296"/>
            <p:cNvSpPr>
              <a:spLocks noChangeArrowheads="1"/>
            </p:cNvSpPr>
            <p:nvPr/>
          </p:nvSpPr>
          <p:spPr bwMode="auto">
            <a:xfrm>
              <a:off x="3024335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Oval 296"/>
            <p:cNvSpPr>
              <a:spLocks noChangeArrowheads="1"/>
            </p:cNvSpPr>
            <p:nvPr/>
          </p:nvSpPr>
          <p:spPr bwMode="auto">
            <a:xfrm>
              <a:off x="2491681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7" name="Straight Connector 416"/>
          <p:cNvCxnSpPr>
            <a:stCxn id="338" idx="2"/>
            <a:endCxn id="415" idx="6"/>
          </p:cNvCxnSpPr>
          <p:nvPr/>
        </p:nvCxnSpPr>
        <p:spPr>
          <a:xfrm flipH="1">
            <a:off x="3985319" y="2213467"/>
            <a:ext cx="411212" cy="130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416" idx="2"/>
            <a:endCxn id="410" idx="6"/>
          </p:cNvCxnSpPr>
          <p:nvPr/>
        </p:nvCxnSpPr>
        <p:spPr>
          <a:xfrm flipH="1" flipV="1">
            <a:off x="2957751" y="2200260"/>
            <a:ext cx="395050" cy="262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4539919" y="215122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2342798" y="213652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2270026" y="265086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grpSp>
        <p:nvGrpSpPr>
          <p:cNvPr id="426" name="Group 364"/>
          <p:cNvGrpSpPr/>
          <p:nvPr/>
        </p:nvGrpSpPr>
        <p:grpSpPr>
          <a:xfrm>
            <a:off x="6965599" y="2201871"/>
            <a:ext cx="959202" cy="254150"/>
            <a:chOff x="7510191" y="4104659"/>
            <a:chExt cx="959202" cy="254150"/>
          </a:xfrm>
        </p:grpSpPr>
        <p:sp>
          <p:nvSpPr>
            <p:cNvPr id="427" name="Rectangle 426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Freeform 427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7638418" y="411258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430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94176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1" name="Straight Connector 430"/>
          <p:cNvCxnSpPr>
            <a:stCxn id="430" idx="2"/>
            <a:endCxn id="336" idx="1"/>
          </p:cNvCxnSpPr>
          <p:nvPr/>
        </p:nvCxnSpPr>
        <p:spPr>
          <a:xfrm flipH="1" flipV="1">
            <a:off x="4517421" y="2328049"/>
            <a:ext cx="2484798" cy="11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2480949" y="489585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PE1</a:t>
            </a:r>
            <a:endParaRPr lang="en-US" sz="1400" b="1" dirty="0"/>
          </a:p>
        </p:txBody>
      </p:sp>
      <p:grpSp>
        <p:nvGrpSpPr>
          <p:cNvPr id="277" name="Group 1132"/>
          <p:cNvGrpSpPr/>
          <p:nvPr/>
        </p:nvGrpSpPr>
        <p:grpSpPr>
          <a:xfrm>
            <a:off x="6965599" y="1752600"/>
            <a:ext cx="959202" cy="246221"/>
            <a:chOff x="7510191" y="4085768"/>
            <a:chExt cx="959202" cy="246221"/>
          </a:xfrm>
        </p:grpSpPr>
        <p:sp>
          <p:nvSpPr>
            <p:cNvPr id="278" name="Rectangle 277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Freeform 278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621627" y="408576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292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3" name="Straight Connector 292"/>
          <p:cNvCxnSpPr>
            <a:stCxn id="410" idx="7"/>
            <a:endCxn id="292" idx="2"/>
          </p:cNvCxnSpPr>
          <p:nvPr/>
        </p:nvCxnSpPr>
        <p:spPr>
          <a:xfrm flipV="1">
            <a:off x="2948190" y="1865140"/>
            <a:ext cx="4054029" cy="3123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5715634" y="5342654"/>
            <a:ext cx="367409" cy="21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(x4)</a:t>
            </a:r>
          </a:p>
        </p:txBody>
      </p:sp>
      <p:cxnSp>
        <p:nvCxnSpPr>
          <p:cNvPr id="23" name="Straight Connector 22"/>
          <p:cNvCxnSpPr>
            <a:stCxn id="22" idx="1"/>
            <a:endCxn id="150" idx="3"/>
          </p:cNvCxnSpPr>
          <p:nvPr/>
        </p:nvCxnSpPr>
        <p:spPr>
          <a:xfrm flipH="1" flipV="1">
            <a:off x="6139080" y="3696409"/>
            <a:ext cx="818466" cy="37401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1601146" y="2507124"/>
            <a:ext cx="470808" cy="231081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rPr>
              <a:t>X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3411335" y="2353454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ETH</a:t>
            </a:r>
            <a:endParaRPr lang="en-US" sz="1100" b="1" dirty="0"/>
          </a:p>
        </p:txBody>
      </p:sp>
      <p:sp>
        <p:nvSpPr>
          <p:cNvPr id="458" name="TextBox 457"/>
          <p:cNvSpPr txBox="1"/>
          <p:nvPr/>
        </p:nvSpPr>
        <p:spPr>
          <a:xfrm>
            <a:off x="4936640" y="459973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ODU</a:t>
            </a:r>
            <a:endParaRPr lang="en-US" sz="1100" b="1" dirty="0"/>
          </a:p>
        </p:txBody>
      </p:sp>
      <p:grpSp>
        <p:nvGrpSpPr>
          <p:cNvPr id="341" name="Group 264"/>
          <p:cNvGrpSpPr/>
          <p:nvPr/>
        </p:nvGrpSpPr>
        <p:grpSpPr>
          <a:xfrm>
            <a:off x="244190" y="3771656"/>
            <a:ext cx="1827764" cy="2124262"/>
            <a:chOff x="601850" y="3971738"/>
            <a:chExt cx="1827764" cy="2124262"/>
          </a:xfrm>
        </p:grpSpPr>
        <p:sp>
          <p:nvSpPr>
            <p:cNvPr id="352" name="Rectangle 351"/>
            <p:cNvSpPr/>
            <p:nvPr/>
          </p:nvSpPr>
          <p:spPr>
            <a:xfrm>
              <a:off x="601850" y="3971738"/>
              <a:ext cx="1827763" cy="212426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726819" y="4285757"/>
              <a:ext cx="233299" cy="1488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919222" y="4247495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</a:t>
              </a:r>
              <a:endParaRPr lang="en-US" sz="1100" dirty="0"/>
            </a:p>
          </p:txBody>
        </p:sp>
        <p:sp>
          <p:nvSpPr>
            <p:cNvPr id="366" name="Rectangle 89"/>
            <p:cNvSpPr>
              <a:spLocks noChangeArrowheads="1"/>
            </p:cNvSpPr>
            <p:nvPr/>
          </p:nvSpPr>
          <p:spPr bwMode="auto">
            <a:xfrm>
              <a:off x="766419" y="4487038"/>
              <a:ext cx="154100" cy="117280"/>
            </a:xfrm>
            <a:prstGeom prst="rect">
              <a:avLst/>
            </a:prstGeom>
            <a:solidFill>
              <a:srgbClr val="CC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altLang="en-US">
                <a:solidFill>
                  <a:schemeClr val="lt1"/>
                </a:solidFill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919222" y="4432905"/>
              <a:ext cx="1207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NodeEdgePoint</a:t>
              </a:r>
              <a:endParaRPr lang="en-US" sz="1100" dirty="0"/>
            </a:p>
          </p:txBody>
        </p:sp>
        <p:sp>
          <p:nvSpPr>
            <p:cNvPr id="374" name="Rectangle 88"/>
            <p:cNvSpPr>
              <a:spLocks noChangeArrowheads="1"/>
            </p:cNvSpPr>
            <p:nvPr/>
          </p:nvSpPr>
          <p:spPr bwMode="auto">
            <a:xfrm>
              <a:off x="766419" y="4680115"/>
              <a:ext cx="150172" cy="138516"/>
            </a:xfrm>
            <a:prstGeom prst="rect">
              <a:avLst/>
            </a:prstGeom>
            <a:solidFill>
              <a:srgbClr val="99FF99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919222" y="4604684"/>
              <a:ext cx="1510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ConnectionEndPoint</a:t>
              </a:r>
              <a:endParaRPr lang="en-US" sz="1100" dirty="0"/>
            </a:p>
          </p:txBody>
        </p:sp>
        <p:sp>
          <p:nvSpPr>
            <p:cNvPr id="395" name="Rectangle 85"/>
            <p:cNvSpPr>
              <a:spLocks noChangeArrowheads="1"/>
            </p:cNvSpPr>
            <p:nvPr/>
          </p:nvSpPr>
          <p:spPr bwMode="auto">
            <a:xfrm>
              <a:off x="726819" y="4056163"/>
              <a:ext cx="233299" cy="1704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b" anchorCtr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Calibri" pitchFamily="34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19222" y="4032157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Device</a:t>
              </a:r>
              <a:endParaRPr lang="en-US" sz="1100" dirty="0"/>
            </a:p>
          </p:txBody>
        </p:sp>
        <p:grpSp>
          <p:nvGrpSpPr>
            <p:cNvPr id="420" name="Group 216"/>
            <p:cNvGrpSpPr/>
            <p:nvPr/>
          </p:nvGrpSpPr>
          <p:grpSpPr>
            <a:xfrm>
              <a:off x="690622" y="5072114"/>
              <a:ext cx="257233" cy="140417"/>
              <a:chOff x="352367" y="5243337"/>
              <a:chExt cx="257233" cy="140417"/>
            </a:xfrm>
          </p:grpSpPr>
          <p:sp>
            <p:nvSpPr>
              <p:cNvPr id="453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rgbClr val="FFFF00"/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454" name="Flowchart: Connector 453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Flowchart: Connector 454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919223" y="5009495"/>
              <a:ext cx="982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</a:t>
              </a:r>
              <a:endParaRPr lang="en-US" sz="1100" dirty="0"/>
            </a:p>
          </p:txBody>
        </p:sp>
        <p:sp>
          <p:nvSpPr>
            <p:cNvPr id="422" name="Oval 421"/>
            <p:cNvSpPr/>
            <p:nvPr/>
          </p:nvSpPr>
          <p:spPr>
            <a:xfrm>
              <a:off x="726819" y="4866294"/>
              <a:ext cx="240262" cy="132854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Verdana"/>
                  <a:cs typeface="+mn-cs"/>
                </a:rPr>
                <a:t>X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919222" y="4780895"/>
              <a:ext cx="12578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ServiceEndPoint</a:t>
              </a:r>
              <a:endParaRPr lang="en-US" sz="1100" dirty="0"/>
            </a:p>
          </p:txBody>
        </p:sp>
        <p:sp>
          <p:nvSpPr>
            <p:cNvPr id="433" name="Rectangle 87"/>
            <p:cNvSpPr>
              <a:spLocks noChangeArrowheads="1"/>
            </p:cNvSpPr>
            <p:nvPr/>
          </p:nvSpPr>
          <p:spPr bwMode="auto">
            <a:xfrm>
              <a:off x="690623" y="5453114"/>
              <a:ext cx="257232" cy="1404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919223" y="5390495"/>
              <a:ext cx="801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</a:t>
              </a:r>
              <a:endParaRPr lang="en-US" sz="1100" dirty="0"/>
            </a:p>
          </p:txBody>
        </p:sp>
        <p:grpSp>
          <p:nvGrpSpPr>
            <p:cNvPr id="436" name="Group 216"/>
            <p:cNvGrpSpPr/>
            <p:nvPr/>
          </p:nvGrpSpPr>
          <p:grpSpPr>
            <a:xfrm>
              <a:off x="690622" y="5257524"/>
              <a:ext cx="257233" cy="140417"/>
              <a:chOff x="352367" y="5243337"/>
              <a:chExt cx="257233" cy="140417"/>
            </a:xfrm>
          </p:grpSpPr>
          <p:sp>
            <p:nvSpPr>
              <p:cNvPr id="447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448" name="Flowchart: Connector 447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Flowchart: Connector 448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8" name="TextBox 437"/>
            <p:cNvSpPr txBox="1"/>
            <p:nvPr/>
          </p:nvSpPr>
          <p:spPr>
            <a:xfrm>
              <a:off x="919222" y="5194905"/>
              <a:ext cx="12079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 Connection</a:t>
              </a:r>
              <a:endParaRPr lang="en-US" sz="11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919221" y="5575905"/>
              <a:ext cx="1371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Transitional Link</a:t>
              </a:r>
              <a:endParaRPr lang="en-US" sz="1100" dirty="0"/>
            </a:p>
          </p:txBody>
        </p:sp>
        <p:sp>
          <p:nvSpPr>
            <p:cNvPr id="440" name="Rectangle 439"/>
            <p:cNvSpPr/>
            <p:nvPr/>
          </p:nvSpPr>
          <p:spPr>
            <a:xfrm flipH="1">
              <a:off x="694983" y="5494468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 flipH="1">
              <a:off x="870357" y="5494468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87"/>
            <p:cNvSpPr>
              <a:spLocks noChangeArrowheads="1"/>
            </p:cNvSpPr>
            <p:nvPr/>
          </p:nvSpPr>
          <p:spPr bwMode="auto">
            <a:xfrm>
              <a:off x="690622" y="5664088"/>
              <a:ext cx="257232" cy="1404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 flipH="1">
              <a:off x="694982" y="5705442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 flipH="1">
              <a:off x="870356" y="5705442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685800" y="5867399"/>
              <a:ext cx="238998" cy="1263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914400" y="5791200"/>
              <a:ext cx="1250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Layer Protocol</a:t>
              </a:r>
              <a:endParaRPr lang="en-US" sz="1100" dirty="0"/>
            </a:p>
          </p:txBody>
        </p:sp>
      </p:grpSp>
      <p:sp>
        <p:nvSpPr>
          <p:cNvPr id="456" name="Oval 455"/>
          <p:cNvSpPr/>
          <p:nvPr/>
        </p:nvSpPr>
        <p:spPr>
          <a:xfrm>
            <a:off x="216711" y="152400"/>
            <a:ext cx="415895" cy="381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9" name="Title 6"/>
          <p:cNvSpPr txBox="1">
            <a:spLocks/>
          </p:cNvSpPr>
          <p:nvPr/>
        </p:nvSpPr>
        <p:spPr>
          <a:xfrm>
            <a:off x="670030" y="152400"/>
            <a:ext cx="7106465" cy="563612"/>
          </a:xfrm>
          <a:prstGeom prst="rect">
            <a:avLst/>
          </a:prstGeom>
        </p:spPr>
        <p:txBody>
          <a:bodyPr vert="horz" lIns="64279" tIns="32139" rIns="64279" bIns="32139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2BEC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10G EPL o/ 10G ODU o/ 100G ODU example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solidFill>
                  <a:srgbClr val="42BECD"/>
                </a:solidFill>
                <a:latin typeface="+mj-lt"/>
                <a:ea typeface="+mj-ea"/>
                <a:cs typeface="+mj-cs"/>
              </a:rPr>
              <a:t>Layer Protocol Stack w/ </a:t>
            </a:r>
            <a:r>
              <a:rPr lang="en-US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ETH+ODU</a:t>
            </a:r>
            <a:r>
              <a:rPr lang="en-US" b="1" dirty="0" smtClean="0">
                <a:solidFill>
                  <a:srgbClr val="42BECD"/>
                </a:solidFill>
                <a:latin typeface="+mj-lt"/>
                <a:ea typeface="+mj-ea"/>
                <a:cs typeface="+mj-cs"/>
              </a:rPr>
              <a:t> Switching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2BEC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60" name="Group 459"/>
          <p:cNvGrpSpPr/>
          <p:nvPr/>
        </p:nvGrpSpPr>
        <p:grpSpPr>
          <a:xfrm>
            <a:off x="2650991" y="2578050"/>
            <a:ext cx="347880" cy="255576"/>
            <a:chOff x="8421886" y="1905000"/>
            <a:chExt cx="347880" cy="255576"/>
          </a:xfrm>
        </p:grpSpPr>
        <p:sp>
          <p:nvSpPr>
            <p:cNvPr id="461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3" name="Trapezoid 462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2685239" y="2544100"/>
            <a:ext cx="347880" cy="255576"/>
            <a:chOff x="8421886" y="1905000"/>
            <a:chExt cx="347880" cy="255576"/>
          </a:xfrm>
        </p:grpSpPr>
        <p:sp>
          <p:nvSpPr>
            <p:cNvPr id="465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7" name="Trapezoid 46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2717584" y="2508991"/>
            <a:ext cx="347880" cy="255576"/>
            <a:chOff x="8421886" y="1905000"/>
            <a:chExt cx="347880" cy="255576"/>
          </a:xfrm>
        </p:grpSpPr>
        <p:sp>
          <p:nvSpPr>
            <p:cNvPr id="469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1" name="Trapezoid 470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2751167" y="2468661"/>
            <a:ext cx="347880" cy="255576"/>
            <a:chOff x="8421886" y="1905000"/>
            <a:chExt cx="347880" cy="255576"/>
          </a:xfrm>
        </p:grpSpPr>
        <p:sp>
          <p:nvSpPr>
            <p:cNvPr id="47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5" name="Trapezoid 474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6" name="TextBox 475"/>
          <p:cNvSpPr txBox="1"/>
          <p:nvPr/>
        </p:nvSpPr>
        <p:spPr>
          <a:xfrm>
            <a:off x="2590801" y="2773977"/>
            <a:ext cx="477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(x20)</a:t>
            </a:r>
          </a:p>
        </p:txBody>
      </p:sp>
      <p:cxnSp>
        <p:nvCxnSpPr>
          <p:cNvPr id="411" name="Straight Connector 410"/>
          <p:cNvCxnSpPr>
            <a:stCxn id="408" idx="0"/>
            <a:endCxn id="475" idx="2"/>
          </p:cNvCxnSpPr>
          <p:nvPr/>
        </p:nvCxnSpPr>
        <p:spPr>
          <a:xfrm>
            <a:off x="2925107" y="2340247"/>
            <a:ext cx="0" cy="23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>
            <a:stCxn id="475" idx="3"/>
            <a:endCxn id="450" idx="6"/>
          </p:cNvCxnSpPr>
          <p:nvPr/>
        </p:nvCxnSpPr>
        <p:spPr>
          <a:xfrm flipH="1">
            <a:off x="2071954" y="2604993"/>
            <a:ext cx="733093" cy="1767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469" idx="1"/>
            <a:endCxn id="450" idx="6"/>
          </p:cNvCxnSpPr>
          <p:nvPr/>
        </p:nvCxnSpPr>
        <p:spPr>
          <a:xfrm flipH="1" flipV="1">
            <a:off x="2071954" y="2622665"/>
            <a:ext cx="645630" cy="141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465" idx="1"/>
            <a:endCxn id="450" idx="6"/>
          </p:cNvCxnSpPr>
          <p:nvPr/>
        </p:nvCxnSpPr>
        <p:spPr>
          <a:xfrm flipH="1" flipV="1">
            <a:off x="2071954" y="2622665"/>
            <a:ext cx="613285" cy="4922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450" idx="6"/>
          </p:cNvCxnSpPr>
          <p:nvPr/>
        </p:nvCxnSpPr>
        <p:spPr>
          <a:xfrm flipH="1" flipV="1">
            <a:off x="2071954" y="2622665"/>
            <a:ext cx="579037" cy="795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6957546" y="5337196"/>
            <a:ext cx="1524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Capacity=100G </a:t>
            </a:r>
          </a:p>
          <a:p>
            <a:r>
              <a:rPr lang="en-US" sz="800" dirty="0" smtClean="0"/>
              <a:t>supported granularity=100G</a:t>
            </a:r>
          </a:p>
          <a:p>
            <a:r>
              <a:rPr lang="en-US" sz="800" dirty="0" smtClean="0"/>
              <a:t>Max #  instances=1</a:t>
            </a:r>
            <a:endParaRPr lang="en-US" sz="800" dirty="0"/>
          </a:p>
        </p:txBody>
      </p:sp>
      <p:cxnSp>
        <p:nvCxnSpPr>
          <p:cNvPr id="495" name="Straight Connector 494"/>
          <p:cNvCxnSpPr>
            <a:stCxn id="494" idx="1"/>
            <a:endCxn id="64" idx="3"/>
          </p:cNvCxnSpPr>
          <p:nvPr/>
        </p:nvCxnSpPr>
        <p:spPr>
          <a:xfrm flipH="1" flipV="1">
            <a:off x="6139080" y="5175458"/>
            <a:ext cx="818466" cy="4079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256" idx="1"/>
            <a:endCxn id="549" idx="3"/>
          </p:cNvCxnSpPr>
          <p:nvPr/>
        </p:nvCxnSpPr>
        <p:spPr>
          <a:xfrm flipH="1">
            <a:off x="4104827" y="5434812"/>
            <a:ext cx="1108692" cy="130207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3" name="Group 542"/>
          <p:cNvGrpSpPr/>
          <p:nvPr/>
        </p:nvGrpSpPr>
        <p:grpSpPr>
          <a:xfrm>
            <a:off x="3495828" y="3551465"/>
            <a:ext cx="325824" cy="1084439"/>
            <a:chOff x="670030" y="2209800"/>
            <a:chExt cx="325824" cy="1084439"/>
          </a:xfrm>
        </p:grpSpPr>
        <p:sp>
          <p:nvSpPr>
            <p:cNvPr id="502" name="Rectangle 60"/>
            <p:cNvSpPr>
              <a:spLocks noChangeArrowheads="1"/>
            </p:cNvSpPr>
            <p:nvPr/>
          </p:nvSpPr>
          <p:spPr bwMode="auto">
            <a:xfrm>
              <a:off x="670030" y="2209800"/>
              <a:ext cx="325824" cy="1084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323"/>
            <p:cNvSpPr>
              <a:spLocks/>
            </p:cNvSpPr>
            <p:nvPr/>
          </p:nvSpPr>
          <p:spPr bwMode="auto">
            <a:xfrm>
              <a:off x="754523" y="2812003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723138" y="2470913"/>
              <a:ext cx="219609" cy="5770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5" name="Trapezoid 504"/>
            <p:cNvSpPr/>
            <p:nvPr/>
          </p:nvSpPr>
          <p:spPr>
            <a:xfrm rot="10800000">
              <a:off x="733707" y="2521865"/>
              <a:ext cx="198470" cy="50809"/>
            </a:xfrm>
            <a:prstGeom prst="trapezoid">
              <a:avLst>
                <a:gd name="adj" fmla="val 43249"/>
              </a:avLst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06" name="Straight Connector 505"/>
            <p:cNvCxnSpPr/>
            <p:nvPr/>
          </p:nvCxnSpPr>
          <p:spPr>
            <a:xfrm>
              <a:off x="832942" y="2572674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832472" y="2776250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8" name="Group 509"/>
            <p:cNvGrpSpPr/>
            <p:nvPr/>
          </p:nvGrpSpPr>
          <p:grpSpPr>
            <a:xfrm>
              <a:off x="767221" y="2618621"/>
              <a:ext cx="131442" cy="157629"/>
              <a:chOff x="6306505" y="3957171"/>
              <a:chExt cx="131442" cy="157629"/>
            </a:xfrm>
          </p:grpSpPr>
          <p:sp>
            <p:nvSpPr>
              <p:cNvPr id="524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5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6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527" name="Straight Connector 526"/>
              <p:cNvCxnSpPr>
                <a:stCxn id="525" idx="4"/>
                <a:endCxn id="526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>
              <a:off x="832942" y="2928650"/>
              <a:ext cx="0" cy="550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Oval 341"/>
            <p:cNvSpPr>
              <a:spLocks noChangeArrowheads="1"/>
            </p:cNvSpPr>
            <p:nvPr/>
          </p:nvSpPr>
          <p:spPr bwMode="auto">
            <a:xfrm>
              <a:off x="800299" y="2971800"/>
              <a:ext cx="65286" cy="6432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0" name="Rectangle 529"/>
            <p:cNvSpPr/>
            <p:nvPr/>
          </p:nvSpPr>
          <p:spPr>
            <a:xfrm flipH="1">
              <a:off x="760934" y="2283840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 flipH="1">
              <a:off x="760934" y="3085894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cxnSp>
          <p:nvCxnSpPr>
            <p:cNvPr id="532" name="Straight Connector 531"/>
            <p:cNvCxnSpPr/>
            <p:nvPr/>
          </p:nvCxnSpPr>
          <p:spPr>
            <a:xfrm>
              <a:off x="832942" y="2427856"/>
              <a:ext cx="0" cy="94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>
              <a:stCxn id="528" idx="4"/>
            </p:cNvCxnSpPr>
            <p:nvPr/>
          </p:nvCxnSpPr>
          <p:spPr>
            <a:xfrm>
              <a:off x="832942" y="3036129"/>
              <a:ext cx="0" cy="49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TextBox 547"/>
          <p:cNvSpPr txBox="1"/>
          <p:nvPr/>
        </p:nvSpPr>
        <p:spPr>
          <a:xfrm rot="16200000">
            <a:off x="2860404" y="3928121"/>
            <a:ext cx="679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err="1" smtClean="0"/>
              <a:t>ETHoODU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(200G)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2362200" y="5318797"/>
            <a:ext cx="1742627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Capacity=400G </a:t>
            </a:r>
          </a:p>
          <a:p>
            <a:r>
              <a:rPr lang="en-US" sz="800" dirty="0" smtClean="0"/>
              <a:t>supported granularity=100G,40G,10G</a:t>
            </a:r>
          </a:p>
          <a:p>
            <a:r>
              <a:rPr lang="en-US" sz="800" dirty="0" smtClean="0"/>
              <a:t>Max #  instances=40</a:t>
            </a:r>
            <a:endParaRPr lang="en-US" sz="800" dirty="0"/>
          </a:p>
        </p:txBody>
      </p:sp>
      <p:sp>
        <p:nvSpPr>
          <p:cNvPr id="556" name="TextBox 555"/>
          <p:cNvSpPr txBox="1"/>
          <p:nvPr/>
        </p:nvSpPr>
        <p:spPr>
          <a:xfrm>
            <a:off x="1842718" y="3014245"/>
            <a:ext cx="165311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Capacity=200G </a:t>
            </a:r>
          </a:p>
          <a:p>
            <a:r>
              <a:rPr lang="en-US" sz="800" dirty="0" smtClean="0"/>
              <a:t>supported granularity=100,40G,10G</a:t>
            </a:r>
          </a:p>
          <a:p>
            <a:r>
              <a:rPr lang="en-US" sz="800" dirty="0" smtClean="0"/>
              <a:t>Max #  instances=20</a:t>
            </a:r>
            <a:endParaRPr lang="en-US" sz="800" dirty="0"/>
          </a:p>
        </p:txBody>
      </p:sp>
      <p:cxnSp>
        <p:nvCxnSpPr>
          <p:cNvPr id="393" name="Straight Connector 392"/>
          <p:cNvCxnSpPr>
            <a:stCxn id="347" idx="3"/>
            <a:endCxn id="530" idx="0"/>
          </p:cNvCxnSpPr>
          <p:nvPr/>
        </p:nvCxnSpPr>
        <p:spPr>
          <a:xfrm flipH="1">
            <a:off x="3658740" y="2807085"/>
            <a:ext cx="152087" cy="8184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stCxn id="344" idx="1"/>
            <a:endCxn id="556" idx="3"/>
          </p:cNvCxnSpPr>
          <p:nvPr/>
        </p:nvCxnSpPr>
        <p:spPr>
          <a:xfrm flipH="1">
            <a:off x="3495828" y="2798541"/>
            <a:ext cx="261119" cy="461926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2" name="TextBox 561"/>
          <p:cNvSpPr txBox="1"/>
          <p:nvPr/>
        </p:nvSpPr>
        <p:spPr>
          <a:xfrm>
            <a:off x="838201" y="1980262"/>
            <a:ext cx="1431825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Capacity=10G </a:t>
            </a:r>
          </a:p>
          <a:p>
            <a:r>
              <a:rPr lang="en-US" sz="800" dirty="0" smtClean="0"/>
              <a:t>supported granularity=10G,1G</a:t>
            </a:r>
          </a:p>
          <a:p>
            <a:r>
              <a:rPr lang="en-US" sz="800" dirty="0" smtClean="0"/>
              <a:t>Max #  instances=10</a:t>
            </a:r>
            <a:endParaRPr lang="en-US" sz="800" dirty="0"/>
          </a:p>
        </p:txBody>
      </p:sp>
      <p:cxnSp>
        <p:nvCxnSpPr>
          <p:cNvPr id="563" name="Straight Connector 562"/>
          <p:cNvCxnSpPr>
            <a:stCxn id="473" idx="1"/>
            <a:endCxn id="562" idx="3"/>
          </p:cNvCxnSpPr>
          <p:nvPr/>
        </p:nvCxnSpPr>
        <p:spPr>
          <a:xfrm flipH="1" flipV="1">
            <a:off x="2270026" y="2226484"/>
            <a:ext cx="481141" cy="36996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7" name="TextBox 566"/>
          <p:cNvSpPr txBox="1"/>
          <p:nvPr/>
        </p:nvSpPr>
        <p:spPr>
          <a:xfrm>
            <a:off x="5014300" y="2604405"/>
            <a:ext cx="1431825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Capacity=10G </a:t>
            </a:r>
          </a:p>
          <a:p>
            <a:r>
              <a:rPr lang="en-US" sz="800" dirty="0" smtClean="0"/>
              <a:t>supported granularity=10G,1G</a:t>
            </a:r>
          </a:p>
          <a:p>
            <a:r>
              <a:rPr lang="en-US" sz="800" dirty="0" smtClean="0"/>
              <a:t>Max #  instances=10</a:t>
            </a:r>
            <a:endParaRPr lang="en-US" sz="800" dirty="0"/>
          </a:p>
        </p:txBody>
      </p:sp>
      <p:cxnSp>
        <p:nvCxnSpPr>
          <p:cNvPr id="372" name="Straight Connector 371"/>
          <p:cNvCxnSpPr>
            <a:stCxn id="321" idx="7"/>
            <a:endCxn id="371" idx="2"/>
          </p:cNvCxnSpPr>
          <p:nvPr/>
        </p:nvCxnSpPr>
        <p:spPr>
          <a:xfrm flipV="1">
            <a:off x="4453196" y="3008140"/>
            <a:ext cx="2549023" cy="2800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567" idx="1"/>
            <a:endCxn id="283" idx="3"/>
          </p:cNvCxnSpPr>
          <p:nvPr/>
        </p:nvCxnSpPr>
        <p:spPr>
          <a:xfrm flipH="1" flipV="1">
            <a:off x="4605549" y="2583809"/>
            <a:ext cx="408751" cy="26681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89" idx="0"/>
          </p:cNvCxnSpPr>
          <p:nvPr/>
        </p:nvCxnSpPr>
        <p:spPr>
          <a:xfrm>
            <a:off x="5964200" y="3461806"/>
            <a:ext cx="940" cy="21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5133532" y="5528846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(400G)</a:t>
            </a:r>
          </a:p>
        </p:txBody>
      </p:sp>
      <p:cxnSp>
        <p:nvCxnSpPr>
          <p:cNvPr id="322" name="Shape 321"/>
          <p:cNvCxnSpPr>
            <a:stCxn id="259" idx="2"/>
            <a:endCxn id="64" idx="1"/>
          </p:cNvCxnSpPr>
          <p:nvPr/>
        </p:nvCxnSpPr>
        <p:spPr>
          <a:xfrm rot="5400000" flipH="1" flipV="1">
            <a:off x="5468083" y="5094835"/>
            <a:ext cx="242493" cy="4037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325"/>
          <p:cNvCxnSpPr>
            <a:stCxn id="259" idx="2"/>
            <a:endCxn id="304" idx="1"/>
          </p:cNvCxnSpPr>
          <p:nvPr/>
        </p:nvCxnSpPr>
        <p:spPr>
          <a:xfrm rot="5400000" flipH="1" flipV="1">
            <a:off x="5471457" y="5131791"/>
            <a:ext cx="202163" cy="3701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328"/>
          <p:cNvCxnSpPr>
            <a:stCxn id="259" idx="2"/>
            <a:endCxn id="308" idx="1"/>
          </p:cNvCxnSpPr>
          <p:nvPr/>
        </p:nvCxnSpPr>
        <p:spPr>
          <a:xfrm rot="5400000" flipH="1" flipV="1">
            <a:off x="5472838" y="5165518"/>
            <a:ext cx="167054" cy="3378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hape 339"/>
          <p:cNvCxnSpPr>
            <a:stCxn id="259" idx="2"/>
            <a:endCxn id="312" idx="1"/>
          </p:cNvCxnSpPr>
          <p:nvPr/>
        </p:nvCxnSpPr>
        <p:spPr>
          <a:xfrm rot="5400000" flipH="1" flipV="1">
            <a:off x="5472689" y="5199617"/>
            <a:ext cx="133104" cy="3035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254"/>
          <p:cNvGrpSpPr/>
          <p:nvPr/>
        </p:nvGrpSpPr>
        <p:grpSpPr>
          <a:xfrm>
            <a:off x="4279256" y="4973061"/>
            <a:ext cx="347880" cy="255576"/>
            <a:chOff x="8421886" y="1905000"/>
            <a:chExt cx="347880" cy="255576"/>
          </a:xfrm>
        </p:grpSpPr>
        <p:sp>
          <p:nvSpPr>
            <p:cNvPr id="32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27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330" name="Straight Connector 329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Trapezoid 327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5" name="Straight Connector 374"/>
          <p:cNvCxnSpPr>
            <a:stCxn id="321" idx="4"/>
            <a:endCxn id="328" idx="2"/>
          </p:cNvCxnSpPr>
          <p:nvPr/>
        </p:nvCxnSpPr>
        <p:spPr>
          <a:xfrm>
            <a:off x="4430114" y="3343144"/>
            <a:ext cx="23082" cy="17408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199622" y="5254987"/>
            <a:ext cx="505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(400G)</a:t>
            </a:r>
          </a:p>
        </p:txBody>
      </p:sp>
      <p:cxnSp>
        <p:nvCxnSpPr>
          <p:cNvPr id="392" name="Straight Connector 391"/>
          <p:cNvCxnSpPr>
            <a:stCxn id="531" idx="2"/>
            <a:endCxn id="328" idx="3"/>
          </p:cNvCxnSpPr>
          <p:nvPr/>
        </p:nvCxnSpPr>
        <p:spPr>
          <a:xfrm>
            <a:off x="3658740" y="4571575"/>
            <a:ext cx="674396" cy="5378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stCxn id="324" idx="2"/>
            <a:endCxn id="549" idx="3"/>
          </p:cNvCxnSpPr>
          <p:nvPr/>
        </p:nvCxnSpPr>
        <p:spPr>
          <a:xfrm flipH="1">
            <a:off x="4104827" y="5187793"/>
            <a:ext cx="348369" cy="377226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17" grpId="0"/>
      <p:bldP spid="219" grpId="0"/>
      <p:bldP spid="357" grpId="0"/>
      <p:bldP spid="358" grpId="0"/>
      <p:bldP spid="423" grpId="0"/>
      <p:bldP spid="424" grpId="0"/>
      <p:bldP spid="5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433"/>
          <p:cNvSpPr/>
          <p:nvPr/>
        </p:nvSpPr>
        <p:spPr>
          <a:xfrm>
            <a:off x="2338190" y="779621"/>
            <a:ext cx="4443610" cy="541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822873" y="1991671"/>
            <a:ext cx="2697879" cy="3963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10"/>
          <p:cNvGrpSpPr/>
          <p:nvPr/>
        </p:nvGrpSpPr>
        <p:grpSpPr>
          <a:xfrm>
            <a:off x="5691024" y="5662634"/>
            <a:ext cx="347880" cy="255576"/>
            <a:chOff x="8421886" y="1905000"/>
            <a:chExt cx="347880" cy="255576"/>
          </a:xfrm>
        </p:grpSpPr>
        <p:sp>
          <p:nvSpPr>
            <p:cNvPr id="312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" name="Trapezoid 313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306"/>
          <p:cNvGrpSpPr/>
          <p:nvPr/>
        </p:nvGrpSpPr>
        <p:grpSpPr>
          <a:xfrm>
            <a:off x="5725272" y="5628684"/>
            <a:ext cx="347880" cy="255576"/>
            <a:chOff x="8421886" y="1905000"/>
            <a:chExt cx="347880" cy="255576"/>
          </a:xfrm>
        </p:grpSpPr>
        <p:sp>
          <p:nvSpPr>
            <p:cNvPr id="308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" name="Trapezoid 309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301"/>
          <p:cNvGrpSpPr/>
          <p:nvPr/>
        </p:nvGrpSpPr>
        <p:grpSpPr>
          <a:xfrm>
            <a:off x="5757617" y="5593575"/>
            <a:ext cx="347880" cy="255576"/>
            <a:chOff x="8421886" y="1905000"/>
            <a:chExt cx="347880" cy="255576"/>
          </a:xfrm>
        </p:grpSpPr>
        <p:sp>
          <p:nvSpPr>
            <p:cNvPr id="30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Trapezoid 305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2" name="Oval 331"/>
          <p:cNvSpPr/>
          <p:nvPr/>
        </p:nvSpPr>
        <p:spPr>
          <a:xfrm>
            <a:off x="2743200" y="856448"/>
            <a:ext cx="1819455" cy="10035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1132"/>
          <p:cNvGrpSpPr/>
          <p:nvPr/>
        </p:nvGrpSpPr>
        <p:grpSpPr>
          <a:xfrm>
            <a:off x="6965598" y="4842209"/>
            <a:ext cx="959202" cy="246221"/>
            <a:chOff x="7510191" y="4085768"/>
            <a:chExt cx="959202" cy="246221"/>
          </a:xfrm>
        </p:grpSpPr>
        <p:sp>
          <p:nvSpPr>
            <p:cNvPr id="12" name="Rectangle 11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07200" y="408576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15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64"/>
          <p:cNvGrpSpPr/>
          <p:nvPr/>
        </p:nvGrpSpPr>
        <p:grpSpPr>
          <a:xfrm>
            <a:off x="6965598" y="5272745"/>
            <a:ext cx="959202" cy="254150"/>
            <a:chOff x="7510191" y="4104659"/>
            <a:chExt cx="959202" cy="254150"/>
          </a:xfrm>
        </p:grpSpPr>
        <p:sp>
          <p:nvSpPr>
            <p:cNvPr id="17" name="Rectangle 16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07200" y="411258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0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47933" y="500367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57546" y="4329772"/>
            <a:ext cx="1524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Capacity=100G </a:t>
            </a:r>
          </a:p>
          <a:p>
            <a:r>
              <a:rPr lang="en-US" sz="800" dirty="0" smtClean="0"/>
              <a:t>supported granularity=40G,10G</a:t>
            </a:r>
          </a:p>
          <a:p>
            <a:r>
              <a:rPr lang="en-US" sz="800" dirty="0" smtClean="0"/>
              <a:t>Max #  instances=10</a:t>
            </a:r>
            <a:endParaRPr lang="en-US" sz="800" dirty="0"/>
          </a:p>
        </p:txBody>
      </p:sp>
      <p:grpSp>
        <p:nvGrpSpPr>
          <p:cNvPr id="8" name="Group 23"/>
          <p:cNvGrpSpPr/>
          <p:nvPr/>
        </p:nvGrpSpPr>
        <p:grpSpPr>
          <a:xfrm>
            <a:off x="5802228" y="4363239"/>
            <a:ext cx="325824" cy="1145584"/>
            <a:chOff x="8357508" y="4396513"/>
            <a:chExt cx="325824" cy="1145584"/>
          </a:xfrm>
        </p:grpSpPr>
        <p:sp>
          <p:nvSpPr>
            <p:cNvPr id="25" name="Rectangle 60"/>
            <p:cNvSpPr>
              <a:spLocks noChangeArrowheads="1"/>
            </p:cNvSpPr>
            <p:nvPr/>
          </p:nvSpPr>
          <p:spPr bwMode="auto">
            <a:xfrm>
              <a:off x="8357508" y="4396513"/>
              <a:ext cx="325824" cy="114558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23"/>
            <p:cNvSpPr>
              <a:spLocks/>
            </p:cNvSpPr>
            <p:nvPr/>
          </p:nvSpPr>
          <p:spPr bwMode="auto">
            <a:xfrm>
              <a:off x="8442001" y="4776458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10616" y="4435368"/>
              <a:ext cx="219609" cy="10568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rapezoid 27"/>
            <p:cNvSpPr/>
            <p:nvPr/>
          </p:nvSpPr>
          <p:spPr>
            <a:xfrm rot="10800000">
              <a:off x="8421185" y="4486320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0"/>
              <a:endCxn id="48" idx="0"/>
            </p:cNvCxnSpPr>
            <p:nvPr/>
          </p:nvCxnSpPr>
          <p:spPr>
            <a:xfrm>
              <a:off x="8520420" y="4537129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9" idx="4"/>
              <a:endCxn id="26" idx="2"/>
            </p:cNvCxnSpPr>
            <p:nvPr/>
          </p:nvCxnSpPr>
          <p:spPr>
            <a:xfrm flipH="1">
              <a:off x="8519479" y="4740705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509"/>
            <p:cNvGrpSpPr/>
            <p:nvPr/>
          </p:nvGrpSpPr>
          <p:grpSpPr>
            <a:xfrm>
              <a:off x="8454699" y="4583076"/>
              <a:ext cx="131442" cy="157629"/>
              <a:chOff x="6306505" y="3957171"/>
              <a:chExt cx="131442" cy="157629"/>
            </a:xfrm>
          </p:grpSpPr>
          <p:sp>
            <p:nvSpPr>
              <p:cNvPr id="47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8" idx="4"/>
                <a:endCxn id="49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521"/>
            <p:cNvGrpSpPr/>
            <p:nvPr/>
          </p:nvGrpSpPr>
          <p:grpSpPr>
            <a:xfrm>
              <a:off x="8454619" y="4943644"/>
              <a:ext cx="131602" cy="399534"/>
              <a:chOff x="5504761" y="4267200"/>
              <a:chExt cx="131602" cy="39953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04761" y="4369914"/>
                <a:ext cx="131602" cy="2047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F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510"/>
              <p:cNvGrpSpPr/>
              <p:nvPr/>
            </p:nvGrpSpPr>
            <p:grpSpPr>
              <a:xfrm>
                <a:off x="5504841" y="4267200"/>
                <a:ext cx="131442" cy="157629"/>
                <a:chOff x="6306505" y="3957171"/>
                <a:chExt cx="131442" cy="157629"/>
              </a:xfrm>
            </p:grpSpPr>
            <p:sp>
              <p:nvSpPr>
                <p:cNvPr id="43" name="Oval 319"/>
                <p:cNvSpPr>
                  <a:spLocks noChangeArrowheads="1"/>
                </p:cNvSpPr>
                <p:nvPr/>
              </p:nvSpPr>
              <p:spPr bwMode="auto">
                <a:xfrm>
                  <a:off x="6306505" y="3957171"/>
                  <a:ext cx="131442" cy="15762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334"/>
                <p:cNvSpPr>
                  <a:spLocks noChangeArrowheads="1"/>
                </p:cNvSpPr>
                <p:nvPr/>
              </p:nvSpPr>
              <p:spPr bwMode="auto">
                <a:xfrm>
                  <a:off x="6339583" y="3957171"/>
                  <a:ext cx="65286" cy="6519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5" name="Oval 341"/>
                <p:cNvSpPr>
                  <a:spLocks noChangeArrowheads="1"/>
                </p:cNvSpPr>
                <p:nvPr/>
              </p:nvSpPr>
              <p:spPr bwMode="auto">
                <a:xfrm>
                  <a:off x="6339583" y="4050471"/>
                  <a:ext cx="65286" cy="643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>
                  <a:stCxn id="44" idx="4"/>
                  <a:endCxn id="45" idx="0"/>
                </p:cNvCxnSpPr>
                <p:nvPr/>
              </p:nvCxnSpPr>
              <p:spPr>
                <a:xfrm>
                  <a:off x="6372226" y="4022370"/>
                  <a:ext cx="0" cy="2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515"/>
              <p:cNvGrpSpPr/>
              <p:nvPr/>
            </p:nvGrpSpPr>
            <p:grpSpPr>
              <a:xfrm>
                <a:off x="5504841" y="4509105"/>
                <a:ext cx="131442" cy="157629"/>
                <a:chOff x="6306505" y="3957171"/>
                <a:chExt cx="131442" cy="157629"/>
              </a:xfrm>
            </p:grpSpPr>
            <p:sp>
              <p:nvSpPr>
                <p:cNvPr id="39" name="Oval 319"/>
                <p:cNvSpPr>
                  <a:spLocks noChangeArrowheads="1"/>
                </p:cNvSpPr>
                <p:nvPr/>
              </p:nvSpPr>
              <p:spPr bwMode="auto">
                <a:xfrm>
                  <a:off x="6306505" y="3957171"/>
                  <a:ext cx="131442" cy="15762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0" name="Oval 334"/>
                <p:cNvSpPr>
                  <a:spLocks noChangeArrowheads="1"/>
                </p:cNvSpPr>
                <p:nvPr/>
              </p:nvSpPr>
              <p:spPr bwMode="auto">
                <a:xfrm>
                  <a:off x="6339583" y="3957171"/>
                  <a:ext cx="65286" cy="6519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1" name="Oval 341"/>
                <p:cNvSpPr>
                  <a:spLocks noChangeArrowheads="1"/>
                </p:cNvSpPr>
                <p:nvPr/>
              </p:nvSpPr>
              <p:spPr bwMode="auto">
                <a:xfrm>
                  <a:off x="6339583" y="4050471"/>
                  <a:ext cx="65286" cy="643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>
                  <a:stCxn id="40" idx="4"/>
                  <a:endCxn id="41" idx="0"/>
                </p:cNvCxnSpPr>
                <p:nvPr/>
              </p:nvCxnSpPr>
              <p:spPr>
                <a:xfrm>
                  <a:off x="6372226" y="4022370"/>
                  <a:ext cx="0" cy="2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Straight Connector 32"/>
            <p:cNvCxnSpPr/>
            <p:nvPr/>
          </p:nvCxnSpPr>
          <p:spPr>
            <a:xfrm>
              <a:off x="8520420" y="4893105"/>
              <a:ext cx="0" cy="50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apezoid 33"/>
            <p:cNvSpPr/>
            <p:nvPr/>
          </p:nvSpPr>
          <p:spPr>
            <a:xfrm rot="10800000">
              <a:off x="8421185" y="5400192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520420" y="5343178"/>
              <a:ext cx="1" cy="57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44" idx="6"/>
            <a:endCxn id="15" idx="2"/>
          </p:cNvCxnSpPr>
          <p:nvPr/>
        </p:nvCxnSpPr>
        <p:spPr>
          <a:xfrm>
            <a:off x="5997783" y="4942970"/>
            <a:ext cx="1004435" cy="117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2"/>
            <a:endCxn id="34" idx="1"/>
          </p:cNvCxnSpPr>
          <p:nvPr/>
        </p:nvCxnSpPr>
        <p:spPr>
          <a:xfrm flipH="1" flipV="1">
            <a:off x="6053388" y="5392322"/>
            <a:ext cx="948830" cy="7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2"/>
          <p:cNvGrpSpPr/>
          <p:nvPr/>
        </p:nvGrpSpPr>
        <p:grpSpPr>
          <a:xfrm>
            <a:off x="5791200" y="5553245"/>
            <a:ext cx="347880" cy="255576"/>
            <a:chOff x="8421886" y="1905000"/>
            <a:chExt cx="347880" cy="255576"/>
          </a:xfrm>
        </p:grpSpPr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965140" y="5417727"/>
            <a:ext cx="0" cy="246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220"/>
          <p:cNvGrpSpPr/>
          <p:nvPr/>
        </p:nvGrpSpPr>
        <p:grpSpPr>
          <a:xfrm>
            <a:off x="6965598" y="5555321"/>
            <a:ext cx="984822" cy="246221"/>
            <a:chOff x="7369437" y="4123129"/>
            <a:chExt cx="984822" cy="246221"/>
          </a:xfrm>
        </p:grpSpPr>
        <p:sp>
          <p:nvSpPr>
            <p:cNvPr id="74" name="Rectangle 73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00233" y="4123129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</a:p>
          </p:txBody>
        </p:sp>
      </p:grpSp>
      <p:cxnSp>
        <p:nvCxnSpPr>
          <p:cNvPr id="78" name="Straight Connector 77"/>
          <p:cNvCxnSpPr>
            <a:stCxn id="75" idx="3"/>
            <a:endCxn id="67" idx="1"/>
          </p:cNvCxnSpPr>
          <p:nvPr/>
        </p:nvCxnSpPr>
        <p:spPr>
          <a:xfrm flipH="1">
            <a:off x="6085200" y="5678432"/>
            <a:ext cx="925531" cy="111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971733" y="583364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grpSp>
        <p:nvGrpSpPr>
          <p:cNvPr id="32" name="Group 1132"/>
          <p:cNvGrpSpPr/>
          <p:nvPr/>
        </p:nvGrpSpPr>
        <p:grpSpPr>
          <a:xfrm>
            <a:off x="6965598" y="3370439"/>
            <a:ext cx="959202" cy="246221"/>
            <a:chOff x="7510191" y="4085768"/>
            <a:chExt cx="959202" cy="246221"/>
          </a:xfrm>
        </p:grpSpPr>
        <p:sp>
          <p:nvSpPr>
            <p:cNvPr id="109" name="Rectangle 108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Freeform 109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607200" y="408576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112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64"/>
          <p:cNvGrpSpPr/>
          <p:nvPr/>
        </p:nvGrpSpPr>
        <p:grpSpPr>
          <a:xfrm>
            <a:off x="6965598" y="3800975"/>
            <a:ext cx="959202" cy="254150"/>
            <a:chOff x="7510191" y="4104659"/>
            <a:chExt cx="959202" cy="254150"/>
          </a:xfrm>
        </p:grpSpPr>
        <p:sp>
          <p:nvSpPr>
            <p:cNvPr id="114" name="Rectangle 113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Freeform 114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07200" y="411258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117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6095146" y="355659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(40G)</a:t>
            </a:r>
          </a:p>
        </p:txBody>
      </p:sp>
      <p:grpSp>
        <p:nvGrpSpPr>
          <p:cNvPr id="38" name="Group 118"/>
          <p:cNvGrpSpPr/>
          <p:nvPr/>
        </p:nvGrpSpPr>
        <p:grpSpPr>
          <a:xfrm>
            <a:off x="5802228" y="2891468"/>
            <a:ext cx="325824" cy="1145584"/>
            <a:chOff x="8357508" y="4396513"/>
            <a:chExt cx="325824" cy="1145584"/>
          </a:xfrm>
        </p:grpSpPr>
        <p:sp>
          <p:nvSpPr>
            <p:cNvPr id="120" name="Rectangle 60"/>
            <p:cNvSpPr>
              <a:spLocks noChangeArrowheads="1"/>
            </p:cNvSpPr>
            <p:nvPr/>
          </p:nvSpPr>
          <p:spPr bwMode="auto">
            <a:xfrm>
              <a:off x="8357508" y="4396513"/>
              <a:ext cx="325824" cy="114558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323"/>
            <p:cNvSpPr>
              <a:spLocks/>
            </p:cNvSpPr>
            <p:nvPr/>
          </p:nvSpPr>
          <p:spPr bwMode="auto">
            <a:xfrm>
              <a:off x="8442001" y="4776458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410616" y="4435368"/>
              <a:ext cx="219609" cy="10568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Trapezoid 122"/>
            <p:cNvSpPr/>
            <p:nvPr/>
          </p:nvSpPr>
          <p:spPr>
            <a:xfrm rot="10800000">
              <a:off x="8421185" y="4486320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>
              <a:stCxn id="123" idx="0"/>
              <a:endCxn id="143" idx="0"/>
            </p:cNvCxnSpPr>
            <p:nvPr/>
          </p:nvCxnSpPr>
          <p:spPr>
            <a:xfrm>
              <a:off x="8520420" y="4537129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44" idx="4"/>
              <a:endCxn id="121" idx="2"/>
            </p:cNvCxnSpPr>
            <p:nvPr/>
          </p:nvCxnSpPr>
          <p:spPr>
            <a:xfrm flipH="1">
              <a:off x="8519479" y="4740705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09"/>
            <p:cNvGrpSpPr/>
            <p:nvPr/>
          </p:nvGrpSpPr>
          <p:grpSpPr>
            <a:xfrm>
              <a:off x="8454699" y="4583076"/>
              <a:ext cx="131442" cy="157629"/>
              <a:chOff x="6306505" y="3957171"/>
              <a:chExt cx="131442" cy="157629"/>
            </a:xfrm>
          </p:grpSpPr>
          <p:sp>
            <p:nvSpPr>
              <p:cNvPr id="142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4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45" name="Straight Connector 144"/>
              <p:cNvCxnSpPr>
                <a:stCxn id="143" idx="4"/>
                <a:endCxn id="144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21"/>
            <p:cNvGrpSpPr/>
            <p:nvPr/>
          </p:nvGrpSpPr>
          <p:grpSpPr>
            <a:xfrm>
              <a:off x="8454619" y="4943644"/>
              <a:ext cx="131602" cy="399534"/>
              <a:chOff x="5504761" y="4267200"/>
              <a:chExt cx="131602" cy="399534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04761" y="4369914"/>
                <a:ext cx="131602" cy="2047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F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10"/>
              <p:cNvGrpSpPr/>
              <p:nvPr/>
            </p:nvGrpSpPr>
            <p:grpSpPr>
              <a:xfrm>
                <a:off x="5504841" y="4267200"/>
                <a:ext cx="131442" cy="157629"/>
                <a:chOff x="6306505" y="3957171"/>
                <a:chExt cx="131442" cy="157629"/>
              </a:xfrm>
            </p:grpSpPr>
            <p:sp>
              <p:nvSpPr>
                <p:cNvPr id="138" name="Oval 319"/>
                <p:cNvSpPr>
                  <a:spLocks noChangeArrowheads="1"/>
                </p:cNvSpPr>
                <p:nvPr/>
              </p:nvSpPr>
              <p:spPr bwMode="auto">
                <a:xfrm>
                  <a:off x="6306505" y="3957171"/>
                  <a:ext cx="131442" cy="15762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9" name="Oval 334"/>
                <p:cNvSpPr>
                  <a:spLocks noChangeArrowheads="1"/>
                </p:cNvSpPr>
                <p:nvPr/>
              </p:nvSpPr>
              <p:spPr bwMode="auto">
                <a:xfrm>
                  <a:off x="6339583" y="3957171"/>
                  <a:ext cx="65286" cy="6519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0" name="Oval 341"/>
                <p:cNvSpPr>
                  <a:spLocks noChangeArrowheads="1"/>
                </p:cNvSpPr>
                <p:nvPr/>
              </p:nvSpPr>
              <p:spPr bwMode="auto">
                <a:xfrm>
                  <a:off x="6339583" y="4050471"/>
                  <a:ext cx="65286" cy="643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41" name="Straight Connector 140"/>
                <p:cNvCxnSpPr>
                  <a:stCxn id="139" idx="4"/>
                  <a:endCxn id="140" idx="0"/>
                </p:cNvCxnSpPr>
                <p:nvPr/>
              </p:nvCxnSpPr>
              <p:spPr>
                <a:xfrm>
                  <a:off x="6372226" y="4022370"/>
                  <a:ext cx="0" cy="2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15"/>
              <p:cNvGrpSpPr/>
              <p:nvPr/>
            </p:nvGrpSpPr>
            <p:grpSpPr>
              <a:xfrm>
                <a:off x="5504841" y="4509105"/>
                <a:ext cx="131442" cy="157629"/>
                <a:chOff x="6306505" y="3957171"/>
                <a:chExt cx="131442" cy="157629"/>
              </a:xfrm>
            </p:grpSpPr>
            <p:sp>
              <p:nvSpPr>
                <p:cNvPr id="134" name="Oval 319"/>
                <p:cNvSpPr>
                  <a:spLocks noChangeArrowheads="1"/>
                </p:cNvSpPr>
                <p:nvPr/>
              </p:nvSpPr>
              <p:spPr bwMode="auto">
                <a:xfrm>
                  <a:off x="6306505" y="3957171"/>
                  <a:ext cx="131442" cy="15762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5" name="Oval 334"/>
                <p:cNvSpPr>
                  <a:spLocks noChangeArrowheads="1"/>
                </p:cNvSpPr>
                <p:nvPr/>
              </p:nvSpPr>
              <p:spPr bwMode="auto">
                <a:xfrm>
                  <a:off x="6339583" y="3957171"/>
                  <a:ext cx="65286" cy="6519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6" name="Oval 341"/>
                <p:cNvSpPr>
                  <a:spLocks noChangeArrowheads="1"/>
                </p:cNvSpPr>
                <p:nvPr/>
              </p:nvSpPr>
              <p:spPr bwMode="auto">
                <a:xfrm>
                  <a:off x="6339583" y="4050471"/>
                  <a:ext cx="65286" cy="643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37" name="Straight Connector 136"/>
                <p:cNvCxnSpPr>
                  <a:stCxn id="135" idx="4"/>
                  <a:endCxn id="136" idx="0"/>
                </p:cNvCxnSpPr>
                <p:nvPr/>
              </p:nvCxnSpPr>
              <p:spPr>
                <a:xfrm>
                  <a:off x="6372226" y="4022370"/>
                  <a:ext cx="0" cy="2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8" name="Straight Connector 127"/>
            <p:cNvCxnSpPr/>
            <p:nvPr/>
          </p:nvCxnSpPr>
          <p:spPr>
            <a:xfrm>
              <a:off x="8520420" y="4893105"/>
              <a:ext cx="0" cy="50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rapezoid 128"/>
            <p:cNvSpPr/>
            <p:nvPr/>
          </p:nvSpPr>
          <p:spPr>
            <a:xfrm rot="10800000">
              <a:off x="8421185" y="5400192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8520420" y="5343178"/>
              <a:ext cx="1" cy="57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Connector 145"/>
          <p:cNvCxnSpPr>
            <a:stCxn id="139" idx="6"/>
            <a:endCxn id="112" idx="2"/>
          </p:cNvCxnSpPr>
          <p:nvPr/>
        </p:nvCxnSpPr>
        <p:spPr>
          <a:xfrm>
            <a:off x="5997783" y="3471199"/>
            <a:ext cx="1004435" cy="117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17" idx="2"/>
            <a:endCxn id="129" idx="1"/>
          </p:cNvCxnSpPr>
          <p:nvPr/>
        </p:nvCxnSpPr>
        <p:spPr>
          <a:xfrm flipH="1" flipV="1">
            <a:off x="6053388" y="3920551"/>
            <a:ext cx="948830" cy="770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148"/>
          <p:cNvGrpSpPr/>
          <p:nvPr/>
        </p:nvGrpSpPr>
        <p:grpSpPr>
          <a:xfrm>
            <a:off x="5791200" y="4074196"/>
            <a:ext cx="347880" cy="255576"/>
            <a:chOff x="8421886" y="1905000"/>
            <a:chExt cx="347880" cy="255576"/>
          </a:xfrm>
        </p:grpSpPr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8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Trapezoid 152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5965140" y="3945956"/>
            <a:ext cx="0" cy="239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220"/>
          <p:cNvGrpSpPr/>
          <p:nvPr/>
        </p:nvGrpSpPr>
        <p:grpSpPr>
          <a:xfrm>
            <a:off x="6965598" y="4083551"/>
            <a:ext cx="984822" cy="246221"/>
            <a:chOff x="7369437" y="4123129"/>
            <a:chExt cx="984822" cy="246221"/>
          </a:xfrm>
        </p:grpSpPr>
        <p:sp>
          <p:nvSpPr>
            <p:cNvPr id="160" name="Rectangle 159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161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00233" y="4123129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</a:p>
          </p:txBody>
        </p:sp>
      </p:grpSp>
      <p:cxnSp>
        <p:nvCxnSpPr>
          <p:cNvPr id="164" name="Straight Connector 163"/>
          <p:cNvCxnSpPr>
            <a:stCxn id="161" idx="3"/>
            <a:endCxn id="153" idx="1"/>
          </p:cNvCxnSpPr>
          <p:nvPr/>
        </p:nvCxnSpPr>
        <p:spPr>
          <a:xfrm flipH="1">
            <a:off x="6085200" y="4206662"/>
            <a:ext cx="925531" cy="38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965140" y="4235933"/>
            <a:ext cx="0" cy="217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69"/>
          <p:cNvGrpSpPr/>
          <p:nvPr/>
        </p:nvGrpSpPr>
        <p:grpSpPr>
          <a:xfrm>
            <a:off x="5791201" y="2586123"/>
            <a:ext cx="347880" cy="255576"/>
            <a:chOff x="8421886" y="1905000"/>
            <a:chExt cx="347880" cy="255576"/>
          </a:xfrm>
        </p:grpSpPr>
        <p:sp>
          <p:nvSpPr>
            <p:cNvPr id="171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1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rapezoid 173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208"/>
          <p:cNvGrpSpPr/>
          <p:nvPr/>
        </p:nvGrpSpPr>
        <p:grpSpPr>
          <a:xfrm>
            <a:off x="5801287" y="2268973"/>
            <a:ext cx="325824" cy="263248"/>
            <a:chOff x="7263221" y="2438400"/>
            <a:chExt cx="325824" cy="263248"/>
          </a:xfrm>
        </p:grpSpPr>
        <p:sp>
          <p:nvSpPr>
            <p:cNvPr id="180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Trapezoid 188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>
              <a:stCxn id="206" idx="0"/>
              <a:endCxn id="189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210" name="Straight Connector 209"/>
          <p:cNvCxnSpPr>
            <a:stCxn id="189" idx="0"/>
            <a:endCxn id="174" idx="2"/>
          </p:cNvCxnSpPr>
          <p:nvPr/>
        </p:nvCxnSpPr>
        <p:spPr>
          <a:xfrm>
            <a:off x="5964199" y="2471206"/>
            <a:ext cx="942" cy="225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74" idx="0"/>
          </p:cNvCxnSpPr>
          <p:nvPr/>
        </p:nvCxnSpPr>
        <p:spPr>
          <a:xfrm flipH="1">
            <a:off x="5965140" y="2747860"/>
            <a:ext cx="1" cy="23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096000" y="405512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085504" y="257466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(40G)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085504" y="226986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grpSp>
        <p:nvGrpSpPr>
          <p:cNvPr id="66" name="Group 220"/>
          <p:cNvGrpSpPr/>
          <p:nvPr/>
        </p:nvGrpSpPr>
        <p:grpSpPr>
          <a:xfrm>
            <a:off x="6965598" y="2608421"/>
            <a:ext cx="984822" cy="246221"/>
            <a:chOff x="7369437" y="4123129"/>
            <a:chExt cx="984822" cy="246221"/>
          </a:xfrm>
        </p:grpSpPr>
        <p:sp>
          <p:nvSpPr>
            <p:cNvPr id="221" name="Rectangle 220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Rectangle 221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222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500233" y="4123129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</a:p>
          </p:txBody>
        </p:sp>
      </p:grpSp>
      <p:cxnSp>
        <p:nvCxnSpPr>
          <p:cNvPr id="225" name="Straight Connector 224"/>
          <p:cNvCxnSpPr>
            <a:stCxn id="222" idx="3"/>
            <a:endCxn id="174" idx="1"/>
          </p:cNvCxnSpPr>
          <p:nvPr/>
        </p:nvCxnSpPr>
        <p:spPr>
          <a:xfrm flipH="1" flipV="1">
            <a:off x="6085201" y="2722455"/>
            <a:ext cx="925530" cy="90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364"/>
          <p:cNvGrpSpPr/>
          <p:nvPr/>
        </p:nvGrpSpPr>
        <p:grpSpPr>
          <a:xfrm>
            <a:off x="6965598" y="2303621"/>
            <a:ext cx="959202" cy="254150"/>
            <a:chOff x="7510191" y="4104659"/>
            <a:chExt cx="959202" cy="254150"/>
          </a:xfrm>
        </p:grpSpPr>
        <p:sp>
          <p:nvSpPr>
            <p:cNvPr id="228" name="Rectangle 227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623991" y="411258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31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94176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2" name="Straight Connector 231"/>
          <p:cNvCxnSpPr>
            <a:stCxn id="231" idx="2"/>
            <a:endCxn id="189" idx="1"/>
          </p:cNvCxnSpPr>
          <p:nvPr/>
        </p:nvCxnSpPr>
        <p:spPr>
          <a:xfrm flipH="1">
            <a:off x="6052447" y="2430904"/>
            <a:ext cx="949771" cy="148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320"/>
          <p:cNvGrpSpPr/>
          <p:nvPr/>
        </p:nvGrpSpPr>
        <p:grpSpPr>
          <a:xfrm>
            <a:off x="4835419" y="2213556"/>
            <a:ext cx="728479" cy="246221"/>
            <a:chOff x="2449002" y="2223851"/>
            <a:chExt cx="728479" cy="246221"/>
          </a:xfrm>
        </p:grpSpPr>
        <p:sp>
          <p:nvSpPr>
            <p:cNvPr id="239" name="Rectangle 238"/>
            <p:cNvSpPr/>
            <p:nvPr/>
          </p:nvSpPr>
          <p:spPr>
            <a:xfrm>
              <a:off x="2449002" y="2246898"/>
              <a:ext cx="728479" cy="19834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550222" y="2223851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41" name="Oval 296"/>
            <p:cNvSpPr>
              <a:spLocks noChangeArrowheads="1"/>
            </p:cNvSpPr>
            <p:nvPr/>
          </p:nvSpPr>
          <p:spPr bwMode="auto">
            <a:xfrm>
              <a:off x="3024335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296"/>
            <p:cNvSpPr>
              <a:spLocks noChangeArrowheads="1"/>
            </p:cNvSpPr>
            <p:nvPr/>
          </p:nvSpPr>
          <p:spPr bwMode="auto">
            <a:xfrm>
              <a:off x="2491681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3" name="Straight Connector 242"/>
          <p:cNvCxnSpPr>
            <a:stCxn id="206" idx="2"/>
            <a:endCxn id="241" idx="6"/>
          </p:cNvCxnSpPr>
          <p:nvPr/>
        </p:nvCxnSpPr>
        <p:spPr>
          <a:xfrm flipH="1">
            <a:off x="5510616" y="2331219"/>
            <a:ext cx="420941" cy="92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254"/>
          <p:cNvGrpSpPr/>
          <p:nvPr/>
        </p:nvGrpSpPr>
        <p:grpSpPr>
          <a:xfrm>
            <a:off x="5257800" y="5858045"/>
            <a:ext cx="347880" cy="255576"/>
            <a:chOff x="8421886" y="1905000"/>
            <a:chExt cx="347880" cy="255576"/>
          </a:xfrm>
        </p:grpSpPr>
        <p:sp>
          <p:nvSpPr>
            <p:cNvPr id="256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1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260" name="Straight Connector 259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Trapezoid 258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4800600" y="5877366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(400G)</a:t>
            </a:r>
          </a:p>
        </p:txBody>
      </p:sp>
      <p:grpSp>
        <p:nvGrpSpPr>
          <p:cNvPr id="73" name="Group 281"/>
          <p:cNvGrpSpPr/>
          <p:nvPr/>
        </p:nvGrpSpPr>
        <p:grpSpPr>
          <a:xfrm>
            <a:off x="4257668" y="1465421"/>
            <a:ext cx="347880" cy="255576"/>
            <a:chOff x="8421886" y="1905000"/>
            <a:chExt cx="347880" cy="255576"/>
          </a:xfrm>
        </p:grpSpPr>
        <p:sp>
          <p:nvSpPr>
            <p:cNvPr id="28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0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rapezoid 285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324"/>
          <p:cNvGrpSpPr/>
          <p:nvPr/>
        </p:nvGrpSpPr>
        <p:grpSpPr>
          <a:xfrm>
            <a:off x="4267201" y="1770221"/>
            <a:ext cx="325824" cy="647586"/>
            <a:chOff x="3429000" y="2758606"/>
            <a:chExt cx="325824" cy="647586"/>
          </a:xfrm>
        </p:grpSpPr>
        <p:sp>
          <p:nvSpPr>
            <p:cNvPr id="295" name="Rectangle 60"/>
            <p:cNvSpPr>
              <a:spLocks noChangeArrowheads="1"/>
            </p:cNvSpPr>
            <p:nvPr/>
          </p:nvSpPr>
          <p:spPr bwMode="auto">
            <a:xfrm>
              <a:off x="3429000" y="2758606"/>
              <a:ext cx="325824" cy="64758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323"/>
            <p:cNvSpPr>
              <a:spLocks/>
            </p:cNvSpPr>
            <p:nvPr/>
          </p:nvSpPr>
          <p:spPr bwMode="auto">
            <a:xfrm>
              <a:off x="3513493" y="3138551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482108" y="2797461"/>
              <a:ext cx="219609" cy="5729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8" name="Trapezoid 297"/>
            <p:cNvSpPr/>
            <p:nvPr/>
          </p:nvSpPr>
          <p:spPr>
            <a:xfrm rot="10800000">
              <a:off x="3492677" y="2848413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>
              <a:stCxn id="298" idx="0"/>
              <a:endCxn id="318" idx="0"/>
            </p:cNvCxnSpPr>
            <p:nvPr/>
          </p:nvCxnSpPr>
          <p:spPr>
            <a:xfrm>
              <a:off x="3591912" y="2899222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319" idx="4"/>
              <a:endCxn id="296" idx="2"/>
            </p:cNvCxnSpPr>
            <p:nvPr/>
          </p:nvCxnSpPr>
          <p:spPr>
            <a:xfrm flipH="1">
              <a:off x="3590971" y="3102798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509"/>
            <p:cNvGrpSpPr/>
            <p:nvPr/>
          </p:nvGrpSpPr>
          <p:grpSpPr>
            <a:xfrm>
              <a:off x="3526191" y="2945169"/>
              <a:ext cx="131442" cy="157629"/>
              <a:chOff x="6306505" y="3957171"/>
              <a:chExt cx="131442" cy="157629"/>
            </a:xfrm>
          </p:grpSpPr>
          <p:sp>
            <p:nvSpPr>
              <p:cNvPr id="317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8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9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20" name="Straight Connector 319"/>
              <p:cNvCxnSpPr>
                <a:stCxn id="318" idx="4"/>
                <a:endCxn id="319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3" name="Straight Connector 302"/>
            <p:cNvCxnSpPr>
              <a:stCxn id="296" idx="0"/>
              <a:endCxn id="321" idx="0"/>
            </p:cNvCxnSpPr>
            <p:nvPr/>
          </p:nvCxnSpPr>
          <p:spPr>
            <a:xfrm>
              <a:off x="3591912" y="3255198"/>
              <a:ext cx="0" cy="21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41"/>
            <p:cNvSpPr>
              <a:spLocks noChangeArrowheads="1"/>
            </p:cNvSpPr>
            <p:nvPr/>
          </p:nvSpPr>
          <p:spPr bwMode="auto">
            <a:xfrm>
              <a:off x="3559269" y="3276600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252" name="Straight Connector 251"/>
          <p:cNvCxnSpPr>
            <a:stCxn id="242" idx="2"/>
            <a:endCxn id="321" idx="6"/>
          </p:cNvCxnSpPr>
          <p:nvPr/>
        </p:nvCxnSpPr>
        <p:spPr>
          <a:xfrm flipH="1" flipV="1">
            <a:off x="4462756" y="2320380"/>
            <a:ext cx="415342" cy="200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86" idx="0"/>
            <a:endCxn id="298" idx="2"/>
          </p:cNvCxnSpPr>
          <p:nvPr/>
        </p:nvCxnSpPr>
        <p:spPr>
          <a:xfrm flipH="1">
            <a:off x="4430113" y="1627158"/>
            <a:ext cx="1495" cy="232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332"/>
          <p:cNvGrpSpPr/>
          <p:nvPr/>
        </p:nvGrpSpPr>
        <p:grpSpPr>
          <a:xfrm>
            <a:off x="4266260" y="1160621"/>
            <a:ext cx="325824" cy="263248"/>
            <a:chOff x="7263221" y="2438400"/>
            <a:chExt cx="325824" cy="263248"/>
          </a:xfrm>
        </p:grpSpPr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6" name="Trapezoid 335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/>
            <p:cNvCxnSpPr>
              <a:stCxn id="338" idx="0"/>
              <a:endCxn id="336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339" name="Straight Connector 338"/>
          <p:cNvCxnSpPr>
            <a:stCxn id="336" idx="0"/>
            <a:endCxn id="286" idx="2"/>
          </p:cNvCxnSpPr>
          <p:nvPr/>
        </p:nvCxnSpPr>
        <p:spPr>
          <a:xfrm>
            <a:off x="4429172" y="1362854"/>
            <a:ext cx="2436" cy="213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342"/>
          <p:cNvGrpSpPr/>
          <p:nvPr/>
        </p:nvGrpSpPr>
        <p:grpSpPr>
          <a:xfrm>
            <a:off x="3756946" y="1680153"/>
            <a:ext cx="347880" cy="255576"/>
            <a:chOff x="8421886" y="1905000"/>
            <a:chExt cx="347880" cy="255576"/>
          </a:xfrm>
        </p:grpSpPr>
        <p:sp>
          <p:nvSpPr>
            <p:cNvPr id="34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5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Trapezoid 34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5" name="Shape 354"/>
          <p:cNvCxnSpPr>
            <a:stCxn id="347" idx="2"/>
            <a:endCxn id="286" idx="3"/>
          </p:cNvCxnSpPr>
          <p:nvPr/>
        </p:nvCxnSpPr>
        <p:spPr>
          <a:xfrm rot="5400000" flipH="1" flipV="1">
            <a:off x="4026554" y="1506086"/>
            <a:ext cx="189327" cy="3806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678252" y="1888867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(200G)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4562655" y="146542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4529348" y="181266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grpSp>
        <p:nvGrpSpPr>
          <p:cNvPr id="86" name="Group 220"/>
          <p:cNvGrpSpPr/>
          <p:nvPr/>
        </p:nvGrpSpPr>
        <p:grpSpPr>
          <a:xfrm>
            <a:off x="6965598" y="1465421"/>
            <a:ext cx="984822" cy="246221"/>
            <a:chOff x="7369437" y="4123129"/>
            <a:chExt cx="984822" cy="246221"/>
          </a:xfrm>
        </p:grpSpPr>
        <p:sp>
          <p:nvSpPr>
            <p:cNvPr id="361" name="Rectangle 360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514660" y="412312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</a:p>
          </p:txBody>
        </p:sp>
      </p:grpSp>
      <p:cxnSp>
        <p:nvCxnSpPr>
          <p:cNvPr id="365" name="Straight Connector 364"/>
          <p:cNvCxnSpPr>
            <a:stCxn id="362" idx="3"/>
            <a:endCxn id="286" idx="1"/>
          </p:cNvCxnSpPr>
          <p:nvPr/>
        </p:nvCxnSpPr>
        <p:spPr>
          <a:xfrm flipH="1">
            <a:off x="4551668" y="1588532"/>
            <a:ext cx="2459063" cy="132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1132"/>
          <p:cNvGrpSpPr/>
          <p:nvPr/>
        </p:nvGrpSpPr>
        <p:grpSpPr>
          <a:xfrm>
            <a:off x="6965598" y="1905000"/>
            <a:ext cx="959202" cy="246221"/>
            <a:chOff x="7510191" y="4085768"/>
            <a:chExt cx="959202" cy="246221"/>
          </a:xfrm>
        </p:grpSpPr>
        <p:sp>
          <p:nvSpPr>
            <p:cNvPr id="368" name="Rectangle 367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Freeform 368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7607200" y="408576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371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404"/>
          <p:cNvGrpSpPr/>
          <p:nvPr/>
        </p:nvGrpSpPr>
        <p:grpSpPr>
          <a:xfrm>
            <a:off x="2762194" y="1147414"/>
            <a:ext cx="325824" cy="263248"/>
            <a:chOff x="7263221" y="2438400"/>
            <a:chExt cx="325824" cy="263248"/>
          </a:xfrm>
        </p:grpSpPr>
        <p:sp>
          <p:nvSpPr>
            <p:cNvPr id="406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8" name="Trapezoid 407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/>
            <p:cNvCxnSpPr>
              <a:stCxn id="410" idx="0"/>
              <a:endCxn id="408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9" name="Group 320"/>
          <p:cNvGrpSpPr/>
          <p:nvPr/>
        </p:nvGrpSpPr>
        <p:grpSpPr>
          <a:xfrm>
            <a:off x="3310121" y="1109017"/>
            <a:ext cx="728479" cy="246221"/>
            <a:chOff x="2449002" y="2223851"/>
            <a:chExt cx="728479" cy="246221"/>
          </a:xfrm>
        </p:grpSpPr>
        <p:sp>
          <p:nvSpPr>
            <p:cNvPr id="413" name="Rectangle 412"/>
            <p:cNvSpPr/>
            <p:nvPr/>
          </p:nvSpPr>
          <p:spPr>
            <a:xfrm>
              <a:off x="2449002" y="2246898"/>
              <a:ext cx="728479" cy="19834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2579076" y="222385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415" name="Oval 296"/>
            <p:cNvSpPr>
              <a:spLocks noChangeArrowheads="1"/>
            </p:cNvSpPr>
            <p:nvPr/>
          </p:nvSpPr>
          <p:spPr bwMode="auto">
            <a:xfrm>
              <a:off x="3024335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Oval 296"/>
            <p:cNvSpPr>
              <a:spLocks noChangeArrowheads="1"/>
            </p:cNvSpPr>
            <p:nvPr/>
          </p:nvSpPr>
          <p:spPr bwMode="auto">
            <a:xfrm>
              <a:off x="2491681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7" name="Straight Connector 416"/>
          <p:cNvCxnSpPr>
            <a:stCxn id="338" idx="2"/>
            <a:endCxn id="415" idx="6"/>
          </p:cNvCxnSpPr>
          <p:nvPr/>
        </p:nvCxnSpPr>
        <p:spPr>
          <a:xfrm flipH="1">
            <a:off x="3985318" y="1222867"/>
            <a:ext cx="411212" cy="130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416" idx="2"/>
            <a:endCxn id="410" idx="6"/>
          </p:cNvCxnSpPr>
          <p:nvPr/>
        </p:nvCxnSpPr>
        <p:spPr>
          <a:xfrm flipH="1" flipV="1">
            <a:off x="2957750" y="1209660"/>
            <a:ext cx="395050" cy="262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4539918" y="116062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2342797" y="114592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2270025" y="166026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grpSp>
        <p:nvGrpSpPr>
          <p:cNvPr id="90" name="Group 364"/>
          <p:cNvGrpSpPr/>
          <p:nvPr/>
        </p:nvGrpSpPr>
        <p:grpSpPr>
          <a:xfrm>
            <a:off x="6965598" y="1211271"/>
            <a:ext cx="959202" cy="254150"/>
            <a:chOff x="7510191" y="4104659"/>
            <a:chExt cx="959202" cy="254150"/>
          </a:xfrm>
        </p:grpSpPr>
        <p:sp>
          <p:nvSpPr>
            <p:cNvPr id="427" name="Rectangle 426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Freeform 427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7638418" y="411258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430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94176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1" name="Straight Connector 430"/>
          <p:cNvCxnSpPr>
            <a:stCxn id="430" idx="2"/>
            <a:endCxn id="336" idx="1"/>
          </p:cNvCxnSpPr>
          <p:nvPr/>
        </p:nvCxnSpPr>
        <p:spPr>
          <a:xfrm flipH="1" flipV="1">
            <a:off x="4517420" y="1337449"/>
            <a:ext cx="2484798" cy="11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2553050" y="509225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PE1</a:t>
            </a:r>
            <a:endParaRPr lang="en-US" sz="1400" b="1" dirty="0"/>
          </a:p>
        </p:txBody>
      </p:sp>
      <p:grpSp>
        <p:nvGrpSpPr>
          <p:cNvPr id="91" name="Group 1132"/>
          <p:cNvGrpSpPr/>
          <p:nvPr/>
        </p:nvGrpSpPr>
        <p:grpSpPr>
          <a:xfrm>
            <a:off x="6965598" y="762000"/>
            <a:ext cx="959202" cy="246221"/>
            <a:chOff x="7510191" y="4085768"/>
            <a:chExt cx="959202" cy="246221"/>
          </a:xfrm>
        </p:grpSpPr>
        <p:sp>
          <p:nvSpPr>
            <p:cNvPr id="278" name="Rectangle 277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Freeform 278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621627" y="408576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292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3" name="Straight Connector 292"/>
          <p:cNvCxnSpPr>
            <a:stCxn id="410" idx="7"/>
            <a:endCxn id="292" idx="2"/>
          </p:cNvCxnSpPr>
          <p:nvPr/>
        </p:nvCxnSpPr>
        <p:spPr>
          <a:xfrm flipV="1">
            <a:off x="2948189" y="874540"/>
            <a:ext cx="4054029" cy="3123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5715634" y="5848229"/>
            <a:ext cx="367409" cy="21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(x4)</a:t>
            </a:r>
          </a:p>
        </p:txBody>
      </p:sp>
      <p:cxnSp>
        <p:nvCxnSpPr>
          <p:cNvPr id="23" name="Straight Connector 22"/>
          <p:cNvCxnSpPr>
            <a:stCxn id="22" idx="1"/>
            <a:endCxn id="150" idx="3"/>
          </p:cNvCxnSpPr>
          <p:nvPr/>
        </p:nvCxnSpPr>
        <p:spPr>
          <a:xfrm flipH="1" flipV="1">
            <a:off x="6139080" y="4201984"/>
            <a:ext cx="818466" cy="37401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1601145" y="1516524"/>
            <a:ext cx="470808" cy="231081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rPr>
              <a:t>X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3411334" y="1362854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ETH</a:t>
            </a:r>
            <a:endParaRPr lang="en-US" sz="1100" b="1" dirty="0"/>
          </a:p>
        </p:txBody>
      </p:sp>
      <p:sp>
        <p:nvSpPr>
          <p:cNvPr id="458" name="TextBox 457"/>
          <p:cNvSpPr txBox="1"/>
          <p:nvPr/>
        </p:nvSpPr>
        <p:spPr>
          <a:xfrm>
            <a:off x="4953000" y="400384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ODU</a:t>
            </a:r>
            <a:endParaRPr lang="en-US" sz="1100" b="1" dirty="0"/>
          </a:p>
        </p:txBody>
      </p:sp>
      <p:grpSp>
        <p:nvGrpSpPr>
          <p:cNvPr id="92" name="Group 264"/>
          <p:cNvGrpSpPr/>
          <p:nvPr/>
        </p:nvGrpSpPr>
        <p:grpSpPr>
          <a:xfrm>
            <a:off x="304799" y="3913159"/>
            <a:ext cx="1827764" cy="2124262"/>
            <a:chOff x="601850" y="3971738"/>
            <a:chExt cx="1827764" cy="2124262"/>
          </a:xfrm>
        </p:grpSpPr>
        <p:sp>
          <p:nvSpPr>
            <p:cNvPr id="352" name="Rectangle 351"/>
            <p:cNvSpPr/>
            <p:nvPr/>
          </p:nvSpPr>
          <p:spPr>
            <a:xfrm>
              <a:off x="601850" y="3971738"/>
              <a:ext cx="1827763" cy="212426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726819" y="4285757"/>
              <a:ext cx="233299" cy="1488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919222" y="4247495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</a:t>
              </a:r>
              <a:endParaRPr lang="en-US" sz="1100" dirty="0"/>
            </a:p>
          </p:txBody>
        </p:sp>
        <p:sp>
          <p:nvSpPr>
            <p:cNvPr id="366" name="Rectangle 89"/>
            <p:cNvSpPr>
              <a:spLocks noChangeArrowheads="1"/>
            </p:cNvSpPr>
            <p:nvPr/>
          </p:nvSpPr>
          <p:spPr bwMode="auto">
            <a:xfrm>
              <a:off x="766419" y="4487038"/>
              <a:ext cx="154100" cy="117280"/>
            </a:xfrm>
            <a:prstGeom prst="rect">
              <a:avLst/>
            </a:prstGeom>
            <a:solidFill>
              <a:srgbClr val="CC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altLang="en-US">
                <a:solidFill>
                  <a:schemeClr val="lt1"/>
                </a:solidFill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919222" y="4432905"/>
              <a:ext cx="1207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NodeEdgePoint</a:t>
              </a:r>
              <a:endParaRPr lang="en-US" sz="1100" dirty="0"/>
            </a:p>
          </p:txBody>
        </p:sp>
        <p:sp>
          <p:nvSpPr>
            <p:cNvPr id="374" name="Rectangle 88"/>
            <p:cNvSpPr>
              <a:spLocks noChangeArrowheads="1"/>
            </p:cNvSpPr>
            <p:nvPr/>
          </p:nvSpPr>
          <p:spPr bwMode="auto">
            <a:xfrm>
              <a:off x="766419" y="4680115"/>
              <a:ext cx="150172" cy="138516"/>
            </a:xfrm>
            <a:prstGeom prst="rect">
              <a:avLst/>
            </a:prstGeom>
            <a:solidFill>
              <a:srgbClr val="99FF99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919222" y="4604684"/>
              <a:ext cx="1510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ConnectionEndPoint</a:t>
              </a:r>
              <a:endParaRPr lang="en-US" sz="1100" dirty="0"/>
            </a:p>
          </p:txBody>
        </p:sp>
        <p:sp>
          <p:nvSpPr>
            <p:cNvPr id="395" name="Rectangle 85"/>
            <p:cNvSpPr>
              <a:spLocks noChangeArrowheads="1"/>
            </p:cNvSpPr>
            <p:nvPr/>
          </p:nvSpPr>
          <p:spPr bwMode="auto">
            <a:xfrm>
              <a:off x="726819" y="4056163"/>
              <a:ext cx="233299" cy="1704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b" anchorCtr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Calibri" pitchFamily="34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19222" y="4032157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Device</a:t>
              </a:r>
              <a:endParaRPr lang="en-US" sz="1100" dirty="0"/>
            </a:p>
          </p:txBody>
        </p:sp>
        <p:grpSp>
          <p:nvGrpSpPr>
            <p:cNvPr id="93" name="Group 216"/>
            <p:cNvGrpSpPr/>
            <p:nvPr/>
          </p:nvGrpSpPr>
          <p:grpSpPr>
            <a:xfrm>
              <a:off x="690622" y="5072114"/>
              <a:ext cx="257233" cy="140417"/>
              <a:chOff x="352367" y="5243337"/>
              <a:chExt cx="257233" cy="140417"/>
            </a:xfrm>
          </p:grpSpPr>
          <p:sp>
            <p:nvSpPr>
              <p:cNvPr id="453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rgbClr val="FFFF00"/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454" name="Flowchart: Connector 453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Flowchart: Connector 454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919223" y="5009495"/>
              <a:ext cx="982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</a:t>
              </a:r>
              <a:endParaRPr lang="en-US" sz="1100" dirty="0"/>
            </a:p>
          </p:txBody>
        </p:sp>
        <p:sp>
          <p:nvSpPr>
            <p:cNvPr id="422" name="Oval 421"/>
            <p:cNvSpPr/>
            <p:nvPr/>
          </p:nvSpPr>
          <p:spPr>
            <a:xfrm>
              <a:off x="726819" y="4866294"/>
              <a:ext cx="240262" cy="132854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Verdana"/>
                  <a:cs typeface="+mn-cs"/>
                </a:rPr>
                <a:t>X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919222" y="4780895"/>
              <a:ext cx="12578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ServiceEndPoint</a:t>
              </a:r>
              <a:endParaRPr lang="en-US" sz="1100" dirty="0"/>
            </a:p>
          </p:txBody>
        </p:sp>
        <p:sp>
          <p:nvSpPr>
            <p:cNvPr id="433" name="Rectangle 87"/>
            <p:cNvSpPr>
              <a:spLocks noChangeArrowheads="1"/>
            </p:cNvSpPr>
            <p:nvPr/>
          </p:nvSpPr>
          <p:spPr bwMode="auto">
            <a:xfrm>
              <a:off x="690623" y="5453114"/>
              <a:ext cx="257232" cy="1404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919223" y="5390495"/>
              <a:ext cx="801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</a:t>
              </a:r>
              <a:endParaRPr lang="en-US" sz="1100" dirty="0"/>
            </a:p>
          </p:txBody>
        </p:sp>
        <p:grpSp>
          <p:nvGrpSpPr>
            <p:cNvPr id="94" name="Group 216"/>
            <p:cNvGrpSpPr/>
            <p:nvPr/>
          </p:nvGrpSpPr>
          <p:grpSpPr>
            <a:xfrm>
              <a:off x="690622" y="5257524"/>
              <a:ext cx="257233" cy="140417"/>
              <a:chOff x="352367" y="5243337"/>
              <a:chExt cx="257233" cy="140417"/>
            </a:xfrm>
          </p:grpSpPr>
          <p:sp>
            <p:nvSpPr>
              <p:cNvPr id="447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448" name="Flowchart: Connector 447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Flowchart: Connector 448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8" name="TextBox 437"/>
            <p:cNvSpPr txBox="1"/>
            <p:nvPr/>
          </p:nvSpPr>
          <p:spPr>
            <a:xfrm>
              <a:off x="919222" y="5194905"/>
              <a:ext cx="12079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 Connection</a:t>
              </a:r>
              <a:endParaRPr lang="en-US" sz="11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919221" y="5575905"/>
              <a:ext cx="1371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Transitional Link</a:t>
              </a:r>
              <a:endParaRPr lang="en-US" sz="1100" dirty="0"/>
            </a:p>
          </p:txBody>
        </p:sp>
        <p:sp>
          <p:nvSpPr>
            <p:cNvPr id="440" name="Rectangle 439"/>
            <p:cNvSpPr/>
            <p:nvPr/>
          </p:nvSpPr>
          <p:spPr>
            <a:xfrm flipH="1">
              <a:off x="694983" y="5494468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 flipH="1">
              <a:off x="870357" y="5494468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87"/>
            <p:cNvSpPr>
              <a:spLocks noChangeArrowheads="1"/>
            </p:cNvSpPr>
            <p:nvPr/>
          </p:nvSpPr>
          <p:spPr bwMode="auto">
            <a:xfrm>
              <a:off x="690622" y="5664088"/>
              <a:ext cx="257232" cy="1404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 flipH="1">
              <a:off x="694982" y="5705442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 flipH="1">
              <a:off x="870356" y="5705442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685800" y="5867399"/>
              <a:ext cx="238998" cy="1263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914400" y="5791200"/>
              <a:ext cx="1250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Layer Protocol</a:t>
              </a:r>
              <a:endParaRPr lang="en-US" sz="1100" dirty="0"/>
            </a:p>
          </p:txBody>
        </p:sp>
      </p:grpSp>
      <p:sp>
        <p:nvSpPr>
          <p:cNvPr id="456" name="Oval 455"/>
          <p:cNvSpPr/>
          <p:nvPr/>
        </p:nvSpPr>
        <p:spPr>
          <a:xfrm>
            <a:off x="216711" y="152400"/>
            <a:ext cx="415895" cy="381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9" name="Title 6"/>
          <p:cNvSpPr txBox="1">
            <a:spLocks/>
          </p:cNvSpPr>
          <p:nvPr/>
        </p:nvSpPr>
        <p:spPr>
          <a:xfrm>
            <a:off x="670030" y="152400"/>
            <a:ext cx="7106465" cy="563612"/>
          </a:xfrm>
          <a:prstGeom prst="rect">
            <a:avLst/>
          </a:prstGeom>
        </p:spPr>
        <p:txBody>
          <a:bodyPr vert="horz" lIns="64279" tIns="32139" rIns="64279" bIns="32139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2BEC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10G EPL o/ 10G ODU o/ 40G ODU o/ 100G ODU example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solidFill>
                  <a:srgbClr val="42BECD"/>
                </a:solidFill>
                <a:latin typeface="+mj-lt"/>
                <a:ea typeface="+mj-ea"/>
                <a:cs typeface="+mj-cs"/>
              </a:rPr>
              <a:t>Layer Protocol Stack w/ </a:t>
            </a:r>
            <a:r>
              <a:rPr lang="en-US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ETH+ODU</a:t>
            </a:r>
            <a:r>
              <a:rPr lang="en-US" b="1" dirty="0" smtClean="0">
                <a:solidFill>
                  <a:srgbClr val="42BECD"/>
                </a:solidFill>
                <a:latin typeface="+mj-lt"/>
                <a:ea typeface="+mj-ea"/>
                <a:cs typeface="+mj-cs"/>
              </a:rPr>
              <a:t> Switching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2BEC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5" name="Group 459"/>
          <p:cNvGrpSpPr/>
          <p:nvPr/>
        </p:nvGrpSpPr>
        <p:grpSpPr>
          <a:xfrm>
            <a:off x="2650990" y="1587450"/>
            <a:ext cx="347880" cy="255576"/>
            <a:chOff x="8421886" y="1905000"/>
            <a:chExt cx="347880" cy="255576"/>
          </a:xfrm>
        </p:grpSpPr>
        <p:sp>
          <p:nvSpPr>
            <p:cNvPr id="461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3" name="Trapezoid 462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6" name="Group 463"/>
          <p:cNvGrpSpPr/>
          <p:nvPr/>
        </p:nvGrpSpPr>
        <p:grpSpPr>
          <a:xfrm>
            <a:off x="2685238" y="1553500"/>
            <a:ext cx="347880" cy="255576"/>
            <a:chOff x="8421886" y="1905000"/>
            <a:chExt cx="347880" cy="255576"/>
          </a:xfrm>
        </p:grpSpPr>
        <p:sp>
          <p:nvSpPr>
            <p:cNvPr id="465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7" name="Trapezoid 46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7" name="Group 467"/>
          <p:cNvGrpSpPr/>
          <p:nvPr/>
        </p:nvGrpSpPr>
        <p:grpSpPr>
          <a:xfrm>
            <a:off x="2717583" y="1518391"/>
            <a:ext cx="347880" cy="255576"/>
            <a:chOff x="8421886" y="1905000"/>
            <a:chExt cx="347880" cy="255576"/>
          </a:xfrm>
        </p:grpSpPr>
        <p:sp>
          <p:nvSpPr>
            <p:cNvPr id="469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1" name="Trapezoid 470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8" name="Group 471"/>
          <p:cNvGrpSpPr/>
          <p:nvPr/>
        </p:nvGrpSpPr>
        <p:grpSpPr>
          <a:xfrm>
            <a:off x="2751166" y="1478061"/>
            <a:ext cx="347880" cy="255576"/>
            <a:chOff x="8421886" y="1905000"/>
            <a:chExt cx="347880" cy="255576"/>
          </a:xfrm>
        </p:grpSpPr>
        <p:sp>
          <p:nvSpPr>
            <p:cNvPr id="47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5" name="Trapezoid 474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6" name="TextBox 475"/>
          <p:cNvSpPr txBox="1"/>
          <p:nvPr/>
        </p:nvSpPr>
        <p:spPr>
          <a:xfrm>
            <a:off x="2590800" y="1783377"/>
            <a:ext cx="477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(x20)</a:t>
            </a:r>
          </a:p>
        </p:txBody>
      </p:sp>
      <p:cxnSp>
        <p:nvCxnSpPr>
          <p:cNvPr id="411" name="Straight Connector 410"/>
          <p:cNvCxnSpPr>
            <a:stCxn id="408" idx="0"/>
            <a:endCxn id="475" idx="2"/>
          </p:cNvCxnSpPr>
          <p:nvPr/>
        </p:nvCxnSpPr>
        <p:spPr>
          <a:xfrm>
            <a:off x="2925106" y="1349647"/>
            <a:ext cx="0" cy="23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>
            <a:stCxn id="475" idx="3"/>
            <a:endCxn id="450" idx="6"/>
          </p:cNvCxnSpPr>
          <p:nvPr/>
        </p:nvCxnSpPr>
        <p:spPr>
          <a:xfrm flipH="1">
            <a:off x="2071953" y="1614393"/>
            <a:ext cx="733093" cy="1767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469" idx="1"/>
            <a:endCxn id="450" idx="6"/>
          </p:cNvCxnSpPr>
          <p:nvPr/>
        </p:nvCxnSpPr>
        <p:spPr>
          <a:xfrm flipH="1" flipV="1">
            <a:off x="2071953" y="1632065"/>
            <a:ext cx="645630" cy="141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465" idx="1"/>
            <a:endCxn id="450" idx="6"/>
          </p:cNvCxnSpPr>
          <p:nvPr/>
        </p:nvCxnSpPr>
        <p:spPr>
          <a:xfrm flipH="1" flipV="1">
            <a:off x="2071953" y="1632065"/>
            <a:ext cx="613285" cy="4922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450" idx="6"/>
          </p:cNvCxnSpPr>
          <p:nvPr/>
        </p:nvCxnSpPr>
        <p:spPr>
          <a:xfrm flipH="1" flipV="1">
            <a:off x="2071953" y="1632065"/>
            <a:ext cx="579037" cy="795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/>
          <p:cNvSpPr txBox="1"/>
          <p:nvPr/>
        </p:nvSpPr>
        <p:spPr>
          <a:xfrm>
            <a:off x="6923963" y="2859320"/>
            <a:ext cx="1524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Capacity=40G </a:t>
            </a:r>
          </a:p>
          <a:p>
            <a:r>
              <a:rPr lang="en-US" sz="800" dirty="0" smtClean="0"/>
              <a:t>supported granularity=10G</a:t>
            </a:r>
          </a:p>
          <a:p>
            <a:r>
              <a:rPr lang="en-US" sz="800" dirty="0" smtClean="0"/>
              <a:t>Max #  instances=4</a:t>
            </a:r>
            <a:endParaRPr lang="en-US" sz="800" dirty="0"/>
          </a:p>
        </p:txBody>
      </p:sp>
      <p:cxnSp>
        <p:nvCxnSpPr>
          <p:cNvPr id="492" name="Straight Connector 491"/>
          <p:cNvCxnSpPr>
            <a:stCxn id="491" idx="1"/>
            <a:endCxn id="171" idx="3"/>
          </p:cNvCxnSpPr>
          <p:nvPr/>
        </p:nvCxnSpPr>
        <p:spPr>
          <a:xfrm flipH="1" flipV="1">
            <a:off x="6139081" y="2713911"/>
            <a:ext cx="784882" cy="39163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6957546" y="5842771"/>
            <a:ext cx="1524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Capacity=100G </a:t>
            </a:r>
          </a:p>
          <a:p>
            <a:r>
              <a:rPr lang="en-US" sz="800" dirty="0" smtClean="0"/>
              <a:t>supported granularity=100G</a:t>
            </a:r>
          </a:p>
          <a:p>
            <a:r>
              <a:rPr lang="en-US" sz="800" dirty="0" smtClean="0"/>
              <a:t>Max #  instances=1</a:t>
            </a:r>
            <a:endParaRPr lang="en-US" sz="800" dirty="0"/>
          </a:p>
        </p:txBody>
      </p:sp>
      <p:cxnSp>
        <p:nvCxnSpPr>
          <p:cNvPr id="495" name="Straight Connector 494"/>
          <p:cNvCxnSpPr>
            <a:stCxn id="494" idx="1"/>
            <a:endCxn id="64" idx="3"/>
          </p:cNvCxnSpPr>
          <p:nvPr/>
        </p:nvCxnSpPr>
        <p:spPr>
          <a:xfrm flipH="1" flipV="1">
            <a:off x="6139080" y="5681033"/>
            <a:ext cx="818466" cy="4079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367" idx="1"/>
            <a:endCxn id="549" idx="3"/>
          </p:cNvCxnSpPr>
          <p:nvPr/>
        </p:nvCxnSpPr>
        <p:spPr>
          <a:xfrm flipH="1">
            <a:off x="4085424" y="5654683"/>
            <a:ext cx="203392" cy="136517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542"/>
          <p:cNvGrpSpPr/>
          <p:nvPr/>
        </p:nvGrpSpPr>
        <p:grpSpPr>
          <a:xfrm>
            <a:off x="3251401" y="3258755"/>
            <a:ext cx="325824" cy="1084439"/>
            <a:chOff x="670030" y="2209800"/>
            <a:chExt cx="325824" cy="1084439"/>
          </a:xfrm>
        </p:grpSpPr>
        <p:sp>
          <p:nvSpPr>
            <p:cNvPr id="502" name="Rectangle 60"/>
            <p:cNvSpPr>
              <a:spLocks noChangeArrowheads="1"/>
            </p:cNvSpPr>
            <p:nvPr/>
          </p:nvSpPr>
          <p:spPr bwMode="auto">
            <a:xfrm>
              <a:off x="670030" y="2209800"/>
              <a:ext cx="325824" cy="1084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323"/>
            <p:cNvSpPr>
              <a:spLocks/>
            </p:cNvSpPr>
            <p:nvPr/>
          </p:nvSpPr>
          <p:spPr bwMode="auto">
            <a:xfrm>
              <a:off x="754523" y="2812003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723138" y="2470913"/>
              <a:ext cx="219609" cy="5770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5" name="Trapezoid 504"/>
            <p:cNvSpPr/>
            <p:nvPr/>
          </p:nvSpPr>
          <p:spPr>
            <a:xfrm rot="10800000">
              <a:off x="733707" y="2521865"/>
              <a:ext cx="198470" cy="50809"/>
            </a:xfrm>
            <a:prstGeom prst="trapezoid">
              <a:avLst>
                <a:gd name="adj" fmla="val 43249"/>
              </a:avLst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06" name="Straight Connector 505"/>
            <p:cNvCxnSpPr/>
            <p:nvPr/>
          </p:nvCxnSpPr>
          <p:spPr>
            <a:xfrm>
              <a:off x="832942" y="2572674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832472" y="2776250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509"/>
            <p:cNvGrpSpPr/>
            <p:nvPr/>
          </p:nvGrpSpPr>
          <p:grpSpPr>
            <a:xfrm>
              <a:off x="767221" y="2618621"/>
              <a:ext cx="131442" cy="157629"/>
              <a:chOff x="6306505" y="3957171"/>
              <a:chExt cx="131442" cy="157629"/>
            </a:xfrm>
          </p:grpSpPr>
          <p:sp>
            <p:nvSpPr>
              <p:cNvPr id="524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5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6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527" name="Straight Connector 526"/>
              <p:cNvCxnSpPr>
                <a:stCxn id="525" idx="4"/>
                <a:endCxn id="526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>
              <a:off x="832942" y="2928650"/>
              <a:ext cx="0" cy="550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Oval 341"/>
            <p:cNvSpPr>
              <a:spLocks noChangeArrowheads="1"/>
            </p:cNvSpPr>
            <p:nvPr/>
          </p:nvSpPr>
          <p:spPr bwMode="auto">
            <a:xfrm>
              <a:off x="800299" y="2971800"/>
              <a:ext cx="65286" cy="6432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0" name="Rectangle 529"/>
            <p:cNvSpPr/>
            <p:nvPr/>
          </p:nvSpPr>
          <p:spPr>
            <a:xfrm flipH="1">
              <a:off x="760934" y="2283840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 flipH="1">
              <a:off x="760934" y="3085894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cxnSp>
          <p:nvCxnSpPr>
            <p:cNvPr id="532" name="Straight Connector 531"/>
            <p:cNvCxnSpPr/>
            <p:nvPr/>
          </p:nvCxnSpPr>
          <p:spPr>
            <a:xfrm>
              <a:off x="832942" y="2427856"/>
              <a:ext cx="0" cy="94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>
              <a:stCxn id="528" idx="4"/>
            </p:cNvCxnSpPr>
            <p:nvPr/>
          </p:nvCxnSpPr>
          <p:spPr>
            <a:xfrm>
              <a:off x="832942" y="3036129"/>
              <a:ext cx="0" cy="49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TextBox 547"/>
          <p:cNvSpPr txBox="1"/>
          <p:nvPr/>
        </p:nvSpPr>
        <p:spPr>
          <a:xfrm rot="16200000">
            <a:off x="2728743" y="3558779"/>
            <a:ext cx="679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err="1" smtClean="0"/>
              <a:t>ETHoODU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(200G)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2342797" y="5544978"/>
            <a:ext cx="1742627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Capacity=400G </a:t>
            </a:r>
          </a:p>
          <a:p>
            <a:r>
              <a:rPr lang="en-US" sz="800" dirty="0" smtClean="0"/>
              <a:t>supported granularity=100G,40G,10G</a:t>
            </a:r>
          </a:p>
          <a:p>
            <a:r>
              <a:rPr lang="en-US" sz="800" dirty="0" smtClean="0"/>
              <a:t>Max #  instances=40</a:t>
            </a:r>
            <a:endParaRPr lang="en-US" sz="800" dirty="0"/>
          </a:p>
        </p:txBody>
      </p:sp>
      <p:sp>
        <p:nvSpPr>
          <p:cNvPr id="556" name="TextBox 555"/>
          <p:cNvSpPr txBox="1"/>
          <p:nvPr/>
        </p:nvSpPr>
        <p:spPr>
          <a:xfrm>
            <a:off x="1764435" y="2017540"/>
            <a:ext cx="181279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Capacity=200G </a:t>
            </a:r>
          </a:p>
          <a:p>
            <a:r>
              <a:rPr lang="en-US" sz="800" dirty="0" smtClean="0"/>
              <a:t>supported granularity=100G,40G,10G</a:t>
            </a:r>
          </a:p>
          <a:p>
            <a:r>
              <a:rPr lang="en-US" sz="800" dirty="0" smtClean="0"/>
              <a:t>Max #  instances=20</a:t>
            </a:r>
            <a:endParaRPr lang="en-US" sz="800" dirty="0"/>
          </a:p>
        </p:txBody>
      </p:sp>
      <p:cxnSp>
        <p:nvCxnSpPr>
          <p:cNvPr id="393" name="Straight Connector 392"/>
          <p:cNvCxnSpPr>
            <a:stCxn id="347" idx="3"/>
            <a:endCxn id="530" idx="0"/>
          </p:cNvCxnSpPr>
          <p:nvPr/>
        </p:nvCxnSpPr>
        <p:spPr>
          <a:xfrm flipH="1">
            <a:off x="3414313" y="1816485"/>
            <a:ext cx="396513" cy="15163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stCxn id="344" idx="1"/>
            <a:endCxn id="556" idx="3"/>
          </p:cNvCxnSpPr>
          <p:nvPr/>
        </p:nvCxnSpPr>
        <p:spPr>
          <a:xfrm flipH="1">
            <a:off x="3577225" y="1807941"/>
            <a:ext cx="179721" cy="4558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2" name="TextBox 561"/>
          <p:cNvSpPr txBox="1"/>
          <p:nvPr/>
        </p:nvSpPr>
        <p:spPr>
          <a:xfrm>
            <a:off x="838200" y="995602"/>
            <a:ext cx="1431825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Capacity=10G </a:t>
            </a:r>
          </a:p>
          <a:p>
            <a:r>
              <a:rPr lang="en-US" sz="800" dirty="0" smtClean="0"/>
              <a:t>supported granularity=10G,1G</a:t>
            </a:r>
          </a:p>
          <a:p>
            <a:r>
              <a:rPr lang="en-US" sz="800" dirty="0" smtClean="0"/>
              <a:t>Max #  instances=10</a:t>
            </a:r>
            <a:endParaRPr lang="en-US" sz="800" dirty="0"/>
          </a:p>
        </p:txBody>
      </p:sp>
      <p:cxnSp>
        <p:nvCxnSpPr>
          <p:cNvPr id="563" name="Straight Connector 562"/>
          <p:cNvCxnSpPr>
            <a:stCxn id="473" idx="1"/>
            <a:endCxn id="562" idx="3"/>
          </p:cNvCxnSpPr>
          <p:nvPr/>
        </p:nvCxnSpPr>
        <p:spPr>
          <a:xfrm flipH="1" flipV="1">
            <a:off x="2270025" y="1241824"/>
            <a:ext cx="481141" cy="3640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7" name="TextBox 566"/>
          <p:cNvSpPr txBox="1"/>
          <p:nvPr/>
        </p:nvSpPr>
        <p:spPr>
          <a:xfrm>
            <a:off x="5041704" y="1658778"/>
            <a:ext cx="1431825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Capacity=10G </a:t>
            </a:r>
          </a:p>
          <a:p>
            <a:r>
              <a:rPr lang="en-US" sz="800" dirty="0" smtClean="0"/>
              <a:t>supported granularity=10G,1G</a:t>
            </a:r>
          </a:p>
          <a:p>
            <a:r>
              <a:rPr lang="en-US" sz="800" dirty="0" smtClean="0"/>
              <a:t>Max #  instances=10</a:t>
            </a:r>
            <a:endParaRPr lang="en-US" sz="800" dirty="0"/>
          </a:p>
        </p:txBody>
      </p:sp>
      <p:cxnSp>
        <p:nvCxnSpPr>
          <p:cNvPr id="372" name="Straight Connector 371"/>
          <p:cNvCxnSpPr>
            <a:stCxn id="321" idx="7"/>
            <a:endCxn id="371" idx="2"/>
          </p:cNvCxnSpPr>
          <p:nvPr/>
        </p:nvCxnSpPr>
        <p:spPr>
          <a:xfrm flipV="1">
            <a:off x="4453195" y="2017540"/>
            <a:ext cx="2549023" cy="2800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567" idx="1"/>
            <a:endCxn id="283" idx="3"/>
          </p:cNvCxnSpPr>
          <p:nvPr/>
        </p:nvCxnSpPr>
        <p:spPr>
          <a:xfrm flipH="1" flipV="1">
            <a:off x="4605548" y="1593209"/>
            <a:ext cx="436156" cy="3117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hape 374"/>
          <p:cNvCxnSpPr>
            <a:stCxn id="259" idx="2"/>
            <a:endCxn id="64" idx="1"/>
          </p:cNvCxnSpPr>
          <p:nvPr/>
        </p:nvCxnSpPr>
        <p:spPr>
          <a:xfrm rot="5400000" flipH="1" flipV="1">
            <a:off x="5467501" y="5645273"/>
            <a:ext cx="287939" cy="3594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375"/>
          <p:cNvCxnSpPr>
            <a:stCxn id="259" idx="2"/>
            <a:endCxn id="304" idx="1"/>
          </p:cNvCxnSpPr>
          <p:nvPr/>
        </p:nvCxnSpPr>
        <p:spPr>
          <a:xfrm rot="5400000" flipH="1" flipV="1">
            <a:off x="5470874" y="5682230"/>
            <a:ext cx="247609" cy="3258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376"/>
          <p:cNvCxnSpPr>
            <a:stCxn id="259" idx="2"/>
            <a:endCxn id="308" idx="1"/>
          </p:cNvCxnSpPr>
          <p:nvPr/>
        </p:nvCxnSpPr>
        <p:spPr>
          <a:xfrm rot="5400000" flipH="1" flipV="1">
            <a:off x="5472256" y="5715956"/>
            <a:ext cx="212500" cy="2935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377"/>
          <p:cNvCxnSpPr>
            <a:stCxn id="259" idx="2"/>
            <a:endCxn id="312" idx="1"/>
          </p:cNvCxnSpPr>
          <p:nvPr/>
        </p:nvCxnSpPr>
        <p:spPr>
          <a:xfrm rot="5400000" flipH="1" flipV="1">
            <a:off x="5472107" y="5750055"/>
            <a:ext cx="178550" cy="2592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254"/>
          <p:cNvGrpSpPr/>
          <p:nvPr/>
        </p:nvGrpSpPr>
        <p:grpSpPr>
          <a:xfrm>
            <a:off x="4288816" y="5526895"/>
            <a:ext cx="347880" cy="255576"/>
            <a:chOff x="8421886" y="1905000"/>
            <a:chExt cx="347880" cy="255576"/>
          </a:xfrm>
        </p:grpSpPr>
        <p:sp>
          <p:nvSpPr>
            <p:cNvPr id="367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80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382" name="Straight Connector 381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1" name="Trapezoid 380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1" name="TextBox 390"/>
          <p:cNvSpPr txBox="1"/>
          <p:nvPr/>
        </p:nvSpPr>
        <p:spPr>
          <a:xfrm>
            <a:off x="4209182" y="5791200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(400G)</a:t>
            </a:r>
          </a:p>
        </p:txBody>
      </p:sp>
      <p:cxnSp>
        <p:nvCxnSpPr>
          <p:cNvPr id="392" name="Straight Connector 391"/>
          <p:cNvCxnSpPr>
            <a:stCxn id="531" idx="2"/>
            <a:endCxn id="381" idx="3"/>
          </p:cNvCxnSpPr>
          <p:nvPr/>
        </p:nvCxnSpPr>
        <p:spPr>
          <a:xfrm>
            <a:off x="3414313" y="4278865"/>
            <a:ext cx="928383" cy="13843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256" idx="1"/>
            <a:endCxn id="549" idx="3"/>
          </p:cNvCxnSpPr>
          <p:nvPr/>
        </p:nvCxnSpPr>
        <p:spPr>
          <a:xfrm flipH="1" flipV="1">
            <a:off x="4085424" y="5791200"/>
            <a:ext cx="1172376" cy="19463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stCxn id="297" idx="2"/>
            <a:endCxn id="381" idx="2"/>
          </p:cNvCxnSpPr>
          <p:nvPr/>
        </p:nvCxnSpPr>
        <p:spPr>
          <a:xfrm>
            <a:off x="4430114" y="2382054"/>
            <a:ext cx="32642" cy="3255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118" grpId="0"/>
      <p:bldP spid="217" grpId="0"/>
      <p:bldP spid="218" grpId="0"/>
      <p:bldP spid="219" grpId="0"/>
      <p:bldP spid="357" grpId="0"/>
      <p:bldP spid="358" grpId="0"/>
      <p:bldP spid="423" grpId="0"/>
      <p:bldP spid="424" grpId="0"/>
      <p:bldP spid="491" grpId="0" animBg="1"/>
      <p:bldP spid="5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433"/>
          <p:cNvSpPr/>
          <p:nvPr/>
        </p:nvSpPr>
        <p:spPr>
          <a:xfrm>
            <a:off x="2338190" y="1676400"/>
            <a:ext cx="4443610" cy="3873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930887" y="3611028"/>
            <a:ext cx="2589865" cy="1535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10"/>
          <p:cNvGrpSpPr/>
          <p:nvPr/>
        </p:nvGrpSpPr>
        <p:grpSpPr>
          <a:xfrm>
            <a:off x="5691024" y="4853747"/>
            <a:ext cx="347880" cy="255576"/>
            <a:chOff x="8421886" y="1905000"/>
            <a:chExt cx="347880" cy="255576"/>
          </a:xfrm>
        </p:grpSpPr>
        <p:sp>
          <p:nvSpPr>
            <p:cNvPr id="312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" name="Trapezoid 313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306"/>
          <p:cNvGrpSpPr/>
          <p:nvPr/>
        </p:nvGrpSpPr>
        <p:grpSpPr>
          <a:xfrm>
            <a:off x="5725272" y="4819797"/>
            <a:ext cx="347880" cy="255576"/>
            <a:chOff x="8421886" y="1905000"/>
            <a:chExt cx="347880" cy="255576"/>
          </a:xfrm>
        </p:grpSpPr>
        <p:sp>
          <p:nvSpPr>
            <p:cNvPr id="308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" name="Trapezoid 309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301"/>
          <p:cNvGrpSpPr/>
          <p:nvPr/>
        </p:nvGrpSpPr>
        <p:grpSpPr>
          <a:xfrm>
            <a:off x="5757617" y="4784688"/>
            <a:ext cx="347880" cy="255576"/>
            <a:chOff x="8421886" y="1905000"/>
            <a:chExt cx="347880" cy="255576"/>
          </a:xfrm>
        </p:grpSpPr>
        <p:sp>
          <p:nvSpPr>
            <p:cNvPr id="30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Trapezoid 305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2" name="Oval 331"/>
          <p:cNvSpPr/>
          <p:nvPr/>
        </p:nvSpPr>
        <p:spPr>
          <a:xfrm>
            <a:off x="2825871" y="1770848"/>
            <a:ext cx="1736785" cy="10035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" name="Group 62"/>
          <p:cNvGrpSpPr/>
          <p:nvPr/>
        </p:nvGrpSpPr>
        <p:grpSpPr>
          <a:xfrm>
            <a:off x="5791200" y="4744358"/>
            <a:ext cx="347880" cy="255576"/>
            <a:chOff x="8421886" y="1905000"/>
            <a:chExt cx="347880" cy="255576"/>
          </a:xfrm>
        </p:grpSpPr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" name="Group 220"/>
          <p:cNvGrpSpPr/>
          <p:nvPr/>
        </p:nvGrpSpPr>
        <p:grpSpPr>
          <a:xfrm>
            <a:off x="6965598" y="4746434"/>
            <a:ext cx="984822" cy="246221"/>
            <a:chOff x="7369437" y="4123129"/>
            <a:chExt cx="984822" cy="246221"/>
          </a:xfrm>
        </p:grpSpPr>
        <p:sp>
          <p:nvSpPr>
            <p:cNvPr id="74" name="Rectangle 73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00233" y="4123129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</a:p>
          </p:txBody>
        </p:sp>
      </p:grpSp>
      <p:cxnSp>
        <p:nvCxnSpPr>
          <p:cNvPr id="78" name="Straight Connector 77"/>
          <p:cNvCxnSpPr>
            <a:stCxn id="75" idx="3"/>
            <a:endCxn id="67" idx="1"/>
          </p:cNvCxnSpPr>
          <p:nvPr/>
        </p:nvCxnSpPr>
        <p:spPr>
          <a:xfrm flipH="1">
            <a:off x="6085200" y="4869545"/>
            <a:ext cx="925531" cy="111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943600" y="503184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grpSp>
        <p:nvGrpSpPr>
          <p:cNvPr id="53" name="Group 208"/>
          <p:cNvGrpSpPr/>
          <p:nvPr/>
        </p:nvGrpSpPr>
        <p:grpSpPr>
          <a:xfrm>
            <a:off x="5801288" y="4386440"/>
            <a:ext cx="325824" cy="263248"/>
            <a:chOff x="7263221" y="2438400"/>
            <a:chExt cx="325824" cy="263248"/>
          </a:xfrm>
        </p:grpSpPr>
        <p:sp>
          <p:nvSpPr>
            <p:cNvPr id="180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Trapezoid 188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>
              <a:stCxn id="206" idx="0"/>
              <a:endCxn id="189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6056650" y="4387334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</a:t>
            </a:r>
            <a:r>
              <a:rPr lang="en-US" sz="800" b="1" dirty="0" smtClean="0"/>
              <a:t>100G</a:t>
            </a:r>
            <a:r>
              <a:rPr lang="en-US" sz="800" b="1" dirty="0" smtClean="0"/>
              <a:t>)</a:t>
            </a:r>
          </a:p>
        </p:txBody>
      </p:sp>
      <p:grpSp>
        <p:nvGrpSpPr>
          <p:cNvPr id="54" name="Group 364"/>
          <p:cNvGrpSpPr/>
          <p:nvPr/>
        </p:nvGrpSpPr>
        <p:grpSpPr>
          <a:xfrm>
            <a:off x="6965599" y="4421088"/>
            <a:ext cx="959202" cy="254150"/>
            <a:chOff x="7510191" y="4104659"/>
            <a:chExt cx="959202" cy="254150"/>
          </a:xfrm>
        </p:grpSpPr>
        <p:sp>
          <p:nvSpPr>
            <p:cNvPr id="228" name="Rectangle 227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623991" y="411258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31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94176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2" name="Straight Connector 231"/>
          <p:cNvCxnSpPr>
            <a:stCxn id="231" idx="2"/>
            <a:endCxn id="189" idx="1"/>
          </p:cNvCxnSpPr>
          <p:nvPr/>
        </p:nvCxnSpPr>
        <p:spPr>
          <a:xfrm flipH="1">
            <a:off x="6052448" y="4548371"/>
            <a:ext cx="949771" cy="148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20"/>
          <p:cNvGrpSpPr/>
          <p:nvPr/>
        </p:nvGrpSpPr>
        <p:grpSpPr>
          <a:xfrm>
            <a:off x="4835420" y="4331023"/>
            <a:ext cx="728479" cy="246221"/>
            <a:chOff x="2449002" y="2223851"/>
            <a:chExt cx="728479" cy="246221"/>
          </a:xfrm>
        </p:grpSpPr>
        <p:sp>
          <p:nvSpPr>
            <p:cNvPr id="239" name="Rectangle 238"/>
            <p:cNvSpPr/>
            <p:nvPr/>
          </p:nvSpPr>
          <p:spPr>
            <a:xfrm>
              <a:off x="2449002" y="2246898"/>
              <a:ext cx="728479" cy="19834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550222" y="2223851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41" name="Oval 296"/>
            <p:cNvSpPr>
              <a:spLocks noChangeArrowheads="1"/>
            </p:cNvSpPr>
            <p:nvPr/>
          </p:nvSpPr>
          <p:spPr bwMode="auto">
            <a:xfrm>
              <a:off x="3024335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296"/>
            <p:cNvSpPr>
              <a:spLocks noChangeArrowheads="1"/>
            </p:cNvSpPr>
            <p:nvPr/>
          </p:nvSpPr>
          <p:spPr bwMode="auto">
            <a:xfrm>
              <a:off x="2491681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3" name="Straight Connector 242"/>
          <p:cNvCxnSpPr>
            <a:stCxn id="206" idx="2"/>
            <a:endCxn id="241" idx="6"/>
          </p:cNvCxnSpPr>
          <p:nvPr/>
        </p:nvCxnSpPr>
        <p:spPr>
          <a:xfrm flipH="1">
            <a:off x="5510617" y="4448686"/>
            <a:ext cx="420941" cy="92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254"/>
          <p:cNvGrpSpPr/>
          <p:nvPr/>
        </p:nvGrpSpPr>
        <p:grpSpPr>
          <a:xfrm>
            <a:off x="5213519" y="5003712"/>
            <a:ext cx="347880" cy="255576"/>
            <a:chOff x="8421886" y="1905000"/>
            <a:chExt cx="347880" cy="255576"/>
          </a:xfrm>
        </p:grpSpPr>
        <p:sp>
          <p:nvSpPr>
            <p:cNvPr id="256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7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260" name="Straight Connector 259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Trapezoid 258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8" name="Group 281"/>
          <p:cNvGrpSpPr/>
          <p:nvPr/>
        </p:nvGrpSpPr>
        <p:grpSpPr>
          <a:xfrm>
            <a:off x="4257669" y="2379821"/>
            <a:ext cx="347880" cy="255576"/>
            <a:chOff x="8421886" y="1905000"/>
            <a:chExt cx="347880" cy="255576"/>
          </a:xfrm>
        </p:grpSpPr>
        <p:sp>
          <p:nvSpPr>
            <p:cNvPr id="28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9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rapezoid 285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324"/>
          <p:cNvGrpSpPr/>
          <p:nvPr/>
        </p:nvGrpSpPr>
        <p:grpSpPr>
          <a:xfrm>
            <a:off x="4267200" y="3887688"/>
            <a:ext cx="325824" cy="647586"/>
            <a:chOff x="3429000" y="2758606"/>
            <a:chExt cx="325824" cy="647586"/>
          </a:xfrm>
        </p:grpSpPr>
        <p:sp>
          <p:nvSpPr>
            <p:cNvPr id="295" name="Rectangle 60"/>
            <p:cNvSpPr>
              <a:spLocks noChangeArrowheads="1"/>
            </p:cNvSpPr>
            <p:nvPr/>
          </p:nvSpPr>
          <p:spPr bwMode="auto">
            <a:xfrm>
              <a:off x="3429000" y="2758606"/>
              <a:ext cx="325824" cy="64758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323"/>
            <p:cNvSpPr>
              <a:spLocks/>
            </p:cNvSpPr>
            <p:nvPr/>
          </p:nvSpPr>
          <p:spPr bwMode="auto">
            <a:xfrm>
              <a:off x="3513493" y="3138551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482108" y="2797461"/>
              <a:ext cx="219609" cy="5729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8" name="Trapezoid 297"/>
            <p:cNvSpPr/>
            <p:nvPr/>
          </p:nvSpPr>
          <p:spPr>
            <a:xfrm rot="10800000">
              <a:off x="3492677" y="2848413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>
              <a:stCxn id="298" idx="0"/>
              <a:endCxn id="318" idx="0"/>
            </p:cNvCxnSpPr>
            <p:nvPr/>
          </p:nvCxnSpPr>
          <p:spPr>
            <a:xfrm>
              <a:off x="3591912" y="2899222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319" idx="4"/>
              <a:endCxn id="296" idx="2"/>
            </p:cNvCxnSpPr>
            <p:nvPr/>
          </p:nvCxnSpPr>
          <p:spPr>
            <a:xfrm flipH="1">
              <a:off x="3590971" y="3102798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509"/>
            <p:cNvGrpSpPr/>
            <p:nvPr/>
          </p:nvGrpSpPr>
          <p:grpSpPr>
            <a:xfrm>
              <a:off x="3526191" y="2945169"/>
              <a:ext cx="131442" cy="157629"/>
              <a:chOff x="6306505" y="3957171"/>
              <a:chExt cx="131442" cy="157629"/>
            </a:xfrm>
          </p:grpSpPr>
          <p:sp>
            <p:nvSpPr>
              <p:cNvPr id="317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8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9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20" name="Straight Connector 319"/>
              <p:cNvCxnSpPr>
                <a:stCxn id="318" idx="4"/>
                <a:endCxn id="319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3" name="Straight Connector 302"/>
            <p:cNvCxnSpPr>
              <a:stCxn id="296" idx="0"/>
              <a:endCxn id="321" idx="0"/>
            </p:cNvCxnSpPr>
            <p:nvPr/>
          </p:nvCxnSpPr>
          <p:spPr>
            <a:xfrm>
              <a:off x="3591912" y="3255198"/>
              <a:ext cx="0" cy="21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41"/>
            <p:cNvSpPr>
              <a:spLocks noChangeArrowheads="1"/>
            </p:cNvSpPr>
            <p:nvPr/>
          </p:nvSpPr>
          <p:spPr bwMode="auto">
            <a:xfrm>
              <a:off x="3559269" y="3276600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252" name="Straight Connector 251"/>
          <p:cNvCxnSpPr>
            <a:stCxn id="242" idx="2"/>
            <a:endCxn id="321" idx="6"/>
          </p:cNvCxnSpPr>
          <p:nvPr/>
        </p:nvCxnSpPr>
        <p:spPr>
          <a:xfrm flipH="1" flipV="1">
            <a:off x="4462755" y="4437847"/>
            <a:ext cx="415344" cy="200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86" idx="0"/>
            <a:endCxn id="298" idx="2"/>
          </p:cNvCxnSpPr>
          <p:nvPr/>
        </p:nvCxnSpPr>
        <p:spPr>
          <a:xfrm flipH="1">
            <a:off x="4430112" y="2541558"/>
            <a:ext cx="1497" cy="1435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332"/>
          <p:cNvGrpSpPr/>
          <p:nvPr/>
        </p:nvGrpSpPr>
        <p:grpSpPr>
          <a:xfrm>
            <a:off x="4266261" y="2075021"/>
            <a:ext cx="325824" cy="263248"/>
            <a:chOff x="7263221" y="2438400"/>
            <a:chExt cx="325824" cy="263248"/>
          </a:xfrm>
        </p:grpSpPr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6" name="Trapezoid 335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/>
            <p:cNvCxnSpPr>
              <a:stCxn id="338" idx="0"/>
              <a:endCxn id="336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339" name="Straight Connector 338"/>
          <p:cNvCxnSpPr>
            <a:stCxn id="336" idx="0"/>
            <a:endCxn id="286" idx="2"/>
          </p:cNvCxnSpPr>
          <p:nvPr/>
        </p:nvCxnSpPr>
        <p:spPr>
          <a:xfrm>
            <a:off x="4429173" y="2277254"/>
            <a:ext cx="2436" cy="213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342"/>
          <p:cNvGrpSpPr/>
          <p:nvPr/>
        </p:nvGrpSpPr>
        <p:grpSpPr>
          <a:xfrm>
            <a:off x="3756947" y="2594553"/>
            <a:ext cx="347880" cy="255576"/>
            <a:chOff x="8421886" y="1905000"/>
            <a:chExt cx="347880" cy="255576"/>
          </a:xfrm>
        </p:grpSpPr>
        <p:sp>
          <p:nvSpPr>
            <p:cNvPr id="34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8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Trapezoid 34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5" name="Shape 354"/>
          <p:cNvCxnSpPr>
            <a:stCxn id="347" idx="2"/>
            <a:endCxn id="286" idx="3"/>
          </p:cNvCxnSpPr>
          <p:nvPr/>
        </p:nvCxnSpPr>
        <p:spPr>
          <a:xfrm rot="5400000" flipH="1" flipV="1">
            <a:off x="4026555" y="2420486"/>
            <a:ext cx="189327" cy="3806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678253" y="2803267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(200G)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4533801" y="2379822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</a:t>
            </a:r>
            <a:r>
              <a:rPr lang="en-US" sz="800" b="1" dirty="0" smtClean="0"/>
              <a:t>100G</a:t>
            </a:r>
            <a:r>
              <a:rPr lang="en-US" sz="800" b="1" dirty="0" smtClean="0"/>
              <a:t>)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4500494" y="3930134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</a:t>
            </a:r>
            <a:r>
              <a:rPr lang="en-US" sz="800" b="1" dirty="0" smtClean="0"/>
              <a:t>100G</a:t>
            </a:r>
            <a:r>
              <a:rPr lang="en-US" sz="800" b="1" dirty="0" smtClean="0"/>
              <a:t>)</a:t>
            </a:r>
          </a:p>
        </p:txBody>
      </p:sp>
      <p:grpSp>
        <p:nvGrpSpPr>
          <p:cNvPr id="69" name="Group 220"/>
          <p:cNvGrpSpPr/>
          <p:nvPr/>
        </p:nvGrpSpPr>
        <p:grpSpPr>
          <a:xfrm>
            <a:off x="6965599" y="2379821"/>
            <a:ext cx="984822" cy="246221"/>
            <a:chOff x="7369437" y="4123129"/>
            <a:chExt cx="984822" cy="246221"/>
          </a:xfrm>
        </p:grpSpPr>
        <p:sp>
          <p:nvSpPr>
            <p:cNvPr id="361" name="Rectangle 360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514660" y="412312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</a:p>
          </p:txBody>
        </p:sp>
      </p:grpSp>
      <p:cxnSp>
        <p:nvCxnSpPr>
          <p:cNvPr id="365" name="Straight Connector 364"/>
          <p:cNvCxnSpPr>
            <a:stCxn id="362" idx="3"/>
            <a:endCxn id="286" idx="1"/>
          </p:cNvCxnSpPr>
          <p:nvPr/>
        </p:nvCxnSpPr>
        <p:spPr>
          <a:xfrm flipH="1">
            <a:off x="4551669" y="2502932"/>
            <a:ext cx="2459063" cy="132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1132"/>
          <p:cNvGrpSpPr/>
          <p:nvPr/>
        </p:nvGrpSpPr>
        <p:grpSpPr>
          <a:xfrm>
            <a:off x="6965599" y="4022467"/>
            <a:ext cx="959202" cy="246221"/>
            <a:chOff x="7510191" y="4085768"/>
            <a:chExt cx="959202" cy="246221"/>
          </a:xfrm>
        </p:grpSpPr>
        <p:sp>
          <p:nvSpPr>
            <p:cNvPr id="368" name="Rectangle 367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Freeform 368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7607200" y="408576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371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404"/>
          <p:cNvGrpSpPr/>
          <p:nvPr/>
        </p:nvGrpSpPr>
        <p:grpSpPr>
          <a:xfrm>
            <a:off x="2762195" y="2061814"/>
            <a:ext cx="325824" cy="263248"/>
            <a:chOff x="7263221" y="2438400"/>
            <a:chExt cx="325824" cy="263248"/>
          </a:xfrm>
        </p:grpSpPr>
        <p:sp>
          <p:nvSpPr>
            <p:cNvPr id="406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8" name="Trapezoid 407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/>
            <p:cNvCxnSpPr>
              <a:stCxn id="410" idx="0"/>
              <a:endCxn id="408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3" name="Group 320"/>
          <p:cNvGrpSpPr/>
          <p:nvPr/>
        </p:nvGrpSpPr>
        <p:grpSpPr>
          <a:xfrm>
            <a:off x="3310122" y="2023417"/>
            <a:ext cx="728479" cy="246221"/>
            <a:chOff x="2449002" y="2223851"/>
            <a:chExt cx="728479" cy="246221"/>
          </a:xfrm>
        </p:grpSpPr>
        <p:sp>
          <p:nvSpPr>
            <p:cNvPr id="413" name="Rectangle 412"/>
            <p:cNvSpPr/>
            <p:nvPr/>
          </p:nvSpPr>
          <p:spPr>
            <a:xfrm>
              <a:off x="2449002" y="2246898"/>
              <a:ext cx="728479" cy="19834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2579076" y="222385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415" name="Oval 296"/>
            <p:cNvSpPr>
              <a:spLocks noChangeArrowheads="1"/>
            </p:cNvSpPr>
            <p:nvPr/>
          </p:nvSpPr>
          <p:spPr bwMode="auto">
            <a:xfrm>
              <a:off x="3024335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Oval 296"/>
            <p:cNvSpPr>
              <a:spLocks noChangeArrowheads="1"/>
            </p:cNvSpPr>
            <p:nvPr/>
          </p:nvSpPr>
          <p:spPr bwMode="auto">
            <a:xfrm>
              <a:off x="2491681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7" name="Straight Connector 416"/>
          <p:cNvCxnSpPr>
            <a:stCxn id="338" idx="2"/>
            <a:endCxn id="415" idx="6"/>
          </p:cNvCxnSpPr>
          <p:nvPr/>
        </p:nvCxnSpPr>
        <p:spPr>
          <a:xfrm flipH="1">
            <a:off x="3985319" y="2137267"/>
            <a:ext cx="411212" cy="130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416" idx="2"/>
            <a:endCxn id="410" idx="6"/>
          </p:cNvCxnSpPr>
          <p:nvPr/>
        </p:nvCxnSpPr>
        <p:spPr>
          <a:xfrm flipH="1" flipV="1">
            <a:off x="2957751" y="2124060"/>
            <a:ext cx="395050" cy="262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4539919" y="207502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2342798" y="206032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2270026" y="257466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grpSp>
        <p:nvGrpSpPr>
          <p:cNvPr id="80" name="Group 364"/>
          <p:cNvGrpSpPr/>
          <p:nvPr/>
        </p:nvGrpSpPr>
        <p:grpSpPr>
          <a:xfrm>
            <a:off x="6965599" y="2125671"/>
            <a:ext cx="959202" cy="254150"/>
            <a:chOff x="7510191" y="4104659"/>
            <a:chExt cx="959202" cy="254150"/>
          </a:xfrm>
        </p:grpSpPr>
        <p:sp>
          <p:nvSpPr>
            <p:cNvPr id="427" name="Rectangle 426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Freeform 427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7638418" y="411258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430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94176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1" name="Straight Connector 430"/>
          <p:cNvCxnSpPr>
            <a:stCxn id="430" idx="2"/>
            <a:endCxn id="336" idx="1"/>
          </p:cNvCxnSpPr>
          <p:nvPr/>
        </p:nvCxnSpPr>
        <p:spPr>
          <a:xfrm flipH="1" flipV="1">
            <a:off x="4517421" y="2251849"/>
            <a:ext cx="2484798" cy="11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2480949" y="459254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PE1</a:t>
            </a:r>
            <a:endParaRPr lang="en-US" sz="1400" b="1" dirty="0"/>
          </a:p>
        </p:txBody>
      </p:sp>
      <p:grpSp>
        <p:nvGrpSpPr>
          <p:cNvPr id="81" name="Group 1132"/>
          <p:cNvGrpSpPr/>
          <p:nvPr/>
        </p:nvGrpSpPr>
        <p:grpSpPr>
          <a:xfrm>
            <a:off x="6965599" y="1676400"/>
            <a:ext cx="959202" cy="246221"/>
            <a:chOff x="7510191" y="4085768"/>
            <a:chExt cx="959202" cy="246221"/>
          </a:xfrm>
        </p:grpSpPr>
        <p:sp>
          <p:nvSpPr>
            <p:cNvPr id="278" name="Rectangle 277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Freeform 278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621627" y="408576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292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3" name="Straight Connector 292"/>
          <p:cNvCxnSpPr>
            <a:stCxn id="410" idx="7"/>
            <a:endCxn id="292" idx="2"/>
          </p:cNvCxnSpPr>
          <p:nvPr/>
        </p:nvCxnSpPr>
        <p:spPr>
          <a:xfrm flipV="1">
            <a:off x="2948190" y="1788940"/>
            <a:ext cx="4054029" cy="3123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5715634" y="5039342"/>
            <a:ext cx="367409" cy="21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(x4)</a:t>
            </a:r>
          </a:p>
        </p:txBody>
      </p:sp>
      <p:sp>
        <p:nvSpPr>
          <p:cNvPr id="450" name="Oval 449"/>
          <p:cNvSpPr/>
          <p:nvPr/>
        </p:nvSpPr>
        <p:spPr>
          <a:xfrm>
            <a:off x="1601146" y="2430924"/>
            <a:ext cx="470808" cy="231081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rPr>
              <a:t>X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3411335" y="2277254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ETH</a:t>
            </a:r>
            <a:endParaRPr lang="en-US" sz="1100" b="1" dirty="0"/>
          </a:p>
        </p:txBody>
      </p:sp>
      <p:sp>
        <p:nvSpPr>
          <p:cNvPr id="458" name="TextBox 457"/>
          <p:cNvSpPr txBox="1"/>
          <p:nvPr/>
        </p:nvSpPr>
        <p:spPr>
          <a:xfrm>
            <a:off x="5086877" y="385283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ODU</a:t>
            </a:r>
            <a:endParaRPr lang="en-US" sz="1100" b="1" dirty="0"/>
          </a:p>
        </p:txBody>
      </p:sp>
      <p:grpSp>
        <p:nvGrpSpPr>
          <p:cNvPr id="82" name="Group 264"/>
          <p:cNvGrpSpPr/>
          <p:nvPr/>
        </p:nvGrpSpPr>
        <p:grpSpPr>
          <a:xfrm>
            <a:off x="244189" y="3782363"/>
            <a:ext cx="1827764" cy="2124262"/>
            <a:chOff x="601850" y="3971738"/>
            <a:chExt cx="1827764" cy="2124262"/>
          </a:xfrm>
        </p:grpSpPr>
        <p:sp>
          <p:nvSpPr>
            <p:cNvPr id="352" name="Rectangle 351"/>
            <p:cNvSpPr/>
            <p:nvPr/>
          </p:nvSpPr>
          <p:spPr>
            <a:xfrm>
              <a:off x="601850" y="3971738"/>
              <a:ext cx="1827763" cy="212426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726819" y="4285757"/>
              <a:ext cx="233299" cy="1488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919222" y="4247495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</a:t>
              </a:r>
              <a:endParaRPr lang="en-US" sz="1100" dirty="0"/>
            </a:p>
          </p:txBody>
        </p:sp>
        <p:sp>
          <p:nvSpPr>
            <p:cNvPr id="366" name="Rectangle 89"/>
            <p:cNvSpPr>
              <a:spLocks noChangeArrowheads="1"/>
            </p:cNvSpPr>
            <p:nvPr/>
          </p:nvSpPr>
          <p:spPr bwMode="auto">
            <a:xfrm>
              <a:off x="766419" y="4487038"/>
              <a:ext cx="154100" cy="117280"/>
            </a:xfrm>
            <a:prstGeom prst="rect">
              <a:avLst/>
            </a:prstGeom>
            <a:solidFill>
              <a:srgbClr val="CC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altLang="en-US">
                <a:solidFill>
                  <a:schemeClr val="lt1"/>
                </a:solidFill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919222" y="4432905"/>
              <a:ext cx="1207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NodeEdgePoint</a:t>
              </a:r>
              <a:endParaRPr lang="en-US" sz="1100" dirty="0"/>
            </a:p>
          </p:txBody>
        </p:sp>
        <p:sp>
          <p:nvSpPr>
            <p:cNvPr id="374" name="Rectangle 88"/>
            <p:cNvSpPr>
              <a:spLocks noChangeArrowheads="1"/>
            </p:cNvSpPr>
            <p:nvPr/>
          </p:nvSpPr>
          <p:spPr bwMode="auto">
            <a:xfrm>
              <a:off x="766419" y="4680115"/>
              <a:ext cx="150172" cy="138516"/>
            </a:xfrm>
            <a:prstGeom prst="rect">
              <a:avLst/>
            </a:prstGeom>
            <a:solidFill>
              <a:srgbClr val="99FF99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919222" y="4604684"/>
              <a:ext cx="1510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ConnectionEndPoint</a:t>
              </a:r>
              <a:endParaRPr lang="en-US" sz="1100" dirty="0"/>
            </a:p>
          </p:txBody>
        </p:sp>
        <p:sp>
          <p:nvSpPr>
            <p:cNvPr id="395" name="Rectangle 85"/>
            <p:cNvSpPr>
              <a:spLocks noChangeArrowheads="1"/>
            </p:cNvSpPr>
            <p:nvPr/>
          </p:nvSpPr>
          <p:spPr bwMode="auto">
            <a:xfrm>
              <a:off x="726819" y="4056163"/>
              <a:ext cx="233299" cy="1704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b" anchorCtr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Calibri" pitchFamily="34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19222" y="4032157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Device</a:t>
              </a:r>
              <a:endParaRPr lang="en-US" sz="1100" dirty="0"/>
            </a:p>
          </p:txBody>
        </p:sp>
        <p:grpSp>
          <p:nvGrpSpPr>
            <p:cNvPr id="83" name="Group 216"/>
            <p:cNvGrpSpPr/>
            <p:nvPr/>
          </p:nvGrpSpPr>
          <p:grpSpPr>
            <a:xfrm>
              <a:off x="690622" y="5072114"/>
              <a:ext cx="257233" cy="140417"/>
              <a:chOff x="352367" y="5243337"/>
              <a:chExt cx="257233" cy="140417"/>
            </a:xfrm>
          </p:grpSpPr>
          <p:sp>
            <p:nvSpPr>
              <p:cNvPr id="453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rgbClr val="FFFF00"/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454" name="Flowchart: Connector 453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Flowchart: Connector 454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919223" y="5009495"/>
              <a:ext cx="982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</a:t>
              </a:r>
              <a:endParaRPr lang="en-US" sz="1100" dirty="0"/>
            </a:p>
          </p:txBody>
        </p:sp>
        <p:sp>
          <p:nvSpPr>
            <p:cNvPr id="422" name="Oval 421"/>
            <p:cNvSpPr/>
            <p:nvPr/>
          </p:nvSpPr>
          <p:spPr>
            <a:xfrm>
              <a:off x="726819" y="4866294"/>
              <a:ext cx="240262" cy="132854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Verdana"/>
                  <a:cs typeface="+mn-cs"/>
                </a:rPr>
                <a:t>X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919222" y="4780895"/>
              <a:ext cx="12578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ServiceEndPoint</a:t>
              </a:r>
              <a:endParaRPr lang="en-US" sz="1100" dirty="0"/>
            </a:p>
          </p:txBody>
        </p:sp>
        <p:sp>
          <p:nvSpPr>
            <p:cNvPr id="433" name="Rectangle 87"/>
            <p:cNvSpPr>
              <a:spLocks noChangeArrowheads="1"/>
            </p:cNvSpPr>
            <p:nvPr/>
          </p:nvSpPr>
          <p:spPr bwMode="auto">
            <a:xfrm>
              <a:off x="690623" y="5453114"/>
              <a:ext cx="257232" cy="1404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919223" y="5390495"/>
              <a:ext cx="801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</a:t>
              </a:r>
              <a:endParaRPr lang="en-US" sz="1100" dirty="0"/>
            </a:p>
          </p:txBody>
        </p:sp>
        <p:grpSp>
          <p:nvGrpSpPr>
            <p:cNvPr id="84" name="Group 216"/>
            <p:cNvGrpSpPr/>
            <p:nvPr/>
          </p:nvGrpSpPr>
          <p:grpSpPr>
            <a:xfrm>
              <a:off x="690622" y="5257524"/>
              <a:ext cx="257233" cy="140417"/>
              <a:chOff x="352367" y="5243337"/>
              <a:chExt cx="257233" cy="140417"/>
            </a:xfrm>
          </p:grpSpPr>
          <p:sp>
            <p:nvSpPr>
              <p:cNvPr id="447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448" name="Flowchart: Connector 447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Flowchart: Connector 448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8" name="TextBox 437"/>
            <p:cNvSpPr txBox="1"/>
            <p:nvPr/>
          </p:nvSpPr>
          <p:spPr>
            <a:xfrm>
              <a:off x="919222" y="5194905"/>
              <a:ext cx="12079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 Connection</a:t>
              </a:r>
              <a:endParaRPr lang="en-US" sz="11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919221" y="5575905"/>
              <a:ext cx="1371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Transitional Link</a:t>
              </a:r>
              <a:endParaRPr lang="en-US" sz="1100" dirty="0"/>
            </a:p>
          </p:txBody>
        </p:sp>
        <p:sp>
          <p:nvSpPr>
            <p:cNvPr id="440" name="Rectangle 439"/>
            <p:cNvSpPr/>
            <p:nvPr/>
          </p:nvSpPr>
          <p:spPr>
            <a:xfrm flipH="1">
              <a:off x="694983" y="5494468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 flipH="1">
              <a:off x="870357" y="5494468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87"/>
            <p:cNvSpPr>
              <a:spLocks noChangeArrowheads="1"/>
            </p:cNvSpPr>
            <p:nvPr/>
          </p:nvSpPr>
          <p:spPr bwMode="auto">
            <a:xfrm>
              <a:off x="690622" y="5664088"/>
              <a:ext cx="257232" cy="1404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 flipH="1">
              <a:off x="694982" y="5705442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 flipH="1">
              <a:off x="870356" y="5705442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685800" y="5867399"/>
              <a:ext cx="238998" cy="1263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914400" y="5791200"/>
              <a:ext cx="1250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Layer Protocol</a:t>
              </a:r>
              <a:endParaRPr lang="en-US" sz="1100" dirty="0"/>
            </a:p>
          </p:txBody>
        </p:sp>
      </p:grpSp>
      <p:sp>
        <p:nvSpPr>
          <p:cNvPr id="456" name="Oval 455"/>
          <p:cNvSpPr/>
          <p:nvPr/>
        </p:nvSpPr>
        <p:spPr>
          <a:xfrm>
            <a:off x="216711" y="152400"/>
            <a:ext cx="415895" cy="381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59" name="Title 6"/>
          <p:cNvSpPr txBox="1">
            <a:spLocks/>
          </p:cNvSpPr>
          <p:nvPr/>
        </p:nvSpPr>
        <p:spPr>
          <a:xfrm>
            <a:off x="670030" y="152400"/>
            <a:ext cx="7106465" cy="563612"/>
          </a:xfrm>
          <a:prstGeom prst="rect">
            <a:avLst/>
          </a:prstGeom>
        </p:spPr>
        <p:txBody>
          <a:bodyPr vert="horz" lIns="64279" tIns="32139" rIns="64279" bIns="32139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2BEC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10G EPL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2BEC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2BEC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 100G ODU example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solidFill>
                  <a:srgbClr val="42BECD"/>
                </a:solidFill>
                <a:latin typeface="+mj-lt"/>
                <a:ea typeface="+mj-ea"/>
                <a:cs typeface="+mj-cs"/>
              </a:rPr>
              <a:t>Layer Protocol Stack w/ </a:t>
            </a:r>
            <a:r>
              <a:rPr lang="en-US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ETH+ODU</a:t>
            </a:r>
            <a:r>
              <a:rPr lang="en-US" b="1" dirty="0" smtClean="0">
                <a:solidFill>
                  <a:srgbClr val="42BECD"/>
                </a:solidFill>
                <a:latin typeface="+mj-lt"/>
                <a:ea typeface="+mj-ea"/>
                <a:cs typeface="+mj-cs"/>
              </a:rPr>
              <a:t> Switching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2BEC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5" name="Group 459"/>
          <p:cNvGrpSpPr/>
          <p:nvPr/>
        </p:nvGrpSpPr>
        <p:grpSpPr>
          <a:xfrm>
            <a:off x="2650991" y="2501850"/>
            <a:ext cx="347880" cy="255576"/>
            <a:chOff x="8421886" y="1905000"/>
            <a:chExt cx="347880" cy="255576"/>
          </a:xfrm>
        </p:grpSpPr>
        <p:sp>
          <p:nvSpPr>
            <p:cNvPr id="461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3" name="Trapezoid 462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6" name="Group 463"/>
          <p:cNvGrpSpPr/>
          <p:nvPr/>
        </p:nvGrpSpPr>
        <p:grpSpPr>
          <a:xfrm>
            <a:off x="2685239" y="2467900"/>
            <a:ext cx="347880" cy="255576"/>
            <a:chOff x="8421886" y="1905000"/>
            <a:chExt cx="347880" cy="255576"/>
          </a:xfrm>
        </p:grpSpPr>
        <p:sp>
          <p:nvSpPr>
            <p:cNvPr id="465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7" name="Trapezoid 46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467"/>
          <p:cNvGrpSpPr/>
          <p:nvPr/>
        </p:nvGrpSpPr>
        <p:grpSpPr>
          <a:xfrm>
            <a:off x="2717584" y="2432791"/>
            <a:ext cx="347880" cy="255576"/>
            <a:chOff x="8421886" y="1905000"/>
            <a:chExt cx="347880" cy="255576"/>
          </a:xfrm>
        </p:grpSpPr>
        <p:sp>
          <p:nvSpPr>
            <p:cNvPr id="469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1" name="Trapezoid 470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471"/>
          <p:cNvGrpSpPr/>
          <p:nvPr/>
        </p:nvGrpSpPr>
        <p:grpSpPr>
          <a:xfrm>
            <a:off x="2751167" y="2392461"/>
            <a:ext cx="347880" cy="255576"/>
            <a:chOff x="8421886" y="1905000"/>
            <a:chExt cx="347880" cy="255576"/>
          </a:xfrm>
        </p:grpSpPr>
        <p:sp>
          <p:nvSpPr>
            <p:cNvPr id="47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5" name="Trapezoid 474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6" name="TextBox 475"/>
          <p:cNvSpPr txBox="1"/>
          <p:nvPr/>
        </p:nvSpPr>
        <p:spPr>
          <a:xfrm>
            <a:off x="2590801" y="2697777"/>
            <a:ext cx="477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(x20)</a:t>
            </a:r>
          </a:p>
        </p:txBody>
      </p:sp>
      <p:cxnSp>
        <p:nvCxnSpPr>
          <p:cNvPr id="411" name="Straight Connector 410"/>
          <p:cNvCxnSpPr>
            <a:stCxn id="408" idx="0"/>
            <a:endCxn id="475" idx="2"/>
          </p:cNvCxnSpPr>
          <p:nvPr/>
        </p:nvCxnSpPr>
        <p:spPr>
          <a:xfrm>
            <a:off x="2925107" y="2264047"/>
            <a:ext cx="0" cy="23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>
            <a:stCxn id="475" idx="3"/>
            <a:endCxn id="450" idx="6"/>
          </p:cNvCxnSpPr>
          <p:nvPr/>
        </p:nvCxnSpPr>
        <p:spPr>
          <a:xfrm flipH="1">
            <a:off x="2071954" y="2528793"/>
            <a:ext cx="733093" cy="1767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469" idx="1"/>
            <a:endCxn id="450" idx="6"/>
          </p:cNvCxnSpPr>
          <p:nvPr/>
        </p:nvCxnSpPr>
        <p:spPr>
          <a:xfrm flipH="1" flipV="1">
            <a:off x="2071954" y="2546465"/>
            <a:ext cx="645630" cy="141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465" idx="1"/>
            <a:endCxn id="450" idx="6"/>
          </p:cNvCxnSpPr>
          <p:nvPr/>
        </p:nvCxnSpPr>
        <p:spPr>
          <a:xfrm flipH="1" flipV="1">
            <a:off x="2071954" y="2546465"/>
            <a:ext cx="613285" cy="4922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450" idx="6"/>
          </p:cNvCxnSpPr>
          <p:nvPr/>
        </p:nvCxnSpPr>
        <p:spPr>
          <a:xfrm flipH="1" flipV="1">
            <a:off x="2071954" y="2546465"/>
            <a:ext cx="579037" cy="795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6957546" y="5033884"/>
            <a:ext cx="1524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Capacity=100G </a:t>
            </a:r>
          </a:p>
          <a:p>
            <a:r>
              <a:rPr lang="en-US" sz="800" dirty="0" smtClean="0"/>
              <a:t>supported granularity=100G</a:t>
            </a:r>
          </a:p>
          <a:p>
            <a:r>
              <a:rPr lang="en-US" sz="800" dirty="0" smtClean="0"/>
              <a:t>Max #  instances=1</a:t>
            </a:r>
            <a:endParaRPr lang="en-US" sz="800" dirty="0"/>
          </a:p>
        </p:txBody>
      </p:sp>
      <p:cxnSp>
        <p:nvCxnSpPr>
          <p:cNvPr id="495" name="Straight Connector 494"/>
          <p:cNvCxnSpPr>
            <a:stCxn id="494" idx="1"/>
            <a:endCxn id="64" idx="3"/>
          </p:cNvCxnSpPr>
          <p:nvPr/>
        </p:nvCxnSpPr>
        <p:spPr>
          <a:xfrm flipH="1" flipV="1">
            <a:off x="6139080" y="4872146"/>
            <a:ext cx="818466" cy="4079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256" idx="1"/>
            <a:endCxn id="549" idx="3"/>
          </p:cNvCxnSpPr>
          <p:nvPr/>
        </p:nvCxnSpPr>
        <p:spPr>
          <a:xfrm flipH="1">
            <a:off x="4104827" y="5131500"/>
            <a:ext cx="1108692" cy="130207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542"/>
          <p:cNvGrpSpPr/>
          <p:nvPr/>
        </p:nvGrpSpPr>
        <p:grpSpPr>
          <a:xfrm>
            <a:off x="3495828" y="3412849"/>
            <a:ext cx="325824" cy="1084439"/>
            <a:chOff x="670030" y="2209800"/>
            <a:chExt cx="325824" cy="1084439"/>
          </a:xfrm>
        </p:grpSpPr>
        <p:sp>
          <p:nvSpPr>
            <p:cNvPr id="502" name="Rectangle 60"/>
            <p:cNvSpPr>
              <a:spLocks noChangeArrowheads="1"/>
            </p:cNvSpPr>
            <p:nvPr/>
          </p:nvSpPr>
          <p:spPr bwMode="auto">
            <a:xfrm>
              <a:off x="670030" y="2209800"/>
              <a:ext cx="325824" cy="1084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323"/>
            <p:cNvSpPr>
              <a:spLocks/>
            </p:cNvSpPr>
            <p:nvPr/>
          </p:nvSpPr>
          <p:spPr bwMode="auto">
            <a:xfrm>
              <a:off x="754523" y="2812003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723138" y="2470913"/>
              <a:ext cx="219609" cy="5770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5" name="Trapezoid 504"/>
            <p:cNvSpPr/>
            <p:nvPr/>
          </p:nvSpPr>
          <p:spPr>
            <a:xfrm rot="10800000">
              <a:off x="733707" y="2521865"/>
              <a:ext cx="198470" cy="50809"/>
            </a:xfrm>
            <a:prstGeom prst="trapezoid">
              <a:avLst>
                <a:gd name="adj" fmla="val 43249"/>
              </a:avLst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06" name="Straight Connector 505"/>
            <p:cNvCxnSpPr/>
            <p:nvPr/>
          </p:nvCxnSpPr>
          <p:spPr>
            <a:xfrm>
              <a:off x="832942" y="2572674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832472" y="2776250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509"/>
            <p:cNvGrpSpPr/>
            <p:nvPr/>
          </p:nvGrpSpPr>
          <p:grpSpPr>
            <a:xfrm>
              <a:off x="767221" y="2618621"/>
              <a:ext cx="131442" cy="157629"/>
              <a:chOff x="6306505" y="3957171"/>
              <a:chExt cx="131442" cy="157629"/>
            </a:xfrm>
          </p:grpSpPr>
          <p:sp>
            <p:nvSpPr>
              <p:cNvPr id="524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5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6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527" name="Straight Connector 526"/>
              <p:cNvCxnSpPr>
                <a:stCxn id="525" idx="4"/>
                <a:endCxn id="526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>
              <a:off x="832942" y="2928650"/>
              <a:ext cx="0" cy="550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Oval 341"/>
            <p:cNvSpPr>
              <a:spLocks noChangeArrowheads="1"/>
            </p:cNvSpPr>
            <p:nvPr/>
          </p:nvSpPr>
          <p:spPr bwMode="auto">
            <a:xfrm>
              <a:off x="800299" y="2971800"/>
              <a:ext cx="65286" cy="6432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0" name="Rectangle 529"/>
            <p:cNvSpPr/>
            <p:nvPr/>
          </p:nvSpPr>
          <p:spPr>
            <a:xfrm flipH="1">
              <a:off x="760934" y="2283840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 flipH="1">
              <a:off x="760934" y="3085894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cxnSp>
          <p:nvCxnSpPr>
            <p:cNvPr id="532" name="Straight Connector 531"/>
            <p:cNvCxnSpPr/>
            <p:nvPr/>
          </p:nvCxnSpPr>
          <p:spPr>
            <a:xfrm>
              <a:off x="832942" y="2427856"/>
              <a:ext cx="0" cy="94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>
              <a:stCxn id="528" idx="4"/>
            </p:cNvCxnSpPr>
            <p:nvPr/>
          </p:nvCxnSpPr>
          <p:spPr>
            <a:xfrm>
              <a:off x="832942" y="3036129"/>
              <a:ext cx="0" cy="49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TextBox 547"/>
          <p:cNvSpPr txBox="1"/>
          <p:nvPr/>
        </p:nvSpPr>
        <p:spPr>
          <a:xfrm rot="16200000">
            <a:off x="2970126" y="3741793"/>
            <a:ext cx="679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err="1" smtClean="0"/>
              <a:t>ETHoODU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(200G)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2362200" y="5015485"/>
            <a:ext cx="1742627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Capacity=400G </a:t>
            </a:r>
          </a:p>
          <a:p>
            <a:r>
              <a:rPr lang="en-US" sz="800" dirty="0" smtClean="0"/>
              <a:t>supported granularity=100G,40G,10G</a:t>
            </a:r>
          </a:p>
          <a:p>
            <a:r>
              <a:rPr lang="en-US" sz="800" dirty="0" smtClean="0"/>
              <a:t>Max #  instances=40</a:t>
            </a:r>
            <a:endParaRPr lang="en-US" sz="800" dirty="0"/>
          </a:p>
        </p:txBody>
      </p:sp>
      <p:sp>
        <p:nvSpPr>
          <p:cNvPr id="556" name="TextBox 555"/>
          <p:cNvSpPr txBox="1"/>
          <p:nvPr/>
        </p:nvSpPr>
        <p:spPr>
          <a:xfrm>
            <a:off x="632606" y="2920406"/>
            <a:ext cx="165311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Capacity=200G </a:t>
            </a:r>
          </a:p>
          <a:p>
            <a:r>
              <a:rPr lang="en-US" sz="800" dirty="0" smtClean="0"/>
              <a:t>supported granularity=100,40G,10G</a:t>
            </a:r>
          </a:p>
          <a:p>
            <a:r>
              <a:rPr lang="en-US" sz="800" dirty="0" smtClean="0"/>
              <a:t>Max #  instances=20</a:t>
            </a:r>
            <a:endParaRPr lang="en-US" sz="800" dirty="0"/>
          </a:p>
        </p:txBody>
      </p:sp>
      <p:cxnSp>
        <p:nvCxnSpPr>
          <p:cNvPr id="393" name="Straight Connector 392"/>
          <p:cNvCxnSpPr>
            <a:stCxn id="347" idx="3"/>
            <a:endCxn id="530" idx="0"/>
          </p:cNvCxnSpPr>
          <p:nvPr/>
        </p:nvCxnSpPr>
        <p:spPr>
          <a:xfrm flipH="1">
            <a:off x="3658740" y="2730885"/>
            <a:ext cx="152087" cy="756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stCxn id="344" idx="1"/>
            <a:endCxn id="556" idx="3"/>
          </p:cNvCxnSpPr>
          <p:nvPr/>
        </p:nvCxnSpPr>
        <p:spPr>
          <a:xfrm flipH="1">
            <a:off x="2285716" y="2722341"/>
            <a:ext cx="1471231" cy="444287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2" name="TextBox 561"/>
          <p:cNvSpPr txBox="1"/>
          <p:nvPr/>
        </p:nvSpPr>
        <p:spPr>
          <a:xfrm>
            <a:off x="838201" y="1904062"/>
            <a:ext cx="1431825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Capacity=10G </a:t>
            </a:r>
          </a:p>
          <a:p>
            <a:r>
              <a:rPr lang="en-US" sz="800" dirty="0" smtClean="0"/>
              <a:t>supported granularity=10G,1G</a:t>
            </a:r>
          </a:p>
          <a:p>
            <a:r>
              <a:rPr lang="en-US" sz="800" dirty="0" smtClean="0"/>
              <a:t>Max #  instances=10</a:t>
            </a:r>
            <a:endParaRPr lang="en-US" sz="800" dirty="0"/>
          </a:p>
        </p:txBody>
      </p:sp>
      <p:cxnSp>
        <p:nvCxnSpPr>
          <p:cNvPr id="563" name="Straight Connector 562"/>
          <p:cNvCxnSpPr>
            <a:stCxn id="473" idx="1"/>
            <a:endCxn id="562" idx="3"/>
          </p:cNvCxnSpPr>
          <p:nvPr/>
        </p:nvCxnSpPr>
        <p:spPr>
          <a:xfrm flipH="1" flipV="1">
            <a:off x="2270026" y="2150284"/>
            <a:ext cx="481141" cy="36996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7" name="TextBox 566"/>
          <p:cNvSpPr txBox="1"/>
          <p:nvPr/>
        </p:nvSpPr>
        <p:spPr>
          <a:xfrm>
            <a:off x="5014300" y="2528205"/>
            <a:ext cx="1462699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</a:t>
            </a:r>
            <a:r>
              <a:rPr lang="en-US" sz="800" dirty="0" smtClean="0"/>
              <a:t>Capacity=100G </a:t>
            </a:r>
            <a:endParaRPr lang="en-US" sz="800" dirty="0" smtClean="0"/>
          </a:p>
          <a:p>
            <a:r>
              <a:rPr lang="en-US" sz="800" dirty="0" smtClean="0"/>
              <a:t>supported </a:t>
            </a:r>
            <a:r>
              <a:rPr lang="en-US" sz="800" dirty="0" smtClean="0"/>
              <a:t>granularity=10G,1G</a:t>
            </a:r>
            <a:endParaRPr lang="en-US" sz="800" dirty="0" smtClean="0"/>
          </a:p>
          <a:p>
            <a:r>
              <a:rPr lang="en-US" sz="800" dirty="0" smtClean="0"/>
              <a:t>Max #  </a:t>
            </a:r>
            <a:r>
              <a:rPr lang="en-US" sz="800" dirty="0" smtClean="0"/>
              <a:t>instances=100</a:t>
            </a:r>
            <a:endParaRPr lang="en-US" sz="800" dirty="0"/>
          </a:p>
        </p:txBody>
      </p:sp>
      <p:cxnSp>
        <p:nvCxnSpPr>
          <p:cNvPr id="372" name="Straight Connector 371"/>
          <p:cNvCxnSpPr>
            <a:stCxn id="321" idx="7"/>
            <a:endCxn id="371" idx="2"/>
          </p:cNvCxnSpPr>
          <p:nvPr/>
        </p:nvCxnSpPr>
        <p:spPr>
          <a:xfrm flipV="1">
            <a:off x="4453194" y="4135007"/>
            <a:ext cx="2549025" cy="2800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567" idx="1"/>
            <a:endCxn id="283" idx="3"/>
          </p:cNvCxnSpPr>
          <p:nvPr/>
        </p:nvCxnSpPr>
        <p:spPr>
          <a:xfrm flipH="1" flipV="1">
            <a:off x="4605549" y="2507609"/>
            <a:ext cx="408751" cy="26681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89" idx="0"/>
            <a:endCxn id="67" idx="2"/>
          </p:cNvCxnSpPr>
          <p:nvPr/>
        </p:nvCxnSpPr>
        <p:spPr>
          <a:xfrm>
            <a:off x="5964200" y="4588673"/>
            <a:ext cx="940" cy="266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5133532" y="5225534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(400G)</a:t>
            </a:r>
          </a:p>
        </p:txBody>
      </p:sp>
      <p:cxnSp>
        <p:nvCxnSpPr>
          <p:cNvPr id="322" name="Shape 321"/>
          <p:cNvCxnSpPr>
            <a:stCxn id="259" idx="2"/>
            <a:endCxn id="64" idx="1"/>
          </p:cNvCxnSpPr>
          <p:nvPr/>
        </p:nvCxnSpPr>
        <p:spPr>
          <a:xfrm rot="5400000" flipH="1" flipV="1">
            <a:off x="5468083" y="4791523"/>
            <a:ext cx="242493" cy="4037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325"/>
          <p:cNvCxnSpPr>
            <a:stCxn id="259" idx="2"/>
            <a:endCxn id="304" idx="1"/>
          </p:cNvCxnSpPr>
          <p:nvPr/>
        </p:nvCxnSpPr>
        <p:spPr>
          <a:xfrm rot="5400000" flipH="1" flipV="1">
            <a:off x="5471457" y="4828479"/>
            <a:ext cx="202163" cy="3701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328"/>
          <p:cNvCxnSpPr>
            <a:stCxn id="259" idx="2"/>
            <a:endCxn id="308" idx="1"/>
          </p:cNvCxnSpPr>
          <p:nvPr/>
        </p:nvCxnSpPr>
        <p:spPr>
          <a:xfrm rot="5400000" flipH="1" flipV="1">
            <a:off x="5472838" y="4862206"/>
            <a:ext cx="167054" cy="3378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hape 339"/>
          <p:cNvCxnSpPr>
            <a:stCxn id="259" idx="2"/>
            <a:endCxn id="312" idx="1"/>
          </p:cNvCxnSpPr>
          <p:nvPr/>
        </p:nvCxnSpPr>
        <p:spPr>
          <a:xfrm rot="5400000" flipH="1" flipV="1">
            <a:off x="5472689" y="4896305"/>
            <a:ext cx="133104" cy="3035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254"/>
          <p:cNvGrpSpPr/>
          <p:nvPr/>
        </p:nvGrpSpPr>
        <p:grpSpPr>
          <a:xfrm>
            <a:off x="4267200" y="4669749"/>
            <a:ext cx="347880" cy="255576"/>
            <a:chOff x="8421886" y="1905000"/>
            <a:chExt cx="347880" cy="255576"/>
          </a:xfrm>
        </p:grpSpPr>
        <p:sp>
          <p:nvSpPr>
            <p:cNvPr id="32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2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330" name="Straight Connector 329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Trapezoid 327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5" name="Straight Connector 374"/>
          <p:cNvCxnSpPr>
            <a:stCxn id="321" idx="4"/>
            <a:endCxn id="328" idx="2"/>
          </p:cNvCxnSpPr>
          <p:nvPr/>
        </p:nvCxnSpPr>
        <p:spPr>
          <a:xfrm>
            <a:off x="4430112" y="4470011"/>
            <a:ext cx="11028" cy="3106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199622" y="4951675"/>
            <a:ext cx="505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(400G)</a:t>
            </a:r>
          </a:p>
        </p:txBody>
      </p:sp>
      <p:cxnSp>
        <p:nvCxnSpPr>
          <p:cNvPr id="392" name="Straight Connector 391"/>
          <p:cNvCxnSpPr>
            <a:stCxn id="531" idx="2"/>
            <a:endCxn id="328" idx="3"/>
          </p:cNvCxnSpPr>
          <p:nvPr/>
        </p:nvCxnSpPr>
        <p:spPr>
          <a:xfrm>
            <a:off x="3658740" y="4432959"/>
            <a:ext cx="662340" cy="37312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stCxn id="324" idx="2"/>
            <a:endCxn id="549" idx="3"/>
          </p:cNvCxnSpPr>
          <p:nvPr/>
        </p:nvCxnSpPr>
        <p:spPr>
          <a:xfrm flipH="1">
            <a:off x="4104827" y="4884481"/>
            <a:ext cx="336313" cy="377226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357" grpId="0"/>
      <p:bldP spid="358" grpId="0"/>
      <p:bldP spid="423" grpId="0"/>
      <p:bldP spid="424" grpId="0"/>
      <p:bldP spid="5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433"/>
          <p:cNvSpPr/>
          <p:nvPr/>
        </p:nvSpPr>
        <p:spPr>
          <a:xfrm>
            <a:off x="2980705" y="1752601"/>
            <a:ext cx="3724895" cy="403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2" name="Oval 331"/>
          <p:cNvSpPr/>
          <p:nvPr/>
        </p:nvSpPr>
        <p:spPr>
          <a:xfrm>
            <a:off x="3351633" y="1847048"/>
            <a:ext cx="1372767" cy="10035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930887" y="3332382"/>
            <a:ext cx="2589865" cy="13158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grpSp>
        <p:nvGrpSpPr>
          <p:cNvPr id="2" name="Group 310"/>
          <p:cNvGrpSpPr/>
          <p:nvPr/>
        </p:nvGrpSpPr>
        <p:grpSpPr>
          <a:xfrm>
            <a:off x="5691024" y="4424971"/>
            <a:ext cx="347880" cy="255576"/>
            <a:chOff x="8421886" y="1905000"/>
            <a:chExt cx="347880" cy="255576"/>
          </a:xfrm>
        </p:grpSpPr>
        <p:sp>
          <p:nvSpPr>
            <p:cNvPr id="312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" name="Trapezoid 313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306"/>
          <p:cNvGrpSpPr/>
          <p:nvPr/>
        </p:nvGrpSpPr>
        <p:grpSpPr>
          <a:xfrm>
            <a:off x="5725272" y="4391021"/>
            <a:ext cx="347880" cy="255576"/>
            <a:chOff x="8421886" y="1905000"/>
            <a:chExt cx="347880" cy="255576"/>
          </a:xfrm>
        </p:grpSpPr>
        <p:sp>
          <p:nvSpPr>
            <p:cNvPr id="308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" name="Trapezoid 309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301"/>
          <p:cNvGrpSpPr/>
          <p:nvPr/>
        </p:nvGrpSpPr>
        <p:grpSpPr>
          <a:xfrm>
            <a:off x="5757617" y="4355912"/>
            <a:ext cx="347880" cy="255576"/>
            <a:chOff x="8421886" y="1905000"/>
            <a:chExt cx="347880" cy="255576"/>
          </a:xfrm>
        </p:grpSpPr>
        <p:sp>
          <p:nvSpPr>
            <p:cNvPr id="30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Trapezoid 305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1967" y="391075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grpSp>
        <p:nvGrpSpPr>
          <p:cNvPr id="24" name="Group 62"/>
          <p:cNvGrpSpPr/>
          <p:nvPr/>
        </p:nvGrpSpPr>
        <p:grpSpPr>
          <a:xfrm>
            <a:off x="5791200" y="4315582"/>
            <a:ext cx="347880" cy="255576"/>
            <a:chOff x="8421886" y="1905000"/>
            <a:chExt cx="347880" cy="255576"/>
          </a:xfrm>
        </p:grpSpPr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015485" y="451764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grpSp>
        <p:nvGrpSpPr>
          <p:cNvPr id="38" name="Group 220"/>
          <p:cNvGrpSpPr/>
          <p:nvPr/>
        </p:nvGrpSpPr>
        <p:grpSpPr>
          <a:xfrm>
            <a:off x="6965598" y="4303398"/>
            <a:ext cx="984822" cy="246221"/>
            <a:chOff x="7369437" y="4123129"/>
            <a:chExt cx="984822" cy="246221"/>
          </a:xfrm>
        </p:grpSpPr>
        <p:sp>
          <p:nvSpPr>
            <p:cNvPr id="160" name="Rectangle 159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161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00233" y="4123129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</a:p>
          </p:txBody>
        </p:sp>
      </p:grpSp>
      <p:cxnSp>
        <p:nvCxnSpPr>
          <p:cNvPr id="164" name="Straight Connector 163"/>
          <p:cNvCxnSpPr>
            <a:stCxn id="161" idx="3"/>
            <a:endCxn id="67" idx="1"/>
          </p:cNvCxnSpPr>
          <p:nvPr/>
        </p:nvCxnSpPr>
        <p:spPr>
          <a:xfrm flipH="1">
            <a:off x="6085200" y="4426509"/>
            <a:ext cx="925531" cy="254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208"/>
          <p:cNvGrpSpPr/>
          <p:nvPr/>
        </p:nvGrpSpPr>
        <p:grpSpPr>
          <a:xfrm>
            <a:off x="5801288" y="3894853"/>
            <a:ext cx="325824" cy="263248"/>
            <a:chOff x="7263221" y="2438400"/>
            <a:chExt cx="325824" cy="263248"/>
          </a:xfrm>
        </p:grpSpPr>
        <p:sp>
          <p:nvSpPr>
            <p:cNvPr id="180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Trapezoid 188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>
              <a:stCxn id="206" idx="0"/>
              <a:endCxn id="189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54" name="Group 364"/>
          <p:cNvGrpSpPr/>
          <p:nvPr/>
        </p:nvGrpSpPr>
        <p:grpSpPr>
          <a:xfrm>
            <a:off x="6965599" y="3929501"/>
            <a:ext cx="959202" cy="254150"/>
            <a:chOff x="7510191" y="4104659"/>
            <a:chExt cx="959202" cy="254150"/>
          </a:xfrm>
        </p:grpSpPr>
        <p:sp>
          <p:nvSpPr>
            <p:cNvPr id="228" name="Rectangle 227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623991" y="411258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31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94176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2" name="Straight Connector 231"/>
          <p:cNvCxnSpPr>
            <a:stCxn id="231" idx="2"/>
            <a:endCxn id="189" idx="1"/>
          </p:cNvCxnSpPr>
          <p:nvPr/>
        </p:nvCxnSpPr>
        <p:spPr>
          <a:xfrm flipH="1">
            <a:off x="6052448" y="4056784"/>
            <a:ext cx="949771" cy="148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20"/>
          <p:cNvGrpSpPr/>
          <p:nvPr/>
        </p:nvGrpSpPr>
        <p:grpSpPr>
          <a:xfrm>
            <a:off x="4835420" y="3816933"/>
            <a:ext cx="728479" cy="246221"/>
            <a:chOff x="2449002" y="2223851"/>
            <a:chExt cx="728479" cy="246221"/>
          </a:xfrm>
        </p:grpSpPr>
        <p:sp>
          <p:nvSpPr>
            <p:cNvPr id="239" name="Rectangle 238"/>
            <p:cNvSpPr/>
            <p:nvPr/>
          </p:nvSpPr>
          <p:spPr>
            <a:xfrm>
              <a:off x="2449002" y="2246898"/>
              <a:ext cx="728479" cy="19834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550222" y="2223851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41" name="Oval 296"/>
            <p:cNvSpPr>
              <a:spLocks noChangeArrowheads="1"/>
            </p:cNvSpPr>
            <p:nvPr/>
          </p:nvSpPr>
          <p:spPr bwMode="auto">
            <a:xfrm>
              <a:off x="3024335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296"/>
            <p:cNvSpPr>
              <a:spLocks noChangeArrowheads="1"/>
            </p:cNvSpPr>
            <p:nvPr/>
          </p:nvSpPr>
          <p:spPr bwMode="auto">
            <a:xfrm>
              <a:off x="2491681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3" name="Straight Connector 242"/>
          <p:cNvCxnSpPr>
            <a:stCxn id="206" idx="2"/>
            <a:endCxn id="241" idx="6"/>
          </p:cNvCxnSpPr>
          <p:nvPr/>
        </p:nvCxnSpPr>
        <p:spPr>
          <a:xfrm flipH="1" flipV="1">
            <a:off x="5510617" y="3943800"/>
            <a:ext cx="420941" cy="132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254"/>
          <p:cNvGrpSpPr/>
          <p:nvPr/>
        </p:nvGrpSpPr>
        <p:grpSpPr>
          <a:xfrm>
            <a:off x="5302055" y="4596554"/>
            <a:ext cx="347880" cy="255576"/>
            <a:chOff x="8421886" y="1905000"/>
            <a:chExt cx="347880" cy="255576"/>
          </a:xfrm>
        </p:grpSpPr>
        <p:sp>
          <p:nvSpPr>
            <p:cNvPr id="256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7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260" name="Straight Connector 259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Trapezoid 258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324"/>
          <p:cNvGrpSpPr/>
          <p:nvPr/>
        </p:nvGrpSpPr>
        <p:grpSpPr>
          <a:xfrm>
            <a:off x="4267202" y="3391014"/>
            <a:ext cx="325824" cy="647586"/>
            <a:chOff x="3429000" y="2758606"/>
            <a:chExt cx="325824" cy="647586"/>
          </a:xfrm>
        </p:grpSpPr>
        <p:sp>
          <p:nvSpPr>
            <p:cNvPr id="295" name="Rectangle 60"/>
            <p:cNvSpPr>
              <a:spLocks noChangeArrowheads="1"/>
            </p:cNvSpPr>
            <p:nvPr/>
          </p:nvSpPr>
          <p:spPr bwMode="auto">
            <a:xfrm>
              <a:off x="3429000" y="2758606"/>
              <a:ext cx="325824" cy="64758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323"/>
            <p:cNvSpPr>
              <a:spLocks/>
            </p:cNvSpPr>
            <p:nvPr/>
          </p:nvSpPr>
          <p:spPr bwMode="auto">
            <a:xfrm>
              <a:off x="3513493" y="3138551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482108" y="2797461"/>
              <a:ext cx="219609" cy="5729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8" name="Trapezoid 297"/>
            <p:cNvSpPr/>
            <p:nvPr/>
          </p:nvSpPr>
          <p:spPr>
            <a:xfrm rot="10800000">
              <a:off x="3492677" y="2848413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>
              <a:stCxn id="298" idx="0"/>
              <a:endCxn id="318" idx="0"/>
            </p:cNvCxnSpPr>
            <p:nvPr/>
          </p:nvCxnSpPr>
          <p:spPr>
            <a:xfrm>
              <a:off x="3591912" y="2899222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319" idx="4"/>
              <a:endCxn id="296" idx="2"/>
            </p:cNvCxnSpPr>
            <p:nvPr/>
          </p:nvCxnSpPr>
          <p:spPr>
            <a:xfrm flipH="1">
              <a:off x="3590971" y="3102798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509"/>
            <p:cNvGrpSpPr/>
            <p:nvPr/>
          </p:nvGrpSpPr>
          <p:grpSpPr>
            <a:xfrm>
              <a:off x="3526191" y="2945169"/>
              <a:ext cx="131442" cy="157629"/>
              <a:chOff x="6306505" y="3957171"/>
              <a:chExt cx="131442" cy="157629"/>
            </a:xfrm>
          </p:grpSpPr>
          <p:sp>
            <p:nvSpPr>
              <p:cNvPr id="317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8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9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20" name="Straight Connector 319"/>
              <p:cNvCxnSpPr>
                <a:stCxn id="318" idx="4"/>
                <a:endCxn id="319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3" name="Straight Connector 302"/>
            <p:cNvCxnSpPr>
              <a:stCxn id="296" idx="0"/>
              <a:endCxn id="321" idx="0"/>
            </p:cNvCxnSpPr>
            <p:nvPr/>
          </p:nvCxnSpPr>
          <p:spPr>
            <a:xfrm>
              <a:off x="3591912" y="3255198"/>
              <a:ext cx="0" cy="21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41"/>
            <p:cNvSpPr>
              <a:spLocks noChangeArrowheads="1"/>
            </p:cNvSpPr>
            <p:nvPr/>
          </p:nvSpPr>
          <p:spPr bwMode="auto">
            <a:xfrm>
              <a:off x="3559269" y="3276600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252" name="Straight Connector 251"/>
          <p:cNvCxnSpPr>
            <a:stCxn id="242" idx="2"/>
            <a:endCxn id="321" idx="6"/>
          </p:cNvCxnSpPr>
          <p:nvPr/>
        </p:nvCxnSpPr>
        <p:spPr>
          <a:xfrm flipH="1" flipV="1">
            <a:off x="4462757" y="3941173"/>
            <a:ext cx="415342" cy="262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342"/>
          <p:cNvGrpSpPr/>
          <p:nvPr/>
        </p:nvGrpSpPr>
        <p:grpSpPr>
          <a:xfrm>
            <a:off x="3891188" y="2670753"/>
            <a:ext cx="347880" cy="255576"/>
            <a:chOff x="8421886" y="1905000"/>
            <a:chExt cx="347880" cy="255576"/>
          </a:xfrm>
        </p:grpSpPr>
        <p:sp>
          <p:nvSpPr>
            <p:cNvPr id="34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8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Trapezoid 34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6" name="TextBox 355"/>
          <p:cNvSpPr txBox="1"/>
          <p:nvPr/>
        </p:nvSpPr>
        <p:spPr>
          <a:xfrm>
            <a:off x="3810000" y="2879467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(200G)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4533801" y="2438400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4523932" y="3395246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grpSp>
        <p:nvGrpSpPr>
          <p:cNvPr id="69" name="Group 220"/>
          <p:cNvGrpSpPr/>
          <p:nvPr/>
        </p:nvGrpSpPr>
        <p:grpSpPr>
          <a:xfrm>
            <a:off x="6965599" y="2456021"/>
            <a:ext cx="984822" cy="246221"/>
            <a:chOff x="7369437" y="4123129"/>
            <a:chExt cx="984822" cy="246221"/>
          </a:xfrm>
        </p:grpSpPr>
        <p:sp>
          <p:nvSpPr>
            <p:cNvPr id="361" name="Rectangle 360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514660" y="412312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</a:p>
          </p:txBody>
        </p:sp>
      </p:grpSp>
      <p:cxnSp>
        <p:nvCxnSpPr>
          <p:cNvPr id="365" name="Straight Connector 364"/>
          <p:cNvCxnSpPr>
            <a:stCxn id="362" idx="3"/>
            <a:endCxn id="286" idx="1"/>
          </p:cNvCxnSpPr>
          <p:nvPr/>
        </p:nvCxnSpPr>
        <p:spPr>
          <a:xfrm flipH="1">
            <a:off x="4551669" y="2579132"/>
            <a:ext cx="2459063" cy="132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1132"/>
          <p:cNvGrpSpPr/>
          <p:nvPr/>
        </p:nvGrpSpPr>
        <p:grpSpPr>
          <a:xfrm>
            <a:off x="6965599" y="3512133"/>
            <a:ext cx="959202" cy="246221"/>
            <a:chOff x="7510191" y="4085768"/>
            <a:chExt cx="959202" cy="246221"/>
          </a:xfrm>
        </p:grpSpPr>
        <p:sp>
          <p:nvSpPr>
            <p:cNvPr id="368" name="Rectangle 367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Freeform 368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7607200" y="408576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371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2342798" y="213652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2971800" y="266700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grpSp>
        <p:nvGrpSpPr>
          <p:cNvPr id="80" name="Group 364"/>
          <p:cNvGrpSpPr/>
          <p:nvPr/>
        </p:nvGrpSpPr>
        <p:grpSpPr>
          <a:xfrm>
            <a:off x="6965599" y="2201871"/>
            <a:ext cx="959202" cy="254150"/>
            <a:chOff x="7510191" y="4104659"/>
            <a:chExt cx="959202" cy="254150"/>
          </a:xfrm>
        </p:grpSpPr>
        <p:sp>
          <p:nvSpPr>
            <p:cNvPr id="427" name="Rectangle 426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Freeform 427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7638418" y="411258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430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94176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56864" y="483611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PE1</a:t>
            </a:r>
            <a:endParaRPr lang="en-US" sz="1400" b="1" dirty="0"/>
          </a:p>
        </p:txBody>
      </p:sp>
      <p:grpSp>
        <p:nvGrpSpPr>
          <p:cNvPr id="81" name="Group 1132"/>
          <p:cNvGrpSpPr/>
          <p:nvPr/>
        </p:nvGrpSpPr>
        <p:grpSpPr>
          <a:xfrm>
            <a:off x="6965599" y="1752600"/>
            <a:ext cx="959202" cy="246221"/>
            <a:chOff x="7510191" y="4085768"/>
            <a:chExt cx="959202" cy="246221"/>
          </a:xfrm>
        </p:grpSpPr>
        <p:sp>
          <p:nvSpPr>
            <p:cNvPr id="278" name="Rectangle 277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Freeform 278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621627" y="408576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292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5715634" y="4610566"/>
            <a:ext cx="367409" cy="21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(x4)</a:t>
            </a:r>
          </a:p>
        </p:txBody>
      </p:sp>
      <p:sp>
        <p:nvSpPr>
          <p:cNvPr id="450" name="Oval 449"/>
          <p:cNvSpPr/>
          <p:nvPr/>
        </p:nvSpPr>
        <p:spPr>
          <a:xfrm>
            <a:off x="2319548" y="2502217"/>
            <a:ext cx="470808" cy="231081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rPr>
              <a:t>X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3766401" y="2389530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ETH</a:t>
            </a:r>
            <a:endParaRPr lang="en-US" sz="1100" b="1" dirty="0"/>
          </a:p>
        </p:txBody>
      </p:sp>
      <p:sp>
        <p:nvSpPr>
          <p:cNvPr id="458" name="TextBox 457"/>
          <p:cNvSpPr txBox="1"/>
          <p:nvPr/>
        </p:nvSpPr>
        <p:spPr>
          <a:xfrm>
            <a:off x="4936640" y="418799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ODU</a:t>
            </a:r>
            <a:endParaRPr lang="en-US" sz="1100" b="1" dirty="0"/>
          </a:p>
        </p:txBody>
      </p:sp>
      <p:grpSp>
        <p:nvGrpSpPr>
          <p:cNvPr id="82" name="Group 264"/>
          <p:cNvGrpSpPr/>
          <p:nvPr/>
        </p:nvGrpSpPr>
        <p:grpSpPr>
          <a:xfrm>
            <a:off x="304798" y="3629079"/>
            <a:ext cx="1827764" cy="2124262"/>
            <a:chOff x="601850" y="3971738"/>
            <a:chExt cx="1827764" cy="2124262"/>
          </a:xfrm>
        </p:grpSpPr>
        <p:sp>
          <p:nvSpPr>
            <p:cNvPr id="352" name="Rectangle 351"/>
            <p:cNvSpPr/>
            <p:nvPr/>
          </p:nvSpPr>
          <p:spPr>
            <a:xfrm>
              <a:off x="601850" y="3971738"/>
              <a:ext cx="1827763" cy="212426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726819" y="4285757"/>
              <a:ext cx="233299" cy="1488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919222" y="4247495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</a:t>
              </a:r>
              <a:endParaRPr lang="en-US" sz="1100" dirty="0"/>
            </a:p>
          </p:txBody>
        </p:sp>
        <p:sp>
          <p:nvSpPr>
            <p:cNvPr id="366" name="Rectangle 89"/>
            <p:cNvSpPr>
              <a:spLocks noChangeArrowheads="1"/>
            </p:cNvSpPr>
            <p:nvPr/>
          </p:nvSpPr>
          <p:spPr bwMode="auto">
            <a:xfrm>
              <a:off x="766419" y="4487038"/>
              <a:ext cx="154100" cy="117280"/>
            </a:xfrm>
            <a:prstGeom prst="rect">
              <a:avLst/>
            </a:prstGeom>
            <a:solidFill>
              <a:srgbClr val="CC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altLang="en-US">
                <a:solidFill>
                  <a:schemeClr val="lt1"/>
                </a:solidFill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919222" y="4432905"/>
              <a:ext cx="1207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NodeEdgePoint</a:t>
              </a:r>
              <a:endParaRPr lang="en-US" sz="1100" dirty="0"/>
            </a:p>
          </p:txBody>
        </p:sp>
        <p:sp>
          <p:nvSpPr>
            <p:cNvPr id="374" name="Rectangle 88"/>
            <p:cNvSpPr>
              <a:spLocks noChangeArrowheads="1"/>
            </p:cNvSpPr>
            <p:nvPr/>
          </p:nvSpPr>
          <p:spPr bwMode="auto">
            <a:xfrm>
              <a:off x="766419" y="4680115"/>
              <a:ext cx="150172" cy="138516"/>
            </a:xfrm>
            <a:prstGeom prst="rect">
              <a:avLst/>
            </a:prstGeom>
            <a:solidFill>
              <a:srgbClr val="99FF99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919222" y="4604684"/>
              <a:ext cx="1510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ConnectionEndPoint</a:t>
              </a:r>
              <a:endParaRPr lang="en-US" sz="1100" dirty="0"/>
            </a:p>
          </p:txBody>
        </p:sp>
        <p:sp>
          <p:nvSpPr>
            <p:cNvPr id="395" name="Rectangle 85"/>
            <p:cNvSpPr>
              <a:spLocks noChangeArrowheads="1"/>
            </p:cNvSpPr>
            <p:nvPr/>
          </p:nvSpPr>
          <p:spPr bwMode="auto">
            <a:xfrm>
              <a:off x="726819" y="4056163"/>
              <a:ext cx="233299" cy="1704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b" anchorCtr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Calibri" pitchFamily="34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19222" y="4032157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Device</a:t>
              </a:r>
              <a:endParaRPr lang="en-US" sz="1100" dirty="0"/>
            </a:p>
          </p:txBody>
        </p:sp>
        <p:grpSp>
          <p:nvGrpSpPr>
            <p:cNvPr id="83" name="Group 216"/>
            <p:cNvGrpSpPr/>
            <p:nvPr/>
          </p:nvGrpSpPr>
          <p:grpSpPr>
            <a:xfrm>
              <a:off x="690622" y="5072114"/>
              <a:ext cx="257233" cy="140417"/>
              <a:chOff x="352367" y="5243337"/>
              <a:chExt cx="257233" cy="140417"/>
            </a:xfrm>
          </p:grpSpPr>
          <p:sp>
            <p:nvSpPr>
              <p:cNvPr id="453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rgbClr val="FFFF00"/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454" name="Flowchart: Connector 453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Flowchart: Connector 454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919223" y="5009495"/>
              <a:ext cx="982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</a:t>
              </a:r>
              <a:endParaRPr lang="en-US" sz="1100" dirty="0"/>
            </a:p>
          </p:txBody>
        </p:sp>
        <p:sp>
          <p:nvSpPr>
            <p:cNvPr id="422" name="Oval 421"/>
            <p:cNvSpPr/>
            <p:nvPr/>
          </p:nvSpPr>
          <p:spPr>
            <a:xfrm>
              <a:off x="726819" y="4866294"/>
              <a:ext cx="240262" cy="132854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Verdana"/>
                  <a:cs typeface="+mn-cs"/>
                </a:rPr>
                <a:t>X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919222" y="4780895"/>
              <a:ext cx="12578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ServiceEndPoint</a:t>
              </a:r>
              <a:endParaRPr lang="en-US" sz="1100" dirty="0"/>
            </a:p>
          </p:txBody>
        </p:sp>
        <p:sp>
          <p:nvSpPr>
            <p:cNvPr id="433" name="Rectangle 87"/>
            <p:cNvSpPr>
              <a:spLocks noChangeArrowheads="1"/>
            </p:cNvSpPr>
            <p:nvPr/>
          </p:nvSpPr>
          <p:spPr bwMode="auto">
            <a:xfrm>
              <a:off x="690623" y="5453114"/>
              <a:ext cx="257232" cy="1404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919223" y="5390495"/>
              <a:ext cx="801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</a:t>
              </a:r>
              <a:endParaRPr lang="en-US" sz="1100" dirty="0"/>
            </a:p>
          </p:txBody>
        </p:sp>
        <p:grpSp>
          <p:nvGrpSpPr>
            <p:cNvPr id="84" name="Group 216"/>
            <p:cNvGrpSpPr/>
            <p:nvPr/>
          </p:nvGrpSpPr>
          <p:grpSpPr>
            <a:xfrm>
              <a:off x="690622" y="5257524"/>
              <a:ext cx="257233" cy="140417"/>
              <a:chOff x="352367" y="5243337"/>
              <a:chExt cx="257233" cy="140417"/>
            </a:xfrm>
          </p:grpSpPr>
          <p:sp>
            <p:nvSpPr>
              <p:cNvPr id="447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448" name="Flowchart: Connector 447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Flowchart: Connector 448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8" name="TextBox 437"/>
            <p:cNvSpPr txBox="1"/>
            <p:nvPr/>
          </p:nvSpPr>
          <p:spPr>
            <a:xfrm>
              <a:off x="919222" y="5194905"/>
              <a:ext cx="12079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 Connection</a:t>
              </a:r>
              <a:endParaRPr lang="en-US" sz="11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919221" y="5575905"/>
              <a:ext cx="1371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Transitional Link</a:t>
              </a:r>
              <a:endParaRPr lang="en-US" sz="1100" dirty="0"/>
            </a:p>
          </p:txBody>
        </p:sp>
        <p:sp>
          <p:nvSpPr>
            <p:cNvPr id="440" name="Rectangle 439"/>
            <p:cNvSpPr/>
            <p:nvPr/>
          </p:nvSpPr>
          <p:spPr>
            <a:xfrm flipH="1">
              <a:off x="694983" y="5494468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 flipH="1">
              <a:off x="870357" y="5494468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87"/>
            <p:cNvSpPr>
              <a:spLocks noChangeArrowheads="1"/>
            </p:cNvSpPr>
            <p:nvPr/>
          </p:nvSpPr>
          <p:spPr bwMode="auto">
            <a:xfrm>
              <a:off x="690622" y="5664088"/>
              <a:ext cx="257232" cy="1404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 flipH="1">
              <a:off x="694982" y="5705442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 flipH="1">
              <a:off x="870356" y="5705442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685800" y="5867399"/>
              <a:ext cx="238998" cy="1263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914400" y="5791200"/>
              <a:ext cx="1250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Layer Protocol</a:t>
              </a:r>
              <a:endParaRPr lang="en-US" sz="1100" dirty="0"/>
            </a:p>
          </p:txBody>
        </p:sp>
      </p:grpSp>
      <p:sp>
        <p:nvSpPr>
          <p:cNvPr id="456" name="Oval 455"/>
          <p:cNvSpPr/>
          <p:nvPr/>
        </p:nvSpPr>
        <p:spPr>
          <a:xfrm>
            <a:off x="216711" y="152400"/>
            <a:ext cx="415895" cy="381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59" name="Title 6"/>
          <p:cNvSpPr txBox="1">
            <a:spLocks/>
          </p:cNvSpPr>
          <p:nvPr/>
        </p:nvSpPr>
        <p:spPr>
          <a:xfrm>
            <a:off x="670030" y="152400"/>
            <a:ext cx="7106465" cy="563612"/>
          </a:xfrm>
          <a:prstGeom prst="rect">
            <a:avLst/>
          </a:prstGeom>
        </p:spPr>
        <p:txBody>
          <a:bodyPr vert="horz" lIns="64279" tIns="32139" rIns="64279" bIns="32139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2BEC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10G EPL o/ 100G ODU example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solidFill>
                  <a:srgbClr val="42BECD"/>
                </a:solidFill>
                <a:latin typeface="+mj-lt"/>
                <a:ea typeface="+mj-ea"/>
                <a:cs typeface="+mj-cs"/>
              </a:rPr>
              <a:t>Layer Protocol Stack w/ </a:t>
            </a:r>
            <a:r>
              <a:rPr lang="en-US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ODU-only</a:t>
            </a:r>
            <a:r>
              <a:rPr lang="en-US" b="1" dirty="0" smtClean="0">
                <a:solidFill>
                  <a:srgbClr val="42BECD"/>
                </a:solidFill>
                <a:latin typeface="+mj-lt"/>
                <a:ea typeface="+mj-ea"/>
                <a:cs typeface="+mj-cs"/>
              </a:rPr>
              <a:t> Switching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2BEC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5" name="Group 459"/>
          <p:cNvGrpSpPr/>
          <p:nvPr/>
        </p:nvGrpSpPr>
        <p:grpSpPr>
          <a:xfrm>
            <a:off x="3361944" y="2578050"/>
            <a:ext cx="347880" cy="255576"/>
            <a:chOff x="8421886" y="1905000"/>
            <a:chExt cx="347880" cy="255576"/>
          </a:xfrm>
        </p:grpSpPr>
        <p:sp>
          <p:nvSpPr>
            <p:cNvPr id="461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3" name="Trapezoid 462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6" name="Group 463"/>
          <p:cNvGrpSpPr/>
          <p:nvPr/>
        </p:nvGrpSpPr>
        <p:grpSpPr>
          <a:xfrm>
            <a:off x="3396192" y="2544100"/>
            <a:ext cx="347880" cy="255576"/>
            <a:chOff x="8421886" y="1905000"/>
            <a:chExt cx="347880" cy="255576"/>
          </a:xfrm>
        </p:grpSpPr>
        <p:sp>
          <p:nvSpPr>
            <p:cNvPr id="465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7" name="Trapezoid 46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467"/>
          <p:cNvGrpSpPr/>
          <p:nvPr/>
        </p:nvGrpSpPr>
        <p:grpSpPr>
          <a:xfrm>
            <a:off x="3428537" y="2508991"/>
            <a:ext cx="347880" cy="255576"/>
            <a:chOff x="8421886" y="1905000"/>
            <a:chExt cx="347880" cy="255576"/>
          </a:xfrm>
        </p:grpSpPr>
        <p:sp>
          <p:nvSpPr>
            <p:cNvPr id="469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1" name="Trapezoid 470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471"/>
          <p:cNvGrpSpPr/>
          <p:nvPr/>
        </p:nvGrpSpPr>
        <p:grpSpPr>
          <a:xfrm>
            <a:off x="3462120" y="2468661"/>
            <a:ext cx="347880" cy="255576"/>
            <a:chOff x="8421886" y="1905000"/>
            <a:chExt cx="347880" cy="255576"/>
          </a:xfrm>
        </p:grpSpPr>
        <p:sp>
          <p:nvSpPr>
            <p:cNvPr id="47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5" name="Trapezoid 474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6" name="TextBox 475"/>
          <p:cNvSpPr txBox="1"/>
          <p:nvPr/>
        </p:nvSpPr>
        <p:spPr>
          <a:xfrm>
            <a:off x="3276600" y="2756356"/>
            <a:ext cx="477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(x20)</a:t>
            </a:r>
          </a:p>
        </p:txBody>
      </p:sp>
      <p:cxnSp>
        <p:nvCxnSpPr>
          <p:cNvPr id="451" name="Straight Connector 450"/>
          <p:cNvCxnSpPr>
            <a:stCxn id="475" idx="3"/>
            <a:endCxn id="450" idx="6"/>
          </p:cNvCxnSpPr>
          <p:nvPr/>
        </p:nvCxnSpPr>
        <p:spPr>
          <a:xfrm flipH="1">
            <a:off x="2790356" y="2604993"/>
            <a:ext cx="725644" cy="127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469" idx="1"/>
            <a:endCxn id="450" idx="6"/>
          </p:cNvCxnSpPr>
          <p:nvPr/>
        </p:nvCxnSpPr>
        <p:spPr>
          <a:xfrm flipH="1" flipV="1">
            <a:off x="2790356" y="2617758"/>
            <a:ext cx="638181" cy="190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465" idx="1"/>
            <a:endCxn id="450" idx="6"/>
          </p:cNvCxnSpPr>
          <p:nvPr/>
        </p:nvCxnSpPr>
        <p:spPr>
          <a:xfrm flipH="1" flipV="1">
            <a:off x="2790356" y="2617758"/>
            <a:ext cx="605836" cy="541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61" idx="1"/>
            <a:endCxn id="450" idx="6"/>
          </p:cNvCxnSpPr>
          <p:nvPr/>
        </p:nvCxnSpPr>
        <p:spPr>
          <a:xfrm flipH="1" flipV="1">
            <a:off x="2790356" y="2617758"/>
            <a:ext cx="571588" cy="88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6965598" y="4626133"/>
            <a:ext cx="1524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Capacity=100G </a:t>
            </a:r>
          </a:p>
          <a:p>
            <a:r>
              <a:rPr lang="en-US" sz="800" dirty="0" smtClean="0"/>
              <a:t>supported granularity=100G</a:t>
            </a:r>
          </a:p>
          <a:p>
            <a:r>
              <a:rPr lang="en-US" sz="800" dirty="0" smtClean="0"/>
              <a:t>Max #  instances=1</a:t>
            </a:r>
            <a:endParaRPr lang="en-US" sz="800" dirty="0"/>
          </a:p>
        </p:txBody>
      </p:sp>
      <p:cxnSp>
        <p:nvCxnSpPr>
          <p:cNvPr id="495" name="Straight Connector 494"/>
          <p:cNvCxnSpPr>
            <a:stCxn id="494" idx="1"/>
            <a:endCxn id="64" idx="3"/>
          </p:cNvCxnSpPr>
          <p:nvPr/>
        </p:nvCxnSpPr>
        <p:spPr>
          <a:xfrm flipH="1" flipV="1">
            <a:off x="6139080" y="4443370"/>
            <a:ext cx="826518" cy="42898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256" idx="2"/>
            <a:endCxn id="549" idx="0"/>
          </p:cNvCxnSpPr>
          <p:nvPr/>
        </p:nvCxnSpPr>
        <p:spPr>
          <a:xfrm flipH="1">
            <a:off x="4043396" y="4852130"/>
            <a:ext cx="1432599" cy="370427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542"/>
          <p:cNvGrpSpPr/>
          <p:nvPr/>
        </p:nvGrpSpPr>
        <p:grpSpPr>
          <a:xfrm>
            <a:off x="3484176" y="3377355"/>
            <a:ext cx="325824" cy="1084439"/>
            <a:chOff x="670030" y="2209800"/>
            <a:chExt cx="325824" cy="1084439"/>
          </a:xfrm>
        </p:grpSpPr>
        <p:sp>
          <p:nvSpPr>
            <p:cNvPr id="502" name="Rectangle 60"/>
            <p:cNvSpPr>
              <a:spLocks noChangeArrowheads="1"/>
            </p:cNvSpPr>
            <p:nvPr/>
          </p:nvSpPr>
          <p:spPr bwMode="auto">
            <a:xfrm>
              <a:off x="670030" y="2209800"/>
              <a:ext cx="325824" cy="1084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323"/>
            <p:cNvSpPr>
              <a:spLocks/>
            </p:cNvSpPr>
            <p:nvPr/>
          </p:nvSpPr>
          <p:spPr bwMode="auto">
            <a:xfrm>
              <a:off x="754523" y="2812003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723138" y="2470913"/>
              <a:ext cx="219609" cy="5770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5" name="Trapezoid 504"/>
            <p:cNvSpPr/>
            <p:nvPr/>
          </p:nvSpPr>
          <p:spPr>
            <a:xfrm rot="10800000">
              <a:off x="733707" y="2521865"/>
              <a:ext cx="198470" cy="50809"/>
            </a:xfrm>
            <a:prstGeom prst="trapezoid">
              <a:avLst>
                <a:gd name="adj" fmla="val 43249"/>
              </a:avLst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06" name="Straight Connector 505"/>
            <p:cNvCxnSpPr/>
            <p:nvPr/>
          </p:nvCxnSpPr>
          <p:spPr>
            <a:xfrm>
              <a:off x="832942" y="2572674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832472" y="2776250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509"/>
            <p:cNvGrpSpPr/>
            <p:nvPr/>
          </p:nvGrpSpPr>
          <p:grpSpPr>
            <a:xfrm>
              <a:off x="767221" y="2618621"/>
              <a:ext cx="131442" cy="157629"/>
              <a:chOff x="6306505" y="3957171"/>
              <a:chExt cx="131442" cy="157629"/>
            </a:xfrm>
          </p:grpSpPr>
          <p:sp>
            <p:nvSpPr>
              <p:cNvPr id="524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5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6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527" name="Straight Connector 526"/>
              <p:cNvCxnSpPr>
                <a:stCxn id="525" idx="4"/>
                <a:endCxn id="526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>
              <a:off x="832942" y="2928650"/>
              <a:ext cx="0" cy="550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Oval 341"/>
            <p:cNvSpPr>
              <a:spLocks noChangeArrowheads="1"/>
            </p:cNvSpPr>
            <p:nvPr/>
          </p:nvSpPr>
          <p:spPr bwMode="auto">
            <a:xfrm>
              <a:off x="800299" y="2971800"/>
              <a:ext cx="65286" cy="6432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0" name="Rectangle 529"/>
            <p:cNvSpPr/>
            <p:nvPr/>
          </p:nvSpPr>
          <p:spPr>
            <a:xfrm flipH="1">
              <a:off x="760934" y="2283840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 flipH="1">
              <a:off x="760934" y="3085894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cxnSp>
          <p:nvCxnSpPr>
            <p:cNvPr id="532" name="Straight Connector 531"/>
            <p:cNvCxnSpPr/>
            <p:nvPr/>
          </p:nvCxnSpPr>
          <p:spPr>
            <a:xfrm>
              <a:off x="832942" y="2427856"/>
              <a:ext cx="0" cy="94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>
              <a:stCxn id="528" idx="4"/>
            </p:cNvCxnSpPr>
            <p:nvPr/>
          </p:nvCxnSpPr>
          <p:spPr>
            <a:xfrm>
              <a:off x="832942" y="3036129"/>
              <a:ext cx="0" cy="49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TextBox 547"/>
          <p:cNvSpPr txBox="1"/>
          <p:nvPr/>
        </p:nvSpPr>
        <p:spPr>
          <a:xfrm rot="16200000">
            <a:off x="2974903" y="3766130"/>
            <a:ext cx="679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err="1" smtClean="0"/>
              <a:t>ETHoODU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(200G)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3172082" y="5222557"/>
            <a:ext cx="1742627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Capacity=400G </a:t>
            </a:r>
          </a:p>
          <a:p>
            <a:r>
              <a:rPr lang="en-US" sz="800" dirty="0" smtClean="0"/>
              <a:t>supported granularity=100G,40G,10G</a:t>
            </a:r>
          </a:p>
          <a:p>
            <a:r>
              <a:rPr lang="en-US" sz="800" dirty="0" smtClean="0"/>
              <a:t>Max #  instances=40</a:t>
            </a:r>
            <a:endParaRPr lang="en-US" sz="800" dirty="0"/>
          </a:p>
        </p:txBody>
      </p:sp>
      <p:sp>
        <p:nvSpPr>
          <p:cNvPr id="556" name="TextBox 555"/>
          <p:cNvSpPr txBox="1"/>
          <p:nvPr/>
        </p:nvSpPr>
        <p:spPr>
          <a:xfrm>
            <a:off x="1522371" y="2943958"/>
            <a:ext cx="1424329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Capacity=200G </a:t>
            </a:r>
          </a:p>
          <a:p>
            <a:r>
              <a:rPr lang="en-US" sz="800" dirty="0" smtClean="0"/>
              <a:t>supported granularity=100G</a:t>
            </a:r>
          </a:p>
          <a:p>
            <a:r>
              <a:rPr lang="en-US" sz="800" dirty="0" smtClean="0"/>
              <a:t>Max #  instances=2</a:t>
            </a:r>
            <a:endParaRPr lang="en-US" sz="800" dirty="0"/>
          </a:p>
        </p:txBody>
      </p:sp>
      <p:cxnSp>
        <p:nvCxnSpPr>
          <p:cNvPr id="393" name="Straight Connector 392"/>
          <p:cNvCxnSpPr>
            <a:stCxn id="347" idx="3"/>
            <a:endCxn id="530" idx="0"/>
          </p:cNvCxnSpPr>
          <p:nvPr/>
        </p:nvCxnSpPr>
        <p:spPr>
          <a:xfrm flipH="1">
            <a:off x="3647088" y="2807085"/>
            <a:ext cx="297980" cy="6443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stCxn id="344" idx="1"/>
            <a:endCxn id="556" idx="3"/>
          </p:cNvCxnSpPr>
          <p:nvPr/>
        </p:nvCxnSpPr>
        <p:spPr>
          <a:xfrm flipH="1">
            <a:off x="2946700" y="2798541"/>
            <a:ext cx="944488" cy="39163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2" name="TextBox 561"/>
          <p:cNvSpPr txBox="1"/>
          <p:nvPr/>
        </p:nvSpPr>
        <p:spPr>
          <a:xfrm>
            <a:off x="1509090" y="1924290"/>
            <a:ext cx="1431825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Capacity=10G </a:t>
            </a:r>
          </a:p>
          <a:p>
            <a:r>
              <a:rPr lang="en-US" sz="800" dirty="0" smtClean="0"/>
              <a:t>supported granularity=10G,1G</a:t>
            </a:r>
          </a:p>
          <a:p>
            <a:r>
              <a:rPr lang="en-US" sz="800" dirty="0" smtClean="0"/>
              <a:t>Max #  instances=10</a:t>
            </a:r>
            <a:endParaRPr lang="en-US" sz="800" dirty="0"/>
          </a:p>
        </p:txBody>
      </p:sp>
      <p:cxnSp>
        <p:nvCxnSpPr>
          <p:cNvPr id="563" name="Straight Connector 562"/>
          <p:cNvCxnSpPr>
            <a:stCxn id="473" idx="1"/>
            <a:endCxn id="562" idx="3"/>
          </p:cNvCxnSpPr>
          <p:nvPr/>
        </p:nvCxnSpPr>
        <p:spPr>
          <a:xfrm flipH="1" flipV="1">
            <a:off x="2940915" y="2170512"/>
            <a:ext cx="521205" cy="425937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7" name="TextBox 566"/>
          <p:cNvSpPr txBox="1"/>
          <p:nvPr/>
        </p:nvSpPr>
        <p:spPr>
          <a:xfrm>
            <a:off x="5014301" y="2604405"/>
            <a:ext cx="13103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Capacity=100G </a:t>
            </a:r>
          </a:p>
          <a:p>
            <a:r>
              <a:rPr lang="en-US" sz="800" dirty="0" smtClean="0"/>
              <a:t>supported granularity=10G</a:t>
            </a:r>
          </a:p>
          <a:p>
            <a:r>
              <a:rPr lang="en-US" sz="800" dirty="0" smtClean="0"/>
              <a:t>Max #  instances=10</a:t>
            </a:r>
            <a:endParaRPr lang="en-US" sz="800" dirty="0"/>
          </a:p>
        </p:txBody>
      </p:sp>
      <p:cxnSp>
        <p:nvCxnSpPr>
          <p:cNvPr id="372" name="Straight Connector 371"/>
          <p:cNvCxnSpPr>
            <a:stCxn id="321" idx="7"/>
            <a:endCxn id="371" idx="2"/>
          </p:cNvCxnSpPr>
          <p:nvPr/>
        </p:nvCxnSpPr>
        <p:spPr>
          <a:xfrm flipV="1">
            <a:off x="4453196" y="3624673"/>
            <a:ext cx="2549023" cy="2937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567" idx="1"/>
            <a:endCxn id="283" idx="3"/>
          </p:cNvCxnSpPr>
          <p:nvPr/>
        </p:nvCxnSpPr>
        <p:spPr>
          <a:xfrm flipH="1" flipV="1">
            <a:off x="4605549" y="2583809"/>
            <a:ext cx="408752" cy="26681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5209732" y="4836112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(400G)</a:t>
            </a:r>
          </a:p>
        </p:txBody>
      </p:sp>
      <p:cxnSp>
        <p:nvCxnSpPr>
          <p:cNvPr id="72" name="Straight Connector 71"/>
          <p:cNvCxnSpPr>
            <a:stCxn id="189" idx="0"/>
            <a:endCxn id="67" idx="2"/>
          </p:cNvCxnSpPr>
          <p:nvPr/>
        </p:nvCxnSpPr>
        <p:spPr>
          <a:xfrm>
            <a:off x="5964200" y="4097086"/>
            <a:ext cx="940" cy="32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35"/>
          <p:cNvCxnSpPr>
            <a:stCxn id="259" idx="2"/>
            <a:endCxn id="64" idx="1"/>
          </p:cNvCxnSpPr>
          <p:nvPr/>
        </p:nvCxnSpPr>
        <p:spPr>
          <a:xfrm rot="5400000" flipH="1" flipV="1">
            <a:off x="5501542" y="4417824"/>
            <a:ext cx="264111" cy="3152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36"/>
          <p:cNvCxnSpPr>
            <a:stCxn id="259" idx="2"/>
            <a:endCxn id="304" idx="1"/>
          </p:cNvCxnSpPr>
          <p:nvPr/>
        </p:nvCxnSpPr>
        <p:spPr>
          <a:xfrm rot="5400000" flipH="1" flipV="1">
            <a:off x="5504916" y="4454780"/>
            <a:ext cx="223781" cy="2816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37"/>
          <p:cNvCxnSpPr>
            <a:stCxn id="259" idx="2"/>
            <a:endCxn id="308" idx="1"/>
          </p:cNvCxnSpPr>
          <p:nvPr/>
        </p:nvCxnSpPr>
        <p:spPr>
          <a:xfrm rot="5400000" flipH="1" flipV="1">
            <a:off x="5506297" y="4488507"/>
            <a:ext cx="188672" cy="2492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3"/>
          <p:cNvCxnSpPr>
            <a:stCxn id="259" idx="2"/>
            <a:endCxn id="312" idx="1"/>
          </p:cNvCxnSpPr>
          <p:nvPr/>
        </p:nvCxnSpPr>
        <p:spPr>
          <a:xfrm rot="5400000" flipH="1" flipV="1">
            <a:off x="5506148" y="4522606"/>
            <a:ext cx="154722" cy="2150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281"/>
          <p:cNvGrpSpPr/>
          <p:nvPr/>
        </p:nvGrpSpPr>
        <p:grpSpPr>
          <a:xfrm>
            <a:off x="4257669" y="2456021"/>
            <a:ext cx="347880" cy="255576"/>
            <a:chOff x="8421886" y="1905000"/>
            <a:chExt cx="347880" cy="255576"/>
          </a:xfrm>
        </p:grpSpPr>
        <p:sp>
          <p:nvSpPr>
            <p:cNvPr id="28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9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rapezoid 285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5" name="Shape 354"/>
          <p:cNvCxnSpPr>
            <a:stCxn id="347" idx="2"/>
            <a:endCxn id="286" idx="3"/>
          </p:cNvCxnSpPr>
          <p:nvPr/>
        </p:nvCxnSpPr>
        <p:spPr>
          <a:xfrm rot="5400000" flipH="1" flipV="1">
            <a:off x="4093675" y="2563807"/>
            <a:ext cx="189327" cy="24642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3462120" y="2057398"/>
            <a:ext cx="1130421" cy="314910"/>
            <a:chOff x="3445470" y="1487715"/>
            <a:chExt cx="1130421" cy="314910"/>
          </a:xfrm>
        </p:grpSpPr>
        <p:sp>
          <p:nvSpPr>
            <p:cNvPr id="512" name="Rectangle 60"/>
            <p:cNvSpPr>
              <a:spLocks noChangeArrowheads="1"/>
            </p:cNvSpPr>
            <p:nvPr/>
          </p:nvSpPr>
          <p:spPr bwMode="auto">
            <a:xfrm rot="16200000">
              <a:off x="3853226" y="1079959"/>
              <a:ext cx="314910" cy="1130421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 rot="16200000">
              <a:off x="3922743" y="1537499"/>
              <a:ext cx="131602" cy="204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F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01" name="Trapezoid 400"/>
            <p:cNvSpPr/>
            <p:nvPr/>
          </p:nvSpPr>
          <p:spPr>
            <a:xfrm rot="10800000">
              <a:off x="3518680" y="1690912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 rot="16200000">
              <a:off x="3906490" y="1151499"/>
              <a:ext cx="219681" cy="9962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77" name="Group 509"/>
            <p:cNvGrpSpPr/>
            <p:nvPr/>
          </p:nvGrpSpPr>
          <p:grpSpPr>
            <a:xfrm rot="16200000">
              <a:off x="3805958" y="1561065"/>
              <a:ext cx="131442" cy="157629"/>
              <a:chOff x="6306505" y="3957170"/>
              <a:chExt cx="131442" cy="157630"/>
            </a:xfrm>
          </p:grpSpPr>
          <p:sp>
            <p:nvSpPr>
              <p:cNvPr id="478" name="Oval 319"/>
              <p:cNvSpPr>
                <a:spLocks noChangeArrowheads="1"/>
              </p:cNvSpPr>
              <p:nvPr/>
            </p:nvSpPr>
            <p:spPr bwMode="auto">
              <a:xfrm>
                <a:off x="6306505" y="3957170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79" name="Oval 334"/>
              <p:cNvSpPr>
                <a:spLocks noChangeArrowheads="1"/>
              </p:cNvSpPr>
              <p:nvPr/>
            </p:nvSpPr>
            <p:spPr bwMode="auto">
              <a:xfrm>
                <a:off x="6339584" y="3957170"/>
                <a:ext cx="65286" cy="651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80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481" name="Straight Connector 480"/>
              <p:cNvCxnSpPr>
                <a:stCxn id="479" idx="4"/>
                <a:endCxn id="480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 509"/>
            <p:cNvGrpSpPr/>
            <p:nvPr/>
          </p:nvGrpSpPr>
          <p:grpSpPr>
            <a:xfrm rot="16200000">
              <a:off x="4039840" y="1561065"/>
              <a:ext cx="131442" cy="157629"/>
              <a:chOff x="6306505" y="3957171"/>
              <a:chExt cx="131442" cy="157629"/>
            </a:xfrm>
          </p:grpSpPr>
          <p:sp>
            <p:nvSpPr>
              <p:cNvPr id="484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86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87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489" name="Straight Connector 488"/>
              <p:cNvCxnSpPr>
                <a:stCxn id="486" idx="4"/>
                <a:endCxn id="487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0" name="Trapezoid 499"/>
            <p:cNvSpPr/>
            <p:nvPr/>
          </p:nvSpPr>
          <p:spPr>
            <a:xfrm rot="10800000">
              <a:off x="4313288" y="1690912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50" name="Shape 249"/>
            <p:cNvCxnSpPr>
              <a:stCxn id="401" idx="2"/>
              <a:endCxn id="479" idx="0"/>
            </p:cNvCxnSpPr>
            <p:nvPr/>
          </p:nvCxnSpPr>
          <p:spPr>
            <a:xfrm rot="5400000" flipH="1" flipV="1">
              <a:off x="3679874" y="1577921"/>
              <a:ext cx="51033" cy="17495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hape 253"/>
            <p:cNvCxnSpPr>
              <a:stCxn id="500" idx="2"/>
              <a:endCxn id="487" idx="4"/>
            </p:cNvCxnSpPr>
            <p:nvPr/>
          </p:nvCxnSpPr>
          <p:spPr>
            <a:xfrm rot="16200000" flipV="1">
              <a:off x="4272934" y="1551322"/>
              <a:ext cx="51032" cy="22814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3" name="TextBox 422"/>
          <p:cNvSpPr txBox="1"/>
          <p:nvPr/>
        </p:nvSpPr>
        <p:spPr>
          <a:xfrm>
            <a:off x="3776416" y="175260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</a:t>
            </a:r>
            <a:r>
              <a:rPr lang="en-US" sz="800" b="1" dirty="0" smtClean="0"/>
              <a:t>)</a:t>
            </a:r>
            <a:endParaRPr lang="en-US" sz="800" b="1" dirty="0" smtClean="0"/>
          </a:p>
        </p:txBody>
      </p:sp>
      <p:cxnSp>
        <p:nvCxnSpPr>
          <p:cNvPr id="339" name="Straight Connector 338"/>
          <p:cNvCxnSpPr>
            <a:stCxn id="500" idx="0"/>
            <a:endCxn id="286" idx="2"/>
          </p:cNvCxnSpPr>
          <p:nvPr/>
        </p:nvCxnSpPr>
        <p:spPr>
          <a:xfrm>
            <a:off x="4429173" y="2311404"/>
            <a:ext cx="2436" cy="25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>
            <a:stCxn id="401" idx="0"/>
            <a:endCxn id="475" idx="2"/>
          </p:cNvCxnSpPr>
          <p:nvPr/>
        </p:nvCxnSpPr>
        <p:spPr>
          <a:xfrm>
            <a:off x="3634565" y="2311404"/>
            <a:ext cx="1495" cy="268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86" idx="0"/>
            <a:endCxn id="298" idx="2"/>
          </p:cNvCxnSpPr>
          <p:nvPr/>
        </p:nvCxnSpPr>
        <p:spPr>
          <a:xfrm flipH="1">
            <a:off x="4430114" y="2617758"/>
            <a:ext cx="1495" cy="86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430" idx="2"/>
            <a:endCxn id="500" idx="1"/>
          </p:cNvCxnSpPr>
          <p:nvPr/>
        </p:nvCxnSpPr>
        <p:spPr>
          <a:xfrm flipH="1" flipV="1">
            <a:off x="4517421" y="2285999"/>
            <a:ext cx="2484798" cy="431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479" idx="6"/>
            <a:endCxn id="292" idx="2"/>
          </p:cNvCxnSpPr>
          <p:nvPr/>
        </p:nvCxnSpPr>
        <p:spPr>
          <a:xfrm flipV="1">
            <a:off x="3842115" y="1865140"/>
            <a:ext cx="3160104" cy="3117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254"/>
          <p:cNvGrpSpPr/>
          <p:nvPr/>
        </p:nvGrpSpPr>
        <p:grpSpPr>
          <a:xfrm>
            <a:off x="4267200" y="4381308"/>
            <a:ext cx="347880" cy="255576"/>
            <a:chOff x="8421886" y="1905000"/>
            <a:chExt cx="347880" cy="255576"/>
          </a:xfrm>
        </p:grpSpPr>
        <p:sp>
          <p:nvSpPr>
            <p:cNvPr id="307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86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Trapezoid 38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9" name="TextBox 398"/>
          <p:cNvSpPr txBox="1"/>
          <p:nvPr/>
        </p:nvSpPr>
        <p:spPr>
          <a:xfrm>
            <a:off x="4364393" y="4626133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(400G)</a:t>
            </a:r>
          </a:p>
        </p:txBody>
      </p:sp>
      <p:cxnSp>
        <p:nvCxnSpPr>
          <p:cNvPr id="285" name="Straight Connector 284"/>
          <p:cNvCxnSpPr>
            <a:stCxn id="321" idx="4"/>
            <a:endCxn id="387" idx="2"/>
          </p:cNvCxnSpPr>
          <p:nvPr/>
        </p:nvCxnSpPr>
        <p:spPr>
          <a:xfrm>
            <a:off x="4430114" y="3973337"/>
            <a:ext cx="11026" cy="5188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531" idx="1"/>
            <a:endCxn id="387" idx="3"/>
          </p:cNvCxnSpPr>
          <p:nvPr/>
        </p:nvCxnSpPr>
        <p:spPr>
          <a:xfrm>
            <a:off x="3719096" y="4325457"/>
            <a:ext cx="601984" cy="19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307" idx="2"/>
            <a:endCxn id="549" idx="0"/>
          </p:cNvCxnSpPr>
          <p:nvPr/>
        </p:nvCxnSpPr>
        <p:spPr>
          <a:xfrm flipH="1">
            <a:off x="4043396" y="4636884"/>
            <a:ext cx="397744" cy="58567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7" grpId="0"/>
      <p:bldP spid="358" grpId="0"/>
      <p:bldP spid="424" grpId="0"/>
      <p:bldP spid="567" grpId="0" animBg="1"/>
      <p:bldP spid="4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433"/>
          <p:cNvSpPr/>
          <p:nvPr/>
        </p:nvSpPr>
        <p:spPr>
          <a:xfrm>
            <a:off x="2338190" y="1844721"/>
            <a:ext cx="4234410" cy="37069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802878" y="3550768"/>
            <a:ext cx="1597922" cy="17666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10"/>
          <p:cNvGrpSpPr/>
          <p:nvPr/>
        </p:nvGrpSpPr>
        <p:grpSpPr>
          <a:xfrm>
            <a:off x="5691024" y="5024486"/>
            <a:ext cx="347880" cy="255576"/>
            <a:chOff x="8421886" y="1905000"/>
            <a:chExt cx="347880" cy="255576"/>
          </a:xfrm>
        </p:grpSpPr>
        <p:sp>
          <p:nvSpPr>
            <p:cNvPr id="312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" name="Trapezoid 313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306"/>
          <p:cNvGrpSpPr/>
          <p:nvPr/>
        </p:nvGrpSpPr>
        <p:grpSpPr>
          <a:xfrm>
            <a:off x="5725272" y="4990536"/>
            <a:ext cx="347880" cy="255576"/>
            <a:chOff x="8421886" y="1905000"/>
            <a:chExt cx="347880" cy="255576"/>
          </a:xfrm>
        </p:grpSpPr>
        <p:sp>
          <p:nvSpPr>
            <p:cNvPr id="308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" name="Trapezoid 309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301"/>
          <p:cNvGrpSpPr/>
          <p:nvPr/>
        </p:nvGrpSpPr>
        <p:grpSpPr>
          <a:xfrm>
            <a:off x="5757617" y="4955427"/>
            <a:ext cx="347880" cy="255576"/>
            <a:chOff x="8421886" y="1905000"/>
            <a:chExt cx="347880" cy="255576"/>
          </a:xfrm>
        </p:grpSpPr>
        <p:sp>
          <p:nvSpPr>
            <p:cNvPr id="30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Trapezoid 305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2" name="Oval 331"/>
          <p:cNvSpPr/>
          <p:nvPr/>
        </p:nvSpPr>
        <p:spPr>
          <a:xfrm>
            <a:off x="4254696" y="2033719"/>
            <a:ext cx="1819455" cy="10035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1132"/>
          <p:cNvGrpSpPr/>
          <p:nvPr/>
        </p:nvGrpSpPr>
        <p:grpSpPr>
          <a:xfrm>
            <a:off x="6789852" y="4204061"/>
            <a:ext cx="959202" cy="246221"/>
            <a:chOff x="7510191" y="4085768"/>
            <a:chExt cx="959202" cy="246221"/>
          </a:xfrm>
        </p:grpSpPr>
        <p:sp>
          <p:nvSpPr>
            <p:cNvPr id="12" name="Rectangle 11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07200" y="408576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15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64"/>
          <p:cNvGrpSpPr/>
          <p:nvPr/>
        </p:nvGrpSpPr>
        <p:grpSpPr>
          <a:xfrm>
            <a:off x="6789852" y="4634597"/>
            <a:ext cx="959202" cy="254150"/>
            <a:chOff x="7510191" y="4104659"/>
            <a:chExt cx="959202" cy="254150"/>
          </a:xfrm>
        </p:grpSpPr>
        <p:sp>
          <p:nvSpPr>
            <p:cNvPr id="17" name="Rectangle 16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07200" y="411258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  <a:endParaRPr lang="en-US" sz="1000" dirty="0"/>
            </a:p>
          </p:txBody>
        </p:sp>
        <p:sp>
          <p:nvSpPr>
            <p:cNvPr id="20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47933" y="4365522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grpSp>
        <p:nvGrpSpPr>
          <p:cNvPr id="8" name="Group 23"/>
          <p:cNvGrpSpPr/>
          <p:nvPr/>
        </p:nvGrpSpPr>
        <p:grpSpPr>
          <a:xfrm>
            <a:off x="5802228" y="3725091"/>
            <a:ext cx="325824" cy="1145584"/>
            <a:chOff x="8357508" y="4396513"/>
            <a:chExt cx="325824" cy="1145584"/>
          </a:xfrm>
        </p:grpSpPr>
        <p:sp>
          <p:nvSpPr>
            <p:cNvPr id="25" name="Rectangle 60"/>
            <p:cNvSpPr>
              <a:spLocks noChangeArrowheads="1"/>
            </p:cNvSpPr>
            <p:nvPr/>
          </p:nvSpPr>
          <p:spPr bwMode="auto">
            <a:xfrm>
              <a:off x="8357508" y="4396513"/>
              <a:ext cx="325824" cy="114558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23"/>
            <p:cNvSpPr>
              <a:spLocks/>
            </p:cNvSpPr>
            <p:nvPr/>
          </p:nvSpPr>
          <p:spPr bwMode="auto">
            <a:xfrm>
              <a:off x="8442001" y="4776458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10616" y="4435368"/>
              <a:ext cx="219609" cy="10568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rapezoid 27"/>
            <p:cNvSpPr/>
            <p:nvPr/>
          </p:nvSpPr>
          <p:spPr>
            <a:xfrm rot="10800000">
              <a:off x="8421185" y="4486320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0"/>
              <a:endCxn id="48" idx="0"/>
            </p:cNvCxnSpPr>
            <p:nvPr/>
          </p:nvCxnSpPr>
          <p:spPr>
            <a:xfrm>
              <a:off x="8520420" y="4537129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9" idx="4"/>
              <a:endCxn id="26" idx="2"/>
            </p:cNvCxnSpPr>
            <p:nvPr/>
          </p:nvCxnSpPr>
          <p:spPr>
            <a:xfrm flipH="1">
              <a:off x="8519479" y="4740705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509"/>
            <p:cNvGrpSpPr/>
            <p:nvPr/>
          </p:nvGrpSpPr>
          <p:grpSpPr>
            <a:xfrm>
              <a:off x="8454699" y="4583076"/>
              <a:ext cx="131442" cy="157629"/>
              <a:chOff x="6306505" y="3957171"/>
              <a:chExt cx="131442" cy="157629"/>
            </a:xfrm>
          </p:grpSpPr>
          <p:sp>
            <p:nvSpPr>
              <p:cNvPr id="47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8" idx="4"/>
                <a:endCxn id="49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521"/>
            <p:cNvGrpSpPr/>
            <p:nvPr/>
          </p:nvGrpSpPr>
          <p:grpSpPr>
            <a:xfrm>
              <a:off x="8454619" y="4943644"/>
              <a:ext cx="131602" cy="399534"/>
              <a:chOff x="5504761" y="4267200"/>
              <a:chExt cx="131602" cy="39953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04761" y="4369914"/>
                <a:ext cx="131602" cy="2047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F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510"/>
              <p:cNvGrpSpPr/>
              <p:nvPr/>
            </p:nvGrpSpPr>
            <p:grpSpPr>
              <a:xfrm>
                <a:off x="5504841" y="4267200"/>
                <a:ext cx="131442" cy="157629"/>
                <a:chOff x="6306505" y="3957171"/>
                <a:chExt cx="131442" cy="157629"/>
              </a:xfrm>
            </p:grpSpPr>
            <p:sp>
              <p:nvSpPr>
                <p:cNvPr id="43" name="Oval 319"/>
                <p:cNvSpPr>
                  <a:spLocks noChangeArrowheads="1"/>
                </p:cNvSpPr>
                <p:nvPr/>
              </p:nvSpPr>
              <p:spPr bwMode="auto">
                <a:xfrm>
                  <a:off x="6306505" y="3957171"/>
                  <a:ext cx="131442" cy="15762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334"/>
                <p:cNvSpPr>
                  <a:spLocks noChangeArrowheads="1"/>
                </p:cNvSpPr>
                <p:nvPr/>
              </p:nvSpPr>
              <p:spPr bwMode="auto">
                <a:xfrm>
                  <a:off x="6339583" y="3957171"/>
                  <a:ext cx="65286" cy="6519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5" name="Oval 341"/>
                <p:cNvSpPr>
                  <a:spLocks noChangeArrowheads="1"/>
                </p:cNvSpPr>
                <p:nvPr/>
              </p:nvSpPr>
              <p:spPr bwMode="auto">
                <a:xfrm>
                  <a:off x="6339583" y="4050471"/>
                  <a:ext cx="65286" cy="643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>
                  <a:stCxn id="44" idx="4"/>
                  <a:endCxn id="45" idx="0"/>
                </p:cNvCxnSpPr>
                <p:nvPr/>
              </p:nvCxnSpPr>
              <p:spPr>
                <a:xfrm>
                  <a:off x="6372226" y="4022370"/>
                  <a:ext cx="0" cy="2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515"/>
              <p:cNvGrpSpPr/>
              <p:nvPr/>
            </p:nvGrpSpPr>
            <p:grpSpPr>
              <a:xfrm>
                <a:off x="5504841" y="4509105"/>
                <a:ext cx="131442" cy="157629"/>
                <a:chOff x="6306505" y="3957171"/>
                <a:chExt cx="131442" cy="157629"/>
              </a:xfrm>
            </p:grpSpPr>
            <p:sp>
              <p:nvSpPr>
                <p:cNvPr id="39" name="Oval 319"/>
                <p:cNvSpPr>
                  <a:spLocks noChangeArrowheads="1"/>
                </p:cNvSpPr>
                <p:nvPr/>
              </p:nvSpPr>
              <p:spPr bwMode="auto">
                <a:xfrm>
                  <a:off x="6306505" y="3957171"/>
                  <a:ext cx="131442" cy="15762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0" name="Oval 334"/>
                <p:cNvSpPr>
                  <a:spLocks noChangeArrowheads="1"/>
                </p:cNvSpPr>
                <p:nvPr/>
              </p:nvSpPr>
              <p:spPr bwMode="auto">
                <a:xfrm>
                  <a:off x="6339583" y="3957171"/>
                  <a:ext cx="65286" cy="6519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1" name="Oval 341"/>
                <p:cNvSpPr>
                  <a:spLocks noChangeArrowheads="1"/>
                </p:cNvSpPr>
                <p:nvPr/>
              </p:nvSpPr>
              <p:spPr bwMode="auto">
                <a:xfrm>
                  <a:off x="6339583" y="4050471"/>
                  <a:ext cx="65286" cy="643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>
                  <a:stCxn id="40" idx="4"/>
                  <a:endCxn id="41" idx="0"/>
                </p:cNvCxnSpPr>
                <p:nvPr/>
              </p:nvCxnSpPr>
              <p:spPr>
                <a:xfrm>
                  <a:off x="6372226" y="4022370"/>
                  <a:ext cx="0" cy="2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Straight Connector 32"/>
            <p:cNvCxnSpPr/>
            <p:nvPr/>
          </p:nvCxnSpPr>
          <p:spPr>
            <a:xfrm>
              <a:off x="8520420" y="4893105"/>
              <a:ext cx="0" cy="50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apezoid 33"/>
            <p:cNvSpPr/>
            <p:nvPr/>
          </p:nvSpPr>
          <p:spPr>
            <a:xfrm rot="10800000">
              <a:off x="8421185" y="5400192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520420" y="5343178"/>
              <a:ext cx="1" cy="57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44" idx="6"/>
            <a:endCxn id="15" idx="2"/>
          </p:cNvCxnSpPr>
          <p:nvPr/>
        </p:nvCxnSpPr>
        <p:spPr>
          <a:xfrm>
            <a:off x="5997783" y="4304822"/>
            <a:ext cx="828689" cy="117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2"/>
            <a:endCxn id="34" idx="1"/>
          </p:cNvCxnSpPr>
          <p:nvPr/>
        </p:nvCxnSpPr>
        <p:spPr>
          <a:xfrm flipH="1" flipV="1">
            <a:off x="6053388" y="4754174"/>
            <a:ext cx="773084" cy="7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2"/>
          <p:cNvGrpSpPr/>
          <p:nvPr/>
        </p:nvGrpSpPr>
        <p:grpSpPr>
          <a:xfrm>
            <a:off x="5791200" y="4915097"/>
            <a:ext cx="347880" cy="255576"/>
            <a:chOff x="8421886" y="1905000"/>
            <a:chExt cx="347880" cy="255576"/>
          </a:xfrm>
        </p:grpSpPr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965140" y="4779579"/>
            <a:ext cx="0" cy="246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220"/>
          <p:cNvGrpSpPr/>
          <p:nvPr/>
        </p:nvGrpSpPr>
        <p:grpSpPr>
          <a:xfrm>
            <a:off x="6789852" y="4917173"/>
            <a:ext cx="984822" cy="246221"/>
            <a:chOff x="7369437" y="4123129"/>
            <a:chExt cx="984822" cy="246221"/>
          </a:xfrm>
        </p:grpSpPr>
        <p:sp>
          <p:nvSpPr>
            <p:cNvPr id="74" name="Rectangle 73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00233" y="4123129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ODU</a:t>
              </a:r>
            </a:p>
          </p:txBody>
        </p:sp>
      </p:grpSp>
      <p:cxnSp>
        <p:nvCxnSpPr>
          <p:cNvPr id="78" name="Straight Connector 77"/>
          <p:cNvCxnSpPr>
            <a:stCxn id="75" idx="3"/>
            <a:endCxn id="67" idx="1"/>
          </p:cNvCxnSpPr>
          <p:nvPr/>
        </p:nvCxnSpPr>
        <p:spPr>
          <a:xfrm flipH="1">
            <a:off x="6085200" y="5040284"/>
            <a:ext cx="749785" cy="111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943600" y="517067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(100G)</a:t>
            </a:r>
          </a:p>
        </p:txBody>
      </p:sp>
      <p:grpSp>
        <p:nvGrpSpPr>
          <p:cNvPr id="70" name="Group 254"/>
          <p:cNvGrpSpPr/>
          <p:nvPr/>
        </p:nvGrpSpPr>
        <p:grpSpPr>
          <a:xfrm>
            <a:off x="5257800" y="5219897"/>
            <a:ext cx="347880" cy="255576"/>
            <a:chOff x="8421886" y="1905000"/>
            <a:chExt cx="347880" cy="255576"/>
          </a:xfrm>
        </p:grpSpPr>
        <p:sp>
          <p:nvSpPr>
            <p:cNvPr id="256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1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260" name="Straight Connector 259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Trapezoid 258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4752532" y="5239218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ODU</a:t>
            </a:r>
          </a:p>
          <a:p>
            <a:pPr algn="ctr"/>
            <a:r>
              <a:rPr lang="en-US" sz="800" b="1" dirty="0" smtClean="0"/>
              <a:t>(400G)</a:t>
            </a:r>
          </a:p>
        </p:txBody>
      </p:sp>
      <p:grpSp>
        <p:nvGrpSpPr>
          <p:cNvPr id="73" name="Group 281"/>
          <p:cNvGrpSpPr/>
          <p:nvPr/>
        </p:nvGrpSpPr>
        <p:grpSpPr>
          <a:xfrm>
            <a:off x="5791200" y="2642178"/>
            <a:ext cx="347880" cy="255576"/>
            <a:chOff x="8421886" y="1905000"/>
            <a:chExt cx="347880" cy="255576"/>
          </a:xfrm>
        </p:grpSpPr>
        <p:sp>
          <p:nvSpPr>
            <p:cNvPr id="28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0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rapezoid 285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91" name="Straight Connector 290"/>
          <p:cNvCxnSpPr>
            <a:stCxn id="286" idx="0"/>
            <a:endCxn id="28" idx="2"/>
          </p:cNvCxnSpPr>
          <p:nvPr/>
        </p:nvCxnSpPr>
        <p:spPr>
          <a:xfrm>
            <a:off x="5965140" y="2803915"/>
            <a:ext cx="0" cy="1010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332"/>
          <p:cNvGrpSpPr/>
          <p:nvPr/>
        </p:nvGrpSpPr>
        <p:grpSpPr>
          <a:xfrm>
            <a:off x="5800509" y="2337892"/>
            <a:ext cx="325824" cy="263248"/>
            <a:chOff x="7263221" y="2438400"/>
            <a:chExt cx="325824" cy="263248"/>
          </a:xfrm>
        </p:grpSpPr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6" name="Trapezoid 335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/>
            <p:cNvCxnSpPr>
              <a:stCxn id="338" idx="0"/>
              <a:endCxn id="336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339" name="Straight Connector 338"/>
          <p:cNvCxnSpPr>
            <a:stCxn id="336" idx="0"/>
            <a:endCxn id="286" idx="2"/>
          </p:cNvCxnSpPr>
          <p:nvPr/>
        </p:nvCxnSpPr>
        <p:spPr>
          <a:xfrm>
            <a:off x="5963421" y="2540125"/>
            <a:ext cx="1719" cy="212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342"/>
          <p:cNvGrpSpPr/>
          <p:nvPr/>
        </p:nvGrpSpPr>
        <p:grpSpPr>
          <a:xfrm>
            <a:off x="5268442" y="2857424"/>
            <a:ext cx="347880" cy="255576"/>
            <a:chOff x="8421886" y="1905000"/>
            <a:chExt cx="347880" cy="255576"/>
          </a:xfrm>
        </p:grpSpPr>
        <p:sp>
          <p:nvSpPr>
            <p:cNvPr id="344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5" name="Group 719"/>
            <p:cNvGrpSpPr/>
            <p:nvPr/>
          </p:nvGrpSpPr>
          <p:grpSpPr>
            <a:xfrm>
              <a:off x="8487814" y="1907076"/>
              <a:ext cx="216024" cy="108852"/>
              <a:chOff x="8553742" y="2601251"/>
              <a:chExt cx="216024" cy="108852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Trapezoid 34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5" name="Shape 354"/>
          <p:cNvCxnSpPr>
            <a:stCxn id="347" idx="2"/>
            <a:endCxn id="286" idx="3"/>
          </p:cNvCxnSpPr>
          <p:nvPr/>
        </p:nvCxnSpPr>
        <p:spPr>
          <a:xfrm rot="5400000" flipH="1" flipV="1">
            <a:off x="5548811" y="2672082"/>
            <a:ext cx="189841" cy="4026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9221" y="3074530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(200G)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6067332" y="2629797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</a:t>
            </a:r>
            <a:r>
              <a:rPr lang="en-US" sz="800" b="1" dirty="0" smtClean="0"/>
              <a:t>100G</a:t>
            </a:r>
            <a:r>
              <a:rPr lang="en-US" sz="800" b="1" dirty="0" smtClean="0"/>
              <a:t>)</a:t>
            </a:r>
          </a:p>
        </p:txBody>
      </p:sp>
      <p:grpSp>
        <p:nvGrpSpPr>
          <p:cNvPr id="86" name="Group 220"/>
          <p:cNvGrpSpPr/>
          <p:nvPr/>
        </p:nvGrpSpPr>
        <p:grpSpPr>
          <a:xfrm>
            <a:off x="6821828" y="2532221"/>
            <a:ext cx="984822" cy="246221"/>
            <a:chOff x="7369437" y="4123129"/>
            <a:chExt cx="984822" cy="246221"/>
          </a:xfrm>
        </p:grpSpPr>
        <p:sp>
          <p:nvSpPr>
            <p:cNvPr id="361" name="Rectangle 360"/>
            <p:cNvSpPr/>
            <p:nvPr/>
          </p:nvSpPr>
          <p:spPr>
            <a:xfrm>
              <a:off x="7369437" y="4138535"/>
              <a:ext cx="753948" cy="205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 flipH="1">
              <a:off x="7414570" y="4174232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5400000">
              <a:off x="8026373" y="4016202"/>
              <a:ext cx="22095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514660" y="412312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</a:p>
          </p:txBody>
        </p:sp>
      </p:grpSp>
      <p:cxnSp>
        <p:nvCxnSpPr>
          <p:cNvPr id="365" name="Straight Connector 364"/>
          <p:cNvCxnSpPr>
            <a:stCxn id="362" idx="3"/>
            <a:endCxn id="286" idx="1"/>
          </p:cNvCxnSpPr>
          <p:nvPr/>
        </p:nvCxnSpPr>
        <p:spPr>
          <a:xfrm flipH="1">
            <a:off x="6085200" y="2655332"/>
            <a:ext cx="781761" cy="1231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404"/>
          <p:cNvGrpSpPr/>
          <p:nvPr/>
        </p:nvGrpSpPr>
        <p:grpSpPr>
          <a:xfrm>
            <a:off x="4273690" y="2324685"/>
            <a:ext cx="325824" cy="263248"/>
            <a:chOff x="7263221" y="2438400"/>
            <a:chExt cx="325824" cy="263248"/>
          </a:xfrm>
        </p:grpSpPr>
        <p:sp>
          <p:nvSpPr>
            <p:cNvPr id="406" name="Rectangle 60"/>
            <p:cNvSpPr>
              <a:spLocks noChangeArrowheads="1"/>
            </p:cNvSpPr>
            <p:nvPr/>
          </p:nvSpPr>
          <p:spPr bwMode="auto">
            <a:xfrm>
              <a:off x="7263221" y="2438400"/>
              <a:ext cx="325824" cy="26324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316329" y="2468480"/>
              <a:ext cx="219609" cy="213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8" name="Trapezoid 407"/>
            <p:cNvSpPr/>
            <p:nvPr/>
          </p:nvSpPr>
          <p:spPr>
            <a:xfrm rot="10800000">
              <a:off x="7326898" y="2589824"/>
              <a:ext cx="198470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/>
            <p:cNvCxnSpPr>
              <a:stCxn id="410" idx="0"/>
              <a:endCxn id="408" idx="2"/>
            </p:cNvCxnSpPr>
            <p:nvPr/>
          </p:nvCxnSpPr>
          <p:spPr>
            <a:xfrm flipH="1">
              <a:off x="7426133" y="2468481"/>
              <a:ext cx="1" cy="1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Oval 341"/>
            <p:cNvSpPr>
              <a:spLocks noChangeArrowheads="1"/>
            </p:cNvSpPr>
            <p:nvPr/>
          </p:nvSpPr>
          <p:spPr bwMode="auto">
            <a:xfrm>
              <a:off x="7393491" y="2468481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9" name="Group 320"/>
          <p:cNvGrpSpPr/>
          <p:nvPr/>
        </p:nvGrpSpPr>
        <p:grpSpPr>
          <a:xfrm>
            <a:off x="4821617" y="2286288"/>
            <a:ext cx="728479" cy="246221"/>
            <a:chOff x="2449002" y="2223851"/>
            <a:chExt cx="728479" cy="246221"/>
          </a:xfrm>
        </p:grpSpPr>
        <p:sp>
          <p:nvSpPr>
            <p:cNvPr id="413" name="Rectangle 412"/>
            <p:cNvSpPr/>
            <p:nvPr/>
          </p:nvSpPr>
          <p:spPr>
            <a:xfrm>
              <a:off x="2449002" y="2246898"/>
              <a:ext cx="728479" cy="19834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2579076" y="222385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415" name="Oval 296"/>
            <p:cNvSpPr>
              <a:spLocks noChangeArrowheads="1"/>
            </p:cNvSpPr>
            <p:nvPr/>
          </p:nvSpPr>
          <p:spPr bwMode="auto">
            <a:xfrm>
              <a:off x="3024335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Oval 296"/>
            <p:cNvSpPr>
              <a:spLocks noChangeArrowheads="1"/>
            </p:cNvSpPr>
            <p:nvPr/>
          </p:nvSpPr>
          <p:spPr bwMode="auto">
            <a:xfrm>
              <a:off x="2491681" y="2307564"/>
              <a:ext cx="99864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7" name="Straight Connector 416"/>
          <p:cNvCxnSpPr>
            <a:stCxn id="338" idx="2"/>
            <a:endCxn id="415" idx="6"/>
          </p:cNvCxnSpPr>
          <p:nvPr/>
        </p:nvCxnSpPr>
        <p:spPr>
          <a:xfrm flipH="1">
            <a:off x="5496814" y="2400138"/>
            <a:ext cx="433965" cy="130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416" idx="2"/>
            <a:endCxn id="410" idx="6"/>
          </p:cNvCxnSpPr>
          <p:nvPr/>
        </p:nvCxnSpPr>
        <p:spPr>
          <a:xfrm flipH="1" flipV="1">
            <a:off x="4469246" y="2386931"/>
            <a:ext cx="395050" cy="262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6105642" y="233789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3854293" y="2323194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3781521" y="2837538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ETH</a:t>
            </a:r>
          </a:p>
          <a:p>
            <a:pPr algn="ctr"/>
            <a:r>
              <a:rPr lang="en-US" sz="800" b="1" dirty="0" smtClean="0"/>
              <a:t>(10G)</a:t>
            </a:r>
          </a:p>
        </p:txBody>
      </p:sp>
      <p:grpSp>
        <p:nvGrpSpPr>
          <p:cNvPr id="90" name="Group 364"/>
          <p:cNvGrpSpPr/>
          <p:nvPr/>
        </p:nvGrpSpPr>
        <p:grpSpPr>
          <a:xfrm>
            <a:off x="6821828" y="2278071"/>
            <a:ext cx="959202" cy="254150"/>
            <a:chOff x="7510191" y="4104659"/>
            <a:chExt cx="959202" cy="254150"/>
          </a:xfrm>
        </p:grpSpPr>
        <p:sp>
          <p:nvSpPr>
            <p:cNvPr id="427" name="Rectangle 426"/>
            <p:cNvSpPr/>
            <p:nvPr/>
          </p:nvSpPr>
          <p:spPr>
            <a:xfrm>
              <a:off x="7510191" y="4115419"/>
              <a:ext cx="741795" cy="2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Freeform 427"/>
            <p:cNvSpPr/>
            <p:nvPr/>
          </p:nvSpPr>
          <p:spPr>
            <a:xfrm rot="5400000">
              <a:off x="8133947" y="4005291"/>
              <a:ext cx="236077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7638418" y="411258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430" name="Oval 296"/>
            <p:cNvSpPr>
              <a:spLocks noChangeArrowheads="1"/>
            </p:cNvSpPr>
            <p:nvPr/>
          </p:nvSpPr>
          <p:spPr bwMode="auto">
            <a:xfrm>
              <a:off x="7546811" y="4188788"/>
              <a:ext cx="94176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1" name="Straight Connector 430"/>
          <p:cNvCxnSpPr>
            <a:stCxn id="430" idx="2"/>
            <a:endCxn id="336" idx="1"/>
          </p:cNvCxnSpPr>
          <p:nvPr/>
        </p:nvCxnSpPr>
        <p:spPr>
          <a:xfrm flipH="1">
            <a:off x="6051669" y="2405354"/>
            <a:ext cx="806779" cy="1093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2553050" y="445410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PE1</a:t>
            </a:r>
            <a:endParaRPr lang="en-US" sz="1400" b="1" dirty="0"/>
          </a:p>
        </p:txBody>
      </p:sp>
      <p:grpSp>
        <p:nvGrpSpPr>
          <p:cNvPr id="91" name="Group 1132"/>
          <p:cNvGrpSpPr/>
          <p:nvPr/>
        </p:nvGrpSpPr>
        <p:grpSpPr>
          <a:xfrm>
            <a:off x="6821828" y="1828800"/>
            <a:ext cx="959202" cy="246221"/>
            <a:chOff x="7510191" y="4085768"/>
            <a:chExt cx="959202" cy="246221"/>
          </a:xfrm>
        </p:grpSpPr>
        <p:sp>
          <p:nvSpPr>
            <p:cNvPr id="278" name="Rectangle 277"/>
            <p:cNvSpPr/>
            <p:nvPr/>
          </p:nvSpPr>
          <p:spPr>
            <a:xfrm>
              <a:off x="7510191" y="4101615"/>
              <a:ext cx="741795" cy="20474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Freeform 278"/>
            <p:cNvSpPr/>
            <p:nvPr/>
          </p:nvSpPr>
          <p:spPr>
            <a:xfrm rot="5400000">
              <a:off x="8145647" y="3990622"/>
              <a:ext cx="212678" cy="434814"/>
            </a:xfrm>
            <a:custGeom>
              <a:avLst/>
              <a:gdLst>
                <a:gd name="connsiteX0" fmla="*/ 0 w 1264024"/>
                <a:gd name="connsiteY0" fmla="*/ 161365 h 336177"/>
                <a:gd name="connsiteX1" fmla="*/ 376518 w 1264024"/>
                <a:gd name="connsiteY1" fmla="*/ 336177 h 336177"/>
                <a:gd name="connsiteX2" fmla="*/ 632012 w 1264024"/>
                <a:gd name="connsiteY2" fmla="*/ 201706 h 336177"/>
                <a:gd name="connsiteX3" fmla="*/ 900953 w 1264024"/>
                <a:gd name="connsiteY3" fmla="*/ 336177 h 336177"/>
                <a:gd name="connsiteX4" fmla="*/ 1075765 w 1264024"/>
                <a:gd name="connsiteY4" fmla="*/ 215153 h 336177"/>
                <a:gd name="connsiteX5" fmla="*/ 1183342 w 1264024"/>
                <a:gd name="connsiteY5" fmla="*/ 322730 h 336177"/>
                <a:gd name="connsiteX6" fmla="*/ 1264024 w 1264024"/>
                <a:gd name="connsiteY6" fmla="*/ 188259 h 336177"/>
                <a:gd name="connsiteX7" fmla="*/ 1075765 w 1264024"/>
                <a:gd name="connsiteY7" fmla="*/ 80683 h 336177"/>
                <a:gd name="connsiteX8" fmla="*/ 914400 w 1264024"/>
                <a:gd name="connsiteY8" fmla="*/ 13447 h 336177"/>
                <a:gd name="connsiteX9" fmla="*/ 793377 w 1264024"/>
                <a:gd name="connsiteY9" fmla="*/ 134471 h 336177"/>
                <a:gd name="connsiteX10" fmla="*/ 537883 w 1264024"/>
                <a:gd name="connsiteY10" fmla="*/ 0 h 336177"/>
                <a:gd name="connsiteX11" fmla="*/ 403412 w 1264024"/>
                <a:gd name="connsiteY11" fmla="*/ 134471 h 336177"/>
                <a:gd name="connsiteX12" fmla="*/ 174812 w 1264024"/>
                <a:gd name="connsiteY12" fmla="*/ 40341 h 336177"/>
                <a:gd name="connsiteX13" fmla="*/ 0 w 1264024"/>
                <a:gd name="connsiteY13" fmla="*/ 161365 h 33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4024" h="336177">
                  <a:moveTo>
                    <a:pt x="0" y="161365"/>
                  </a:moveTo>
                  <a:lnTo>
                    <a:pt x="376518" y="336177"/>
                  </a:lnTo>
                  <a:lnTo>
                    <a:pt x="632012" y="201706"/>
                  </a:lnTo>
                  <a:lnTo>
                    <a:pt x="900953" y="336177"/>
                  </a:lnTo>
                  <a:lnTo>
                    <a:pt x="1075765" y="215153"/>
                  </a:lnTo>
                  <a:lnTo>
                    <a:pt x="1183342" y="322730"/>
                  </a:lnTo>
                  <a:lnTo>
                    <a:pt x="1264024" y="188259"/>
                  </a:lnTo>
                  <a:lnTo>
                    <a:pt x="1075765" y="80683"/>
                  </a:lnTo>
                  <a:lnTo>
                    <a:pt x="914400" y="13447"/>
                  </a:lnTo>
                  <a:lnTo>
                    <a:pt x="793377" y="134471"/>
                  </a:lnTo>
                  <a:lnTo>
                    <a:pt x="537883" y="0"/>
                  </a:lnTo>
                  <a:lnTo>
                    <a:pt x="403412" y="134471"/>
                  </a:lnTo>
                  <a:lnTo>
                    <a:pt x="174812" y="40341"/>
                  </a:lnTo>
                  <a:lnTo>
                    <a:pt x="0" y="1613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621627" y="408576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ETH</a:t>
              </a:r>
              <a:endParaRPr lang="en-US" sz="1000" dirty="0"/>
            </a:p>
          </p:txBody>
        </p:sp>
        <p:sp>
          <p:nvSpPr>
            <p:cNvPr id="292" name="Oval 296"/>
            <p:cNvSpPr>
              <a:spLocks noChangeArrowheads="1"/>
            </p:cNvSpPr>
            <p:nvPr/>
          </p:nvSpPr>
          <p:spPr bwMode="auto">
            <a:xfrm>
              <a:off x="7546811" y="4155154"/>
              <a:ext cx="83921" cy="86308"/>
            </a:xfrm>
            <a:prstGeom prst="ellipse">
              <a:avLst/>
            </a:prstGeom>
            <a:solidFill>
              <a:schemeClr val="bg1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3" name="Straight Connector 292"/>
          <p:cNvCxnSpPr>
            <a:stCxn id="410" idx="7"/>
            <a:endCxn id="292" idx="2"/>
          </p:cNvCxnSpPr>
          <p:nvPr/>
        </p:nvCxnSpPr>
        <p:spPr>
          <a:xfrm flipV="1">
            <a:off x="4459685" y="1941340"/>
            <a:ext cx="2398763" cy="4228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5715634" y="5210081"/>
            <a:ext cx="367409" cy="21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(x4)</a:t>
            </a:r>
          </a:p>
        </p:txBody>
      </p:sp>
      <p:sp>
        <p:nvSpPr>
          <p:cNvPr id="450" name="Oval 449"/>
          <p:cNvSpPr/>
          <p:nvPr/>
        </p:nvSpPr>
        <p:spPr>
          <a:xfrm>
            <a:off x="3112641" y="2693795"/>
            <a:ext cx="470808" cy="231081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rPr>
              <a:t>X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4922830" y="2540125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ETH</a:t>
            </a:r>
            <a:endParaRPr lang="en-US" sz="1100" b="1" dirty="0"/>
          </a:p>
        </p:txBody>
      </p:sp>
      <p:sp>
        <p:nvSpPr>
          <p:cNvPr id="458" name="TextBox 457"/>
          <p:cNvSpPr txBox="1"/>
          <p:nvPr/>
        </p:nvSpPr>
        <p:spPr>
          <a:xfrm>
            <a:off x="5257800" y="4424655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ODU</a:t>
            </a:r>
            <a:endParaRPr lang="en-US" sz="1100" b="1" dirty="0"/>
          </a:p>
        </p:txBody>
      </p:sp>
      <p:grpSp>
        <p:nvGrpSpPr>
          <p:cNvPr id="92" name="Group 264"/>
          <p:cNvGrpSpPr/>
          <p:nvPr/>
        </p:nvGrpSpPr>
        <p:grpSpPr>
          <a:xfrm>
            <a:off x="304799" y="3275011"/>
            <a:ext cx="1827764" cy="2124262"/>
            <a:chOff x="601850" y="3971738"/>
            <a:chExt cx="1827764" cy="2124262"/>
          </a:xfrm>
        </p:grpSpPr>
        <p:sp>
          <p:nvSpPr>
            <p:cNvPr id="352" name="Rectangle 351"/>
            <p:cNvSpPr/>
            <p:nvPr/>
          </p:nvSpPr>
          <p:spPr>
            <a:xfrm>
              <a:off x="601850" y="3971738"/>
              <a:ext cx="1827763" cy="212426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726819" y="4285757"/>
              <a:ext cx="233299" cy="1488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919222" y="4247495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</a:t>
              </a:r>
              <a:endParaRPr lang="en-US" sz="1100" dirty="0"/>
            </a:p>
          </p:txBody>
        </p:sp>
        <p:sp>
          <p:nvSpPr>
            <p:cNvPr id="366" name="Rectangle 89"/>
            <p:cNvSpPr>
              <a:spLocks noChangeArrowheads="1"/>
            </p:cNvSpPr>
            <p:nvPr/>
          </p:nvSpPr>
          <p:spPr bwMode="auto">
            <a:xfrm>
              <a:off x="766419" y="4487038"/>
              <a:ext cx="154100" cy="117280"/>
            </a:xfrm>
            <a:prstGeom prst="rect">
              <a:avLst/>
            </a:prstGeom>
            <a:solidFill>
              <a:srgbClr val="CC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 altLang="en-US">
                <a:solidFill>
                  <a:schemeClr val="lt1"/>
                </a:solidFill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919222" y="4432905"/>
              <a:ext cx="1207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NodeEdgePoint</a:t>
              </a:r>
              <a:endParaRPr lang="en-US" sz="1100" dirty="0"/>
            </a:p>
          </p:txBody>
        </p:sp>
        <p:sp>
          <p:nvSpPr>
            <p:cNvPr id="374" name="Rectangle 88"/>
            <p:cNvSpPr>
              <a:spLocks noChangeArrowheads="1"/>
            </p:cNvSpPr>
            <p:nvPr/>
          </p:nvSpPr>
          <p:spPr bwMode="auto">
            <a:xfrm>
              <a:off x="766419" y="4680115"/>
              <a:ext cx="150172" cy="138516"/>
            </a:xfrm>
            <a:prstGeom prst="rect">
              <a:avLst/>
            </a:prstGeom>
            <a:solidFill>
              <a:srgbClr val="99FF99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919222" y="4604684"/>
              <a:ext cx="1510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ConnectionEndPoint</a:t>
              </a:r>
              <a:endParaRPr lang="en-US" sz="1100" dirty="0"/>
            </a:p>
          </p:txBody>
        </p:sp>
        <p:sp>
          <p:nvSpPr>
            <p:cNvPr id="395" name="Rectangle 85"/>
            <p:cNvSpPr>
              <a:spLocks noChangeArrowheads="1"/>
            </p:cNvSpPr>
            <p:nvPr/>
          </p:nvSpPr>
          <p:spPr bwMode="auto">
            <a:xfrm>
              <a:off x="726819" y="4056163"/>
              <a:ext cx="233299" cy="1704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353" tIns="45675" rIns="91353" bIns="45675" anchor="b" anchorCtr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Calibri" pitchFamily="34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19222" y="4032157"/>
              <a:ext cx="736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Device</a:t>
              </a:r>
              <a:endParaRPr lang="en-US" sz="1100" dirty="0"/>
            </a:p>
          </p:txBody>
        </p:sp>
        <p:grpSp>
          <p:nvGrpSpPr>
            <p:cNvPr id="93" name="Group 216"/>
            <p:cNvGrpSpPr/>
            <p:nvPr/>
          </p:nvGrpSpPr>
          <p:grpSpPr>
            <a:xfrm>
              <a:off x="690622" y="5072114"/>
              <a:ext cx="257233" cy="140417"/>
              <a:chOff x="352367" y="5243337"/>
              <a:chExt cx="257233" cy="140417"/>
            </a:xfrm>
          </p:grpSpPr>
          <p:sp>
            <p:nvSpPr>
              <p:cNvPr id="453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rgbClr val="FFFF00"/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454" name="Flowchart: Connector 453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Flowchart: Connector 454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919223" y="5009495"/>
              <a:ext cx="982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Connection</a:t>
              </a:r>
              <a:endParaRPr lang="en-US" sz="1100" dirty="0"/>
            </a:p>
          </p:txBody>
        </p:sp>
        <p:sp>
          <p:nvSpPr>
            <p:cNvPr id="422" name="Oval 421"/>
            <p:cNvSpPr/>
            <p:nvPr/>
          </p:nvSpPr>
          <p:spPr>
            <a:xfrm>
              <a:off x="726819" y="4866294"/>
              <a:ext cx="240262" cy="132854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Verdana"/>
                  <a:cs typeface="+mn-cs"/>
                </a:rPr>
                <a:t>X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919222" y="4780895"/>
              <a:ext cx="12578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ServiceEndPoint</a:t>
              </a:r>
              <a:endParaRPr lang="en-US" sz="1100" dirty="0"/>
            </a:p>
          </p:txBody>
        </p:sp>
        <p:sp>
          <p:nvSpPr>
            <p:cNvPr id="433" name="Rectangle 87"/>
            <p:cNvSpPr>
              <a:spLocks noChangeArrowheads="1"/>
            </p:cNvSpPr>
            <p:nvPr/>
          </p:nvSpPr>
          <p:spPr bwMode="auto">
            <a:xfrm>
              <a:off x="690623" y="5453114"/>
              <a:ext cx="257232" cy="1404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919223" y="5390495"/>
              <a:ext cx="801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</a:t>
              </a:r>
              <a:endParaRPr lang="en-US" sz="1100" dirty="0"/>
            </a:p>
          </p:txBody>
        </p:sp>
        <p:grpSp>
          <p:nvGrpSpPr>
            <p:cNvPr id="94" name="Group 216"/>
            <p:cNvGrpSpPr/>
            <p:nvPr/>
          </p:nvGrpSpPr>
          <p:grpSpPr>
            <a:xfrm>
              <a:off x="690622" y="5257524"/>
              <a:ext cx="257233" cy="140417"/>
              <a:chOff x="352367" y="5243337"/>
              <a:chExt cx="257233" cy="140417"/>
            </a:xfrm>
          </p:grpSpPr>
          <p:sp>
            <p:nvSpPr>
              <p:cNvPr id="447" name="Rectangle 87"/>
              <p:cNvSpPr>
                <a:spLocks noChangeArrowheads="1"/>
              </p:cNvSpPr>
              <p:nvPr/>
            </p:nvSpPr>
            <p:spPr bwMode="auto">
              <a:xfrm>
                <a:off x="352368" y="5243337"/>
                <a:ext cx="257232" cy="1404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651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284" tIns="45646" rIns="91284" bIns="45646"/>
              <a:lstStyle/>
              <a:p>
                <a:pPr algn="ctr" defTabSz="5851525">
                  <a:spcBef>
                    <a:spcPct val="0"/>
                  </a:spcBef>
                </a:pPr>
                <a:endParaRPr lang="en-US" altLang="en-US" sz="1100">
                  <a:latin typeface="Arial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448" name="Flowchart: Connector 447"/>
              <p:cNvSpPr/>
              <p:nvPr/>
            </p:nvSpPr>
            <p:spPr>
              <a:xfrm>
                <a:off x="352367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Flowchart: Connector 448"/>
              <p:cNvSpPr/>
              <p:nvPr/>
            </p:nvSpPr>
            <p:spPr>
              <a:xfrm>
                <a:off x="532102" y="5279454"/>
                <a:ext cx="71437" cy="72231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8" name="TextBox 437"/>
            <p:cNvSpPr txBox="1"/>
            <p:nvPr/>
          </p:nvSpPr>
          <p:spPr>
            <a:xfrm>
              <a:off x="919222" y="5194905"/>
              <a:ext cx="12079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 Connection</a:t>
              </a:r>
              <a:endParaRPr lang="en-US" sz="11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919221" y="5575905"/>
              <a:ext cx="1371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Transitional Link</a:t>
              </a:r>
              <a:endParaRPr lang="en-US" sz="1100" dirty="0"/>
            </a:p>
          </p:txBody>
        </p:sp>
        <p:sp>
          <p:nvSpPr>
            <p:cNvPr id="440" name="Rectangle 439"/>
            <p:cNvSpPr/>
            <p:nvPr/>
          </p:nvSpPr>
          <p:spPr>
            <a:xfrm flipH="1">
              <a:off x="694983" y="5494468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 flipH="1">
              <a:off x="870357" y="5494468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87"/>
            <p:cNvSpPr>
              <a:spLocks noChangeArrowheads="1"/>
            </p:cNvSpPr>
            <p:nvPr/>
          </p:nvSpPr>
          <p:spPr bwMode="auto">
            <a:xfrm>
              <a:off x="690622" y="5664088"/>
              <a:ext cx="257232" cy="1404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651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284" tIns="45646" rIns="91284" bIns="45646"/>
            <a:lstStyle/>
            <a:p>
              <a:pPr algn="ctr" defTabSz="5851525">
                <a:spcBef>
                  <a:spcPct val="0"/>
                </a:spcBef>
              </a:pPr>
              <a:endParaRPr lang="en-US" altLang="en-US" sz="1100"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 flipH="1">
              <a:off x="694982" y="5705442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 flipH="1">
              <a:off x="870356" y="5705442"/>
              <a:ext cx="71436" cy="72008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685800" y="5867399"/>
              <a:ext cx="238998" cy="1263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914400" y="5791200"/>
              <a:ext cx="1250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Layer Protocol</a:t>
              </a:r>
              <a:endParaRPr lang="en-US" sz="1100" dirty="0"/>
            </a:p>
          </p:txBody>
        </p:sp>
      </p:grpSp>
      <p:sp>
        <p:nvSpPr>
          <p:cNvPr id="456" name="Oval 455"/>
          <p:cNvSpPr/>
          <p:nvPr/>
        </p:nvSpPr>
        <p:spPr>
          <a:xfrm>
            <a:off x="216711" y="152400"/>
            <a:ext cx="415895" cy="381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59" name="Title 6"/>
          <p:cNvSpPr txBox="1">
            <a:spLocks/>
          </p:cNvSpPr>
          <p:nvPr/>
        </p:nvSpPr>
        <p:spPr>
          <a:xfrm>
            <a:off x="670030" y="152400"/>
            <a:ext cx="7106465" cy="563612"/>
          </a:xfrm>
          <a:prstGeom prst="rect">
            <a:avLst/>
          </a:prstGeom>
        </p:spPr>
        <p:txBody>
          <a:bodyPr vert="horz" lIns="64279" tIns="32139" rIns="64279" bIns="32139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2BEC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10G EPL o/ 10G ODU o/ 100G ODU example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solidFill>
                  <a:srgbClr val="42BECD"/>
                </a:solidFill>
                <a:latin typeface="+mj-lt"/>
                <a:ea typeface="+mj-ea"/>
                <a:cs typeface="+mj-cs"/>
              </a:rPr>
              <a:t>Layer Protocol Stack w/ </a:t>
            </a:r>
            <a:r>
              <a:rPr lang="en-US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ETH-only</a:t>
            </a:r>
            <a:r>
              <a:rPr lang="en-US" b="1" dirty="0" smtClean="0">
                <a:solidFill>
                  <a:srgbClr val="42BECD"/>
                </a:solidFill>
                <a:latin typeface="+mj-lt"/>
                <a:ea typeface="+mj-ea"/>
                <a:cs typeface="+mj-cs"/>
              </a:rPr>
              <a:t> Switching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2BEC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5" name="Group 459"/>
          <p:cNvGrpSpPr/>
          <p:nvPr/>
        </p:nvGrpSpPr>
        <p:grpSpPr>
          <a:xfrm>
            <a:off x="4162486" y="2764721"/>
            <a:ext cx="347880" cy="255576"/>
            <a:chOff x="8421886" y="1905000"/>
            <a:chExt cx="347880" cy="255576"/>
          </a:xfrm>
        </p:grpSpPr>
        <p:sp>
          <p:nvSpPr>
            <p:cNvPr id="461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3" name="Trapezoid 462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6" name="Group 463"/>
          <p:cNvGrpSpPr/>
          <p:nvPr/>
        </p:nvGrpSpPr>
        <p:grpSpPr>
          <a:xfrm>
            <a:off x="4196734" y="2730771"/>
            <a:ext cx="347880" cy="255576"/>
            <a:chOff x="8421886" y="1905000"/>
            <a:chExt cx="347880" cy="255576"/>
          </a:xfrm>
        </p:grpSpPr>
        <p:sp>
          <p:nvSpPr>
            <p:cNvPr id="465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7" name="Trapezoid 466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7" name="Group 467"/>
          <p:cNvGrpSpPr/>
          <p:nvPr/>
        </p:nvGrpSpPr>
        <p:grpSpPr>
          <a:xfrm>
            <a:off x="4229079" y="2695662"/>
            <a:ext cx="347880" cy="255576"/>
            <a:chOff x="8421886" y="1905000"/>
            <a:chExt cx="347880" cy="255576"/>
          </a:xfrm>
        </p:grpSpPr>
        <p:sp>
          <p:nvSpPr>
            <p:cNvPr id="469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1" name="Trapezoid 470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8" name="Group 471"/>
          <p:cNvGrpSpPr/>
          <p:nvPr/>
        </p:nvGrpSpPr>
        <p:grpSpPr>
          <a:xfrm>
            <a:off x="4262662" y="2655332"/>
            <a:ext cx="347880" cy="255576"/>
            <a:chOff x="8421886" y="1905000"/>
            <a:chExt cx="347880" cy="255576"/>
          </a:xfrm>
        </p:grpSpPr>
        <p:sp>
          <p:nvSpPr>
            <p:cNvPr id="473" name="Rectangle 60"/>
            <p:cNvSpPr>
              <a:spLocks noChangeArrowheads="1"/>
            </p:cNvSpPr>
            <p:nvPr/>
          </p:nvSpPr>
          <p:spPr bwMode="auto">
            <a:xfrm>
              <a:off x="8421886" y="1905000"/>
              <a:ext cx="347880" cy="25557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8461075" y="1945330"/>
              <a:ext cx="269502" cy="174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5" name="Trapezoid 474"/>
            <p:cNvSpPr/>
            <p:nvPr/>
          </p:nvSpPr>
          <p:spPr>
            <a:xfrm rot="10800000">
              <a:off x="8464779" y="2015927"/>
              <a:ext cx="262094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6" name="TextBox 475"/>
          <p:cNvSpPr txBox="1"/>
          <p:nvPr/>
        </p:nvSpPr>
        <p:spPr>
          <a:xfrm>
            <a:off x="4102296" y="2960648"/>
            <a:ext cx="477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(x20)</a:t>
            </a:r>
          </a:p>
        </p:txBody>
      </p:sp>
      <p:cxnSp>
        <p:nvCxnSpPr>
          <p:cNvPr id="411" name="Straight Connector 410"/>
          <p:cNvCxnSpPr>
            <a:stCxn id="408" idx="0"/>
            <a:endCxn id="475" idx="2"/>
          </p:cNvCxnSpPr>
          <p:nvPr/>
        </p:nvCxnSpPr>
        <p:spPr>
          <a:xfrm>
            <a:off x="4436602" y="2526918"/>
            <a:ext cx="0" cy="23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>
            <a:stCxn id="475" idx="3"/>
            <a:endCxn id="450" idx="6"/>
          </p:cNvCxnSpPr>
          <p:nvPr/>
        </p:nvCxnSpPr>
        <p:spPr>
          <a:xfrm flipH="1">
            <a:off x="3583449" y="2791664"/>
            <a:ext cx="733093" cy="1767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469" idx="1"/>
            <a:endCxn id="450" idx="6"/>
          </p:cNvCxnSpPr>
          <p:nvPr/>
        </p:nvCxnSpPr>
        <p:spPr>
          <a:xfrm flipH="1" flipV="1">
            <a:off x="3583449" y="2809336"/>
            <a:ext cx="645630" cy="141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465" idx="1"/>
            <a:endCxn id="450" idx="6"/>
          </p:cNvCxnSpPr>
          <p:nvPr/>
        </p:nvCxnSpPr>
        <p:spPr>
          <a:xfrm flipH="1" flipV="1">
            <a:off x="3583449" y="2809336"/>
            <a:ext cx="613285" cy="4922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450" idx="6"/>
          </p:cNvCxnSpPr>
          <p:nvPr/>
        </p:nvCxnSpPr>
        <p:spPr>
          <a:xfrm flipH="1" flipV="1">
            <a:off x="3583449" y="2809336"/>
            <a:ext cx="579037" cy="795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6781800" y="5204623"/>
            <a:ext cx="1524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Capacity=100G </a:t>
            </a:r>
          </a:p>
          <a:p>
            <a:r>
              <a:rPr lang="en-US" sz="800" dirty="0" smtClean="0"/>
              <a:t>supported granularity=100G</a:t>
            </a:r>
          </a:p>
          <a:p>
            <a:r>
              <a:rPr lang="en-US" sz="800" dirty="0" smtClean="0"/>
              <a:t>Max #  instances=1</a:t>
            </a:r>
            <a:endParaRPr lang="en-US" sz="800" dirty="0"/>
          </a:p>
        </p:txBody>
      </p:sp>
      <p:cxnSp>
        <p:nvCxnSpPr>
          <p:cNvPr id="495" name="Straight Connector 494"/>
          <p:cNvCxnSpPr>
            <a:stCxn id="494" idx="1"/>
            <a:endCxn id="64" idx="3"/>
          </p:cNvCxnSpPr>
          <p:nvPr/>
        </p:nvCxnSpPr>
        <p:spPr>
          <a:xfrm flipH="1" flipV="1">
            <a:off x="6139080" y="5042885"/>
            <a:ext cx="642720" cy="4079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256" idx="1"/>
            <a:endCxn id="549" idx="3"/>
          </p:cNvCxnSpPr>
          <p:nvPr/>
        </p:nvCxnSpPr>
        <p:spPr>
          <a:xfrm flipH="1" flipV="1">
            <a:off x="4194251" y="5153052"/>
            <a:ext cx="1063549" cy="19463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542"/>
          <p:cNvGrpSpPr/>
          <p:nvPr/>
        </p:nvGrpSpPr>
        <p:grpSpPr>
          <a:xfrm>
            <a:off x="4403960" y="3946427"/>
            <a:ext cx="325824" cy="1084439"/>
            <a:chOff x="670030" y="2209800"/>
            <a:chExt cx="325824" cy="1084439"/>
          </a:xfrm>
        </p:grpSpPr>
        <p:sp>
          <p:nvSpPr>
            <p:cNvPr id="502" name="Rectangle 60"/>
            <p:cNvSpPr>
              <a:spLocks noChangeArrowheads="1"/>
            </p:cNvSpPr>
            <p:nvPr/>
          </p:nvSpPr>
          <p:spPr bwMode="auto">
            <a:xfrm>
              <a:off x="670030" y="2209800"/>
              <a:ext cx="325824" cy="1084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323"/>
            <p:cNvSpPr>
              <a:spLocks/>
            </p:cNvSpPr>
            <p:nvPr/>
          </p:nvSpPr>
          <p:spPr bwMode="auto">
            <a:xfrm>
              <a:off x="754523" y="2812003"/>
              <a:ext cx="156838" cy="116647"/>
            </a:xfrm>
            <a:custGeom>
              <a:avLst/>
              <a:gdLst>
                <a:gd name="connsiteX0" fmla="*/ 5000 w 10000"/>
                <a:gd name="connsiteY0" fmla="*/ 10199 h 10199"/>
                <a:gd name="connsiteX1" fmla="*/ 0 w 10000"/>
                <a:gd name="connsiteY1" fmla="*/ 199 h 10199"/>
                <a:gd name="connsiteX2" fmla="*/ 4940 w 10000"/>
                <a:gd name="connsiteY2" fmla="*/ 0 h 10199"/>
                <a:gd name="connsiteX3" fmla="*/ 10000 w 10000"/>
                <a:gd name="connsiteY3" fmla="*/ 199 h 10199"/>
                <a:gd name="connsiteX4" fmla="*/ 5000 w 10000"/>
                <a:gd name="connsiteY4" fmla="*/ 10199 h 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9">
                  <a:moveTo>
                    <a:pt x="5000" y="10199"/>
                  </a:moveTo>
                  <a:lnTo>
                    <a:pt x="0" y="199"/>
                  </a:lnTo>
                  <a:lnTo>
                    <a:pt x="4940" y="0"/>
                  </a:lnTo>
                  <a:lnTo>
                    <a:pt x="10000" y="199"/>
                  </a:lnTo>
                  <a:lnTo>
                    <a:pt x="5000" y="1019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723138" y="2470913"/>
              <a:ext cx="219609" cy="5770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5" name="Trapezoid 504"/>
            <p:cNvSpPr/>
            <p:nvPr/>
          </p:nvSpPr>
          <p:spPr>
            <a:xfrm rot="10800000">
              <a:off x="733707" y="2521865"/>
              <a:ext cx="198470" cy="50809"/>
            </a:xfrm>
            <a:prstGeom prst="trapezoid">
              <a:avLst>
                <a:gd name="adj" fmla="val 43249"/>
              </a:avLst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06" name="Straight Connector 505"/>
            <p:cNvCxnSpPr/>
            <p:nvPr/>
          </p:nvCxnSpPr>
          <p:spPr>
            <a:xfrm>
              <a:off x="832942" y="2572674"/>
              <a:ext cx="0" cy="4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832472" y="2776250"/>
              <a:ext cx="941" cy="3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509"/>
            <p:cNvGrpSpPr/>
            <p:nvPr/>
          </p:nvGrpSpPr>
          <p:grpSpPr>
            <a:xfrm>
              <a:off x="767221" y="2618621"/>
              <a:ext cx="131442" cy="157629"/>
              <a:chOff x="6306505" y="3957171"/>
              <a:chExt cx="131442" cy="157629"/>
            </a:xfrm>
          </p:grpSpPr>
          <p:sp>
            <p:nvSpPr>
              <p:cNvPr id="524" name="Oval 319"/>
              <p:cNvSpPr>
                <a:spLocks noChangeArrowheads="1"/>
              </p:cNvSpPr>
              <p:nvPr/>
            </p:nvSpPr>
            <p:spPr bwMode="auto">
              <a:xfrm>
                <a:off x="6306505" y="3957171"/>
                <a:ext cx="131442" cy="1576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5" name="Oval 334"/>
              <p:cNvSpPr>
                <a:spLocks noChangeArrowheads="1"/>
              </p:cNvSpPr>
              <p:nvPr/>
            </p:nvSpPr>
            <p:spPr bwMode="auto">
              <a:xfrm>
                <a:off x="6339583" y="3957171"/>
                <a:ext cx="65286" cy="651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6" name="Oval 341"/>
              <p:cNvSpPr>
                <a:spLocks noChangeArrowheads="1"/>
              </p:cNvSpPr>
              <p:nvPr/>
            </p:nvSpPr>
            <p:spPr bwMode="auto">
              <a:xfrm>
                <a:off x="6339583" y="4050471"/>
                <a:ext cx="65286" cy="643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527" name="Straight Connector 526"/>
              <p:cNvCxnSpPr>
                <a:stCxn id="525" idx="4"/>
                <a:endCxn id="526" idx="0"/>
              </p:cNvCxnSpPr>
              <p:nvPr/>
            </p:nvCxnSpPr>
            <p:spPr>
              <a:xfrm>
                <a:off x="6372226" y="4022370"/>
                <a:ext cx="0" cy="281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>
              <a:off x="832942" y="2928650"/>
              <a:ext cx="0" cy="550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Oval 341"/>
            <p:cNvSpPr>
              <a:spLocks noChangeArrowheads="1"/>
            </p:cNvSpPr>
            <p:nvPr/>
          </p:nvSpPr>
          <p:spPr bwMode="auto">
            <a:xfrm>
              <a:off x="800299" y="2971800"/>
              <a:ext cx="65286" cy="6432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0" name="Rectangle 529"/>
            <p:cNvSpPr/>
            <p:nvPr/>
          </p:nvSpPr>
          <p:spPr>
            <a:xfrm flipH="1">
              <a:off x="760934" y="2283840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 flipH="1">
              <a:off x="760934" y="3085894"/>
              <a:ext cx="144016" cy="144016"/>
            </a:xfrm>
            <a:prstGeom prst="rect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53" tIns="45675" rIns="91353" bIns="45675" rtlCol="0" anchor="ctr"/>
            <a:lstStyle/>
            <a:p>
              <a:pPr algn="ctr"/>
              <a:endParaRPr lang="en-US"/>
            </a:p>
          </p:txBody>
        </p:sp>
        <p:cxnSp>
          <p:nvCxnSpPr>
            <p:cNvPr id="532" name="Straight Connector 531"/>
            <p:cNvCxnSpPr/>
            <p:nvPr/>
          </p:nvCxnSpPr>
          <p:spPr>
            <a:xfrm>
              <a:off x="832942" y="2427856"/>
              <a:ext cx="0" cy="94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>
              <a:stCxn id="528" idx="4"/>
            </p:cNvCxnSpPr>
            <p:nvPr/>
          </p:nvCxnSpPr>
          <p:spPr>
            <a:xfrm>
              <a:off x="832942" y="3036129"/>
              <a:ext cx="0" cy="49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TextBox 547"/>
          <p:cNvSpPr txBox="1"/>
          <p:nvPr/>
        </p:nvSpPr>
        <p:spPr>
          <a:xfrm rot="16200000">
            <a:off x="3730354" y="4250514"/>
            <a:ext cx="679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err="1" smtClean="0"/>
              <a:t>ETHoODU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(200G)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2451624" y="4906830"/>
            <a:ext cx="1742627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ODU</a:t>
            </a:r>
          </a:p>
          <a:p>
            <a:r>
              <a:rPr lang="en-US" sz="800" dirty="0" smtClean="0"/>
              <a:t>Total Pool Capacity=400G </a:t>
            </a:r>
          </a:p>
          <a:p>
            <a:r>
              <a:rPr lang="en-US" sz="800" dirty="0" smtClean="0"/>
              <a:t>supported granularity=100G,40G,10G</a:t>
            </a:r>
          </a:p>
          <a:p>
            <a:r>
              <a:rPr lang="en-US" sz="800" dirty="0" smtClean="0"/>
              <a:t>Max #  instances=40</a:t>
            </a:r>
            <a:endParaRPr lang="en-US" sz="800" dirty="0"/>
          </a:p>
        </p:txBody>
      </p:sp>
      <p:cxnSp>
        <p:nvCxnSpPr>
          <p:cNvPr id="392" name="Straight Connector 391"/>
          <p:cNvCxnSpPr>
            <a:stCxn id="531" idx="2"/>
            <a:endCxn id="259" idx="3"/>
          </p:cNvCxnSpPr>
          <p:nvPr/>
        </p:nvCxnSpPr>
        <p:spPr>
          <a:xfrm>
            <a:off x="4566872" y="4966537"/>
            <a:ext cx="744808" cy="3896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TextBox 555"/>
          <p:cNvSpPr txBox="1"/>
          <p:nvPr/>
        </p:nvSpPr>
        <p:spPr>
          <a:xfrm>
            <a:off x="2388544" y="3212809"/>
            <a:ext cx="1805707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Capacity=200G </a:t>
            </a:r>
          </a:p>
          <a:p>
            <a:r>
              <a:rPr lang="en-US" sz="800" dirty="0" smtClean="0"/>
              <a:t>supported granularity=100G,40G10G</a:t>
            </a:r>
          </a:p>
          <a:p>
            <a:r>
              <a:rPr lang="en-US" sz="800" dirty="0" smtClean="0"/>
              <a:t>Max #  instances=20</a:t>
            </a:r>
            <a:endParaRPr lang="en-US" sz="800" dirty="0"/>
          </a:p>
        </p:txBody>
      </p:sp>
      <p:cxnSp>
        <p:nvCxnSpPr>
          <p:cNvPr id="393" name="Straight Connector 392"/>
          <p:cNvCxnSpPr>
            <a:stCxn id="347" idx="3"/>
            <a:endCxn id="530" idx="0"/>
          </p:cNvCxnSpPr>
          <p:nvPr/>
        </p:nvCxnSpPr>
        <p:spPr>
          <a:xfrm flipH="1">
            <a:off x="4566872" y="2993756"/>
            <a:ext cx="755450" cy="10267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stCxn id="344" idx="1"/>
            <a:endCxn id="556" idx="3"/>
          </p:cNvCxnSpPr>
          <p:nvPr/>
        </p:nvCxnSpPr>
        <p:spPr>
          <a:xfrm flipH="1">
            <a:off x="4194251" y="2985212"/>
            <a:ext cx="1074191" cy="47381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2" name="TextBox 561"/>
          <p:cNvSpPr txBox="1"/>
          <p:nvPr/>
        </p:nvSpPr>
        <p:spPr>
          <a:xfrm>
            <a:off x="2438400" y="2172873"/>
            <a:ext cx="1431825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Capacity=10G </a:t>
            </a:r>
          </a:p>
          <a:p>
            <a:r>
              <a:rPr lang="en-US" sz="800" dirty="0" smtClean="0"/>
              <a:t>supported granularity=10G,1G</a:t>
            </a:r>
          </a:p>
          <a:p>
            <a:r>
              <a:rPr lang="en-US" sz="800" dirty="0" smtClean="0"/>
              <a:t>Max #  instances=10</a:t>
            </a:r>
            <a:endParaRPr lang="en-US" sz="800" dirty="0"/>
          </a:p>
        </p:txBody>
      </p:sp>
      <p:cxnSp>
        <p:nvCxnSpPr>
          <p:cNvPr id="563" name="Straight Connector 562"/>
          <p:cNvCxnSpPr>
            <a:stCxn id="473" idx="1"/>
            <a:endCxn id="562" idx="3"/>
          </p:cNvCxnSpPr>
          <p:nvPr/>
        </p:nvCxnSpPr>
        <p:spPr>
          <a:xfrm flipH="1" flipV="1">
            <a:off x="3870225" y="2419095"/>
            <a:ext cx="392437" cy="3640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7" name="TextBox 566"/>
          <p:cNvSpPr txBox="1"/>
          <p:nvPr/>
        </p:nvSpPr>
        <p:spPr>
          <a:xfrm>
            <a:off x="6781801" y="2852402"/>
            <a:ext cx="12954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Shim Layer = ETH</a:t>
            </a:r>
          </a:p>
          <a:p>
            <a:r>
              <a:rPr lang="en-US" sz="800" dirty="0" smtClean="0"/>
              <a:t>Total Pool </a:t>
            </a:r>
            <a:r>
              <a:rPr lang="en-US" sz="800" dirty="0" smtClean="0"/>
              <a:t>Capacity=100G </a:t>
            </a:r>
            <a:endParaRPr lang="en-US" sz="800" dirty="0" smtClean="0"/>
          </a:p>
          <a:p>
            <a:r>
              <a:rPr lang="en-US" sz="800" dirty="0" smtClean="0"/>
              <a:t>supported </a:t>
            </a:r>
            <a:r>
              <a:rPr lang="en-US" sz="800" dirty="0" smtClean="0"/>
              <a:t>granularity=10G</a:t>
            </a:r>
            <a:endParaRPr lang="en-US" sz="800" dirty="0" smtClean="0"/>
          </a:p>
          <a:p>
            <a:r>
              <a:rPr lang="en-US" sz="800" dirty="0" smtClean="0"/>
              <a:t>Max #  </a:t>
            </a:r>
            <a:r>
              <a:rPr lang="en-US" sz="800" dirty="0" smtClean="0"/>
              <a:t>instances=10</a:t>
            </a:r>
            <a:endParaRPr lang="en-US" sz="800" dirty="0"/>
          </a:p>
        </p:txBody>
      </p:sp>
      <p:cxnSp>
        <p:nvCxnSpPr>
          <p:cNvPr id="568" name="Straight Connector 567"/>
          <p:cNvCxnSpPr>
            <a:stCxn id="567" idx="1"/>
            <a:endCxn id="283" idx="3"/>
          </p:cNvCxnSpPr>
          <p:nvPr/>
        </p:nvCxnSpPr>
        <p:spPr>
          <a:xfrm flipH="1" flipV="1">
            <a:off x="6139080" y="2769966"/>
            <a:ext cx="642721" cy="32865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hape 374"/>
          <p:cNvCxnSpPr>
            <a:stCxn id="259" idx="2"/>
            <a:endCxn id="64" idx="1"/>
          </p:cNvCxnSpPr>
          <p:nvPr/>
        </p:nvCxnSpPr>
        <p:spPr>
          <a:xfrm rot="5400000" flipH="1" flipV="1">
            <a:off x="5467501" y="5007125"/>
            <a:ext cx="287939" cy="3594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375"/>
          <p:cNvCxnSpPr>
            <a:stCxn id="259" idx="2"/>
            <a:endCxn id="304" idx="1"/>
          </p:cNvCxnSpPr>
          <p:nvPr/>
        </p:nvCxnSpPr>
        <p:spPr>
          <a:xfrm rot="5400000" flipH="1" flipV="1">
            <a:off x="5470874" y="5044082"/>
            <a:ext cx="247609" cy="3258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376"/>
          <p:cNvCxnSpPr>
            <a:stCxn id="259" idx="2"/>
            <a:endCxn id="308" idx="1"/>
          </p:cNvCxnSpPr>
          <p:nvPr/>
        </p:nvCxnSpPr>
        <p:spPr>
          <a:xfrm rot="5400000" flipH="1" flipV="1">
            <a:off x="5472256" y="5077808"/>
            <a:ext cx="212500" cy="2935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377"/>
          <p:cNvCxnSpPr>
            <a:stCxn id="259" idx="2"/>
            <a:endCxn id="312" idx="1"/>
          </p:cNvCxnSpPr>
          <p:nvPr/>
        </p:nvCxnSpPr>
        <p:spPr>
          <a:xfrm rot="5400000" flipH="1" flipV="1">
            <a:off x="5472107" y="5111907"/>
            <a:ext cx="178550" cy="2592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7" grpId="0"/>
      <p:bldP spid="423" grpId="0"/>
      <p:bldP spid="424" grpId="0"/>
      <p:bldP spid="567" grpId="0" animBg="1"/>
    </p:bldLst>
  </p:timing>
</p:sld>
</file>

<file path=ppt/theme/theme1.xml><?xml version="1.0" encoding="utf-8"?>
<a:theme xmlns:a="http://schemas.openxmlformats.org/drawingml/2006/main" name="ONF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F Title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NF Title">
  <a:themeElements>
    <a:clrScheme name="ONF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A0B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899F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ONF.thmx</Template>
  <TotalTime>49045</TotalTime>
  <Words>982</Words>
  <Application>Microsoft Office PowerPoint</Application>
  <PresentationFormat>On-screen Show (4:3)</PresentationFormat>
  <Paragraphs>435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ONF</vt:lpstr>
      <vt:lpstr>ONF Title</vt:lpstr>
      <vt:lpstr>1_ONF Title</vt:lpstr>
      <vt:lpstr>TAPI LTPs and Multi-layer Transition Examples (Adaptation, Termination &amp; Connection)*</vt:lpstr>
      <vt:lpstr>10G EPL o/ 10G ODU o/ 100G ODU example Connectivity w/ ETH+ODU Switching</vt:lpstr>
      <vt:lpstr>Slide 3</vt:lpstr>
      <vt:lpstr>Slide 4</vt:lpstr>
      <vt:lpstr>Slide 5</vt:lpstr>
      <vt:lpstr>Slide 6</vt:lpstr>
      <vt:lpstr>Slide 7</vt:lpstr>
    </vt:vector>
  </TitlesOfParts>
  <Company>Tompertdesign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Bauer, ONF</dc:creator>
  <cp:lastModifiedBy>Karthik Sethuraman</cp:lastModifiedBy>
  <cp:revision>1358</cp:revision>
  <dcterms:created xsi:type="dcterms:W3CDTF">2013-04-17T18:00:25Z</dcterms:created>
  <dcterms:modified xsi:type="dcterms:W3CDTF">2016-10-04T17:43:04Z</dcterms:modified>
</cp:coreProperties>
</file>