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5" r:id="rId9"/>
    <p:sldId id="267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88825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B3271-2372-B106-546D-AFF8486D6BC9}" v="9215" dt="2021-10-07T20:12:06.929"/>
    <p1510:client id="{B5FC7D69-52D5-411F-9B26-673935C6DDB0}" v="13" dt="2021-10-07T16:13:21.64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7358" autoAdjust="0"/>
  </p:normalViewPr>
  <p:slideViewPr>
    <p:cSldViewPr snapToGrid="0">
      <p:cViewPr varScale="1">
        <p:scale>
          <a:sx n="184" d="100"/>
          <a:sy n="184" d="100"/>
        </p:scale>
        <p:origin x="1962" y="156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4F584-CE71-42A3-9E23-B7349753629C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10590211" y="5280658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A04-1593-41E7-90FD-0012A80FCFC6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83F-786A-4E33-B622-5A27E6E7D5E7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EF2B-D7ED-4EDC-BB30-5E54340B9D58}" type="datetime1">
              <a:rPr lang="en-US"/>
              <a:t>10/7/2021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F1CD-D694-4DE7-B6EB-592AE1A117F2}" type="datetime1">
              <a:rPr lang="en-US"/>
              <a:t>10/7/2021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3475-6FAF-416C-A4DF-3E7ABA650530}" type="datetime1">
              <a:rPr lang="en-US"/>
              <a:t>10/7/2021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46F0-BBA7-412E-81F3-6D751344FDB2}" type="datetime1">
              <a:rPr lang="en-US"/>
              <a:t>10/7/2021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33CD-CBE4-4C9C-BD2C-758A0A15ED35}" type="datetime1">
              <a:rPr lang="en-US"/>
              <a:t>10/7/2021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BC4B-69F7-461A-B88F-6CACA6023847}" type="datetime1">
              <a:rPr lang="en-US"/>
              <a:t>10/7/2021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2C91-B49A-4B2E-B2E4-7D05EB9E348E}" type="datetime1">
              <a:rPr lang="en-US"/>
              <a:t>10/7/2021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48EC-458C-463C-AD5E-8A27A004EF59}" type="datetime1">
              <a:rPr lang="en-US"/>
              <a:t>10/7/2021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21F620-4BFF-461C-8B03-12D769EDBF6A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 dirty="0"/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10590211" y="5280659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12" name="logo"/>
          <p:cNvSpPr>
            <a:spLocks noChangeAspect="1" noEditPoints="1"/>
          </p:cNvSpPr>
          <p:nvPr/>
        </p:nvSpPr>
        <p:spPr bwMode="hidden">
          <a:xfrm>
            <a:off x="10590211" y="5280659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AD52-3EFA-418A-917E-9B2811C9E39D}" type="datetime1">
              <a:rPr lang="en-US"/>
              <a:t>10/7/2021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6A80-0BAA-46DA-91D8-8EC9C2D5030A}" type="datetime1">
              <a:rPr lang="en-US"/>
              <a:t>10/7/2021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E0A9-C056-482B-A37C-8CC942B96301}" type="datetime1">
              <a:rPr lang="en-US"/>
              <a:t>10/7/2021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761D-8D82-4F39-BA4B-A187EB851BB7}" type="datetime1">
              <a:rPr lang="en-US"/>
              <a:t>10/7/2021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CE6-8F36-4575-B82D-D0FE86888352}" type="datetime1">
              <a:rPr lang="en-US"/>
              <a:t>10/7/2021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6B26-21C4-4E16-9B47-BCFD90864A48}" type="datetime1">
              <a:rPr lang="en-US"/>
              <a:t>10/7/2021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F24D68-C937-4729-B01F-09BB74C39930}" type="datetime1">
              <a:rPr lang="en-US"/>
              <a:t>10/7/2021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 dirty="0"/>
          </a:p>
        </p:txBody>
      </p: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40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 bwMode="black">
          <a:xfrm>
            <a:off x="9766298" y="6043633"/>
            <a:ext cx="1931354" cy="258521"/>
            <a:chOff x="3046414" y="3021011"/>
            <a:chExt cx="6095999" cy="815977"/>
          </a:xfrm>
        </p:grpSpPr>
        <p:sp>
          <p:nvSpPr>
            <p:cNvPr id="11" name="Freeform 5"/>
            <p:cNvSpPr>
              <a:spLocks/>
            </p:cNvSpPr>
            <p:nvPr/>
          </p:nvSpPr>
          <p:spPr bwMode="black">
            <a:xfrm>
              <a:off x="3046414" y="3021011"/>
              <a:ext cx="371475" cy="652464"/>
            </a:xfrm>
            <a:custGeom>
              <a:avLst/>
              <a:gdLst>
                <a:gd name="T0" fmla="*/ 0 w 99"/>
                <a:gd name="T1" fmla="*/ 0 h 172"/>
                <a:gd name="T2" fmla="*/ 18 w 99"/>
                <a:gd name="T3" fmla="*/ 0 h 172"/>
                <a:gd name="T4" fmla="*/ 22 w 99"/>
                <a:gd name="T5" fmla="*/ 1 h 172"/>
                <a:gd name="T6" fmla="*/ 24 w 99"/>
                <a:gd name="T7" fmla="*/ 6 h 172"/>
                <a:gd name="T8" fmla="*/ 24 w 99"/>
                <a:gd name="T9" fmla="*/ 101 h 172"/>
                <a:gd name="T10" fmla="*/ 51 w 99"/>
                <a:gd name="T11" fmla="*/ 74 h 172"/>
                <a:gd name="T12" fmla="*/ 70 w 99"/>
                <a:gd name="T13" fmla="*/ 50 h 172"/>
                <a:gd name="T14" fmla="*/ 88 w 99"/>
                <a:gd name="T15" fmla="*/ 50 h 172"/>
                <a:gd name="T16" fmla="*/ 92 w 99"/>
                <a:gd name="T17" fmla="*/ 54 h 172"/>
                <a:gd name="T18" fmla="*/ 90 w 99"/>
                <a:gd name="T19" fmla="*/ 60 h 172"/>
                <a:gd name="T20" fmla="*/ 83 w 99"/>
                <a:gd name="T21" fmla="*/ 69 h 172"/>
                <a:gd name="T22" fmla="*/ 73 w 99"/>
                <a:gd name="T23" fmla="*/ 81 h 172"/>
                <a:gd name="T24" fmla="*/ 60 w 99"/>
                <a:gd name="T25" fmla="*/ 94 h 172"/>
                <a:gd name="T26" fmla="*/ 45 w 99"/>
                <a:gd name="T27" fmla="*/ 107 h 172"/>
                <a:gd name="T28" fmla="*/ 61 w 99"/>
                <a:gd name="T29" fmla="*/ 122 h 172"/>
                <a:gd name="T30" fmla="*/ 75 w 99"/>
                <a:gd name="T31" fmla="*/ 137 h 172"/>
                <a:gd name="T32" fmla="*/ 88 w 99"/>
                <a:gd name="T33" fmla="*/ 153 h 172"/>
                <a:gd name="T34" fmla="*/ 99 w 99"/>
                <a:gd name="T35" fmla="*/ 172 h 172"/>
                <a:gd name="T36" fmla="*/ 77 w 99"/>
                <a:gd name="T37" fmla="*/ 172 h 172"/>
                <a:gd name="T38" fmla="*/ 72 w 99"/>
                <a:gd name="T39" fmla="*/ 171 h 172"/>
                <a:gd name="T40" fmla="*/ 69 w 99"/>
                <a:gd name="T41" fmla="*/ 167 h 172"/>
                <a:gd name="T42" fmla="*/ 61 w 99"/>
                <a:gd name="T43" fmla="*/ 153 h 172"/>
                <a:gd name="T44" fmla="*/ 50 w 99"/>
                <a:gd name="T45" fmla="*/ 141 h 172"/>
                <a:gd name="T46" fmla="*/ 38 w 99"/>
                <a:gd name="T47" fmla="*/ 128 h 172"/>
                <a:gd name="T48" fmla="*/ 24 w 99"/>
                <a:gd name="T49" fmla="*/ 115 h 172"/>
                <a:gd name="T50" fmla="*/ 24 w 99"/>
                <a:gd name="T51" fmla="*/ 172 h 172"/>
                <a:gd name="T52" fmla="*/ 5 w 99"/>
                <a:gd name="T53" fmla="*/ 172 h 172"/>
                <a:gd name="T54" fmla="*/ 0 w 99"/>
                <a:gd name="T55" fmla="*/ 167 h 172"/>
                <a:gd name="T56" fmla="*/ 0 w 99"/>
                <a:gd name="T5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72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35" y="92"/>
                    <a:pt x="44" y="83"/>
                    <a:pt x="51" y="74"/>
                  </a:cubicBezTo>
                  <a:cubicBezTo>
                    <a:pt x="58" y="66"/>
                    <a:pt x="65" y="58"/>
                    <a:pt x="70" y="50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91" y="50"/>
                    <a:pt x="92" y="52"/>
                    <a:pt x="92" y="54"/>
                  </a:cubicBezTo>
                  <a:cubicBezTo>
                    <a:pt x="92" y="56"/>
                    <a:pt x="91" y="58"/>
                    <a:pt x="90" y="60"/>
                  </a:cubicBezTo>
                  <a:cubicBezTo>
                    <a:pt x="88" y="63"/>
                    <a:pt x="86" y="65"/>
                    <a:pt x="83" y="69"/>
                  </a:cubicBezTo>
                  <a:cubicBezTo>
                    <a:pt x="81" y="73"/>
                    <a:pt x="77" y="77"/>
                    <a:pt x="73" y="81"/>
                  </a:cubicBezTo>
                  <a:cubicBezTo>
                    <a:pt x="69" y="85"/>
                    <a:pt x="65" y="90"/>
                    <a:pt x="60" y="94"/>
                  </a:cubicBezTo>
                  <a:cubicBezTo>
                    <a:pt x="55" y="99"/>
                    <a:pt x="50" y="103"/>
                    <a:pt x="45" y="107"/>
                  </a:cubicBezTo>
                  <a:cubicBezTo>
                    <a:pt x="51" y="112"/>
                    <a:pt x="57" y="117"/>
                    <a:pt x="61" y="122"/>
                  </a:cubicBezTo>
                  <a:cubicBezTo>
                    <a:pt x="66" y="126"/>
                    <a:pt x="71" y="132"/>
                    <a:pt x="75" y="137"/>
                  </a:cubicBezTo>
                  <a:cubicBezTo>
                    <a:pt x="80" y="142"/>
                    <a:pt x="84" y="148"/>
                    <a:pt x="88" y="153"/>
                  </a:cubicBezTo>
                  <a:cubicBezTo>
                    <a:pt x="92" y="159"/>
                    <a:pt x="95" y="166"/>
                    <a:pt x="99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5" y="172"/>
                    <a:pt x="73" y="172"/>
                    <a:pt x="72" y="171"/>
                  </a:cubicBezTo>
                  <a:cubicBezTo>
                    <a:pt x="71" y="170"/>
                    <a:pt x="70" y="169"/>
                    <a:pt x="69" y="167"/>
                  </a:cubicBezTo>
                  <a:cubicBezTo>
                    <a:pt x="67" y="162"/>
                    <a:pt x="64" y="158"/>
                    <a:pt x="61" y="153"/>
                  </a:cubicBezTo>
                  <a:cubicBezTo>
                    <a:pt x="57" y="149"/>
                    <a:pt x="54" y="145"/>
                    <a:pt x="50" y="141"/>
                  </a:cubicBezTo>
                  <a:cubicBezTo>
                    <a:pt x="47" y="137"/>
                    <a:pt x="43" y="132"/>
                    <a:pt x="38" y="128"/>
                  </a:cubicBezTo>
                  <a:cubicBezTo>
                    <a:pt x="34" y="124"/>
                    <a:pt x="29" y="119"/>
                    <a:pt x="24" y="115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2" y="172"/>
                    <a:pt x="0" y="170"/>
                    <a:pt x="0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black">
            <a:xfrm>
              <a:off x="3444876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6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7 w 96"/>
                <a:gd name="T19" fmla="*/ 126 h 128"/>
                <a:gd name="T20" fmla="*/ 54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4 w 96"/>
                <a:gd name="T27" fmla="*/ 94 h 128"/>
                <a:gd name="T28" fmla="*/ 0 w 96"/>
                <a:gd name="T29" fmla="*/ 65 h 128"/>
                <a:gd name="T30" fmla="*/ 4 w 96"/>
                <a:gd name="T31" fmla="*/ 35 h 128"/>
                <a:gd name="T32" fmla="*/ 13 w 96"/>
                <a:gd name="T33" fmla="*/ 15 h 128"/>
                <a:gd name="T34" fmla="*/ 29 w 96"/>
                <a:gd name="T35" fmla="*/ 4 h 128"/>
                <a:gd name="T36" fmla="*/ 51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4 w 96"/>
                <a:gd name="T49" fmla="*/ 73 h 128"/>
                <a:gd name="T50" fmla="*/ 23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70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29 w 96"/>
                <a:gd name="T65" fmla="*/ 29 h 128"/>
                <a:gd name="T66" fmla="*/ 25 w 96"/>
                <a:gd name="T67" fmla="*/ 40 h 128"/>
                <a:gd name="T68" fmla="*/ 23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black">
            <a:xfrm>
              <a:off x="3890964" y="3198810"/>
              <a:ext cx="361949" cy="487363"/>
            </a:xfrm>
            <a:custGeom>
              <a:avLst/>
              <a:gdLst>
                <a:gd name="T0" fmla="*/ 24 w 96"/>
                <a:gd name="T1" fmla="*/ 73 h 128"/>
                <a:gd name="T2" fmla="*/ 26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7 w 96"/>
                <a:gd name="T19" fmla="*/ 126 h 128"/>
                <a:gd name="T20" fmla="*/ 54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4 w 96"/>
                <a:gd name="T27" fmla="*/ 94 h 128"/>
                <a:gd name="T28" fmla="*/ 0 w 96"/>
                <a:gd name="T29" fmla="*/ 65 h 128"/>
                <a:gd name="T30" fmla="*/ 4 w 96"/>
                <a:gd name="T31" fmla="*/ 35 h 128"/>
                <a:gd name="T32" fmla="*/ 13 w 96"/>
                <a:gd name="T33" fmla="*/ 15 h 128"/>
                <a:gd name="T34" fmla="*/ 29 w 96"/>
                <a:gd name="T35" fmla="*/ 4 h 128"/>
                <a:gd name="T36" fmla="*/ 51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6 w 96"/>
                <a:gd name="T47" fmla="*/ 63 h 128"/>
                <a:gd name="T48" fmla="*/ 94 w 96"/>
                <a:gd name="T49" fmla="*/ 73 h 128"/>
                <a:gd name="T50" fmla="*/ 24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70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30 w 96"/>
                <a:gd name="T65" fmla="*/ 29 h 128"/>
                <a:gd name="T66" fmla="*/ 25 w 96"/>
                <a:gd name="T67" fmla="*/ 40 h 128"/>
                <a:gd name="T68" fmla="*/ 24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4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8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6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2" y="86"/>
                    <a:pt x="0" y="76"/>
                    <a:pt x="0" y="65"/>
                  </a:cubicBezTo>
                  <a:cubicBezTo>
                    <a:pt x="0" y="53"/>
                    <a:pt x="2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8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6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4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30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4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black">
            <a:xfrm>
              <a:off x="4327526" y="3201985"/>
              <a:ext cx="398462" cy="627062"/>
            </a:xfrm>
            <a:custGeom>
              <a:avLst/>
              <a:gdLst>
                <a:gd name="T0" fmla="*/ 61 w 106"/>
                <a:gd name="T1" fmla="*/ 126 h 165"/>
                <a:gd name="T2" fmla="*/ 44 w 106"/>
                <a:gd name="T3" fmla="*/ 123 h 165"/>
                <a:gd name="T4" fmla="*/ 32 w 106"/>
                <a:gd name="T5" fmla="*/ 118 h 165"/>
                <a:gd name="T6" fmla="*/ 32 w 106"/>
                <a:gd name="T7" fmla="*/ 165 h 165"/>
                <a:gd name="T8" fmla="*/ 14 w 106"/>
                <a:gd name="T9" fmla="*/ 165 h 165"/>
                <a:gd name="T10" fmla="*/ 8 w 106"/>
                <a:gd name="T11" fmla="*/ 160 h 165"/>
                <a:gd name="T12" fmla="*/ 8 w 106"/>
                <a:gd name="T13" fmla="*/ 79 h 165"/>
                <a:gd name="T14" fmla="*/ 8 w 106"/>
                <a:gd name="T15" fmla="*/ 51 h 165"/>
                <a:gd name="T16" fmla="*/ 9 w 106"/>
                <a:gd name="T17" fmla="*/ 22 h 165"/>
                <a:gd name="T18" fmla="*/ 5 w 106"/>
                <a:gd name="T19" fmla="*/ 22 h 165"/>
                <a:gd name="T20" fmla="*/ 0 w 106"/>
                <a:gd name="T21" fmla="*/ 17 h 165"/>
                <a:gd name="T22" fmla="*/ 0 w 106"/>
                <a:gd name="T23" fmla="*/ 5 h 165"/>
                <a:gd name="T24" fmla="*/ 9 w 106"/>
                <a:gd name="T25" fmla="*/ 3 h 165"/>
                <a:gd name="T26" fmla="*/ 21 w 106"/>
                <a:gd name="T27" fmla="*/ 2 h 165"/>
                <a:gd name="T28" fmla="*/ 34 w 106"/>
                <a:gd name="T29" fmla="*/ 1 h 165"/>
                <a:gd name="T30" fmla="*/ 47 w 106"/>
                <a:gd name="T31" fmla="*/ 0 h 165"/>
                <a:gd name="T32" fmla="*/ 74 w 106"/>
                <a:gd name="T33" fmla="*/ 3 h 165"/>
                <a:gd name="T34" fmla="*/ 92 w 106"/>
                <a:gd name="T35" fmla="*/ 14 h 165"/>
                <a:gd name="T36" fmla="*/ 102 w 106"/>
                <a:gd name="T37" fmla="*/ 33 h 165"/>
                <a:gd name="T38" fmla="*/ 106 w 106"/>
                <a:gd name="T39" fmla="*/ 63 h 165"/>
                <a:gd name="T40" fmla="*/ 95 w 106"/>
                <a:gd name="T41" fmla="*/ 111 h 165"/>
                <a:gd name="T42" fmla="*/ 61 w 106"/>
                <a:gd name="T43" fmla="*/ 126 h 165"/>
                <a:gd name="T44" fmla="*/ 54 w 106"/>
                <a:gd name="T45" fmla="*/ 107 h 165"/>
                <a:gd name="T46" fmla="*/ 66 w 106"/>
                <a:gd name="T47" fmla="*/ 105 h 165"/>
                <a:gd name="T48" fmla="*/ 75 w 106"/>
                <a:gd name="T49" fmla="*/ 98 h 165"/>
                <a:gd name="T50" fmla="*/ 80 w 106"/>
                <a:gd name="T51" fmla="*/ 84 h 165"/>
                <a:gd name="T52" fmla="*/ 81 w 106"/>
                <a:gd name="T53" fmla="*/ 63 h 165"/>
                <a:gd name="T54" fmla="*/ 80 w 106"/>
                <a:gd name="T55" fmla="*/ 43 h 165"/>
                <a:gd name="T56" fmla="*/ 75 w 106"/>
                <a:gd name="T57" fmla="*/ 29 h 165"/>
                <a:gd name="T58" fmla="*/ 64 w 106"/>
                <a:gd name="T59" fmla="*/ 22 h 165"/>
                <a:gd name="T60" fmla="*/ 47 w 106"/>
                <a:gd name="T61" fmla="*/ 19 h 165"/>
                <a:gd name="T62" fmla="*/ 40 w 106"/>
                <a:gd name="T63" fmla="*/ 20 h 165"/>
                <a:gd name="T64" fmla="*/ 32 w 106"/>
                <a:gd name="T65" fmla="*/ 20 h 165"/>
                <a:gd name="T66" fmla="*/ 32 w 106"/>
                <a:gd name="T67" fmla="*/ 102 h 165"/>
                <a:gd name="T68" fmla="*/ 42 w 106"/>
                <a:gd name="T69" fmla="*/ 105 h 165"/>
                <a:gd name="T70" fmla="*/ 54 w 106"/>
                <a:gd name="T71" fmla="*/ 10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5">
                  <a:moveTo>
                    <a:pt x="61" y="126"/>
                  </a:moveTo>
                  <a:cubicBezTo>
                    <a:pt x="54" y="126"/>
                    <a:pt x="48" y="125"/>
                    <a:pt x="44" y="123"/>
                  </a:cubicBezTo>
                  <a:cubicBezTo>
                    <a:pt x="39" y="122"/>
                    <a:pt x="35" y="120"/>
                    <a:pt x="32" y="118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0" y="165"/>
                    <a:pt x="8" y="163"/>
                    <a:pt x="8" y="160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70"/>
                    <a:pt x="8" y="60"/>
                    <a:pt x="8" y="51"/>
                  </a:cubicBezTo>
                  <a:cubicBezTo>
                    <a:pt x="8" y="41"/>
                    <a:pt x="9" y="31"/>
                    <a:pt x="9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5" y="4"/>
                    <a:pt x="9" y="3"/>
                  </a:cubicBezTo>
                  <a:cubicBezTo>
                    <a:pt x="13" y="3"/>
                    <a:pt x="16" y="2"/>
                    <a:pt x="21" y="2"/>
                  </a:cubicBezTo>
                  <a:cubicBezTo>
                    <a:pt x="25" y="2"/>
                    <a:pt x="29" y="1"/>
                    <a:pt x="34" y="1"/>
                  </a:cubicBezTo>
                  <a:cubicBezTo>
                    <a:pt x="38" y="1"/>
                    <a:pt x="43" y="0"/>
                    <a:pt x="47" y="0"/>
                  </a:cubicBezTo>
                  <a:cubicBezTo>
                    <a:pt x="57" y="0"/>
                    <a:pt x="66" y="1"/>
                    <a:pt x="74" y="3"/>
                  </a:cubicBezTo>
                  <a:cubicBezTo>
                    <a:pt x="81" y="5"/>
                    <a:pt x="87" y="9"/>
                    <a:pt x="92" y="14"/>
                  </a:cubicBezTo>
                  <a:cubicBezTo>
                    <a:pt x="97" y="18"/>
                    <a:pt x="100" y="25"/>
                    <a:pt x="102" y="33"/>
                  </a:cubicBezTo>
                  <a:cubicBezTo>
                    <a:pt x="105" y="41"/>
                    <a:pt x="106" y="51"/>
                    <a:pt x="106" y="63"/>
                  </a:cubicBezTo>
                  <a:cubicBezTo>
                    <a:pt x="106" y="84"/>
                    <a:pt x="102" y="100"/>
                    <a:pt x="95" y="111"/>
                  </a:cubicBezTo>
                  <a:cubicBezTo>
                    <a:pt x="87" y="121"/>
                    <a:pt x="76" y="126"/>
                    <a:pt x="61" y="126"/>
                  </a:cubicBezTo>
                  <a:close/>
                  <a:moveTo>
                    <a:pt x="54" y="107"/>
                  </a:moveTo>
                  <a:cubicBezTo>
                    <a:pt x="59" y="107"/>
                    <a:pt x="63" y="106"/>
                    <a:pt x="66" y="105"/>
                  </a:cubicBezTo>
                  <a:cubicBezTo>
                    <a:pt x="70" y="103"/>
                    <a:pt x="73" y="101"/>
                    <a:pt x="75" y="98"/>
                  </a:cubicBezTo>
                  <a:cubicBezTo>
                    <a:pt x="77" y="94"/>
                    <a:pt x="79" y="90"/>
                    <a:pt x="80" y="84"/>
                  </a:cubicBezTo>
                  <a:cubicBezTo>
                    <a:pt x="81" y="78"/>
                    <a:pt x="81" y="71"/>
                    <a:pt x="81" y="63"/>
                  </a:cubicBezTo>
                  <a:cubicBezTo>
                    <a:pt x="81" y="55"/>
                    <a:pt x="81" y="48"/>
                    <a:pt x="80" y="43"/>
                  </a:cubicBezTo>
                  <a:cubicBezTo>
                    <a:pt x="79" y="37"/>
                    <a:pt x="77" y="33"/>
                    <a:pt x="75" y="29"/>
                  </a:cubicBezTo>
                  <a:cubicBezTo>
                    <a:pt x="72" y="26"/>
                    <a:pt x="69" y="23"/>
                    <a:pt x="64" y="22"/>
                  </a:cubicBezTo>
                  <a:cubicBezTo>
                    <a:pt x="60" y="20"/>
                    <a:pt x="54" y="19"/>
                    <a:pt x="47" y="19"/>
                  </a:cubicBezTo>
                  <a:cubicBezTo>
                    <a:pt x="45" y="19"/>
                    <a:pt x="43" y="19"/>
                    <a:pt x="40" y="20"/>
                  </a:cubicBezTo>
                  <a:cubicBezTo>
                    <a:pt x="37" y="20"/>
                    <a:pt x="34" y="20"/>
                    <a:pt x="32" y="20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5" y="103"/>
                    <a:pt x="39" y="104"/>
                    <a:pt x="42" y="105"/>
                  </a:cubicBezTo>
                  <a:cubicBezTo>
                    <a:pt x="45" y="106"/>
                    <a:pt x="49" y="107"/>
                    <a:pt x="5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black">
            <a:xfrm>
              <a:off x="5006974" y="3206748"/>
              <a:ext cx="236539" cy="466723"/>
            </a:xfrm>
            <a:custGeom>
              <a:avLst/>
              <a:gdLst>
                <a:gd name="T0" fmla="*/ 55 w 63"/>
                <a:gd name="T1" fmla="*/ 0 h 123"/>
                <a:gd name="T2" fmla="*/ 62 w 63"/>
                <a:gd name="T3" fmla="*/ 2 h 123"/>
                <a:gd name="T4" fmla="*/ 63 w 63"/>
                <a:gd name="T5" fmla="*/ 6 h 123"/>
                <a:gd name="T6" fmla="*/ 63 w 63"/>
                <a:gd name="T7" fmla="*/ 22 h 123"/>
                <a:gd name="T8" fmla="*/ 60 w 63"/>
                <a:gd name="T9" fmla="*/ 22 h 123"/>
                <a:gd name="T10" fmla="*/ 57 w 63"/>
                <a:gd name="T11" fmla="*/ 22 h 123"/>
                <a:gd name="T12" fmla="*/ 39 w 63"/>
                <a:gd name="T13" fmla="*/ 25 h 123"/>
                <a:gd name="T14" fmla="*/ 24 w 63"/>
                <a:gd name="T15" fmla="*/ 36 h 123"/>
                <a:gd name="T16" fmla="*/ 24 w 63"/>
                <a:gd name="T17" fmla="*/ 123 h 123"/>
                <a:gd name="T18" fmla="*/ 5 w 63"/>
                <a:gd name="T19" fmla="*/ 123 h 123"/>
                <a:gd name="T20" fmla="*/ 0 w 63"/>
                <a:gd name="T21" fmla="*/ 118 h 123"/>
                <a:gd name="T22" fmla="*/ 0 w 63"/>
                <a:gd name="T23" fmla="*/ 1 h 123"/>
                <a:gd name="T24" fmla="*/ 14 w 63"/>
                <a:gd name="T25" fmla="*/ 1 h 123"/>
                <a:gd name="T26" fmla="*/ 19 w 63"/>
                <a:gd name="T27" fmla="*/ 2 h 123"/>
                <a:gd name="T28" fmla="*/ 21 w 63"/>
                <a:gd name="T29" fmla="*/ 7 h 123"/>
                <a:gd name="T30" fmla="*/ 22 w 63"/>
                <a:gd name="T31" fmla="*/ 18 h 123"/>
                <a:gd name="T32" fmla="*/ 36 w 63"/>
                <a:gd name="T33" fmla="*/ 6 h 123"/>
                <a:gd name="T34" fmla="*/ 55 w 63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23">
                  <a:moveTo>
                    <a:pt x="55" y="0"/>
                  </a:moveTo>
                  <a:cubicBezTo>
                    <a:pt x="58" y="0"/>
                    <a:pt x="60" y="1"/>
                    <a:pt x="62" y="2"/>
                  </a:cubicBezTo>
                  <a:cubicBezTo>
                    <a:pt x="63" y="3"/>
                    <a:pt x="63" y="4"/>
                    <a:pt x="63" y="6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0" y="22"/>
                    <a:pt x="44" y="23"/>
                    <a:pt x="39" y="25"/>
                  </a:cubicBezTo>
                  <a:cubicBezTo>
                    <a:pt x="34" y="27"/>
                    <a:pt x="29" y="31"/>
                    <a:pt x="24" y="36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6" y="13"/>
                    <a:pt x="30" y="9"/>
                    <a:pt x="36" y="6"/>
                  </a:cubicBezTo>
                  <a:cubicBezTo>
                    <a:pt x="42" y="2"/>
                    <a:pt x="48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black">
            <a:xfrm>
              <a:off x="5295902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5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6 w 96"/>
                <a:gd name="T19" fmla="*/ 126 h 128"/>
                <a:gd name="T20" fmla="*/ 53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3 w 96"/>
                <a:gd name="T27" fmla="*/ 94 h 128"/>
                <a:gd name="T28" fmla="*/ 0 w 96"/>
                <a:gd name="T29" fmla="*/ 65 h 128"/>
                <a:gd name="T30" fmla="*/ 3 w 96"/>
                <a:gd name="T31" fmla="*/ 35 h 128"/>
                <a:gd name="T32" fmla="*/ 13 w 96"/>
                <a:gd name="T33" fmla="*/ 15 h 128"/>
                <a:gd name="T34" fmla="*/ 28 w 96"/>
                <a:gd name="T35" fmla="*/ 4 h 128"/>
                <a:gd name="T36" fmla="*/ 50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3 w 96"/>
                <a:gd name="T49" fmla="*/ 73 h 128"/>
                <a:gd name="T50" fmla="*/ 23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69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29 w 96"/>
                <a:gd name="T65" fmla="*/ 29 h 128"/>
                <a:gd name="T66" fmla="*/ 25 w 96"/>
                <a:gd name="T67" fmla="*/ 40 h 128"/>
                <a:gd name="T68" fmla="*/ 23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4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70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30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9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9" y="20"/>
                    <a:pt x="13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5" y="1"/>
                    <a:pt x="42" y="0"/>
                    <a:pt x="50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0" y="19"/>
                    <a:pt x="93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black">
            <a:xfrm>
              <a:off x="5746750" y="3040059"/>
              <a:ext cx="109537" cy="633412"/>
            </a:xfrm>
            <a:custGeom>
              <a:avLst/>
              <a:gdLst>
                <a:gd name="T0" fmla="*/ 15 w 29"/>
                <a:gd name="T1" fmla="*/ 26 h 167"/>
                <a:gd name="T2" fmla="*/ 3 w 29"/>
                <a:gd name="T3" fmla="*/ 23 h 167"/>
                <a:gd name="T4" fmla="*/ 0 w 29"/>
                <a:gd name="T5" fmla="*/ 13 h 167"/>
                <a:gd name="T6" fmla="*/ 3 w 29"/>
                <a:gd name="T7" fmla="*/ 3 h 167"/>
                <a:gd name="T8" fmla="*/ 15 w 29"/>
                <a:gd name="T9" fmla="*/ 0 h 167"/>
                <a:gd name="T10" fmla="*/ 26 w 29"/>
                <a:gd name="T11" fmla="*/ 3 h 167"/>
                <a:gd name="T12" fmla="*/ 29 w 29"/>
                <a:gd name="T13" fmla="*/ 13 h 167"/>
                <a:gd name="T14" fmla="*/ 26 w 29"/>
                <a:gd name="T15" fmla="*/ 23 h 167"/>
                <a:gd name="T16" fmla="*/ 15 w 29"/>
                <a:gd name="T17" fmla="*/ 26 h 167"/>
                <a:gd name="T18" fmla="*/ 27 w 29"/>
                <a:gd name="T19" fmla="*/ 167 h 167"/>
                <a:gd name="T20" fmla="*/ 8 w 29"/>
                <a:gd name="T21" fmla="*/ 167 h 167"/>
                <a:gd name="T22" fmla="*/ 3 w 29"/>
                <a:gd name="T23" fmla="*/ 162 h 167"/>
                <a:gd name="T24" fmla="*/ 3 w 29"/>
                <a:gd name="T25" fmla="*/ 45 h 167"/>
                <a:gd name="T26" fmla="*/ 21 w 29"/>
                <a:gd name="T27" fmla="*/ 45 h 167"/>
                <a:gd name="T28" fmla="*/ 27 w 29"/>
                <a:gd name="T29" fmla="*/ 51 h 167"/>
                <a:gd name="T30" fmla="*/ 27 w 29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67">
                  <a:moveTo>
                    <a:pt x="15" y="26"/>
                  </a:moveTo>
                  <a:cubicBezTo>
                    <a:pt x="9" y="26"/>
                    <a:pt x="5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9" y="0"/>
                    <a:pt x="15" y="0"/>
                  </a:cubicBezTo>
                  <a:cubicBezTo>
                    <a:pt x="20" y="0"/>
                    <a:pt x="23" y="1"/>
                    <a:pt x="26" y="3"/>
                  </a:cubicBezTo>
                  <a:cubicBezTo>
                    <a:pt x="28" y="5"/>
                    <a:pt x="29" y="8"/>
                    <a:pt x="29" y="13"/>
                  </a:cubicBezTo>
                  <a:cubicBezTo>
                    <a:pt x="29" y="18"/>
                    <a:pt x="28" y="21"/>
                    <a:pt x="26" y="23"/>
                  </a:cubicBezTo>
                  <a:cubicBezTo>
                    <a:pt x="23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4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black">
            <a:xfrm>
              <a:off x="5961062" y="3201985"/>
              <a:ext cx="363537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1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7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3" y="22"/>
                    <a:pt x="58" y="20"/>
                    <a:pt x="52" y="20"/>
                  </a:cubicBezTo>
                  <a:cubicBezTo>
                    <a:pt x="45" y="20"/>
                    <a:pt x="39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black">
            <a:xfrm>
              <a:off x="6400799" y="3209923"/>
              <a:ext cx="379414" cy="463551"/>
            </a:xfrm>
            <a:custGeom>
              <a:avLst/>
              <a:gdLst>
                <a:gd name="T0" fmla="*/ 43 w 101"/>
                <a:gd name="T1" fmla="*/ 122 h 122"/>
                <a:gd name="T2" fmla="*/ 38 w 101"/>
                <a:gd name="T3" fmla="*/ 121 h 122"/>
                <a:gd name="T4" fmla="*/ 36 w 101"/>
                <a:gd name="T5" fmla="*/ 117 h 122"/>
                <a:gd name="T6" fmla="*/ 13 w 101"/>
                <a:gd name="T7" fmla="*/ 59 h 122"/>
                <a:gd name="T8" fmla="*/ 0 w 101"/>
                <a:gd name="T9" fmla="*/ 0 h 122"/>
                <a:gd name="T10" fmla="*/ 20 w 101"/>
                <a:gd name="T11" fmla="*/ 0 h 122"/>
                <a:gd name="T12" fmla="*/ 25 w 101"/>
                <a:gd name="T13" fmla="*/ 6 h 122"/>
                <a:gd name="T14" fmla="*/ 29 w 101"/>
                <a:gd name="T15" fmla="*/ 30 h 122"/>
                <a:gd name="T16" fmla="*/ 35 w 101"/>
                <a:gd name="T17" fmla="*/ 55 h 122"/>
                <a:gd name="T18" fmla="*/ 43 w 101"/>
                <a:gd name="T19" fmla="*/ 79 h 122"/>
                <a:gd name="T20" fmla="*/ 51 w 101"/>
                <a:gd name="T21" fmla="*/ 101 h 122"/>
                <a:gd name="T22" fmla="*/ 60 w 101"/>
                <a:gd name="T23" fmla="*/ 78 h 122"/>
                <a:gd name="T24" fmla="*/ 67 w 101"/>
                <a:gd name="T25" fmla="*/ 52 h 122"/>
                <a:gd name="T26" fmla="*/ 74 w 101"/>
                <a:gd name="T27" fmla="*/ 25 h 122"/>
                <a:gd name="T28" fmla="*/ 78 w 101"/>
                <a:gd name="T29" fmla="*/ 0 h 122"/>
                <a:gd name="T30" fmla="*/ 96 w 101"/>
                <a:gd name="T31" fmla="*/ 0 h 122"/>
                <a:gd name="T32" fmla="*/ 101 w 101"/>
                <a:gd name="T33" fmla="*/ 5 h 122"/>
                <a:gd name="T34" fmla="*/ 100 w 101"/>
                <a:gd name="T35" fmla="*/ 11 h 122"/>
                <a:gd name="T36" fmla="*/ 99 w 101"/>
                <a:gd name="T37" fmla="*/ 19 h 122"/>
                <a:gd name="T38" fmla="*/ 85 w 101"/>
                <a:gd name="T39" fmla="*/ 70 h 122"/>
                <a:gd name="T40" fmla="*/ 64 w 101"/>
                <a:gd name="T41" fmla="*/ 122 h 122"/>
                <a:gd name="T42" fmla="*/ 43 w 101"/>
                <a:gd name="T4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22">
                  <a:moveTo>
                    <a:pt x="43" y="122"/>
                  </a:moveTo>
                  <a:cubicBezTo>
                    <a:pt x="41" y="122"/>
                    <a:pt x="39" y="122"/>
                    <a:pt x="38" y="121"/>
                  </a:cubicBezTo>
                  <a:cubicBezTo>
                    <a:pt x="38" y="120"/>
                    <a:pt x="37" y="119"/>
                    <a:pt x="36" y="117"/>
                  </a:cubicBezTo>
                  <a:cubicBezTo>
                    <a:pt x="27" y="98"/>
                    <a:pt x="20" y="79"/>
                    <a:pt x="13" y="59"/>
                  </a:cubicBezTo>
                  <a:cubicBezTo>
                    <a:pt x="7" y="40"/>
                    <a:pt x="2" y="2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5" y="2"/>
                    <a:pt x="25" y="6"/>
                  </a:cubicBezTo>
                  <a:cubicBezTo>
                    <a:pt x="26" y="13"/>
                    <a:pt x="28" y="21"/>
                    <a:pt x="29" y="30"/>
                  </a:cubicBezTo>
                  <a:cubicBezTo>
                    <a:pt x="31" y="38"/>
                    <a:pt x="33" y="46"/>
                    <a:pt x="35" y="55"/>
                  </a:cubicBezTo>
                  <a:cubicBezTo>
                    <a:pt x="38" y="63"/>
                    <a:pt x="40" y="71"/>
                    <a:pt x="43" y="79"/>
                  </a:cubicBezTo>
                  <a:cubicBezTo>
                    <a:pt x="45" y="87"/>
                    <a:pt x="48" y="95"/>
                    <a:pt x="51" y="101"/>
                  </a:cubicBezTo>
                  <a:cubicBezTo>
                    <a:pt x="54" y="95"/>
                    <a:pt x="57" y="87"/>
                    <a:pt x="60" y="78"/>
                  </a:cubicBezTo>
                  <a:cubicBezTo>
                    <a:pt x="63" y="70"/>
                    <a:pt x="65" y="61"/>
                    <a:pt x="67" y="52"/>
                  </a:cubicBezTo>
                  <a:cubicBezTo>
                    <a:pt x="70" y="43"/>
                    <a:pt x="72" y="34"/>
                    <a:pt x="74" y="25"/>
                  </a:cubicBezTo>
                  <a:cubicBezTo>
                    <a:pt x="75" y="16"/>
                    <a:pt x="77" y="8"/>
                    <a:pt x="7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101" y="9"/>
                    <a:pt x="100" y="11"/>
                  </a:cubicBezTo>
                  <a:cubicBezTo>
                    <a:pt x="100" y="13"/>
                    <a:pt x="100" y="16"/>
                    <a:pt x="99" y="19"/>
                  </a:cubicBezTo>
                  <a:cubicBezTo>
                    <a:pt x="96" y="36"/>
                    <a:pt x="91" y="53"/>
                    <a:pt x="85" y="70"/>
                  </a:cubicBezTo>
                  <a:cubicBezTo>
                    <a:pt x="79" y="88"/>
                    <a:pt x="72" y="105"/>
                    <a:pt x="64" y="122"/>
                  </a:cubicBezTo>
                  <a:lnTo>
                    <a:pt x="43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black">
            <a:xfrm>
              <a:off x="6840536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5 w 96"/>
                <a:gd name="T3" fmla="*/ 90 h 128"/>
                <a:gd name="T4" fmla="*/ 31 w 96"/>
                <a:gd name="T5" fmla="*/ 100 h 128"/>
                <a:gd name="T6" fmla="*/ 41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6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6 w 96"/>
                <a:gd name="T19" fmla="*/ 126 h 128"/>
                <a:gd name="T20" fmla="*/ 53 w 96"/>
                <a:gd name="T21" fmla="*/ 128 h 128"/>
                <a:gd name="T22" fmla="*/ 29 w 96"/>
                <a:gd name="T23" fmla="*/ 125 h 128"/>
                <a:gd name="T24" fmla="*/ 13 w 96"/>
                <a:gd name="T25" fmla="*/ 114 h 128"/>
                <a:gd name="T26" fmla="*/ 3 w 96"/>
                <a:gd name="T27" fmla="*/ 94 h 128"/>
                <a:gd name="T28" fmla="*/ 0 w 96"/>
                <a:gd name="T29" fmla="*/ 65 h 128"/>
                <a:gd name="T30" fmla="*/ 3 w 96"/>
                <a:gd name="T31" fmla="*/ 35 h 128"/>
                <a:gd name="T32" fmla="*/ 12 w 96"/>
                <a:gd name="T33" fmla="*/ 15 h 128"/>
                <a:gd name="T34" fmla="*/ 28 w 96"/>
                <a:gd name="T35" fmla="*/ 4 h 128"/>
                <a:gd name="T36" fmla="*/ 50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3 w 96"/>
                <a:gd name="T49" fmla="*/ 73 h 128"/>
                <a:gd name="T50" fmla="*/ 23 w 96"/>
                <a:gd name="T51" fmla="*/ 73 h 128"/>
                <a:gd name="T52" fmla="*/ 73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69 w 96"/>
                <a:gd name="T59" fmla="*/ 26 h 128"/>
                <a:gd name="T60" fmla="*/ 51 w 96"/>
                <a:gd name="T61" fmla="*/ 19 h 128"/>
                <a:gd name="T62" fmla="*/ 37 w 96"/>
                <a:gd name="T63" fmla="*/ 21 h 128"/>
                <a:gd name="T64" fmla="*/ 29 w 96"/>
                <a:gd name="T65" fmla="*/ 29 h 128"/>
                <a:gd name="T66" fmla="*/ 24 w 96"/>
                <a:gd name="T67" fmla="*/ 40 h 128"/>
                <a:gd name="T68" fmla="*/ 23 w 96"/>
                <a:gd name="T69" fmla="*/ 56 h 128"/>
                <a:gd name="T70" fmla="*/ 73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3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3" y="103"/>
                    <a:pt x="37" y="105"/>
                    <a:pt x="41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4" y="107"/>
                    <a:pt x="86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69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29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8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8" y="20"/>
                    <a:pt x="12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4" y="1"/>
                    <a:pt x="42" y="0"/>
                    <a:pt x="50" y="0"/>
                  </a:cubicBezTo>
                  <a:cubicBezTo>
                    <a:pt x="59" y="0"/>
                    <a:pt x="67" y="2"/>
                    <a:pt x="73" y="4"/>
                  </a:cubicBezTo>
                  <a:cubicBezTo>
                    <a:pt x="79" y="7"/>
                    <a:pt x="83" y="10"/>
                    <a:pt x="87" y="15"/>
                  </a:cubicBezTo>
                  <a:cubicBezTo>
                    <a:pt x="90" y="19"/>
                    <a:pt x="92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5" y="59"/>
                    <a:pt x="95" y="63"/>
                  </a:cubicBezTo>
                  <a:cubicBezTo>
                    <a:pt x="94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3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2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5" y="19"/>
                    <a:pt x="41" y="19"/>
                    <a:pt x="37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5" y="36"/>
                    <a:pt x="24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3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black">
            <a:xfrm>
              <a:off x="7297734" y="3201985"/>
              <a:ext cx="365125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black">
            <a:xfrm>
              <a:off x="7740647" y="3089272"/>
              <a:ext cx="255587" cy="592137"/>
            </a:xfrm>
            <a:custGeom>
              <a:avLst/>
              <a:gdLst>
                <a:gd name="T0" fmla="*/ 68 w 68"/>
                <a:gd name="T1" fmla="*/ 154 h 156"/>
                <a:gd name="T2" fmla="*/ 58 w 68"/>
                <a:gd name="T3" fmla="*/ 156 h 156"/>
                <a:gd name="T4" fmla="*/ 47 w 68"/>
                <a:gd name="T5" fmla="*/ 156 h 156"/>
                <a:gd name="T6" fmla="*/ 22 w 68"/>
                <a:gd name="T7" fmla="*/ 149 h 156"/>
                <a:gd name="T8" fmla="*/ 14 w 68"/>
                <a:gd name="T9" fmla="*/ 125 h 156"/>
                <a:gd name="T10" fmla="*/ 14 w 68"/>
                <a:gd name="T11" fmla="*/ 51 h 156"/>
                <a:gd name="T12" fmla="*/ 6 w 68"/>
                <a:gd name="T13" fmla="*/ 51 h 156"/>
                <a:gd name="T14" fmla="*/ 0 w 68"/>
                <a:gd name="T15" fmla="*/ 46 h 156"/>
                <a:gd name="T16" fmla="*/ 0 w 68"/>
                <a:gd name="T17" fmla="*/ 32 h 156"/>
                <a:gd name="T18" fmla="*/ 15 w 68"/>
                <a:gd name="T19" fmla="*/ 32 h 156"/>
                <a:gd name="T20" fmla="*/ 16 w 68"/>
                <a:gd name="T21" fmla="*/ 0 h 156"/>
                <a:gd name="T22" fmla="*/ 33 w 68"/>
                <a:gd name="T23" fmla="*/ 0 h 156"/>
                <a:gd name="T24" fmla="*/ 39 w 68"/>
                <a:gd name="T25" fmla="*/ 6 h 156"/>
                <a:gd name="T26" fmla="*/ 39 w 68"/>
                <a:gd name="T27" fmla="*/ 32 h 156"/>
                <a:gd name="T28" fmla="*/ 62 w 68"/>
                <a:gd name="T29" fmla="*/ 32 h 156"/>
                <a:gd name="T30" fmla="*/ 66 w 68"/>
                <a:gd name="T31" fmla="*/ 34 h 156"/>
                <a:gd name="T32" fmla="*/ 68 w 68"/>
                <a:gd name="T33" fmla="*/ 38 h 156"/>
                <a:gd name="T34" fmla="*/ 68 w 68"/>
                <a:gd name="T35" fmla="*/ 51 h 156"/>
                <a:gd name="T36" fmla="*/ 39 w 68"/>
                <a:gd name="T37" fmla="*/ 51 h 156"/>
                <a:gd name="T38" fmla="*/ 39 w 68"/>
                <a:gd name="T39" fmla="*/ 123 h 156"/>
                <a:gd name="T40" fmla="*/ 41 w 68"/>
                <a:gd name="T41" fmla="*/ 133 h 156"/>
                <a:gd name="T42" fmla="*/ 49 w 68"/>
                <a:gd name="T43" fmla="*/ 137 h 156"/>
                <a:gd name="T44" fmla="*/ 56 w 68"/>
                <a:gd name="T45" fmla="*/ 137 h 156"/>
                <a:gd name="T46" fmla="*/ 61 w 68"/>
                <a:gd name="T47" fmla="*/ 137 h 156"/>
                <a:gd name="T48" fmla="*/ 68 w 68"/>
                <a:gd name="T49" fmla="*/ 142 h 156"/>
                <a:gd name="T50" fmla="*/ 68 w 68"/>
                <a:gd name="T51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156">
                  <a:moveTo>
                    <a:pt x="68" y="154"/>
                  </a:moveTo>
                  <a:cubicBezTo>
                    <a:pt x="64" y="155"/>
                    <a:pt x="61" y="155"/>
                    <a:pt x="58" y="156"/>
                  </a:cubicBezTo>
                  <a:cubicBezTo>
                    <a:pt x="54" y="156"/>
                    <a:pt x="51" y="156"/>
                    <a:pt x="47" y="156"/>
                  </a:cubicBezTo>
                  <a:cubicBezTo>
                    <a:pt x="36" y="156"/>
                    <a:pt x="27" y="154"/>
                    <a:pt x="22" y="149"/>
                  </a:cubicBezTo>
                  <a:cubicBezTo>
                    <a:pt x="17" y="144"/>
                    <a:pt x="14" y="136"/>
                    <a:pt x="14" y="12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50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39" y="2"/>
                    <a:pt x="39" y="6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4" y="32"/>
                    <a:pt x="65" y="33"/>
                    <a:pt x="66" y="34"/>
                  </a:cubicBezTo>
                  <a:cubicBezTo>
                    <a:pt x="67" y="35"/>
                    <a:pt x="68" y="36"/>
                    <a:pt x="68" y="38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8"/>
                    <a:pt x="39" y="131"/>
                    <a:pt x="41" y="133"/>
                  </a:cubicBezTo>
                  <a:cubicBezTo>
                    <a:pt x="42" y="136"/>
                    <a:pt x="45" y="137"/>
                    <a:pt x="49" y="137"/>
                  </a:cubicBezTo>
                  <a:cubicBezTo>
                    <a:pt x="52" y="137"/>
                    <a:pt x="54" y="137"/>
                    <a:pt x="56" y="137"/>
                  </a:cubicBezTo>
                  <a:cubicBezTo>
                    <a:pt x="58" y="137"/>
                    <a:pt x="60" y="137"/>
                    <a:pt x="61" y="137"/>
                  </a:cubicBezTo>
                  <a:cubicBezTo>
                    <a:pt x="66" y="137"/>
                    <a:pt x="68" y="139"/>
                    <a:pt x="68" y="142"/>
                  </a:cubicBezTo>
                  <a:lnTo>
                    <a:pt x="6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black">
            <a:xfrm>
              <a:off x="8075610" y="3040059"/>
              <a:ext cx="112713" cy="633412"/>
            </a:xfrm>
            <a:custGeom>
              <a:avLst/>
              <a:gdLst>
                <a:gd name="T0" fmla="*/ 15 w 30"/>
                <a:gd name="T1" fmla="*/ 26 h 167"/>
                <a:gd name="T2" fmla="*/ 3 w 30"/>
                <a:gd name="T3" fmla="*/ 23 h 167"/>
                <a:gd name="T4" fmla="*/ 0 w 30"/>
                <a:gd name="T5" fmla="*/ 13 h 167"/>
                <a:gd name="T6" fmla="*/ 3 w 30"/>
                <a:gd name="T7" fmla="*/ 3 h 167"/>
                <a:gd name="T8" fmla="*/ 15 w 30"/>
                <a:gd name="T9" fmla="*/ 0 h 167"/>
                <a:gd name="T10" fmla="*/ 26 w 30"/>
                <a:gd name="T11" fmla="*/ 3 h 167"/>
                <a:gd name="T12" fmla="*/ 30 w 30"/>
                <a:gd name="T13" fmla="*/ 13 h 167"/>
                <a:gd name="T14" fmla="*/ 26 w 30"/>
                <a:gd name="T15" fmla="*/ 23 h 167"/>
                <a:gd name="T16" fmla="*/ 15 w 30"/>
                <a:gd name="T17" fmla="*/ 26 h 167"/>
                <a:gd name="T18" fmla="*/ 27 w 30"/>
                <a:gd name="T19" fmla="*/ 167 h 167"/>
                <a:gd name="T20" fmla="*/ 8 w 30"/>
                <a:gd name="T21" fmla="*/ 167 h 167"/>
                <a:gd name="T22" fmla="*/ 3 w 30"/>
                <a:gd name="T23" fmla="*/ 162 h 167"/>
                <a:gd name="T24" fmla="*/ 3 w 30"/>
                <a:gd name="T25" fmla="*/ 45 h 167"/>
                <a:gd name="T26" fmla="*/ 21 w 30"/>
                <a:gd name="T27" fmla="*/ 45 h 167"/>
                <a:gd name="T28" fmla="*/ 27 w 30"/>
                <a:gd name="T29" fmla="*/ 51 h 167"/>
                <a:gd name="T30" fmla="*/ 27 w 30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167">
                  <a:moveTo>
                    <a:pt x="15" y="26"/>
                  </a:moveTo>
                  <a:cubicBezTo>
                    <a:pt x="9" y="26"/>
                    <a:pt x="6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6" y="1"/>
                    <a:pt x="9" y="0"/>
                    <a:pt x="15" y="0"/>
                  </a:cubicBezTo>
                  <a:cubicBezTo>
                    <a:pt x="20" y="0"/>
                    <a:pt x="24" y="1"/>
                    <a:pt x="26" y="3"/>
                  </a:cubicBezTo>
                  <a:cubicBezTo>
                    <a:pt x="28" y="5"/>
                    <a:pt x="30" y="8"/>
                    <a:pt x="30" y="13"/>
                  </a:cubicBezTo>
                  <a:cubicBezTo>
                    <a:pt x="30" y="18"/>
                    <a:pt x="28" y="21"/>
                    <a:pt x="26" y="23"/>
                  </a:cubicBezTo>
                  <a:cubicBezTo>
                    <a:pt x="24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5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black">
            <a:xfrm>
              <a:off x="8289928" y="3201985"/>
              <a:ext cx="363537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black">
            <a:xfrm>
              <a:off x="8751889" y="3201988"/>
              <a:ext cx="390524" cy="635000"/>
            </a:xfrm>
            <a:custGeom>
              <a:avLst/>
              <a:gdLst>
                <a:gd name="T0" fmla="*/ 0 w 104"/>
                <a:gd name="T1" fmla="*/ 62 h 167"/>
                <a:gd name="T2" fmla="*/ 3 w 104"/>
                <a:gd name="T3" fmla="*/ 32 h 167"/>
                <a:gd name="T4" fmla="*/ 14 w 104"/>
                <a:gd name="T5" fmla="*/ 13 h 167"/>
                <a:gd name="T6" fmla="*/ 32 w 104"/>
                <a:gd name="T7" fmla="*/ 3 h 167"/>
                <a:gd name="T8" fmla="*/ 58 w 104"/>
                <a:gd name="T9" fmla="*/ 0 h 167"/>
                <a:gd name="T10" fmla="*/ 78 w 104"/>
                <a:gd name="T11" fmla="*/ 1 h 167"/>
                <a:gd name="T12" fmla="*/ 95 w 104"/>
                <a:gd name="T13" fmla="*/ 4 h 167"/>
                <a:gd name="T14" fmla="*/ 102 w 104"/>
                <a:gd name="T15" fmla="*/ 6 h 167"/>
                <a:gd name="T16" fmla="*/ 104 w 104"/>
                <a:gd name="T17" fmla="*/ 12 h 167"/>
                <a:gd name="T18" fmla="*/ 104 w 104"/>
                <a:gd name="T19" fmla="*/ 22 h 167"/>
                <a:gd name="T20" fmla="*/ 95 w 104"/>
                <a:gd name="T21" fmla="*/ 22 h 167"/>
                <a:gd name="T22" fmla="*/ 96 w 104"/>
                <a:gd name="T23" fmla="*/ 52 h 167"/>
                <a:gd name="T24" fmla="*/ 96 w 104"/>
                <a:gd name="T25" fmla="*/ 81 h 167"/>
                <a:gd name="T26" fmla="*/ 96 w 104"/>
                <a:gd name="T27" fmla="*/ 124 h 167"/>
                <a:gd name="T28" fmla="*/ 85 w 104"/>
                <a:gd name="T29" fmla="*/ 156 h 167"/>
                <a:gd name="T30" fmla="*/ 48 w 104"/>
                <a:gd name="T31" fmla="*/ 167 h 167"/>
                <a:gd name="T32" fmla="*/ 39 w 104"/>
                <a:gd name="T33" fmla="*/ 167 h 167"/>
                <a:gd name="T34" fmla="*/ 30 w 104"/>
                <a:gd name="T35" fmla="*/ 166 h 167"/>
                <a:gd name="T36" fmla="*/ 20 w 104"/>
                <a:gd name="T37" fmla="*/ 164 h 167"/>
                <a:gd name="T38" fmla="*/ 13 w 104"/>
                <a:gd name="T39" fmla="*/ 162 h 167"/>
                <a:gd name="T40" fmla="*/ 9 w 104"/>
                <a:gd name="T41" fmla="*/ 159 h 167"/>
                <a:gd name="T42" fmla="*/ 8 w 104"/>
                <a:gd name="T43" fmla="*/ 155 h 167"/>
                <a:gd name="T44" fmla="*/ 8 w 104"/>
                <a:gd name="T45" fmla="*/ 145 h 167"/>
                <a:gd name="T46" fmla="*/ 25 w 104"/>
                <a:gd name="T47" fmla="*/ 147 h 167"/>
                <a:gd name="T48" fmla="*/ 41 w 104"/>
                <a:gd name="T49" fmla="*/ 147 h 167"/>
                <a:gd name="T50" fmla="*/ 65 w 104"/>
                <a:gd name="T51" fmla="*/ 142 h 167"/>
                <a:gd name="T52" fmla="*/ 72 w 104"/>
                <a:gd name="T53" fmla="*/ 126 h 167"/>
                <a:gd name="T54" fmla="*/ 72 w 104"/>
                <a:gd name="T55" fmla="*/ 111 h 167"/>
                <a:gd name="T56" fmla="*/ 58 w 104"/>
                <a:gd name="T57" fmla="*/ 118 h 167"/>
                <a:gd name="T58" fmla="*/ 42 w 104"/>
                <a:gd name="T59" fmla="*/ 121 h 167"/>
                <a:gd name="T60" fmla="*/ 21 w 104"/>
                <a:gd name="T61" fmla="*/ 116 h 167"/>
                <a:gd name="T62" fmla="*/ 8 w 104"/>
                <a:gd name="T63" fmla="*/ 104 h 167"/>
                <a:gd name="T64" fmla="*/ 2 w 104"/>
                <a:gd name="T65" fmla="*/ 86 h 167"/>
                <a:gd name="T66" fmla="*/ 0 w 104"/>
                <a:gd name="T67" fmla="*/ 62 h 167"/>
                <a:gd name="T68" fmla="*/ 24 w 104"/>
                <a:gd name="T69" fmla="*/ 62 h 167"/>
                <a:gd name="T70" fmla="*/ 25 w 104"/>
                <a:gd name="T71" fmla="*/ 81 h 167"/>
                <a:gd name="T72" fmla="*/ 30 w 104"/>
                <a:gd name="T73" fmla="*/ 93 h 167"/>
                <a:gd name="T74" fmla="*/ 38 w 104"/>
                <a:gd name="T75" fmla="*/ 100 h 167"/>
                <a:gd name="T76" fmla="*/ 49 w 104"/>
                <a:gd name="T77" fmla="*/ 102 h 167"/>
                <a:gd name="T78" fmla="*/ 62 w 104"/>
                <a:gd name="T79" fmla="*/ 100 h 167"/>
                <a:gd name="T80" fmla="*/ 72 w 104"/>
                <a:gd name="T81" fmla="*/ 94 h 167"/>
                <a:gd name="T82" fmla="*/ 72 w 104"/>
                <a:gd name="T83" fmla="*/ 20 h 167"/>
                <a:gd name="T84" fmla="*/ 65 w 104"/>
                <a:gd name="T85" fmla="*/ 20 h 167"/>
                <a:gd name="T86" fmla="*/ 57 w 104"/>
                <a:gd name="T87" fmla="*/ 19 h 167"/>
                <a:gd name="T88" fmla="*/ 42 w 104"/>
                <a:gd name="T89" fmla="*/ 21 h 167"/>
                <a:gd name="T90" fmla="*/ 32 w 104"/>
                <a:gd name="T91" fmla="*/ 27 h 167"/>
                <a:gd name="T92" fmla="*/ 26 w 104"/>
                <a:gd name="T93" fmla="*/ 40 h 167"/>
                <a:gd name="T94" fmla="*/ 24 w 104"/>
                <a:gd name="T95" fmla="*/ 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" h="167">
                  <a:moveTo>
                    <a:pt x="0" y="62"/>
                  </a:moveTo>
                  <a:cubicBezTo>
                    <a:pt x="0" y="50"/>
                    <a:pt x="1" y="40"/>
                    <a:pt x="3" y="32"/>
                  </a:cubicBezTo>
                  <a:cubicBezTo>
                    <a:pt x="5" y="24"/>
                    <a:pt x="9" y="18"/>
                    <a:pt x="14" y="13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9" y="1"/>
                    <a:pt x="48" y="0"/>
                    <a:pt x="58" y="0"/>
                  </a:cubicBezTo>
                  <a:cubicBezTo>
                    <a:pt x="64" y="0"/>
                    <a:pt x="71" y="1"/>
                    <a:pt x="78" y="1"/>
                  </a:cubicBezTo>
                  <a:cubicBezTo>
                    <a:pt x="84" y="2"/>
                    <a:pt x="90" y="3"/>
                    <a:pt x="95" y="4"/>
                  </a:cubicBezTo>
                  <a:cubicBezTo>
                    <a:pt x="98" y="4"/>
                    <a:pt x="100" y="5"/>
                    <a:pt x="102" y="6"/>
                  </a:cubicBezTo>
                  <a:cubicBezTo>
                    <a:pt x="103" y="7"/>
                    <a:pt x="104" y="9"/>
                    <a:pt x="104" y="1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32"/>
                    <a:pt x="96" y="42"/>
                    <a:pt x="96" y="52"/>
                  </a:cubicBezTo>
                  <a:cubicBezTo>
                    <a:pt x="96" y="62"/>
                    <a:pt x="96" y="71"/>
                    <a:pt x="96" y="81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38"/>
                    <a:pt x="92" y="149"/>
                    <a:pt x="85" y="156"/>
                  </a:cubicBezTo>
                  <a:cubicBezTo>
                    <a:pt x="77" y="163"/>
                    <a:pt x="65" y="167"/>
                    <a:pt x="48" y="167"/>
                  </a:cubicBezTo>
                  <a:cubicBezTo>
                    <a:pt x="46" y="167"/>
                    <a:pt x="43" y="167"/>
                    <a:pt x="39" y="167"/>
                  </a:cubicBezTo>
                  <a:cubicBezTo>
                    <a:pt x="36" y="166"/>
                    <a:pt x="33" y="166"/>
                    <a:pt x="30" y="166"/>
                  </a:cubicBezTo>
                  <a:cubicBezTo>
                    <a:pt x="26" y="165"/>
                    <a:pt x="23" y="165"/>
                    <a:pt x="20" y="164"/>
                  </a:cubicBezTo>
                  <a:cubicBezTo>
                    <a:pt x="17" y="164"/>
                    <a:pt x="15" y="163"/>
                    <a:pt x="13" y="162"/>
                  </a:cubicBezTo>
                  <a:cubicBezTo>
                    <a:pt x="11" y="161"/>
                    <a:pt x="10" y="160"/>
                    <a:pt x="9" y="159"/>
                  </a:cubicBezTo>
                  <a:cubicBezTo>
                    <a:pt x="8" y="158"/>
                    <a:pt x="8" y="157"/>
                    <a:pt x="8" y="15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4" y="146"/>
                    <a:pt x="19" y="146"/>
                    <a:pt x="25" y="147"/>
                  </a:cubicBezTo>
                  <a:cubicBezTo>
                    <a:pt x="31" y="147"/>
                    <a:pt x="36" y="147"/>
                    <a:pt x="41" y="147"/>
                  </a:cubicBezTo>
                  <a:cubicBezTo>
                    <a:pt x="53" y="147"/>
                    <a:pt x="61" y="146"/>
                    <a:pt x="65" y="142"/>
                  </a:cubicBezTo>
                  <a:cubicBezTo>
                    <a:pt x="70" y="139"/>
                    <a:pt x="72" y="134"/>
                    <a:pt x="72" y="126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8" y="114"/>
                    <a:pt x="63" y="116"/>
                    <a:pt x="58" y="118"/>
                  </a:cubicBezTo>
                  <a:cubicBezTo>
                    <a:pt x="54" y="120"/>
                    <a:pt x="48" y="121"/>
                    <a:pt x="42" y="121"/>
                  </a:cubicBezTo>
                  <a:cubicBezTo>
                    <a:pt x="33" y="121"/>
                    <a:pt x="26" y="119"/>
                    <a:pt x="21" y="116"/>
                  </a:cubicBezTo>
                  <a:cubicBezTo>
                    <a:pt x="16" y="114"/>
                    <a:pt x="11" y="109"/>
                    <a:pt x="8" y="104"/>
                  </a:cubicBezTo>
                  <a:cubicBezTo>
                    <a:pt x="5" y="99"/>
                    <a:pt x="3" y="93"/>
                    <a:pt x="2" y="86"/>
                  </a:cubicBezTo>
                  <a:cubicBezTo>
                    <a:pt x="0" y="79"/>
                    <a:pt x="0" y="71"/>
                    <a:pt x="0" y="62"/>
                  </a:cubicBezTo>
                  <a:close/>
                  <a:moveTo>
                    <a:pt x="24" y="62"/>
                  </a:moveTo>
                  <a:cubicBezTo>
                    <a:pt x="24" y="69"/>
                    <a:pt x="24" y="76"/>
                    <a:pt x="25" y="81"/>
                  </a:cubicBezTo>
                  <a:cubicBezTo>
                    <a:pt x="26" y="86"/>
                    <a:pt x="28" y="90"/>
                    <a:pt x="30" y="93"/>
                  </a:cubicBezTo>
                  <a:cubicBezTo>
                    <a:pt x="32" y="96"/>
                    <a:pt x="34" y="99"/>
                    <a:pt x="38" y="100"/>
                  </a:cubicBezTo>
                  <a:cubicBezTo>
                    <a:pt x="41" y="101"/>
                    <a:pt x="44" y="102"/>
                    <a:pt x="49" y="102"/>
                  </a:cubicBezTo>
                  <a:cubicBezTo>
                    <a:pt x="54" y="102"/>
                    <a:pt x="58" y="101"/>
                    <a:pt x="62" y="100"/>
                  </a:cubicBezTo>
                  <a:cubicBezTo>
                    <a:pt x="65" y="98"/>
                    <a:pt x="69" y="96"/>
                    <a:pt x="72" y="94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7" y="20"/>
                    <a:pt x="65" y="20"/>
                  </a:cubicBezTo>
                  <a:cubicBezTo>
                    <a:pt x="62" y="19"/>
                    <a:pt x="59" y="19"/>
                    <a:pt x="57" y="19"/>
                  </a:cubicBezTo>
                  <a:cubicBezTo>
                    <a:pt x="51" y="19"/>
                    <a:pt x="46" y="20"/>
                    <a:pt x="42" y="21"/>
                  </a:cubicBezTo>
                  <a:cubicBezTo>
                    <a:pt x="38" y="22"/>
                    <a:pt x="34" y="24"/>
                    <a:pt x="32" y="27"/>
                  </a:cubicBezTo>
                  <a:cubicBezTo>
                    <a:pt x="29" y="31"/>
                    <a:pt x="27" y="35"/>
                    <a:pt x="26" y="40"/>
                  </a:cubicBezTo>
                  <a:cubicBezTo>
                    <a:pt x="24" y="46"/>
                    <a:pt x="24" y="53"/>
                    <a:pt x="24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8909769" y="5822416"/>
            <a:ext cx="656108" cy="65610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8929FE-5680-4A6E-A653-41DB6647F7F8}" type="datetime1">
              <a:rPr lang="en-US"/>
              <a:t>10/7/2021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57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736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 bwMode="black">
          <a:xfrm>
            <a:off x="3359940" y="2599124"/>
            <a:ext cx="5468944" cy="1287076"/>
            <a:chOff x="4856883" y="4633091"/>
            <a:chExt cx="2787883" cy="656108"/>
          </a:xfrm>
        </p:grpSpPr>
        <p:grpSp>
          <p:nvGrpSpPr>
            <p:cNvPr id="26" name="Group 25"/>
            <p:cNvGrpSpPr/>
            <p:nvPr/>
          </p:nvGrpSpPr>
          <p:grpSpPr bwMode="black">
            <a:xfrm>
              <a:off x="5713412" y="4854308"/>
              <a:ext cx="1931354" cy="258521"/>
              <a:chOff x="3046414" y="3021011"/>
              <a:chExt cx="6095999" cy="81597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black">
              <a:xfrm>
                <a:off x="3046414" y="3021011"/>
                <a:ext cx="371475" cy="652464"/>
              </a:xfrm>
              <a:custGeom>
                <a:avLst/>
                <a:gdLst>
                  <a:gd name="T0" fmla="*/ 0 w 99"/>
                  <a:gd name="T1" fmla="*/ 0 h 172"/>
                  <a:gd name="T2" fmla="*/ 18 w 99"/>
                  <a:gd name="T3" fmla="*/ 0 h 172"/>
                  <a:gd name="T4" fmla="*/ 22 w 99"/>
                  <a:gd name="T5" fmla="*/ 1 h 172"/>
                  <a:gd name="T6" fmla="*/ 24 w 99"/>
                  <a:gd name="T7" fmla="*/ 6 h 172"/>
                  <a:gd name="T8" fmla="*/ 24 w 99"/>
                  <a:gd name="T9" fmla="*/ 101 h 172"/>
                  <a:gd name="T10" fmla="*/ 51 w 99"/>
                  <a:gd name="T11" fmla="*/ 74 h 172"/>
                  <a:gd name="T12" fmla="*/ 70 w 99"/>
                  <a:gd name="T13" fmla="*/ 50 h 172"/>
                  <a:gd name="T14" fmla="*/ 88 w 99"/>
                  <a:gd name="T15" fmla="*/ 50 h 172"/>
                  <a:gd name="T16" fmla="*/ 92 w 99"/>
                  <a:gd name="T17" fmla="*/ 54 h 172"/>
                  <a:gd name="T18" fmla="*/ 90 w 99"/>
                  <a:gd name="T19" fmla="*/ 60 h 172"/>
                  <a:gd name="T20" fmla="*/ 83 w 99"/>
                  <a:gd name="T21" fmla="*/ 69 h 172"/>
                  <a:gd name="T22" fmla="*/ 73 w 99"/>
                  <a:gd name="T23" fmla="*/ 81 h 172"/>
                  <a:gd name="T24" fmla="*/ 60 w 99"/>
                  <a:gd name="T25" fmla="*/ 94 h 172"/>
                  <a:gd name="T26" fmla="*/ 45 w 99"/>
                  <a:gd name="T27" fmla="*/ 107 h 172"/>
                  <a:gd name="T28" fmla="*/ 61 w 99"/>
                  <a:gd name="T29" fmla="*/ 122 h 172"/>
                  <a:gd name="T30" fmla="*/ 75 w 99"/>
                  <a:gd name="T31" fmla="*/ 137 h 172"/>
                  <a:gd name="T32" fmla="*/ 88 w 99"/>
                  <a:gd name="T33" fmla="*/ 153 h 172"/>
                  <a:gd name="T34" fmla="*/ 99 w 99"/>
                  <a:gd name="T35" fmla="*/ 172 h 172"/>
                  <a:gd name="T36" fmla="*/ 77 w 99"/>
                  <a:gd name="T37" fmla="*/ 172 h 172"/>
                  <a:gd name="T38" fmla="*/ 72 w 99"/>
                  <a:gd name="T39" fmla="*/ 171 h 172"/>
                  <a:gd name="T40" fmla="*/ 69 w 99"/>
                  <a:gd name="T41" fmla="*/ 167 h 172"/>
                  <a:gd name="T42" fmla="*/ 61 w 99"/>
                  <a:gd name="T43" fmla="*/ 153 h 172"/>
                  <a:gd name="T44" fmla="*/ 50 w 99"/>
                  <a:gd name="T45" fmla="*/ 141 h 172"/>
                  <a:gd name="T46" fmla="*/ 38 w 99"/>
                  <a:gd name="T47" fmla="*/ 128 h 172"/>
                  <a:gd name="T48" fmla="*/ 24 w 99"/>
                  <a:gd name="T49" fmla="*/ 115 h 172"/>
                  <a:gd name="T50" fmla="*/ 24 w 99"/>
                  <a:gd name="T51" fmla="*/ 172 h 172"/>
                  <a:gd name="T52" fmla="*/ 5 w 99"/>
                  <a:gd name="T53" fmla="*/ 172 h 172"/>
                  <a:gd name="T54" fmla="*/ 0 w 99"/>
                  <a:gd name="T55" fmla="*/ 167 h 172"/>
                  <a:gd name="T56" fmla="*/ 0 w 99"/>
                  <a:gd name="T5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9" h="172">
                    <a:moveTo>
                      <a:pt x="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1" y="0"/>
                      <a:pt x="22" y="1"/>
                    </a:cubicBezTo>
                    <a:cubicBezTo>
                      <a:pt x="23" y="2"/>
                      <a:pt x="24" y="4"/>
                      <a:pt x="24" y="6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35" y="92"/>
                      <a:pt x="44" y="83"/>
                      <a:pt x="51" y="74"/>
                    </a:cubicBezTo>
                    <a:cubicBezTo>
                      <a:pt x="58" y="66"/>
                      <a:pt x="65" y="58"/>
                      <a:pt x="70" y="50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91" y="50"/>
                      <a:pt x="92" y="52"/>
                      <a:pt x="92" y="54"/>
                    </a:cubicBezTo>
                    <a:cubicBezTo>
                      <a:pt x="92" y="56"/>
                      <a:pt x="91" y="58"/>
                      <a:pt x="90" y="60"/>
                    </a:cubicBezTo>
                    <a:cubicBezTo>
                      <a:pt x="88" y="63"/>
                      <a:pt x="86" y="65"/>
                      <a:pt x="83" y="69"/>
                    </a:cubicBezTo>
                    <a:cubicBezTo>
                      <a:pt x="81" y="73"/>
                      <a:pt x="77" y="77"/>
                      <a:pt x="73" y="81"/>
                    </a:cubicBezTo>
                    <a:cubicBezTo>
                      <a:pt x="69" y="85"/>
                      <a:pt x="65" y="90"/>
                      <a:pt x="60" y="94"/>
                    </a:cubicBezTo>
                    <a:cubicBezTo>
                      <a:pt x="55" y="99"/>
                      <a:pt x="50" y="103"/>
                      <a:pt x="45" y="107"/>
                    </a:cubicBezTo>
                    <a:cubicBezTo>
                      <a:pt x="51" y="112"/>
                      <a:pt x="57" y="117"/>
                      <a:pt x="61" y="122"/>
                    </a:cubicBezTo>
                    <a:cubicBezTo>
                      <a:pt x="66" y="126"/>
                      <a:pt x="71" y="132"/>
                      <a:pt x="75" y="137"/>
                    </a:cubicBezTo>
                    <a:cubicBezTo>
                      <a:pt x="80" y="142"/>
                      <a:pt x="84" y="148"/>
                      <a:pt x="88" y="153"/>
                    </a:cubicBezTo>
                    <a:cubicBezTo>
                      <a:pt x="92" y="159"/>
                      <a:pt x="95" y="166"/>
                      <a:pt x="99" y="172"/>
                    </a:cubicBezTo>
                    <a:cubicBezTo>
                      <a:pt x="77" y="172"/>
                      <a:pt x="77" y="172"/>
                      <a:pt x="77" y="172"/>
                    </a:cubicBezTo>
                    <a:cubicBezTo>
                      <a:pt x="75" y="172"/>
                      <a:pt x="73" y="172"/>
                      <a:pt x="72" y="171"/>
                    </a:cubicBezTo>
                    <a:cubicBezTo>
                      <a:pt x="71" y="170"/>
                      <a:pt x="70" y="169"/>
                      <a:pt x="69" y="167"/>
                    </a:cubicBezTo>
                    <a:cubicBezTo>
                      <a:pt x="67" y="162"/>
                      <a:pt x="64" y="158"/>
                      <a:pt x="61" y="153"/>
                    </a:cubicBezTo>
                    <a:cubicBezTo>
                      <a:pt x="57" y="149"/>
                      <a:pt x="54" y="145"/>
                      <a:pt x="50" y="141"/>
                    </a:cubicBezTo>
                    <a:cubicBezTo>
                      <a:pt x="47" y="137"/>
                      <a:pt x="43" y="132"/>
                      <a:pt x="38" y="128"/>
                    </a:cubicBezTo>
                    <a:cubicBezTo>
                      <a:pt x="34" y="124"/>
                      <a:pt x="29" y="119"/>
                      <a:pt x="24" y="115"/>
                    </a:cubicBezTo>
                    <a:cubicBezTo>
                      <a:pt x="24" y="172"/>
                      <a:pt x="24" y="172"/>
                      <a:pt x="24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2" y="172"/>
                      <a:pt x="0" y="170"/>
                      <a:pt x="0" y="1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2" name="Freeform 6"/>
              <p:cNvSpPr>
                <a:spLocks noEditPoints="1"/>
              </p:cNvSpPr>
              <p:nvPr/>
            </p:nvSpPr>
            <p:spPr bwMode="black">
              <a:xfrm>
                <a:off x="3444876" y="3198810"/>
                <a:ext cx="360362" cy="487363"/>
              </a:xfrm>
              <a:custGeom>
                <a:avLst/>
                <a:gdLst>
                  <a:gd name="T0" fmla="*/ 23 w 96"/>
                  <a:gd name="T1" fmla="*/ 73 h 128"/>
                  <a:gd name="T2" fmla="*/ 26 w 96"/>
                  <a:gd name="T3" fmla="*/ 90 h 128"/>
                  <a:gd name="T4" fmla="*/ 31 w 96"/>
                  <a:gd name="T5" fmla="*/ 100 h 128"/>
                  <a:gd name="T6" fmla="*/ 42 w 96"/>
                  <a:gd name="T7" fmla="*/ 107 h 128"/>
                  <a:gd name="T8" fmla="*/ 59 w 96"/>
                  <a:gd name="T9" fmla="*/ 109 h 128"/>
                  <a:gd name="T10" fmla="*/ 76 w 96"/>
                  <a:gd name="T11" fmla="*/ 108 h 128"/>
                  <a:gd name="T12" fmla="*/ 87 w 96"/>
                  <a:gd name="T13" fmla="*/ 107 h 128"/>
                  <a:gd name="T14" fmla="*/ 92 w 96"/>
                  <a:gd name="T15" fmla="*/ 112 h 128"/>
                  <a:gd name="T16" fmla="*/ 92 w 96"/>
                  <a:gd name="T17" fmla="*/ 122 h 128"/>
                  <a:gd name="T18" fmla="*/ 77 w 96"/>
                  <a:gd name="T19" fmla="*/ 126 h 128"/>
                  <a:gd name="T20" fmla="*/ 54 w 96"/>
                  <a:gd name="T21" fmla="*/ 128 h 128"/>
                  <a:gd name="T22" fmla="*/ 30 w 96"/>
                  <a:gd name="T23" fmla="*/ 125 h 128"/>
                  <a:gd name="T24" fmla="*/ 13 w 96"/>
                  <a:gd name="T25" fmla="*/ 114 h 128"/>
                  <a:gd name="T26" fmla="*/ 4 w 96"/>
                  <a:gd name="T27" fmla="*/ 94 h 128"/>
                  <a:gd name="T28" fmla="*/ 0 w 96"/>
                  <a:gd name="T29" fmla="*/ 65 h 128"/>
                  <a:gd name="T30" fmla="*/ 4 w 96"/>
                  <a:gd name="T31" fmla="*/ 35 h 128"/>
                  <a:gd name="T32" fmla="*/ 13 w 96"/>
                  <a:gd name="T33" fmla="*/ 15 h 128"/>
                  <a:gd name="T34" fmla="*/ 29 w 96"/>
                  <a:gd name="T35" fmla="*/ 4 h 128"/>
                  <a:gd name="T36" fmla="*/ 51 w 96"/>
                  <a:gd name="T37" fmla="*/ 0 h 128"/>
                  <a:gd name="T38" fmla="*/ 73 w 96"/>
                  <a:gd name="T39" fmla="*/ 4 h 128"/>
                  <a:gd name="T40" fmla="*/ 87 w 96"/>
                  <a:gd name="T41" fmla="*/ 15 h 128"/>
                  <a:gd name="T42" fmla="*/ 94 w 96"/>
                  <a:gd name="T43" fmla="*/ 31 h 128"/>
                  <a:gd name="T44" fmla="*/ 96 w 96"/>
                  <a:gd name="T45" fmla="*/ 50 h 128"/>
                  <a:gd name="T46" fmla="*/ 95 w 96"/>
                  <a:gd name="T47" fmla="*/ 63 h 128"/>
                  <a:gd name="T48" fmla="*/ 94 w 96"/>
                  <a:gd name="T49" fmla="*/ 73 h 128"/>
                  <a:gd name="T50" fmla="*/ 23 w 96"/>
                  <a:gd name="T51" fmla="*/ 73 h 128"/>
                  <a:gd name="T52" fmla="*/ 74 w 96"/>
                  <a:gd name="T53" fmla="*/ 56 h 128"/>
                  <a:gd name="T54" fmla="*/ 74 w 96"/>
                  <a:gd name="T55" fmla="*/ 53 h 128"/>
                  <a:gd name="T56" fmla="*/ 74 w 96"/>
                  <a:gd name="T57" fmla="*/ 49 h 128"/>
                  <a:gd name="T58" fmla="*/ 70 w 96"/>
                  <a:gd name="T59" fmla="*/ 26 h 128"/>
                  <a:gd name="T60" fmla="*/ 51 w 96"/>
                  <a:gd name="T61" fmla="*/ 19 h 128"/>
                  <a:gd name="T62" fmla="*/ 38 w 96"/>
                  <a:gd name="T63" fmla="*/ 21 h 128"/>
                  <a:gd name="T64" fmla="*/ 29 w 96"/>
                  <a:gd name="T65" fmla="*/ 29 h 128"/>
                  <a:gd name="T66" fmla="*/ 25 w 96"/>
                  <a:gd name="T67" fmla="*/ 40 h 128"/>
                  <a:gd name="T68" fmla="*/ 23 w 96"/>
                  <a:gd name="T69" fmla="*/ 56 h 128"/>
                  <a:gd name="T70" fmla="*/ 74 w 96"/>
                  <a:gd name="T71" fmla="*/ 5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" h="128">
                    <a:moveTo>
                      <a:pt x="23" y="73"/>
                    </a:moveTo>
                    <a:cubicBezTo>
                      <a:pt x="24" y="80"/>
                      <a:pt x="25" y="85"/>
                      <a:pt x="26" y="90"/>
                    </a:cubicBezTo>
                    <a:cubicBezTo>
                      <a:pt x="27" y="94"/>
                      <a:pt x="29" y="98"/>
                      <a:pt x="31" y="100"/>
                    </a:cubicBezTo>
                    <a:cubicBezTo>
                      <a:pt x="34" y="103"/>
                      <a:pt x="37" y="105"/>
                      <a:pt x="42" y="107"/>
                    </a:cubicBezTo>
                    <a:cubicBezTo>
                      <a:pt x="46" y="108"/>
                      <a:pt x="52" y="109"/>
                      <a:pt x="59" y="109"/>
                    </a:cubicBezTo>
                    <a:cubicBezTo>
                      <a:pt x="65" y="109"/>
                      <a:pt x="71" y="108"/>
                      <a:pt x="76" y="108"/>
                    </a:cubicBezTo>
                    <a:cubicBezTo>
                      <a:pt x="81" y="107"/>
                      <a:pt x="85" y="107"/>
                      <a:pt x="87" y="107"/>
                    </a:cubicBezTo>
                    <a:cubicBezTo>
                      <a:pt x="91" y="107"/>
                      <a:pt x="92" y="108"/>
                      <a:pt x="92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89" y="124"/>
                      <a:pt x="83" y="125"/>
                      <a:pt x="77" y="126"/>
                    </a:cubicBezTo>
                    <a:cubicBezTo>
                      <a:pt x="70" y="127"/>
                      <a:pt x="62" y="128"/>
                      <a:pt x="54" y="128"/>
                    </a:cubicBezTo>
                    <a:cubicBezTo>
                      <a:pt x="45" y="128"/>
                      <a:pt x="37" y="127"/>
                      <a:pt x="30" y="125"/>
                    </a:cubicBezTo>
                    <a:cubicBezTo>
                      <a:pt x="23" y="122"/>
                      <a:pt x="18" y="119"/>
                      <a:pt x="13" y="114"/>
                    </a:cubicBezTo>
                    <a:cubicBezTo>
                      <a:pt x="9" y="109"/>
                      <a:pt x="6" y="102"/>
                      <a:pt x="4" y="94"/>
                    </a:cubicBezTo>
                    <a:cubicBezTo>
                      <a:pt x="1" y="86"/>
                      <a:pt x="0" y="76"/>
                      <a:pt x="0" y="65"/>
                    </a:cubicBezTo>
                    <a:cubicBezTo>
                      <a:pt x="0" y="53"/>
                      <a:pt x="1" y="43"/>
                      <a:pt x="4" y="35"/>
                    </a:cubicBezTo>
                    <a:cubicBezTo>
                      <a:pt x="6" y="27"/>
                      <a:pt x="9" y="20"/>
                      <a:pt x="13" y="15"/>
                    </a:cubicBezTo>
                    <a:cubicBezTo>
                      <a:pt x="17" y="10"/>
                      <a:pt x="23" y="6"/>
                      <a:pt x="29" y="4"/>
                    </a:cubicBezTo>
                    <a:cubicBezTo>
                      <a:pt x="35" y="1"/>
                      <a:pt x="42" y="0"/>
                      <a:pt x="51" y="0"/>
                    </a:cubicBezTo>
                    <a:cubicBezTo>
                      <a:pt x="60" y="0"/>
                      <a:pt x="67" y="2"/>
                      <a:pt x="73" y="4"/>
                    </a:cubicBezTo>
                    <a:cubicBezTo>
                      <a:pt x="79" y="7"/>
                      <a:pt x="84" y="10"/>
                      <a:pt x="87" y="15"/>
                    </a:cubicBezTo>
                    <a:cubicBezTo>
                      <a:pt x="91" y="19"/>
                      <a:pt x="93" y="25"/>
                      <a:pt x="94" y="31"/>
                    </a:cubicBezTo>
                    <a:cubicBezTo>
                      <a:pt x="96" y="37"/>
                      <a:pt x="96" y="43"/>
                      <a:pt x="96" y="50"/>
                    </a:cubicBezTo>
                    <a:cubicBezTo>
                      <a:pt x="96" y="55"/>
                      <a:pt x="96" y="59"/>
                      <a:pt x="95" y="63"/>
                    </a:cubicBezTo>
                    <a:cubicBezTo>
                      <a:pt x="95" y="68"/>
                      <a:pt x="94" y="71"/>
                      <a:pt x="94" y="73"/>
                    </a:cubicBezTo>
                    <a:lnTo>
                      <a:pt x="23" y="73"/>
                    </a:lnTo>
                    <a:close/>
                    <a:moveTo>
                      <a:pt x="74" y="56"/>
                    </a:moveTo>
                    <a:cubicBezTo>
                      <a:pt x="74" y="55"/>
                      <a:pt x="74" y="53"/>
                      <a:pt x="74" y="53"/>
                    </a:cubicBezTo>
                    <a:cubicBezTo>
                      <a:pt x="74" y="52"/>
                      <a:pt x="74" y="51"/>
                      <a:pt x="74" y="49"/>
                    </a:cubicBezTo>
                    <a:cubicBezTo>
                      <a:pt x="74" y="39"/>
                      <a:pt x="73" y="32"/>
                      <a:pt x="70" y="26"/>
                    </a:cubicBezTo>
                    <a:cubicBezTo>
                      <a:pt x="67" y="21"/>
                      <a:pt x="60" y="19"/>
                      <a:pt x="51" y="19"/>
                    </a:cubicBezTo>
                    <a:cubicBezTo>
                      <a:pt x="46" y="19"/>
                      <a:pt x="41" y="19"/>
                      <a:pt x="38" y="21"/>
                    </a:cubicBezTo>
                    <a:cubicBezTo>
                      <a:pt x="34" y="23"/>
                      <a:pt x="32" y="25"/>
                      <a:pt x="29" y="29"/>
                    </a:cubicBezTo>
                    <a:cubicBezTo>
                      <a:pt x="27" y="32"/>
                      <a:pt x="26" y="36"/>
                      <a:pt x="25" y="40"/>
                    </a:cubicBezTo>
                    <a:cubicBezTo>
                      <a:pt x="24" y="45"/>
                      <a:pt x="24" y="50"/>
                      <a:pt x="23" y="56"/>
                    </a:cubicBezTo>
                    <a:lnTo>
                      <a:pt x="74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3" name="Freeform 7"/>
              <p:cNvSpPr>
                <a:spLocks noEditPoints="1"/>
              </p:cNvSpPr>
              <p:nvPr/>
            </p:nvSpPr>
            <p:spPr bwMode="black">
              <a:xfrm>
                <a:off x="3890964" y="3198810"/>
                <a:ext cx="361949" cy="487363"/>
              </a:xfrm>
              <a:custGeom>
                <a:avLst/>
                <a:gdLst>
                  <a:gd name="T0" fmla="*/ 24 w 96"/>
                  <a:gd name="T1" fmla="*/ 73 h 128"/>
                  <a:gd name="T2" fmla="*/ 26 w 96"/>
                  <a:gd name="T3" fmla="*/ 90 h 128"/>
                  <a:gd name="T4" fmla="*/ 31 w 96"/>
                  <a:gd name="T5" fmla="*/ 100 h 128"/>
                  <a:gd name="T6" fmla="*/ 42 w 96"/>
                  <a:gd name="T7" fmla="*/ 107 h 128"/>
                  <a:gd name="T8" fmla="*/ 59 w 96"/>
                  <a:gd name="T9" fmla="*/ 109 h 128"/>
                  <a:gd name="T10" fmla="*/ 76 w 96"/>
                  <a:gd name="T11" fmla="*/ 108 h 128"/>
                  <a:gd name="T12" fmla="*/ 87 w 96"/>
                  <a:gd name="T13" fmla="*/ 107 h 128"/>
                  <a:gd name="T14" fmla="*/ 92 w 96"/>
                  <a:gd name="T15" fmla="*/ 112 h 128"/>
                  <a:gd name="T16" fmla="*/ 92 w 96"/>
                  <a:gd name="T17" fmla="*/ 122 h 128"/>
                  <a:gd name="T18" fmla="*/ 77 w 96"/>
                  <a:gd name="T19" fmla="*/ 126 h 128"/>
                  <a:gd name="T20" fmla="*/ 54 w 96"/>
                  <a:gd name="T21" fmla="*/ 128 h 128"/>
                  <a:gd name="T22" fmla="*/ 30 w 96"/>
                  <a:gd name="T23" fmla="*/ 125 h 128"/>
                  <a:gd name="T24" fmla="*/ 13 w 96"/>
                  <a:gd name="T25" fmla="*/ 114 h 128"/>
                  <a:gd name="T26" fmla="*/ 4 w 96"/>
                  <a:gd name="T27" fmla="*/ 94 h 128"/>
                  <a:gd name="T28" fmla="*/ 0 w 96"/>
                  <a:gd name="T29" fmla="*/ 65 h 128"/>
                  <a:gd name="T30" fmla="*/ 4 w 96"/>
                  <a:gd name="T31" fmla="*/ 35 h 128"/>
                  <a:gd name="T32" fmla="*/ 13 w 96"/>
                  <a:gd name="T33" fmla="*/ 15 h 128"/>
                  <a:gd name="T34" fmla="*/ 29 w 96"/>
                  <a:gd name="T35" fmla="*/ 4 h 128"/>
                  <a:gd name="T36" fmla="*/ 51 w 96"/>
                  <a:gd name="T37" fmla="*/ 0 h 128"/>
                  <a:gd name="T38" fmla="*/ 73 w 96"/>
                  <a:gd name="T39" fmla="*/ 4 h 128"/>
                  <a:gd name="T40" fmla="*/ 87 w 96"/>
                  <a:gd name="T41" fmla="*/ 15 h 128"/>
                  <a:gd name="T42" fmla="*/ 94 w 96"/>
                  <a:gd name="T43" fmla="*/ 31 h 128"/>
                  <a:gd name="T44" fmla="*/ 96 w 96"/>
                  <a:gd name="T45" fmla="*/ 50 h 128"/>
                  <a:gd name="T46" fmla="*/ 96 w 96"/>
                  <a:gd name="T47" fmla="*/ 63 h 128"/>
                  <a:gd name="T48" fmla="*/ 94 w 96"/>
                  <a:gd name="T49" fmla="*/ 73 h 128"/>
                  <a:gd name="T50" fmla="*/ 24 w 96"/>
                  <a:gd name="T51" fmla="*/ 73 h 128"/>
                  <a:gd name="T52" fmla="*/ 74 w 96"/>
                  <a:gd name="T53" fmla="*/ 56 h 128"/>
                  <a:gd name="T54" fmla="*/ 74 w 96"/>
                  <a:gd name="T55" fmla="*/ 53 h 128"/>
                  <a:gd name="T56" fmla="*/ 74 w 96"/>
                  <a:gd name="T57" fmla="*/ 49 h 128"/>
                  <a:gd name="T58" fmla="*/ 70 w 96"/>
                  <a:gd name="T59" fmla="*/ 26 h 128"/>
                  <a:gd name="T60" fmla="*/ 51 w 96"/>
                  <a:gd name="T61" fmla="*/ 19 h 128"/>
                  <a:gd name="T62" fmla="*/ 38 w 96"/>
                  <a:gd name="T63" fmla="*/ 21 h 128"/>
                  <a:gd name="T64" fmla="*/ 30 w 96"/>
                  <a:gd name="T65" fmla="*/ 29 h 128"/>
                  <a:gd name="T66" fmla="*/ 25 w 96"/>
                  <a:gd name="T67" fmla="*/ 40 h 128"/>
                  <a:gd name="T68" fmla="*/ 24 w 96"/>
                  <a:gd name="T69" fmla="*/ 56 h 128"/>
                  <a:gd name="T70" fmla="*/ 74 w 96"/>
                  <a:gd name="T71" fmla="*/ 5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" h="128">
                    <a:moveTo>
                      <a:pt x="24" y="73"/>
                    </a:moveTo>
                    <a:cubicBezTo>
                      <a:pt x="24" y="80"/>
                      <a:pt x="25" y="85"/>
                      <a:pt x="26" y="90"/>
                    </a:cubicBezTo>
                    <a:cubicBezTo>
                      <a:pt x="27" y="94"/>
                      <a:pt x="29" y="98"/>
                      <a:pt x="31" y="100"/>
                    </a:cubicBezTo>
                    <a:cubicBezTo>
                      <a:pt x="34" y="103"/>
                      <a:pt x="38" y="105"/>
                      <a:pt x="42" y="107"/>
                    </a:cubicBezTo>
                    <a:cubicBezTo>
                      <a:pt x="46" y="108"/>
                      <a:pt x="52" y="109"/>
                      <a:pt x="59" y="109"/>
                    </a:cubicBezTo>
                    <a:cubicBezTo>
                      <a:pt x="66" y="109"/>
                      <a:pt x="71" y="108"/>
                      <a:pt x="76" y="108"/>
                    </a:cubicBezTo>
                    <a:cubicBezTo>
                      <a:pt x="81" y="107"/>
                      <a:pt x="85" y="107"/>
                      <a:pt x="87" y="107"/>
                    </a:cubicBezTo>
                    <a:cubicBezTo>
                      <a:pt x="91" y="107"/>
                      <a:pt x="92" y="108"/>
                      <a:pt x="92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89" y="124"/>
                      <a:pt x="83" y="125"/>
                      <a:pt x="77" y="126"/>
                    </a:cubicBezTo>
                    <a:cubicBezTo>
                      <a:pt x="70" y="127"/>
                      <a:pt x="62" y="128"/>
                      <a:pt x="54" y="128"/>
                    </a:cubicBezTo>
                    <a:cubicBezTo>
                      <a:pt x="45" y="128"/>
                      <a:pt x="37" y="127"/>
                      <a:pt x="30" y="125"/>
                    </a:cubicBezTo>
                    <a:cubicBezTo>
                      <a:pt x="23" y="122"/>
                      <a:pt x="18" y="119"/>
                      <a:pt x="13" y="114"/>
                    </a:cubicBezTo>
                    <a:cubicBezTo>
                      <a:pt x="9" y="109"/>
                      <a:pt x="6" y="102"/>
                      <a:pt x="4" y="94"/>
                    </a:cubicBezTo>
                    <a:cubicBezTo>
                      <a:pt x="2" y="86"/>
                      <a:pt x="0" y="76"/>
                      <a:pt x="0" y="65"/>
                    </a:cubicBezTo>
                    <a:cubicBezTo>
                      <a:pt x="0" y="53"/>
                      <a:pt x="2" y="43"/>
                      <a:pt x="4" y="35"/>
                    </a:cubicBezTo>
                    <a:cubicBezTo>
                      <a:pt x="6" y="27"/>
                      <a:pt x="9" y="20"/>
                      <a:pt x="13" y="15"/>
                    </a:cubicBezTo>
                    <a:cubicBezTo>
                      <a:pt x="17" y="10"/>
                      <a:pt x="23" y="6"/>
                      <a:pt x="29" y="4"/>
                    </a:cubicBezTo>
                    <a:cubicBezTo>
                      <a:pt x="35" y="1"/>
                      <a:pt x="42" y="0"/>
                      <a:pt x="51" y="0"/>
                    </a:cubicBezTo>
                    <a:cubicBezTo>
                      <a:pt x="60" y="0"/>
                      <a:pt x="68" y="2"/>
                      <a:pt x="73" y="4"/>
                    </a:cubicBezTo>
                    <a:cubicBezTo>
                      <a:pt x="79" y="7"/>
                      <a:pt x="84" y="10"/>
                      <a:pt x="87" y="15"/>
                    </a:cubicBezTo>
                    <a:cubicBezTo>
                      <a:pt x="91" y="19"/>
                      <a:pt x="93" y="25"/>
                      <a:pt x="94" y="31"/>
                    </a:cubicBezTo>
                    <a:cubicBezTo>
                      <a:pt x="96" y="37"/>
                      <a:pt x="96" y="43"/>
                      <a:pt x="96" y="50"/>
                    </a:cubicBezTo>
                    <a:cubicBezTo>
                      <a:pt x="96" y="55"/>
                      <a:pt x="96" y="59"/>
                      <a:pt x="96" y="63"/>
                    </a:cubicBezTo>
                    <a:cubicBezTo>
                      <a:pt x="95" y="68"/>
                      <a:pt x="94" y="71"/>
                      <a:pt x="94" y="73"/>
                    </a:cubicBezTo>
                    <a:lnTo>
                      <a:pt x="24" y="73"/>
                    </a:lnTo>
                    <a:close/>
                    <a:moveTo>
                      <a:pt x="74" y="56"/>
                    </a:moveTo>
                    <a:cubicBezTo>
                      <a:pt x="74" y="55"/>
                      <a:pt x="74" y="53"/>
                      <a:pt x="74" y="53"/>
                    </a:cubicBezTo>
                    <a:cubicBezTo>
                      <a:pt x="74" y="52"/>
                      <a:pt x="74" y="51"/>
                      <a:pt x="74" y="49"/>
                    </a:cubicBezTo>
                    <a:cubicBezTo>
                      <a:pt x="74" y="39"/>
                      <a:pt x="73" y="32"/>
                      <a:pt x="70" y="26"/>
                    </a:cubicBezTo>
                    <a:cubicBezTo>
                      <a:pt x="67" y="21"/>
                      <a:pt x="60" y="19"/>
                      <a:pt x="51" y="19"/>
                    </a:cubicBezTo>
                    <a:cubicBezTo>
                      <a:pt x="46" y="19"/>
                      <a:pt x="41" y="19"/>
                      <a:pt x="38" y="21"/>
                    </a:cubicBezTo>
                    <a:cubicBezTo>
                      <a:pt x="34" y="23"/>
                      <a:pt x="32" y="25"/>
                      <a:pt x="30" y="29"/>
                    </a:cubicBezTo>
                    <a:cubicBezTo>
                      <a:pt x="27" y="32"/>
                      <a:pt x="26" y="36"/>
                      <a:pt x="25" y="40"/>
                    </a:cubicBezTo>
                    <a:cubicBezTo>
                      <a:pt x="24" y="45"/>
                      <a:pt x="24" y="50"/>
                      <a:pt x="24" y="56"/>
                    </a:cubicBezTo>
                    <a:lnTo>
                      <a:pt x="74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4" name="Freeform 8"/>
              <p:cNvSpPr>
                <a:spLocks noEditPoints="1"/>
              </p:cNvSpPr>
              <p:nvPr/>
            </p:nvSpPr>
            <p:spPr bwMode="black">
              <a:xfrm>
                <a:off x="4327526" y="3201985"/>
                <a:ext cx="398462" cy="627062"/>
              </a:xfrm>
              <a:custGeom>
                <a:avLst/>
                <a:gdLst>
                  <a:gd name="T0" fmla="*/ 61 w 106"/>
                  <a:gd name="T1" fmla="*/ 126 h 165"/>
                  <a:gd name="T2" fmla="*/ 44 w 106"/>
                  <a:gd name="T3" fmla="*/ 123 h 165"/>
                  <a:gd name="T4" fmla="*/ 32 w 106"/>
                  <a:gd name="T5" fmla="*/ 118 h 165"/>
                  <a:gd name="T6" fmla="*/ 32 w 106"/>
                  <a:gd name="T7" fmla="*/ 165 h 165"/>
                  <a:gd name="T8" fmla="*/ 14 w 106"/>
                  <a:gd name="T9" fmla="*/ 165 h 165"/>
                  <a:gd name="T10" fmla="*/ 8 w 106"/>
                  <a:gd name="T11" fmla="*/ 160 h 165"/>
                  <a:gd name="T12" fmla="*/ 8 w 106"/>
                  <a:gd name="T13" fmla="*/ 79 h 165"/>
                  <a:gd name="T14" fmla="*/ 8 w 106"/>
                  <a:gd name="T15" fmla="*/ 51 h 165"/>
                  <a:gd name="T16" fmla="*/ 9 w 106"/>
                  <a:gd name="T17" fmla="*/ 22 h 165"/>
                  <a:gd name="T18" fmla="*/ 5 w 106"/>
                  <a:gd name="T19" fmla="*/ 22 h 165"/>
                  <a:gd name="T20" fmla="*/ 0 w 106"/>
                  <a:gd name="T21" fmla="*/ 17 h 165"/>
                  <a:gd name="T22" fmla="*/ 0 w 106"/>
                  <a:gd name="T23" fmla="*/ 5 h 165"/>
                  <a:gd name="T24" fmla="*/ 9 w 106"/>
                  <a:gd name="T25" fmla="*/ 3 h 165"/>
                  <a:gd name="T26" fmla="*/ 21 w 106"/>
                  <a:gd name="T27" fmla="*/ 2 h 165"/>
                  <a:gd name="T28" fmla="*/ 34 w 106"/>
                  <a:gd name="T29" fmla="*/ 1 h 165"/>
                  <a:gd name="T30" fmla="*/ 47 w 106"/>
                  <a:gd name="T31" fmla="*/ 0 h 165"/>
                  <a:gd name="T32" fmla="*/ 74 w 106"/>
                  <a:gd name="T33" fmla="*/ 3 h 165"/>
                  <a:gd name="T34" fmla="*/ 92 w 106"/>
                  <a:gd name="T35" fmla="*/ 14 h 165"/>
                  <a:gd name="T36" fmla="*/ 102 w 106"/>
                  <a:gd name="T37" fmla="*/ 33 h 165"/>
                  <a:gd name="T38" fmla="*/ 106 w 106"/>
                  <a:gd name="T39" fmla="*/ 63 h 165"/>
                  <a:gd name="T40" fmla="*/ 95 w 106"/>
                  <a:gd name="T41" fmla="*/ 111 h 165"/>
                  <a:gd name="T42" fmla="*/ 61 w 106"/>
                  <a:gd name="T43" fmla="*/ 126 h 165"/>
                  <a:gd name="T44" fmla="*/ 54 w 106"/>
                  <a:gd name="T45" fmla="*/ 107 h 165"/>
                  <a:gd name="T46" fmla="*/ 66 w 106"/>
                  <a:gd name="T47" fmla="*/ 105 h 165"/>
                  <a:gd name="T48" fmla="*/ 75 w 106"/>
                  <a:gd name="T49" fmla="*/ 98 h 165"/>
                  <a:gd name="T50" fmla="*/ 80 w 106"/>
                  <a:gd name="T51" fmla="*/ 84 h 165"/>
                  <a:gd name="T52" fmla="*/ 81 w 106"/>
                  <a:gd name="T53" fmla="*/ 63 h 165"/>
                  <a:gd name="T54" fmla="*/ 80 w 106"/>
                  <a:gd name="T55" fmla="*/ 43 h 165"/>
                  <a:gd name="T56" fmla="*/ 75 w 106"/>
                  <a:gd name="T57" fmla="*/ 29 h 165"/>
                  <a:gd name="T58" fmla="*/ 64 w 106"/>
                  <a:gd name="T59" fmla="*/ 22 h 165"/>
                  <a:gd name="T60" fmla="*/ 47 w 106"/>
                  <a:gd name="T61" fmla="*/ 19 h 165"/>
                  <a:gd name="T62" fmla="*/ 40 w 106"/>
                  <a:gd name="T63" fmla="*/ 20 h 165"/>
                  <a:gd name="T64" fmla="*/ 32 w 106"/>
                  <a:gd name="T65" fmla="*/ 20 h 165"/>
                  <a:gd name="T66" fmla="*/ 32 w 106"/>
                  <a:gd name="T67" fmla="*/ 102 h 165"/>
                  <a:gd name="T68" fmla="*/ 42 w 106"/>
                  <a:gd name="T69" fmla="*/ 105 h 165"/>
                  <a:gd name="T70" fmla="*/ 54 w 106"/>
                  <a:gd name="T71" fmla="*/ 10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" h="165">
                    <a:moveTo>
                      <a:pt x="61" y="126"/>
                    </a:moveTo>
                    <a:cubicBezTo>
                      <a:pt x="54" y="126"/>
                      <a:pt x="48" y="125"/>
                      <a:pt x="44" y="123"/>
                    </a:cubicBezTo>
                    <a:cubicBezTo>
                      <a:pt x="39" y="122"/>
                      <a:pt x="35" y="120"/>
                      <a:pt x="32" y="118"/>
                    </a:cubicBezTo>
                    <a:cubicBezTo>
                      <a:pt x="32" y="165"/>
                      <a:pt x="32" y="165"/>
                      <a:pt x="32" y="165"/>
                    </a:cubicBezTo>
                    <a:cubicBezTo>
                      <a:pt x="14" y="165"/>
                      <a:pt x="14" y="165"/>
                      <a:pt x="14" y="165"/>
                    </a:cubicBezTo>
                    <a:cubicBezTo>
                      <a:pt x="10" y="165"/>
                      <a:pt x="8" y="163"/>
                      <a:pt x="8" y="160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8" y="70"/>
                      <a:pt x="8" y="60"/>
                      <a:pt x="8" y="51"/>
                    </a:cubicBezTo>
                    <a:cubicBezTo>
                      <a:pt x="8" y="41"/>
                      <a:pt x="9" y="31"/>
                      <a:pt x="9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2" y="22"/>
                      <a:pt x="0" y="20"/>
                      <a:pt x="0" y="1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5" y="4"/>
                      <a:pt x="9" y="3"/>
                    </a:cubicBezTo>
                    <a:cubicBezTo>
                      <a:pt x="13" y="3"/>
                      <a:pt x="16" y="2"/>
                      <a:pt x="21" y="2"/>
                    </a:cubicBezTo>
                    <a:cubicBezTo>
                      <a:pt x="25" y="2"/>
                      <a:pt x="29" y="1"/>
                      <a:pt x="34" y="1"/>
                    </a:cubicBezTo>
                    <a:cubicBezTo>
                      <a:pt x="38" y="1"/>
                      <a:pt x="43" y="0"/>
                      <a:pt x="47" y="0"/>
                    </a:cubicBezTo>
                    <a:cubicBezTo>
                      <a:pt x="57" y="0"/>
                      <a:pt x="66" y="1"/>
                      <a:pt x="74" y="3"/>
                    </a:cubicBezTo>
                    <a:cubicBezTo>
                      <a:pt x="81" y="5"/>
                      <a:pt x="87" y="9"/>
                      <a:pt x="92" y="14"/>
                    </a:cubicBezTo>
                    <a:cubicBezTo>
                      <a:pt x="97" y="18"/>
                      <a:pt x="100" y="25"/>
                      <a:pt x="102" y="33"/>
                    </a:cubicBezTo>
                    <a:cubicBezTo>
                      <a:pt x="105" y="41"/>
                      <a:pt x="106" y="51"/>
                      <a:pt x="106" y="63"/>
                    </a:cubicBezTo>
                    <a:cubicBezTo>
                      <a:pt x="106" y="84"/>
                      <a:pt x="102" y="100"/>
                      <a:pt x="95" y="111"/>
                    </a:cubicBezTo>
                    <a:cubicBezTo>
                      <a:pt x="87" y="121"/>
                      <a:pt x="76" y="126"/>
                      <a:pt x="61" y="126"/>
                    </a:cubicBezTo>
                    <a:close/>
                    <a:moveTo>
                      <a:pt x="54" y="107"/>
                    </a:moveTo>
                    <a:cubicBezTo>
                      <a:pt x="59" y="107"/>
                      <a:pt x="63" y="106"/>
                      <a:pt x="66" y="105"/>
                    </a:cubicBezTo>
                    <a:cubicBezTo>
                      <a:pt x="70" y="103"/>
                      <a:pt x="73" y="101"/>
                      <a:pt x="75" y="98"/>
                    </a:cubicBezTo>
                    <a:cubicBezTo>
                      <a:pt x="77" y="94"/>
                      <a:pt x="79" y="90"/>
                      <a:pt x="80" y="84"/>
                    </a:cubicBezTo>
                    <a:cubicBezTo>
                      <a:pt x="81" y="78"/>
                      <a:pt x="81" y="71"/>
                      <a:pt x="81" y="63"/>
                    </a:cubicBezTo>
                    <a:cubicBezTo>
                      <a:pt x="81" y="55"/>
                      <a:pt x="81" y="48"/>
                      <a:pt x="80" y="43"/>
                    </a:cubicBezTo>
                    <a:cubicBezTo>
                      <a:pt x="79" y="37"/>
                      <a:pt x="77" y="33"/>
                      <a:pt x="75" y="29"/>
                    </a:cubicBezTo>
                    <a:cubicBezTo>
                      <a:pt x="72" y="26"/>
                      <a:pt x="69" y="23"/>
                      <a:pt x="64" y="22"/>
                    </a:cubicBezTo>
                    <a:cubicBezTo>
                      <a:pt x="60" y="20"/>
                      <a:pt x="54" y="19"/>
                      <a:pt x="47" y="19"/>
                    </a:cubicBezTo>
                    <a:cubicBezTo>
                      <a:pt x="45" y="19"/>
                      <a:pt x="43" y="19"/>
                      <a:pt x="40" y="20"/>
                    </a:cubicBezTo>
                    <a:cubicBezTo>
                      <a:pt x="37" y="20"/>
                      <a:pt x="34" y="20"/>
                      <a:pt x="32" y="20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5" y="103"/>
                      <a:pt x="39" y="104"/>
                      <a:pt x="42" y="105"/>
                    </a:cubicBezTo>
                    <a:cubicBezTo>
                      <a:pt x="45" y="106"/>
                      <a:pt x="49" y="107"/>
                      <a:pt x="54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black">
              <a:xfrm>
                <a:off x="5006974" y="3206748"/>
                <a:ext cx="236539" cy="466723"/>
              </a:xfrm>
              <a:custGeom>
                <a:avLst/>
                <a:gdLst>
                  <a:gd name="T0" fmla="*/ 55 w 63"/>
                  <a:gd name="T1" fmla="*/ 0 h 123"/>
                  <a:gd name="T2" fmla="*/ 62 w 63"/>
                  <a:gd name="T3" fmla="*/ 2 h 123"/>
                  <a:gd name="T4" fmla="*/ 63 w 63"/>
                  <a:gd name="T5" fmla="*/ 6 h 123"/>
                  <a:gd name="T6" fmla="*/ 63 w 63"/>
                  <a:gd name="T7" fmla="*/ 22 h 123"/>
                  <a:gd name="T8" fmla="*/ 60 w 63"/>
                  <a:gd name="T9" fmla="*/ 22 h 123"/>
                  <a:gd name="T10" fmla="*/ 57 w 63"/>
                  <a:gd name="T11" fmla="*/ 22 h 123"/>
                  <a:gd name="T12" fmla="*/ 39 w 63"/>
                  <a:gd name="T13" fmla="*/ 25 h 123"/>
                  <a:gd name="T14" fmla="*/ 24 w 63"/>
                  <a:gd name="T15" fmla="*/ 36 h 123"/>
                  <a:gd name="T16" fmla="*/ 24 w 63"/>
                  <a:gd name="T17" fmla="*/ 123 h 123"/>
                  <a:gd name="T18" fmla="*/ 5 w 63"/>
                  <a:gd name="T19" fmla="*/ 123 h 123"/>
                  <a:gd name="T20" fmla="*/ 0 w 63"/>
                  <a:gd name="T21" fmla="*/ 118 h 123"/>
                  <a:gd name="T22" fmla="*/ 0 w 63"/>
                  <a:gd name="T23" fmla="*/ 1 h 123"/>
                  <a:gd name="T24" fmla="*/ 14 w 63"/>
                  <a:gd name="T25" fmla="*/ 1 h 123"/>
                  <a:gd name="T26" fmla="*/ 19 w 63"/>
                  <a:gd name="T27" fmla="*/ 2 h 123"/>
                  <a:gd name="T28" fmla="*/ 21 w 63"/>
                  <a:gd name="T29" fmla="*/ 7 h 123"/>
                  <a:gd name="T30" fmla="*/ 22 w 63"/>
                  <a:gd name="T31" fmla="*/ 18 h 123"/>
                  <a:gd name="T32" fmla="*/ 36 w 63"/>
                  <a:gd name="T33" fmla="*/ 6 h 123"/>
                  <a:gd name="T34" fmla="*/ 55 w 63"/>
                  <a:gd name="T3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" h="123">
                    <a:moveTo>
                      <a:pt x="55" y="0"/>
                    </a:moveTo>
                    <a:cubicBezTo>
                      <a:pt x="58" y="0"/>
                      <a:pt x="60" y="1"/>
                      <a:pt x="62" y="2"/>
                    </a:cubicBezTo>
                    <a:cubicBezTo>
                      <a:pt x="63" y="3"/>
                      <a:pt x="63" y="4"/>
                      <a:pt x="63" y="6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2" y="22"/>
                      <a:pt x="61" y="22"/>
                      <a:pt x="60" y="22"/>
                    </a:cubicBezTo>
                    <a:cubicBezTo>
                      <a:pt x="59" y="22"/>
                      <a:pt x="58" y="22"/>
                      <a:pt x="57" y="22"/>
                    </a:cubicBezTo>
                    <a:cubicBezTo>
                      <a:pt x="50" y="22"/>
                      <a:pt x="44" y="23"/>
                      <a:pt x="39" y="25"/>
                    </a:cubicBezTo>
                    <a:cubicBezTo>
                      <a:pt x="34" y="27"/>
                      <a:pt x="29" y="31"/>
                      <a:pt x="24" y="36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5" y="123"/>
                      <a:pt x="5" y="123"/>
                      <a:pt x="5" y="123"/>
                    </a:cubicBezTo>
                    <a:cubicBezTo>
                      <a:pt x="2" y="123"/>
                      <a:pt x="0" y="121"/>
                      <a:pt x="0" y="1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6" y="1"/>
                      <a:pt x="18" y="2"/>
                      <a:pt x="19" y="2"/>
                    </a:cubicBezTo>
                    <a:cubicBezTo>
                      <a:pt x="20" y="3"/>
                      <a:pt x="21" y="5"/>
                      <a:pt x="21" y="7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6" y="13"/>
                      <a:pt x="30" y="9"/>
                      <a:pt x="36" y="6"/>
                    </a:cubicBezTo>
                    <a:cubicBezTo>
                      <a:pt x="42" y="2"/>
                      <a:pt x="48" y="0"/>
                      <a:pt x="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6" name="Freeform 10"/>
              <p:cNvSpPr>
                <a:spLocks noEditPoints="1"/>
              </p:cNvSpPr>
              <p:nvPr/>
            </p:nvSpPr>
            <p:spPr bwMode="black">
              <a:xfrm>
                <a:off x="5295902" y="3198810"/>
                <a:ext cx="360362" cy="487363"/>
              </a:xfrm>
              <a:custGeom>
                <a:avLst/>
                <a:gdLst>
                  <a:gd name="T0" fmla="*/ 23 w 96"/>
                  <a:gd name="T1" fmla="*/ 73 h 128"/>
                  <a:gd name="T2" fmla="*/ 25 w 96"/>
                  <a:gd name="T3" fmla="*/ 90 h 128"/>
                  <a:gd name="T4" fmla="*/ 31 w 96"/>
                  <a:gd name="T5" fmla="*/ 100 h 128"/>
                  <a:gd name="T6" fmla="*/ 42 w 96"/>
                  <a:gd name="T7" fmla="*/ 107 h 128"/>
                  <a:gd name="T8" fmla="*/ 59 w 96"/>
                  <a:gd name="T9" fmla="*/ 109 h 128"/>
                  <a:gd name="T10" fmla="*/ 76 w 96"/>
                  <a:gd name="T11" fmla="*/ 108 h 128"/>
                  <a:gd name="T12" fmla="*/ 87 w 96"/>
                  <a:gd name="T13" fmla="*/ 107 h 128"/>
                  <a:gd name="T14" fmla="*/ 92 w 96"/>
                  <a:gd name="T15" fmla="*/ 112 h 128"/>
                  <a:gd name="T16" fmla="*/ 92 w 96"/>
                  <a:gd name="T17" fmla="*/ 122 h 128"/>
                  <a:gd name="T18" fmla="*/ 76 w 96"/>
                  <a:gd name="T19" fmla="*/ 126 h 128"/>
                  <a:gd name="T20" fmla="*/ 53 w 96"/>
                  <a:gd name="T21" fmla="*/ 128 h 128"/>
                  <a:gd name="T22" fmla="*/ 30 w 96"/>
                  <a:gd name="T23" fmla="*/ 125 h 128"/>
                  <a:gd name="T24" fmla="*/ 13 w 96"/>
                  <a:gd name="T25" fmla="*/ 114 h 128"/>
                  <a:gd name="T26" fmla="*/ 3 w 96"/>
                  <a:gd name="T27" fmla="*/ 94 h 128"/>
                  <a:gd name="T28" fmla="*/ 0 w 96"/>
                  <a:gd name="T29" fmla="*/ 65 h 128"/>
                  <a:gd name="T30" fmla="*/ 3 w 96"/>
                  <a:gd name="T31" fmla="*/ 35 h 128"/>
                  <a:gd name="T32" fmla="*/ 13 w 96"/>
                  <a:gd name="T33" fmla="*/ 15 h 128"/>
                  <a:gd name="T34" fmla="*/ 28 w 96"/>
                  <a:gd name="T35" fmla="*/ 4 h 128"/>
                  <a:gd name="T36" fmla="*/ 50 w 96"/>
                  <a:gd name="T37" fmla="*/ 0 h 128"/>
                  <a:gd name="T38" fmla="*/ 73 w 96"/>
                  <a:gd name="T39" fmla="*/ 4 h 128"/>
                  <a:gd name="T40" fmla="*/ 87 w 96"/>
                  <a:gd name="T41" fmla="*/ 15 h 128"/>
                  <a:gd name="T42" fmla="*/ 94 w 96"/>
                  <a:gd name="T43" fmla="*/ 31 h 128"/>
                  <a:gd name="T44" fmla="*/ 96 w 96"/>
                  <a:gd name="T45" fmla="*/ 50 h 128"/>
                  <a:gd name="T46" fmla="*/ 95 w 96"/>
                  <a:gd name="T47" fmla="*/ 63 h 128"/>
                  <a:gd name="T48" fmla="*/ 93 w 96"/>
                  <a:gd name="T49" fmla="*/ 73 h 128"/>
                  <a:gd name="T50" fmla="*/ 23 w 96"/>
                  <a:gd name="T51" fmla="*/ 73 h 128"/>
                  <a:gd name="T52" fmla="*/ 74 w 96"/>
                  <a:gd name="T53" fmla="*/ 56 h 128"/>
                  <a:gd name="T54" fmla="*/ 74 w 96"/>
                  <a:gd name="T55" fmla="*/ 53 h 128"/>
                  <a:gd name="T56" fmla="*/ 74 w 96"/>
                  <a:gd name="T57" fmla="*/ 49 h 128"/>
                  <a:gd name="T58" fmla="*/ 69 w 96"/>
                  <a:gd name="T59" fmla="*/ 26 h 128"/>
                  <a:gd name="T60" fmla="*/ 51 w 96"/>
                  <a:gd name="T61" fmla="*/ 19 h 128"/>
                  <a:gd name="T62" fmla="*/ 38 w 96"/>
                  <a:gd name="T63" fmla="*/ 21 h 128"/>
                  <a:gd name="T64" fmla="*/ 29 w 96"/>
                  <a:gd name="T65" fmla="*/ 29 h 128"/>
                  <a:gd name="T66" fmla="*/ 25 w 96"/>
                  <a:gd name="T67" fmla="*/ 40 h 128"/>
                  <a:gd name="T68" fmla="*/ 23 w 96"/>
                  <a:gd name="T69" fmla="*/ 56 h 128"/>
                  <a:gd name="T70" fmla="*/ 74 w 96"/>
                  <a:gd name="T71" fmla="*/ 5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" h="128">
                    <a:moveTo>
                      <a:pt x="23" y="73"/>
                    </a:moveTo>
                    <a:cubicBezTo>
                      <a:pt x="24" y="80"/>
                      <a:pt x="24" y="85"/>
                      <a:pt x="25" y="90"/>
                    </a:cubicBezTo>
                    <a:cubicBezTo>
                      <a:pt x="26" y="94"/>
                      <a:pt x="28" y="98"/>
                      <a:pt x="31" y="100"/>
                    </a:cubicBezTo>
                    <a:cubicBezTo>
                      <a:pt x="34" y="103"/>
                      <a:pt x="37" y="105"/>
                      <a:pt x="42" y="107"/>
                    </a:cubicBezTo>
                    <a:cubicBezTo>
                      <a:pt x="46" y="108"/>
                      <a:pt x="52" y="109"/>
                      <a:pt x="59" y="109"/>
                    </a:cubicBezTo>
                    <a:cubicBezTo>
                      <a:pt x="65" y="109"/>
                      <a:pt x="71" y="108"/>
                      <a:pt x="76" y="108"/>
                    </a:cubicBezTo>
                    <a:cubicBezTo>
                      <a:pt x="81" y="107"/>
                      <a:pt x="85" y="107"/>
                      <a:pt x="87" y="107"/>
                    </a:cubicBezTo>
                    <a:cubicBezTo>
                      <a:pt x="90" y="107"/>
                      <a:pt x="92" y="108"/>
                      <a:pt x="92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88" y="124"/>
                      <a:pt x="83" y="125"/>
                      <a:pt x="76" y="126"/>
                    </a:cubicBezTo>
                    <a:cubicBezTo>
                      <a:pt x="70" y="127"/>
                      <a:pt x="62" y="128"/>
                      <a:pt x="53" y="128"/>
                    </a:cubicBezTo>
                    <a:cubicBezTo>
                      <a:pt x="44" y="128"/>
                      <a:pt x="36" y="127"/>
                      <a:pt x="30" y="125"/>
                    </a:cubicBezTo>
                    <a:cubicBezTo>
                      <a:pt x="23" y="122"/>
                      <a:pt x="17" y="119"/>
                      <a:pt x="13" y="114"/>
                    </a:cubicBezTo>
                    <a:cubicBezTo>
                      <a:pt x="9" y="109"/>
                      <a:pt x="5" y="102"/>
                      <a:pt x="3" y="94"/>
                    </a:cubicBezTo>
                    <a:cubicBezTo>
                      <a:pt x="1" y="86"/>
                      <a:pt x="0" y="76"/>
                      <a:pt x="0" y="65"/>
                    </a:cubicBezTo>
                    <a:cubicBezTo>
                      <a:pt x="0" y="53"/>
                      <a:pt x="1" y="43"/>
                      <a:pt x="3" y="35"/>
                    </a:cubicBezTo>
                    <a:cubicBezTo>
                      <a:pt x="5" y="27"/>
                      <a:pt x="9" y="20"/>
                      <a:pt x="13" y="15"/>
                    </a:cubicBezTo>
                    <a:cubicBezTo>
                      <a:pt x="17" y="10"/>
                      <a:pt x="22" y="6"/>
                      <a:pt x="28" y="4"/>
                    </a:cubicBezTo>
                    <a:cubicBezTo>
                      <a:pt x="35" y="1"/>
                      <a:pt x="42" y="0"/>
                      <a:pt x="50" y="0"/>
                    </a:cubicBezTo>
                    <a:cubicBezTo>
                      <a:pt x="60" y="0"/>
                      <a:pt x="67" y="2"/>
                      <a:pt x="73" y="4"/>
                    </a:cubicBezTo>
                    <a:cubicBezTo>
                      <a:pt x="79" y="7"/>
                      <a:pt x="84" y="10"/>
                      <a:pt x="87" y="15"/>
                    </a:cubicBezTo>
                    <a:cubicBezTo>
                      <a:pt x="90" y="19"/>
                      <a:pt x="93" y="25"/>
                      <a:pt x="94" y="31"/>
                    </a:cubicBezTo>
                    <a:cubicBezTo>
                      <a:pt x="95" y="37"/>
                      <a:pt x="96" y="43"/>
                      <a:pt x="96" y="50"/>
                    </a:cubicBezTo>
                    <a:cubicBezTo>
                      <a:pt x="96" y="55"/>
                      <a:pt x="96" y="59"/>
                      <a:pt x="95" y="63"/>
                    </a:cubicBezTo>
                    <a:cubicBezTo>
                      <a:pt x="95" y="68"/>
                      <a:pt x="94" y="71"/>
                      <a:pt x="93" y="73"/>
                    </a:cubicBezTo>
                    <a:lnTo>
                      <a:pt x="23" y="73"/>
                    </a:lnTo>
                    <a:close/>
                    <a:moveTo>
                      <a:pt x="74" y="56"/>
                    </a:moveTo>
                    <a:cubicBezTo>
                      <a:pt x="74" y="55"/>
                      <a:pt x="74" y="53"/>
                      <a:pt x="74" y="53"/>
                    </a:cubicBezTo>
                    <a:cubicBezTo>
                      <a:pt x="74" y="52"/>
                      <a:pt x="74" y="51"/>
                      <a:pt x="74" y="49"/>
                    </a:cubicBezTo>
                    <a:cubicBezTo>
                      <a:pt x="74" y="39"/>
                      <a:pt x="73" y="32"/>
                      <a:pt x="69" y="26"/>
                    </a:cubicBezTo>
                    <a:cubicBezTo>
                      <a:pt x="66" y="21"/>
                      <a:pt x="60" y="19"/>
                      <a:pt x="51" y="19"/>
                    </a:cubicBezTo>
                    <a:cubicBezTo>
                      <a:pt x="46" y="19"/>
                      <a:pt x="41" y="19"/>
                      <a:pt x="38" y="21"/>
                    </a:cubicBezTo>
                    <a:cubicBezTo>
                      <a:pt x="34" y="23"/>
                      <a:pt x="31" y="25"/>
                      <a:pt x="29" y="29"/>
                    </a:cubicBezTo>
                    <a:cubicBezTo>
                      <a:pt x="27" y="32"/>
                      <a:pt x="26" y="36"/>
                      <a:pt x="25" y="40"/>
                    </a:cubicBezTo>
                    <a:cubicBezTo>
                      <a:pt x="24" y="45"/>
                      <a:pt x="23" y="50"/>
                      <a:pt x="23" y="56"/>
                    </a:cubicBezTo>
                    <a:lnTo>
                      <a:pt x="74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black">
              <a:xfrm>
                <a:off x="5746750" y="3040059"/>
                <a:ext cx="109537" cy="633412"/>
              </a:xfrm>
              <a:custGeom>
                <a:avLst/>
                <a:gdLst>
                  <a:gd name="T0" fmla="*/ 15 w 29"/>
                  <a:gd name="T1" fmla="*/ 26 h 167"/>
                  <a:gd name="T2" fmla="*/ 3 w 29"/>
                  <a:gd name="T3" fmla="*/ 23 h 167"/>
                  <a:gd name="T4" fmla="*/ 0 w 29"/>
                  <a:gd name="T5" fmla="*/ 13 h 167"/>
                  <a:gd name="T6" fmla="*/ 3 w 29"/>
                  <a:gd name="T7" fmla="*/ 3 h 167"/>
                  <a:gd name="T8" fmla="*/ 15 w 29"/>
                  <a:gd name="T9" fmla="*/ 0 h 167"/>
                  <a:gd name="T10" fmla="*/ 26 w 29"/>
                  <a:gd name="T11" fmla="*/ 3 h 167"/>
                  <a:gd name="T12" fmla="*/ 29 w 29"/>
                  <a:gd name="T13" fmla="*/ 13 h 167"/>
                  <a:gd name="T14" fmla="*/ 26 w 29"/>
                  <a:gd name="T15" fmla="*/ 23 h 167"/>
                  <a:gd name="T16" fmla="*/ 15 w 29"/>
                  <a:gd name="T17" fmla="*/ 26 h 167"/>
                  <a:gd name="T18" fmla="*/ 27 w 29"/>
                  <a:gd name="T19" fmla="*/ 167 h 167"/>
                  <a:gd name="T20" fmla="*/ 8 w 29"/>
                  <a:gd name="T21" fmla="*/ 167 h 167"/>
                  <a:gd name="T22" fmla="*/ 3 w 29"/>
                  <a:gd name="T23" fmla="*/ 162 h 167"/>
                  <a:gd name="T24" fmla="*/ 3 w 29"/>
                  <a:gd name="T25" fmla="*/ 45 h 167"/>
                  <a:gd name="T26" fmla="*/ 21 w 29"/>
                  <a:gd name="T27" fmla="*/ 45 h 167"/>
                  <a:gd name="T28" fmla="*/ 27 w 29"/>
                  <a:gd name="T29" fmla="*/ 51 h 167"/>
                  <a:gd name="T30" fmla="*/ 27 w 29"/>
                  <a:gd name="T3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67">
                    <a:moveTo>
                      <a:pt x="15" y="26"/>
                    </a:moveTo>
                    <a:cubicBezTo>
                      <a:pt x="9" y="26"/>
                      <a:pt x="5" y="25"/>
                      <a:pt x="3" y="23"/>
                    </a:cubicBezTo>
                    <a:cubicBezTo>
                      <a:pt x="1" y="21"/>
                      <a:pt x="0" y="18"/>
                      <a:pt x="0" y="13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5" y="1"/>
                      <a:pt x="9" y="0"/>
                      <a:pt x="15" y="0"/>
                    </a:cubicBezTo>
                    <a:cubicBezTo>
                      <a:pt x="20" y="0"/>
                      <a:pt x="23" y="1"/>
                      <a:pt x="26" y="3"/>
                    </a:cubicBezTo>
                    <a:cubicBezTo>
                      <a:pt x="28" y="5"/>
                      <a:pt x="29" y="8"/>
                      <a:pt x="29" y="13"/>
                    </a:cubicBezTo>
                    <a:cubicBezTo>
                      <a:pt x="29" y="18"/>
                      <a:pt x="28" y="21"/>
                      <a:pt x="26" y="23"/>
                    </a:cubicBezTo>
                    <a:cubicBezTo>
                      <a:pt x="23" y="25"/>
                      <a:pt x="20" y="26"/>
                      <a:pt x="15" y="26"/>
                    </a:cubicBezTo>
                    <a:close/>
                    <a:moveTo>
                      <a:pt x="27" y="167"/>
                    </a:moveTo>
                    <a:cubicBezTo>
                      <a:pt x="8" y="167"/>
                      <a:pt x="8" y="167"/>
                      <a:pt x="8" y="167"/>
                    </a:cubicBezTo>
                    <a:cubicBezTo>
                      <a:pt x="4" y="167"/>
                      <a:pt x="3" y="165"/>
                      <a:pt x="3" y="162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5" y="45"/>
                      <a:pt x="27" y="47"/>
                      <a:pt x="27" y="51"/>
                    </a:cubicBezTo>
                    <a:lnTo>
                      <a:pt x="27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black">
              <a:xfrm>
                <a:off x="5961062" y="3201985"/>
                <a:ext cx="363537" cy="471486"/>
              </a:xfrm>
              <a:custGeom>
                <a:avLst/>
                <a:gdLst>
                  <a:gd name="T0" fmla="*/ 5 w 97"/>
                  <a:gd name="T1" fmla="*/ 124 h 124"/>
                  <a:gd name="T2" fmla="*/ 0 w 97"/>
                  <a:gd name="T3" fmla="*/ 119 h 124"/>
                  <a:gd name="T4" fmla="*/ 0 w 97"/>
                  <a:gd name="T5" fmla="*/ 2 h 124"/>
                  <a:gd name="T6" fmla="*/ 14 w 97"/>
                  <a:gd name="T7" fmla="*/ 2 h 124"/>
                  <a:gd name="T8" fmla="*/ 19 w 97"/>
                  <a:gd name="T9" fmla="*/ 3 h 124"/>
                  <a:gd name="T10" fmla="*/ 21 w 97"/>
                  <a:gd name="T11" fmla="*/ 8 h 124"/>
                  <a:gd name="T12" fmla="*/ 22 w 97"/>
                  <a:gd name="T13" fmla="*/ 16 h 124"/>
                  <a:gd name="T14" fmla="*/ 60 w 97"/>
                  <a:gd name="T15" fmla="*/ 0 h 124"/>
                  <a:gd name="T16" fmla="*/ 88 w 97"/>
                  <a:gd name="T17" fmla="*/ 11 h 124"/>
                  <a:gd name="T18" fmla="*/ 97 w 97"/>
                  <a:gd name="T19" fmla="*/ 41 h 124"/>
                  <a:gd name="T20" fmla="*/ 97 w 97"/>
                  <a:gd name="T21" fmla="*/ 124 h 124"/>
                  <a:gd name="T22" fmla="*/ 78 w 97"/>
                  <a:gd name="T23" fmla="*/ 124 h 124"/>
                  <a:gd name="T24" fmla="*/ 74 w 97"/>
                  <a:gd name="T25" fmla="*/ 123 h 124"/>
                  <a:gd name="T26" fmla="*/ 72 w 97"/>
                  <a:gd name="T27" fmla="*/ 119 h 124"/>
                  <a:gd name="T28" fmla="*/ 72 w 97"/>
                  <a:gd name="T29" fmla="*/ 43 h 124"/>
                  <a:gd name="T30" fmla="*/ 67 w 97"/>
                  <a:gd name="T31" fmla="*/ 25 h 124"/>
                  <a:gd name="T32" fmla="*/ 52 w 97"/>
                  <a:gd name="T33" fmla="*/ 20 h 124"/>
                  <a:gd name="T34" fmla="*/ 35 w 97"/>
                  <a:gd name="T35" fmla="*/ 24 h 124"/>
                  <a:gd name="T36" fmla="*/ 24 w 97"/>
                  <a:gd name="T37" fmla="*/ 32 h 124"/>
                  <a:gd name="T38" fmla="*/ 24 w 97"/>
                  <a:gd name="T39" fmla="*/ 124 h 124"/>
                  <a:gd name="T40" fmla="*/ 5 w 97"/>
                  <a:gd name="T41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" h="124">
                    <a:moveTo>
                      <a:pt x="5" y="124"/>
                    </a:moveTo>
                    <a:cubicBezTo>
                      <a:pt x="1" y="124"/>
                      <a:pt x="0" y="122"/>
                      <a:pt x="0" y="1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2"/>
                      <a:pt x="17" y="3"/>
                      <a:pt x="19" y="3"/>
                    </a:cubicBezTo>
                    <a:cubicBezTo>
                      <a:pt x="20" y="4"/>
                      <a:pt x="21" y="6"/>
                      <a:pt x="21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32" y="5"/>
                      <a:pt x="45" y="0"/>
                      <a:pt x="60" y="0"/>
                    </a:cubicBezTo>
                    <a:cubicBezTo>
                      <a:pt x="73" y="0"/>
                      <a:pt x="83" y="3"/>
                      <a:pt x="88" y="11"/>
                    </a:cubicBezTo>
                    <a:cubicBezTo>
                      <a:pt x="94" y="19"/>
                      <a:pt x="97" y="29"/>
                      <a:pt x="97" y="41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6" y="124"/>
                      <a:pt x="75" y="124"/>
                      <a:pt x="74" y="123"/>
                    </a:cubicBezTo>
                    <a:cubicBezTo>
                      <a:pt x="73" y="122"/>
                      <a:pt x="72" y="121"/>
                      <a:pt x="72" y="119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35"/>
                      <a:pt x="71" y="29"/>
                      <a:pt x="67" y="25"/>
                    </a:cubicBezTo>
                    <a:cubicBezTo>
                      <a:pt x="63" y="22"/>
                      <a:pt x="58" y="20"/>
                      <a:pt x="52" y="20"/>
                    </a:cubicBezTo>
                    <a:cubicBezTo>
                      <a:pt x="45" y="20"/>
                      <a:pt x="39" y="21"/>
                      <a:pt x="35" y="24"/>
                    </a:cubicBezTo>
                    <a:cubicBezTo>
                      <a:pt x="30" y="27"/>
                      <a:pt x="27" y="29"/>
                      <a:pt x="24" y="32"/>
                    </a:cubicBezTo>
                    <a:cubicBezTo>
                      <a:pt x="24" y="124"/>
                      <a:pt x="24" y="124"/>
                      <a:pt x="24" y="124"/>
                    </a:cubicBezTo>
                    <a:lnTo>
                      <a:pt x="5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black">
              <a:xfrm>
                <a:off x="6400799" y="3209923"/>
                <a:ext cx="379414" cy="463551"/>
              </a:xfrm>
              <a:custGeom>
                <a:avLst/>
                <a:gdLst>
                  <a:gd name="T0" fmla="*/ 43 w 101"/>
                  <a:gd name="T1" fmla="*/ 122 h 122"/>
                  <a:gd name="T2" fmla="*/ 38 w 101"/>
                  <a:gd name="T3" fmla="*/ 121 h 122"/>
                  <a:gd name="T4" fmla="*/ 36 w 101"/>
                  <a:gd name="T5" fmla="*/ 117 h 122"/>
                  <a:gd name="T6" fmla="*/ 13 w 101"/>
                  <a:gd name="T7" fmla="*/ 59 h 122"/>
                  <a:gd name="T8" fmla="*/ 0 w 101"/>
                  <a:gd name="T9" fmla="*/ 0 h 122"/>
                  <a:gd name="T10" fmla="*/ 20 w 101"/>
                  <a:gd name="T11" fmla="*/ 0 h 122"/>
                  <a:gd name="T12" fmla="*/ 25 w 101"/>
                  <a:gd name="T13" fmla="*/ 6 h 122"/>
                  <a:gd name="T14" fmla="*/ 29 w 101"/>
                  <a:gd name="T15" fmla="*/ 30 h 122"/>
                  <a:gd name="T16" fmla="*/ 35 w 101"/>
                  <a:gd name="T17" fmla="*/ 55 h 122"/>
                  <a:gd name="T18" fmla="*/ 43 w 101"/>
                  <a:gd name="T19" fmla="*/ 79 h 122"/>
                  <a:gd name="T20" fmla="*/ 51 w 101"/>
                  <a:gd name="T21" fmla="*/ 101 h 122"/>
                  <a:gd name="T22" fmla="*/ 60 w 101"/>
                  <a:gd name="T23" fmla="*/ 78 h 122"/>
                  <a:gd name="T24" fmla="*/ 67 w 101"/>
                  <a:gd name="T25" fmla="*/ 52 h 122"/>
                  <a:gd name="T26" fmla="*/ 74 w 101"/>
                  <a:gd name="T27" fmla="*/ 25 h 122"/>
                  <a:gd name="T28" fmla="*/ 78 w 101"/>
                  <a:gd name="T29" fmla="*/ 0 h 122"/>
                  <a:gd name="T30" fmla="*/ 96 w 101"/>
                  <a:gd name="T31" fmla="*/ 0 h 122"/>
                  <a:gd name="T32" fmla="*/ 101 w 101"/>
                  <a:gd name="T33" fmla="*/ 5 h 122"/>
                  <a:gd name="T34" fmla="*/ 100 w 101"/>
                  <a:gd name="T35" fmla="*/ 11 h 122"/>
                  <a:gd name="T36" fmla="*/ 99 w 101"/>
                  <a:gd name="T37" fmla="*/ 19 h 122"/>
                  <a:gd name="T38" fmla="*/ 85 w 101"/>
                  <a:gd name="T39" fmla="*/ 70 h 122"/>
                  <a:gd name="T40" fmla="*/ 64 w 101"/>
                  <a:gd name="T41" fmla="*/ 122 h 122"/>
                  <a:gd name="T42" fmla="*/ 43 w 101"/>
                  <a:gd name="T43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1" h="122">
                    <a:moveTo>
                      <a:pt x="43" y="122"/>
                    </a:moveTo>
                    <a:cubicBezTo>
                      <a:pt x="41" y="122"/>
                      <a:pt x="39" y="122"/>
                      <a:pt x="38" y="121"/>
                    </a:cubicBezTo>
                    <a:cubicBezTo>
                      <a:pt x="38" y="120"/>
                      <a:pt x="37" y="119"/>
                      <a:pt x="36" y="117"/>
                    </a:cubicBezTo>
                    <a:cubicBezTo>
                      <a:pt x="27" y="98"/>
                      <a:pt x="20" y="79"/>
                      <a:pt x="13" y="59"/>
                    </a:cubicBezTo>
                    <a:cubicBezTo>
                      <a:pt x="7" y="40"/>
                      <a:pt x="2" y="20"/>
                      <a:pt x="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5" y="2"/>
                      <a:pt x="25" y="6"/>
                    </a:cubicBezTo>
                    <a:cubicBezTo>
                      <a:pt x="26" y="13"/>
                      <a:pt x="28" y="21"/>
                      <a:pt x="29" y="30"/>
                    </a:cubicBezTo>
                    <a:cubicBezTo>
                      <a:pt x="31" y="38"/>
                      <a:pt x="33" y="46"/>
                      <a:pt x="35" y="55"/>
                    </a:cubicBezTo>
                    <a:cubicBezTo>
                      <a:pt x="38" y="63"/>
                      <a:pt x="40" y="71"/>
                      <a:pt x="43" y="79"/>
                    </a:cubicBezTo>
                    <a:cubicBezTo>
                      <a:pt x="45" y="87"/>
                      <a:pt x="48" y="95"/>
                      <a:pt x="51" y="101"/>
                    </a:cubicBezTo>
                    <a:cubicBezTo>
                      <a:pt x="54" y="95"/>
                      <a:pt x="57" y="87"/>
                      <a:pt x="60" y="78"/>
                    </a:cubicBezTo>
                    <a:cubicBezTo>
                      <a:pt x="63" y="70"/>
                      <a:pt x="65" y="61"/>
                      <a:pt x="67" y="52"/>
                    </a:cubicBezTo>
                    <a:cubicBezTo>
                      <a:pt x="70" y="43"/>
                      <a:pt x="72" y="34"/>
                      <a:pt x="74" y="25"/>
                    </a:cubicBezTo>
                    <a:cubicBezTo>
                      <a:pt x="75" y="16"/>
                      <a:pt x="77" y="8"/>
                      <a:pt x="78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9" y="0"/>
                      <a:pt x="101" y="2"/>
                      <a:pt x="101" y="5"/>
                    </a:cubicBezTo>
                    <a:cubicBezTo>
                      <a:pt x="101" y="7"/>
                      <a:pt x="101" y="9"/>
                      <a:pt x="100" y="11"/>
                    </a:cubicBezTo>
                    <a:cubicBezTo>
                      <a:pt x="100" y="13"/>
                      <a:pt x="100" y="16"/>
                      <a:pt x="99" y="19"/>
                    </a:cubicBezTo>
                    <a:cubicBezTo>
                      <a:pt x="96" y="36"/>
                      <a:pt x="91" y="53"/>
                      <a:pt x="85" y="70"/>
                    </a:cubicBezTo>
                    <a:cubicBezTo>
                      <a:pt x="79" y="88"/>
                      <a:pt x="72" y="105"/>
                      <a:pt x="64" y="122"/>
                    </a:cubicBezTo>
                    <a:lnTo>
                      <a:pt x="43" y="1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/>
            </p:nvSpPr>
            <p:spPr bwMode="black">
              <a:xfrm>
                <a:off x="6840536" y="3198810"/>
                <a:ext cx="360362" cy="487363"/>
              </a:xfrm>
              <a:custGeom>
                <a:avLst/>
                <a:gdLst>
                  <a:gd name="T0" fmla="*/ 23 w 96"/>
                  <a:gd name="T1" fmla="*/ 73 h 128"/>
                  <a:gd name="T2" fmla="*/ 25 w 96"/>
                  <a:gd name="T3" fmla="*/ 90 h 128"/>
                  <a:gd name="T4" fmla="*/ 31 w 96"/>
                  <a:gd name="T5" fmla="*/ 100 h 128"/>
                  <a:gd name="T6" fmla="*/ 41 w 96"/>
                  <a:gd name="T7" fmla="*/ 107 h 128"/>
                  <a:gd name="T8" fmla="*/ 59 w 96"/>
                  <a:gd name="T9" fmla="*/ 109 h 128"/>
                  <a:gd name="T10" fmla="*/ 76 w 96"/>
                  <a:gd name="T11" fmla="*/ 108 h 128"/>
                  <a:gd name="T12" fmla="*/ 86 w 96"/>
                  <a:gd name="T13" fmla="*/ 107 h 128"/>
                  <a:gd name="T14" fmla="*/ 92 w 96"/>
                  <a:gd name="T15" fmla="*/ 112 h 128"/>
                  <a:gd name="T16" fmla="*/ 92 w 96"/>
                  <a:gd name="T17" fmla="*/ 122 h 128"/>
                  <a:gd name="T18" fmla="*/ 76 w 96"/>
                  <a:gd name="T19" fmla="*/ 126 h 128"/>
                  <a:gd name="T20" fmla="*/ 53 w 96"/>
                  <a:gd name="T21" fmla="*/ 128 h 128"/>
                  <a:gd name="T22" fmla="*/ 29 w 96"/>
                  <a:gd name="T23" fmla="*/ 125 h 128"/>
                  <a:gd name="T24" fmla="*/ 13 w 96"/>
                  <a:gd name="T25" fmla="*/ 114 h 128"/>
                  <a:gd name="T26" fmla="*/ 3 w 96"/>
                  <a:gd name="T27" fmla="*/ 94 h 128"/>
                  <a:gd name="T28" fmla="*/ 0 w 96"/>
                  <a:gd name="T29" fmla="*/ 65 h 128"/>
                  <a:gd name="T30" fmla="*/ 3 w 96"/>
                  <a:gd name="T31" fmla="*/ 35 h 128"/>
                  <a:gd name="T32" fmla="*/ 12 w 96"/>
                  <a:gd name="T33" fmla="*/ 15 h 128"/>
                  <a:gd name="T34" fmla="*/ 28 w 96"/>
                  <a:gd name="T35" fmla="*/ 4 h 128"/>
                  <a:gd name="T36" fmla="*/ 50 w 96"/>
                  <a:gd name="T37" fmla="*/ 0 h 128"/>
                  <a:gd name="T38" fmla="*/ 73 w 96"/>
                  <a:gd name="T39" fmla="*/ 4 h 128"/>
                  <a:gd name="T40" fmla="*/ 87 w 96"/>
                  <a:gd name="T41" fmla="*/ 15 h 128"/>
                  <a:gd name="T42" fmla="*/ 94 w 96"/>
                  <a:gd name="T43" fmla="*/ 31 h 128"/>
                  <a:gd name="T44" fmla="*/ 96 w 96"/>
                  <a:gd name="T45" fmla="*/ 50 h 128"/>
                  <a:gd name="T46" fmla="*/ 95 w 96"/>
                  <a:gd name="T47" fmla="*/ 63 h 128"/>
                  <a:gd name="T48" fmla="*/ 93 w 96"/>
                  <a:gd name="T49" fmla="*/ 73 h 128"/>
                  <a:gd name="T50" fmla="*/ 23 w 96"/>
                  <a:gd name="T51" fmla="*/ 73 h 128"/>
                  <a:gd name="T52" fmla="*/ 73 w 96"/>
                  <a:gd name="T53" fmla="*/ 56 h 128"/>
                  <a:gd name="T54" fmla="*/ 74 w 96"/>
                  <a:gd name="T55" fmla="*/ 53 h 128"/>
                  <a:gd name="T56" fmla="*/ 74 w 96"/>
                  <a:gd name="T57" fmla="*/ 49 h 128"/>
                  <a:gd name="T58" fmla="*/ 69 w 96"/>
                  <a:gd name="T59" fmla="*/ 26 h 128"/>
                  <a:gd name="T60" fmla="*/ 51 w 96"/>
                  <a:gd name="T61" fmla="*/ 19 h 128"/>
                  <a:gd name="T62" fmla="*/ 37 w 96"/>
                  <a:gd name="T63" fmla="*/ 21 h 128"/>
                  <a:gd name="T64" fmla="*/ 29 w 96"/>
                  <a:gd name="T65" fmla="*/ 29 h 128"/>
                  <a:gd name="T66" fmla="*/ 24 w 96"/>
                  <a:gd name="T67" fmla="*/ 40 h 128"/>
                  <a:gd name="T68" fmla="*/ 23 w 96"/>
                  <a:gd name="T69" fmla="*/ 56 h 128"/>
                  <a:gd name="T70" fmla="*/ 73 w 96"/>
                  <a:gd name="T71" fmla="*/ 5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6" h="128">
                    <a:moveTo>
                      <a:pt x="23" y="73"/>
                    </a:moveTo>
                    <a:cubicBezTo>
                      <a:pt x="23" y="80"/>
                      <a:pt x="24" y="85"/>
                      <a:pt x="25" y="90"/>
                    </a:cubicBezTo>
                    <a:cubicBezTo>
                      <a:pt x="26" y="94"/>
                      <a:pt x="28" y="98"/>
                      <a:pt x="31" y="100"/>
                    </a:cubicBezTo>
                    <a:cubicBezTo>
                      <a:pt x="33" y="103"/>
                      <a:pt x="37" y="105"/>
                      <a:pt x="41" y="107"/>
                    </a:cubicBezTo>
                    <a:cubicBezTo>
                      <a:pt x="46" y="108"/>
                      <a:pt x="52" y="109"/>
                      <a:pt x="59" y="109"/>
                    </a:cubicBezTo>
                    <a:cubicBezTo>
                      <a:pt x="65" y="109"/>
                      <a:pt x="71" y="108"/>
                      <a:pt x="76" y="108"/>
                    </a:cubicBezTo>
                    <a:cubicBezTo>
                      <a:pt x="81" y="107"/>
                      <a:pt x="84" y="107"/>
                      <a:pt x="86" y="107"/>
                    </a:cubicBezTo>
                    <a:cubicBezTo>
                      <a:pt x="90" y="107"/>
                      <a:pt x="92" y="108"/>
                      <a:pt x="92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88" y="124"/>
                      <a:pt x="83" y="125"/>
                      <a:pt x="76" y="126"/>
                    </a:cubicBezTo>
                    <a:cubicBezTo>
                      <a:pt x="69" y="127"/>
                      <a:pt x="62" y="128"/>
                      <a:pt x="53" y="128"/>
                    </a:cubicBezTo>
                    <a:cubicBezTo>
                      <a:pt x="44" y="128"/>
                      <a:pt x="36" y="127"/>
                      <a:pt x="29" y="125"/>
                    </a:cubicBezTo>
                    <a:cubicBezTo>
                      <a:pt x="23" y="122"/>
                      <a:pt x="17" y="119"/>
                      <a:pt x="13" y="114"/>
                    </a:cubicBezTo>
                    <a:cubicBezTo>
                      <a:pt x="8" y="109"/>
                      <a:pt x="5" y="102"/>
                      <a:pt x="3" y="94"/>
                    </a:cubicBezTo>
                    <a:cubicBezTo>
                      <a:pt x="1" y="86"/>
                      <a:pt x="0" y="76"/>
                      <a:pt x="0" y="65"/>
                    </a:cubicBezTo>
                    <a:cubicBezTo>
                      <a:pt x="0" y="53"/>
                      <a:pt x="1" y="43"/>
                      <a:pt x="3" y="35"/>
                    </a:cubicBezTo>
                    <a:cubicBezTo>
                      <a:pt x="5" y="27"/>
                      <a:pt x="8" y="20"/>
                      <a:pt x="12" y="15"/>
                    </a:cubicBezTo>
                    <a:cubicBezTo>
                      <a:pt x="17" y="10"/>
                      <a:pt x="22" y="6"/>
                      <a:pt x="28" y="4"/>
                    </a:cubicBezTo>
                    <a:cubicBezTo>
                      <a:pt x="34" y="1"/>
                      <a:pt x="42" y="0"/>
                      <a:pt x="50" y="0"/>
                    </a:cubicBezTo>
                    <a:cubicBezTo>
                      <a:pt x="59" y="0"/>
                      <a:pt x="67" y="2"/>
                      <a:pt x="73" y="4"/>
                    </a:cubicBezTo>
                    <a:cubicBezTo>
                      <a:pt x="79" y="7"/>
                      <a:pt x="83" y="10"/>
                      <a:pt x="87" y="15"/>
                    </a:cubicBezTo>
                    <a:cubicBezTo>
                      <a:pt x="90" y="19"/>
                      <a:pt x="92" y="25"/>
                      <a:pt x="94" y="31"/>
                    </a:cubicBezTo>
                    <a:cubicBezTo>
                      <a:pt x="95" y="37"/>
                      <a:pt x="96" y="43"/>
                      <a:pt x="96" y="50"/>
                    </a:cubicBezTo>
                    <a:cubicBezTo>
                      <a:pt x="96" y="55"/>
                      <a:pt x="95" y="59"/>
                      <a:pt x="95" y="63"/>
                    </a:cubicBezTo>
                    <a:cubicBezTo>
                      <a:pt x="94" y="68"/>
                      <a:pt x="94" y="71"/>
                      <a:pt x="93" y="73"/>
                    </a:cubicBezTo>
                    <a:lnTo>
                      <a:pt x="23" y="73"/>
                    </a:lnTo>
                    <a:close/>
                    <a:moveTo>
                      <a:pt x="73" y="56"/>
                    </a:moveTo>
                    <a:cubicBezTo>
                      <a:pt x="74" y="55"/>
                      <a:pt x="74" y="53"/>
                      <a:pt x="74" y="53"/>
                    </a:cubicBezTo>
                    <a:cubicBezTo>
                      <a:pt x="74" y="52"/>
                      <a:pt x="74" y="51"/>
                      <a:pt x="74" y="49"/>
                    </a:cubicBezTo>
                    <a:cubicBezTo>
                      <a:pt x="74" y="39"/>
                      <a:pt x="72" y="32"/>
                      <a:pt x="69" y="26"/>
                    </a:cubicBezTo>
                    <a:cubicBezTo>
                      <a:pt x="66" y="21"/>
                      <a:pt x="60" y="19"/>
                      <a:pt x="51" y="19"/>
                    </a:cubicBezTo>
                    <a:cubicBezTo>
                      <a:pt x="45" y="19"/>
                      <a:pt x="41" y="19"/>
                      <a:pt x="37" y="21"/>
                    </a:cubicBezTo>
                    <a:cubicBezTo>
                      <a:pt x="34" y="23"/>
                      <a:pt x="31" y="25"/>
                      <a:pt x="29" y="29"/>
                    </a:cubicBezTo>
                    <a:cubicBezTo>
                      <a:pt x="27" y="32"/>
                      <a:pt x="25" y="36"/>
                      <a:pt x="24" y="40"/>
                    </a:cubicBezTo>
                    <a:cubicBezTo>
                      <a:pt x="24" y="45"/>
                      <a:pt x="23" y="50"/>
                      <a:pt x="23" y="56"/>
                    </a:cubicBezTo>
                    <a:lnTo>
                      <a:pt x="73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black">
              <a:xfrm>
                <a:off x="7297734" y="3201985"/>
                <a:ext cx="365125" cy="471486"/>
              </a:xfrm>
              <a:custGeom>
                <a:avLst/>
                <a:gdLst>
                  <a:gd name="T0" fmla="*/ 5 w 97"/>
                  <a:gd name="T1" fmla="*/ 124 h 124"/>
                  <a:gd name="T2" fmla="*/ 0 w 97"/>
                  <a:gd name="T3" fmla="*/ 119 h 124"/>
                  <a:gd name="T4" fmla="*/ 0 w 97"/>
                  <a:gd name="T5" fmla="*/ 2 h 124"/>
                  <a:gd name="T6" fmla="*/ 14 w 97"/>
                  <a:gd name="T7" fmla="*/ 2 h 124"/>
                  <a:gd name="T8" fmla="*/ 19 w 97"/>
                  <a:gd name="T9" fmla="*/ 3 h 124"/>
                  <a:gd name="T10" fmla="*/ 21 w 97"/>
                  <a:gd name="T11" fmla="*/ 8 h 124"/>
                  <a:gd name="T12" fmla="*/ 22 w 97"/>
                  <a:gd name="T13" fmla="*/ 16 h 124"/>
                  <a:gd name="T14" fmla="*/ 60 w 97"/>
                  <a:gd name="T15" fmla="*/ 0 h 124"/>
                  <a:gd name="T16" fmla="*/ 88 w 97"/>
                  <a:gd name="T17" fmla="*/ 11 h 124"/>
                  <a:gd name="T18" fmla="*/ 97 w 97"/>
                  <a:gd name="T19" fmla="*/ 41 h 124"/>
                  <a:gd name="T20" fmla="*/ 97 w 97"/>
                  <a:gd name="T21" fmla="*/ 124 h 124"/>
                  <a:gd name="T22" fmla="*/ 78 w 97"/>
                  <a:gd name="T23" fmla="*/ 124 h 124"/>
                  <a:gd name="T24" fmla="*/ 74 w 97"/>
                  <a:gd name="T25" fmla="*/ 123 h 124"/>
                  <a:gd name="T26" fmla="*/ 72 w 97"/>
                  <a:gd name="T27" fmla="*/ 119 h 124"/>
                  <a:gd name="T28" fmla="*/ 72 w 97"/>
                  <a:gd name="T29" fmla="*/ 43 h 124"/>
                  <a:gd name="T30" fmla="*/ 67 w 97"/>
                  <a:gd name="T31" fmla="*/ 25 h 124"/>
                  <a:gd name="T32" fmla="*/ 52 w 97"/>
                  <a:gd name="T33" fmla="*/ 20 h 124"/>
                  <a:gd name="T34" fmla="*/ 35 w 97"/>
                  <a:gd name="T35" fmla="*/ 24 h 124"/>
                  <a:gd name="T36" fmla="*/ 24 w 97"/>
                  <a:gd name="T37" fmla="*/ 32 h 124"/>
                  <a:gd name="T38" fmla="*/ 24 w 97"/>
                  <a:gd name="T39" fmla="*/ 124 h 124"/>
                  <a:gd name="T40" fmla="*/ 5 w 97"/>
                  <a:gd name="T41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" h="124">
                    <a:moveTo>
                      <a:pt x="5" y="124"/>
                    </a:moveTo>
                    <a:cubicBezTo>
                      <a:pt x="2" y="124"/>
                      <a:pt x="0" y="122"/>
                      <a:pt x="0" y="1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2"/>
                      <a:pt x="18" y="3"/>
                      <a:pt x="19" y="3"/>
                    </a:cubicBezTo>
                    <a:cubicBezTo>
                      <a:pt x="20" y="4"/>
                      <a:pt x="21" y="6"/>
                      <a:pt x="21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32" y="5"/>
                      <a:pt x="45" y="0"/>
                      <a:pt x="60" y="0"/>
                    </a:cubicBezTo>
                    <a:cubicBezTo>
                      <a:pt x="73" y="0"/>
                      <a:pt x="83" y="3"/>
                      <a:pt x="88" y="11"/>
                    </a:cubicBezTo>
                    <a:cubicBezTo>
                      <a:pt x="94" y="19"/>
                      <a:pt x="97" y="29"/>
                      <a:pt x="97" y="41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6" y="124"/>
                      <a:pt x="75" y="124"/>
                      <a:pt x="74" y="123"/>
                    </a:cubicBezTo>
                    <a:cubicBezTo>
                      <a:pt x="73" y="122"/>
                      <a:pt x="72" y="121"/>
                      <a:pt x="72" y="119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35"/>
                      <a:pt x="71" y="29"/>
                      <a:pt x="67" y="25"/>
                    </a:cubicBezTo>
                    <a:cubicBezTo>
                      <a:pt x="64" y="22"/>
                      <a:pt x="59" y="20"/>
                      <a:pt x="52" y="20"/>
                    </a:cubicBezTo>
                    <a:cubicBezTo>
                      <a:pt x="45" y="20"/>
                      <a:pt x="40" y="21"/>
                      <a:pt x="35" y="24"/>
                    </a:cubicBezTo>
                    <a:cubicBezTo>
                      <a:pt x="30" y="27"/>
                      <a:pt x="27" y="29"/>
                      <a:pt x="24" y="32"/>
                    </a:cubicBezTo>
                    <a:cubicBezTo>
                      <a:pt x="24" y="124"/>
                      <a:pt x="24" y="124"/>
                      <a:pt x="24" y="124"/>
                    </a:cubicBezTo>
                    <a:lnTo>
                      <a:pt x="5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22" name="Freeform 16"/>
              <p:cNvSpPr>
                <a:spLocks/>
              </p:cNvSpPr>
              <p:nvPr/>
            </p:nvSpPr>
            <p:spPr bwMode="black">
              <a:xfrm>
                <a:off x="7740647" y="3089272"/>
                <a:ext cx="255587" cy="592137"/>
              </a:xfrm>
              <a:custGeom>
                <a:avLst/>
                <a:gdLst>
                  <a:gd name="T0" fmla="*/ 68 w 68"/>
                  <a:gd name="T1" fmla="*/ 154 h 156"/>
                  <a:gd name="T2" fmla="*/ 58 w 68"/>
                  <a:gd name="T3" fmla="*/ 156 h 156"/>
                  <a:gd name="T4" fmla="*/ 47 w 68"/>
                  <a:gd name="T5" fmla="*/ 156 h 156"/>
                  <a:gd name="T6" fmla="*/ 22 w 68"/>
                  <a:gd name="T7" fmla="*/ 149 h 156"/>
                  <a:gd name="T8" fmla="*/ 14 w 68"/>
                  <a:gd name="T9" fmla="*/ 125 h 156"/>
                  <a:gd name="T10" fmla="*/ 14 w 68"/>
                  <a:gd name="T11" fmla="*/ 51 h 156"/>
                  <a:gd name="T12" fmla="*/ 6 w 68"/>
                  <a:gd name="T13" fmla="*/ 51 h 156"/>
                  <a:gd name="T14" fmla="*/ 0 w 68"/>
                  <a:gd name="T15" fmla="*/ 46 h 156"/>
                  <a:gd name="T16" fmla="*/ 0 w 68"/>
                  <a:gd name="T17" fmla="*/ 32 h 156"/>
                  <a:gd name="T18" fmla="*/ 15 w 68"/>
                  <a:gd name="T19" fmla="*/ 32 h 156"/>
                  <a:gd name="T20" fmla="*/ 16 w 68"/>
                  <a:gd name="T21" fmla="*/ 0 h 156"/>
                  <a:gd name="T22" fmla="*/ 33 w 68"/>
                  <a:gd name="T23" fmla="*/ 0 h 156"/>
                  <a:gd name="T24" fmla="*/ 39 w 68"/>
                  <a:gd name="T25" fmla="*/ 6 h 156"/>
                  <a:gd name="T26" fmla="*/ 39 w 68"/>
                  <a:gd name="T27" fmla="*/ 32 h 156"/>
                  <a:gd name="T28" fmla="*/ 62 w 68"/>
                  <a:gd name="T29" fmla="*/ 32 h 156"/>
                  <a:gd name="T30" fmla="*/ 66 w 68"/>
                  <a:gd name="T31" fmla="*/ 34 h 156"/>
                  <a:gd name="T32" fmla="*/ 68 w 68"/>
                  <a:gd name="T33" fmla="*/ 38 h 156"/>
                  <a:gd name="T34" fmla="*/ 68 w 68"/>
                  <a:gd name="T35" fmla="*/ 51 h 156"/>
                  <a:gd name="T36" fmla="*/ 39 w 68"/>
                  <a:gd name="T37" fmla="*/ 51 h 156"/>
                  <a:gd name="T38" fmla="*/ 39 w 68"/>
                  <a:gd name="T39" fmla="*/ 123 h 156"/>
                  <a:gd name="T40" fmla="*/ 41 w 68"/>
                  <a:gd name="T41" fmla="*/ 133 h 156"/>
                  <a:gd name="T42" fmla="*/ 49 w 68"/>
                  <a:gd name="T43" fmla="*/ 137 h 156"/>
                  <a:gd name="T44" fmla="*/ 56 w 68"/>
                  <a:gd name="T45" fmla="*/ 137 h 156"/>
                  <a:gd name="T46" fmla="*/ 61 w 68"/>
                  <a:gd name="T47" fmla="*/ 137 h 156"/>
                  <a:gd name="T48" fmla="*/ 68 w 68"/>
                  <a:gd name="T49" fmla="*/ 142 h 156"/>
                  <a:gd name="T50" fmla="*/ 68 w 68"/>
                  <a:gd name="T51" fmla="*/ 15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8" h="156">
                    <a:moveTo>
                      <a:pt x="68" y="154"/>
                    </a:moveTo>
                    <a:cubicBezTo>
                      <a:pt x="64" y="155"/>
                      <a:pt x="61" y="155"/>
                      <a:pt x="58" y="156"/>
                    </a:cubicBezTo>
                    <a:cubicBezTo>
                      <a:pt x="54" y="156"/>
                      <a:pt x="51" y="156"/>
                      <a:pt x="47" y="156"/>
                    </a:cubicBezTo>
                    <a:cubicBezTo>
                      <a:pt x="36" y="156"/>
                      <a:pt x="27" y="154"/>
                      <a:pt x="22" y="149"/>
                    </a:cubicBezTo>
                    <a:cubicBezTo>
                      <a:pt x="17" y="144"/>
                      <a:pt x="14" y="136"/>
                      <a:pt x="14" y="125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2" y="51"/>
                      <a:pt x="0" y="50"/>
                      <a:pt x="0" y="4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7" y="0"/>
                      <a:pt x="39" y="2"/>
                      <a:pt x="39" y="6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4" y="32"/>
                      <a:pt x="65" y="33"/>
                      <a:pt x="66" y="34"/>
                    </a:cubicBezTo>
                    <a:cubicBezTo>
                      <a:pt x="67" y="35"/>
                      <a:pt x="68" y="36"/>
                      <a:pt x="68" y="38"/>
                    </a:cubicBezTo>
                    <a:cubicBezTo>
                      <a:pt x="68" y="51"/>
                      <a:pt x="68" y="51"/>
                      <a:pt x="68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123"/>
                      <a:pt x="39" y="123"/>
                      <a:pt x="39" y="123"/>
                    </a:cubicBezTo>
                    <a:cubicBezTo>
                      <a:pt x="39" y="128"/>
                      <a:pt x="39" y="131"/>
                      <a:pt x="41" y="133"/>
                    </a:cubicBezTo>
                    <a:cubicBezTo>
                      <a:pt x="42" y="136"/>
                      <a:pt x="45" y="137"/>
                      <a:pt x="49" y="137"/>
                    </a:cubicBezTo>
                    <a:cubicBezTo>
                      <a:pt x="52" y="137"/>
                      <a:pt x="54" y="137"/>
                      <a:pt x="56" y="137"/>
                    </a:cubicBezTo>
                    <a:cubicBezTo>
                      <a:pt x="58" y="137"/>
                      <a:pt x="60" y="137"/>
                      <a:pt x="61" y="137"/>
                    </a:cubicBezTo>
                    <a:cubicBezTo>
                      <a:pt x="66" y="137"/>
                      <a:pt x="68" y="139"/>
                      <a:pt x="68" y="142"/>
                    </a:cubicBezTo>
                    <a:lnTo>
                      <a:pt x="68" y="1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black">
              <a:xfrm>
                <a:off x="8075610" y="3040059"/>
                <a:ext cx="112713" cy="633412"/>
              </a:xfrm>
              <a:custGeom>
                <a:avLst/>
                <a:gdLst>
                  <a:gd name="T0" fmla="*/ 15 w 30"/>
                  <a:gd name="T1" fmla="*/ 26 h 167"/>
                  <a:gd name="T2" fmla="*/ 3 w 30"/>
                  <a:gd name="T3" fmla="*/ 23 h 167"/>
                  <a:gd name="T4" fmla="*/ 0 w 30"/>
                  <a:gd name="T5" fmla="*/ 13 h 167"/>
                  <a:gd name="T6" fmla="*/ 3 w 30"/>
                  <a:gd name="T7" fmla="*/ 3 h 167"/>
                  <a:gd name="T8" fmla="*/ 15 w 30"/>
                  <a:gd name="T9" fmla="*/ 0 h 167"/>
                  <a:gd name="T10" fmla="*/ 26 w 30"/>
                  <a:gd name="T11" fmla="*/ 3 h 167"/>
                  <a:gd name="T12" fmla="*/ 30 w 30"/>
                  <a:gd name="T13" fmla="*/ 13 h 167"/>
                  <a:gd name="T14" fmla="*/ 26 w 30"/>
                  <a:gd name="T15" fmla="*/ 23 h 167"/>
                  <a:gd name="T16" fmla="*/ 15 w 30"/>
                  <a:gd name="T17" fmla="*/ 26 h 167"/>
                  <a:gd name="T18" fmla="*/ 27 w 30"/>
                  <a:gd name="T19" fmla="*/ 167 h 167"/>
                  <a:gd name="T20" fmla="*/ 8 w 30"/>
                  <a:gd name="T21" fmla="*/ 167 h 167"/>
                  <a:gd name="T22" fmla="*/ 3 w 30"/>
                  <a:gd name="T23" fmla="*/ 162 h 167"/>
                  <a:gd name="T24" fmla="*/ 3 w 30"/>
                  <a:gd name="T25" fmla="*/ 45 h 167"/>
                  <a:gd name="T26" fmla="*/ 21 w 30"/>
                  <a:gd name="T27" fmla="*/ 45 h 167"/>
                  <a:gd name="T28" fmla="*/ 27 w 30"/>
                  <a:gd name="T29" fmla="*/ 51 h 167"/>
                  <a:gd name="T30" fmla="*/ 27 w 30"/>
                  <a:gd name="T3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" h="167">
                    <a:moveTo>
                      <a:pt x="15" y="26"/>
                    </a:moveTo>
                    <a:cubicBezTo>
                      <a:pt x="9" y="26"/>
                      <a:pt x="6" y="25"/>
                      <a:pt x="3" y="23"/>
                    </a:cubicBezTo>
                    <a:cubicBezTo>
                      <a:pt x="1" y="21"/>
                      <a:pt x="0" y="18"/>
                      <a:pt x="0" y="13"/>
                    </a:cubicBezTo>
                    <a:cubicBezTo>
                      <a:pt x="0" y="8"/>
                      <a:pt x="1" y="5"/>
                      <a:pt x="3" y="3"/>
                    </a:cubicBezTo>
                    <a:cubicBezTo>
                      <a:pt x="6" y="1"/>
                      <a:pt x="9" y="0"/>
                      <a:pt x="15" y="0"/>
                    </a:cubicBezTo>
                    <a:cubicBezTo>
                      <a:pt x="20" y="0"/>
                      <a:pt x="24" y="1"/>
                      <a:pt x="26" y="3"/>
                    </a:cubicBezTo>
                    <a:cubicBezTo>
                      <a:pt x="28" y="5"/>
                      <a:pt x="30" y="8"/>
                      <a:pt x="30" y="13"/>
                    </a:cubicBezTo>
                    <a:cubicBezTo>
                      <a:pt x="30" y="18"/>
                      <a:pt x="28" y="21"/>
                      <a:pt x="26" y="23"/>
                    </a:cubicBezTo>
                    <a:cubicBezTo>
                      <a:pt x="24" y="25"/>
                      <a:pt x="20" y="26"/>
                      <a:pt x="15" y="26"/>
                    </a:cubicBezTo>
                    <a:close/>
                    <a:moveTo>
                      <a:pt x="27" y="167"/>
                    </a:moveTo>
                    <a:cubicBezTo>
                      <a:pt x="8" y="167"/>
                      <a:pt x="8" y="167"/>
                      <a:pt x="8" y="167"/>
                    </a:cubicBezTo>
                    <a:cubicBezTo>
                      <a:pt x="5" y="167"/>
                      <a:pt x="3" y="165"/>
                      <a:pt x="3" y="162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5" y="45"/>
                      <a:pt x="27" y="47"/>
                      <a:pt x="27" y="51"/>
                    </a:cubicBezTo>
                    <a:lnTo>
                      <a:pt x="27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24" name="Freeform 18"/>
              <p:cNvSpPr>
                <a:spLocks/>
              </p:cNvSpPr>
              <p:nvPr/>
            </p:nvSpPr>
            <p:spPr bwMode="black">
              <a:xfrm>
                <a:off x="8289928" y="3201985"/>
                <a:ext cx="363537" cy="471486"/>
              </a:xfrm>
              <a:custGeom>
                <a:avLst/>
                <a:gdLst>
                  <a:gd name="T0" fmla="*/ 5 w 97"/>
                  <a:gd name="T1" fmla="*/ 124 h 124"/>
                  <a:gd name="T2" fmla="*/ 0 w 97"/>
                  <a:gd name="T3" fmla="*/ 119 h 124"/>
                  <a:gd name="T4" fmla="*/ 0 w 97"/>
                  <a:gd name="T5" fmla="*/ 2 h 124"/>
                  <a:gd name="T6" fmla="*/ 14 w 97"/>
                  <a:gd name="T7" fmla="*/ 2 h 124"/>
                  <a:gd name="T8" fmla="*/ 19 w 97"/>
                  <a:gd name="T9" fmla="*/ 3 h 124"/>
                  <a:gd name="T10" fmla="*/ 21 w 97"/>
                  <a:gd name="T11" fmla="*/ 8 h 124"/>
                  <a:gd name="T12" fmla="*/ 22 w 97"/>
                  <a:gd name="T13" fmla="*/ 16 h 124"/>
                  <a:gd name="T14" fmla="*/ 60 w 97"/>
                  <a:gd name="T15" fmla="*/ 0 h 124"/>
                  <a:gd name="T16" fmla="*/ 88 w 97"/>
                  <a:gd name="T17" fmla="*/ 11 h 124"/>
                  <a:gd name="T18" fmla="*/ 97 w 97"/>
                  <a:gd name="T19" fmla="*/ 41 h 124"/>
                  <a:gd name="T20" fmla="*/ 97 w 97"/>
                  <a:gd name="T21" fmla="*/ 124 h 124"/>
                  <a:gd name="T22" fmla="*/ 78 w 97"/>
                  <a:gd name="T23" fmla="*/ 124 h 124"/>
                  <a:gd name="T24" fmla="*/ 74 w 97"/>
                  <a:gd name="T25" fmla="*/ 123 h 124"/>
                  <a:gd name="T26" fmla="*/ 72 w 97"/>
                  <a:gd name="T27" fmla="*/ 119 h 124"/>
                  <a:gd name="T28" fmla="*/ 72 w 97"/>
                  <a:gd name="T29" fmla="*/ 43 h 124"/>
                  <a:gd name="T30" fmla="*/ 67 w 97"/>
                  <a:gd name="T31" fmla="*/ 25 h 124"/>
                  <a:gd name="T32" fmla="*/ 52 w 97"/>
                  <a:gd name="T33" fmla="*/ 20 h 124"/>
                  <a:gd name="T34" fmla="*/ 35 w 97"/>
                  <a:gd name="T35" fmla="*/ 24 h 124"/>
                  <a:gd name="T36" fmla="*/ 24 w 97"/>
                  <a:gd name="T37" fmla="*/ 32 h 124"/>
                  <a:gd name="T38" fmla="*/ 24 w 97"/>
                  <a:gd name="T39" fmla="*/ 124 h 124"/>
                  <a:gd name="T40" fmla="*/ 5 w 97"/>
                  <a:gd name="T41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" h="124">
                    <a:moveTo>
                      <a:pt x="5" y="124"/>
                    </a:moveTo>
                    <a:cubicBezTo>
                      <a:pt x="2" y="124"/>
                      <a:pt x="0" y="122"/>
                      <a:pt x="0" y="11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2"/>
                      <a:pt x="18" y="3"/>
                      <a:pt x="19" y="3"/>
                    </a:cubicBezTo>
                    <a:cubicBezTo>
                      <a:pt x="20" y="4"/>
                      <a:pt x="21" y="6"/>
                      <a:pt x="21" y="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32" y="5"/>
                      <a:pt x="45" y="0"/>
                      <a:pt x="60" y="0"/>
                    </a:cubicBezTo>
                    <a:cubicBezTo>
                      <a:pt x="73" y="0"/>
                      <a:pt x="83" y="3"/>
                      <a:pt x="88" y="11"/>
                    </a:cubicBezTo>
                    <a:cubicBezTo>
                      <a:pt x="94" y="19"/>
                      <a:pt x="97" y="29"/>
                      <a:pt x="97" y="41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6" y="124"/>
                      <a:pt x="75" y="124"/>
                      <a:pt x="74" y="123"/>
                    </a:cubicBezTo>
                    <a:cubicBezTo>
                      <a:pt x="73" y="122"/>
                      <a:pt x="72" y="121"/>
                      <a:pt x="72" y="119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2" y="35"/>
                      <a:pt x="71" y="29"/>
                      <a:pt x="67" y="25"/>
                    </a:cubicBezTo>
                    <a:cubicBezTo>
                      <a:pt x="64" y="22"/>
                      <a:pt x="59" y="20"/>
                      <a:pt x="52" y="20"/>
                    </a:cubicBezTo>
                    <a:cubicBezTo>
                      <a:pt x="45" y="20"/>
                      <a:pt x="40" y="21"/>
                      <a:pt x="35" y="24"/>
                    </a:cubicBezTo>
                    <a:cubicBezTo>
                      <a:pt x="30" y="27"/>
                      <a:pt x="27" y="29"/>
                      <a:pt x="24" y="32"/>
                    </a:cubicBezTo>
                    <a:cubicBezTo>
                      <a:pt x="24" y="124"/>
                      <a:pt x="24" y="124"/>
                      <a:pt x="24" y="124"/>
                    </a:cubicBezTo>
                    <a:lnTo>
                      <a:pt x="5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  <p:sp>
            <p:nvSpPr>
              <p:cNvPr id="25" name="Freeform 19"/>
              <p:cNvSpPr>
                <a:spLocks noEditPoints="1"/>
              </p:cNvSpPr>
              <p:nvPr/>
            </p:nvSpPr>
            <p:spPr bwMode="black">
              <a:xfrm>
                <a:off x="8751889" y="3201988"/>
                <a:ext cx="390524" cy="635000"/>
              </a:xfrm>
              <a:custGeom>
                <a:avLst/>
                <a:gdLst>
                  <a:gd name="T0" fmla="*/ 0 w 104"/>
                  <a:gd name="T1" fmla="*/ 62 h 167"/>
                  <a:gd name="T2" fmla="*/ 3 w 104"/>
                  <a:gd name="T3" fmla="*/ 32 h 167"/>
                  <a:gd name="T4" fmla="*/ 14 w 104"/>
                  <a:gd name="T5" fmla="*/ 13 h 167"/>
                  <a:gd name="T6" fmla="*/ 32 w 104"/>
                  <a:gd name="T7" fmla="*/ 3 h 167"/>
                  <a:gd name="T8" fmla="*/ 58 w 104"/>
                  <a:gd name="T9" fmla="*/ 0 h 167"/>
                  <a:gd name="T10" fmla="*/ 78 w 104"/>
                  <a:gd name="T11" fmla="*/ 1 h 167"/>
                  <a:gd name="T12" fmla="*/ 95 w 104"/>
                  <a:gd name="T13" fmla="*/ 4 h 167"/>
                  <a:gd name="T14" fmla="*/ 102 w 104"/>
                  <a:gd name="T15" fmla="*/ 6 h 167"/>
                  <a:gd name="T16" fmla="*/ 104 w 104"/>
                  <a:gd name="T17" fmla="*/ 12 h 167"/>
                  <a:gd name="T18" fmla="*/ 104 w 104"/>
                  <a:gd name="T19" fmla="*/ 22 h 167"/>
                  <a:gd name="T20" fmla="*/ 95 w 104"/>
                  <a:gd name="T21" fmla="*/ 22 h 167"/>
                  <a:gd name="T22" fmla="*/ 96 w 104"/>
                  <a:gd name="T23" fmla="*/ 52 h 167"/>
                  <a:gd name="T24" fmla="*/ 96 w 104"/>
                  <a:gd name="T25" fmla="*/ 81 h 167"/>
                  <a:gd name="T26" fmla="*/ 96 w 104"/>
                  <a:gd name="T27" fmla="*/ 124 h 167"/>
                  <a:gd name="T28" fmla="*/ 85 w 104"/>
                  <a:gd name="T29" fmla="*/ 156 h 167"/>
                  <a:gd name="T30" fmla="*/ 48 w 104"/>
                  <a:gd name="T31" fmla="*/ 167 h 167"/>
                  <a:gd name="T32" fmla="*/ 39 w 104"/>
                  <a:gd name="T33" fmla="*/ 167 h 167"/>
                  <a:gd name="T34" fmla="*/ 30 w 104"/>
                  <a:gd name="T35" fmla="*/ 166 h 167"/>
                  <a:gd name="T36" fmla="*/ 20 w 104"/>
                  <a:gd name="T37" fmla="*/ 164 h 167"/>
                  <a:gd name="T38" fmla="*/ 13 w 104"/>
                  <a:gd name="T39" fmla="*/ 162 h 167"/>
                  <a:gd name="T40" fmla="*/ 9 w 104"/>
                  <a:gd name="T41" fmla="*/ 159 h 167"/>
                  <a:gd name="T42" fmla="*/ 8 w 104"/>
                  <a:gd name="T43" fmla="*/ 155 h 167"/>
                  <a:gd name="T44" fmla="*/ 8 w 104"/>
                  <a:gd name="T45" fmla="*/ 145 h 167"/>
                  <a:gd name="T46" fmla="*/ 25 w 104"/>
                  <a:gd name="T47" fmla="*/ 147 h 167"/>
                  <a:gd name="T48" fmla="*/ 41 w 104"/>
                  <a:gd name="T49" fmla="*/ 147 h 167"/>
                  <a:gd name="T50" fmla="*/ 65 w 104"/>
                  <a:gd name="T51" fmla="*/ 142 h 167"/>
                  <a:gd name="T52" fmla="*/ 72 w 104"/>
                  <a:gd name="T53" fmla="*/ 126 h 167"/>
                  <a:gd name="T54" fmla="*/ 72 w 104"/>
                  <a:gd name="T55" fmla="*/ 111 h 167"/>
                  <a:gd name="T56" fmla="*/ 58 w 104"/>
                  <a:gd name="T57" fmla="*/ 118 h 167"/>
                  <a:gd name="T58" fmla="*/ 42 w 104"/>
                  <a:gd name="T59" fmla="*/ 121 h 167"/>
                  <a:gd name="T60" fmla="*/ 21 w 104"/>
                  <a:gd name="T61" fmla="*/ 116 h 167"/>
                  <a:gd name="T62" fmla="*/ 8 w 104"/>
                  <a:gd name="T63" fmla="*/ 104 h 167"/>
                  <a:gd name="T64" fmla="*/ 2 w 104"/>
                  <a:gd name="T65" fmla="*/ 86 h 167"/>
                  <a:gd name="T66" fmla="*/ 0 w 104"/>
                  <a:gd name="T67" fmla="*/ 62 h 167"/>
                  <a:gd name="T68" fmla="*/ 24 w 104"/>
                  <a:gd name="T69" fmla="*/ 62 h 167"/>
                  <a:gd name="T70" fmla="*/ 25 w 104"/>
                  <a:gd name="T71" fmla="*/ 81 h 167"/>
                  <a:gd name="T72" fmla="*/ 30 w 104"/>
                  <a:gd name="T73" fmla="*/ 93 h 167"/>
                  <a:gd name="T74" fmla="*/ 38 w 104"/>
                  <a:gd name="T75" fmla="*/ 100 h 167"/>
                  <a:gd name="T76" fmla="*/ 49 w 104"/>
                  <a:gd name="T77" fmla="*/ 102 h 167"/>
                  <a:gd name="T78" fmla="*/ 62 w 104"/>
                  <a:gd name="T79" fmla="*/ 100 h 167"/>
                  <a:gd name="T80" fmla="*/ 72 w 104"/>
                  <a:gd name="T81" fmla="*/ 94 h 167"/>
                  <a:gd name="T82" fmla="*/ 72 w 104"/>
                  <a:gd name="T83" fmla="*/ 20 h 167"/>
                  <a:gd name="T84" fmla="*/ 65 w 104"/>
                  <a:gd name="T85" fmla="*/ 20 h 167"/>
                  <a:gd name="T86" fmla="*/ 57 w 104"/>
                  <a:gd name="T87" fmla="*/ 19 h 167"/>
                  <a:gd name="T88" fmla="*/ 42 w 104"/>
                  <a:gd name="T89" fmla="*/ 21 h 167"/>
                  <a:gd name="T90" fmla="*/ 32 w 104"/>
                  <a:gd name="T91" fmla="*/ 27 h 167"/>
                  <a:gd name="T92" fmla="*/ 26 w 104"/>
                  <a:gd name="T93" fmla="*/ 40 h 167"/>
                  <a:gd name="T94" fmla="*/ 24 w 104"/>
                  <a:gd name="T95" fmla="*/ 6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4" h="167">
                    <a:moveTo>
                      <a:pt x="0" y="62"/>
                    </a:moveTo>
                    <a:cubicBezTo>
                      <a:pt x="0" y="50"/>
                      <a:pt x="1" y="40"/>
                      <a:pt x="3" y="32"/>
                    </a:cubicBezTo>
                    <a:cubicBezTo>
                      <a:pt x="5" y="24"/>
                      <a:pt x="9" y="18"/>
                      <a:pt x="14" y="13"/>
                    </a:cubicBezTo>
                    <a:cubicBezTo>
                      <a:pt x="19" y="9"/>
                      <a:pt x="25" y="5"/>
                      <a:pt x="32" y="3"/>
                    </a:cubicBezTo>
                    <a:cubicBezTo>
                      <a:pt x="39" y="1"/>
                      <a:pt x="48" y="0"/>
                      <a:pt x="58" y="0"/>
                    </a:cubicBezTo>
                    <a:cubicBezTo>
                      <a:pt x="64" y="0"/>
                      <a:pt x="71" y="1"/>
                      <a:pt x="78" y="1"/>
                    </a:cubicBezTo>
                    <a:cubicBezTo>
                      <a:pt x="84" y="2"/>
                      <a:pt x="90" y="3"/>
                      <a:pt x="95" y="4"/>
                    </a:cubicBezTo>
                    <a:cubicBezTo>
                      <a:pt x="98" y="4"/>
                      <a:pt x="100" y="5"/>
                      <a:pt x="102" y="6"/>
                    </a:cubicBezTo>
                    <a:cubicBezTo>
                      <a:pt x="103" y="7"/>
                      <a:pt x="104" y="9"/>
                      <a:pt x="104" y="12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95" y="22"/>
                      <a:pt x="95" y="22"/>
                      <a:pt x="95" y="22"/>
                    </a:cubicBezTo>
                    <a:cubicBezTo>
                      <a:pt x="96" y="32"/>
                      <a:pt x="96" y="42"/>
                      <a:pt x="96" y="52"/>
                    </a:cubicBezTo>
                    <a:cubicBezTo>
                      <a:pt x="96" y="62"/>
                      <a:pt x="96" y="71"/>
                      <a:pt x="96" y="81"/>
                    </a:cubicBezTo>
                    <a:cubicBezTo>
                      <a:pt x="96" y="124"/>
                      <a:pt x="96" y="124"/>
                      <a:pt x="96" y="124"/>
                    </a:cubicBezTo>
                    <a:cubicBezTo>
                      <a:pt x="96" y="138"/>
                      <a:pt x="92" y="149"/>
                      <a:pt x="85" y="156"/>
                    </a:cubicBezTo>
                    <a:cubicBezTo>
                      <a:pt x="77" y="163"/>
                      <a:pt x="65" y="167"/>
                      <a:pt x="48" y="167"/>
                    </a:cubicBezTo>
                    <a:cubicBezTo>
                      <a:pt x="46" y="167"/>
                      <a:pt x="43" y="167"/>
                      <a:pt x="39" y="167"/>
                    </a:cubicBezTo>
                    <a:cubicBezTo>
                      <a:pt x="36" y="166"/>
                      <a:pt x="33" y="166"/>
                      <a:pt x="30" y="166"/>
                    </a:cubicBezTo>
                    <a:cubicBezTo>
                      <a:pt x="26" y="165"/>
                      <a:pt x="23" y="165"/>
                      <a:pt x="20" y="164"/>
                    </a:cubicBezTo>
                    <a:cubicBezTo>
                      <a:pt x="17" y="164"/>
                      <a:pt x="15" y="163"/>
                      <a:pt x="13" y="162"/>
                    </a:cubicBezTo>
                    <a:cubicBezTo>
                      <a:pt x="11" y="161"/>
                      <a:pt x="10" y="160"/>
                      <a:pt x="9" y="159"/>
                    </a:cubicBezTo>
                    <a:cubicBezTo>
                      <a:pt x="8" y="158"/>
                      <a:pt x="8" y="157"/>
                      <a:pt x="8" y="155"/>
                    </a:cubicBezTo>
                    <a:cubicBezTo>
                      <a:pt x="8" y="145"/>
                      <a:pt x="8" y="145"/>
                      <a:pt x="8" y="145"/>
                    </a:cubicBezTo>
                    <a:cubicBezTo>
                      <a:pt x="14" y="146"/>
                      <a:pt x="19" y="146"/>
                      <a:pt x="25" y="147"/>
                    </a:cubicBezTo>
                    <a:cubicBezTo>
                      <a:pt x="31" y="147"/>
                      <a:pt x="36" y="147"/>
                      <a:pt x="41" y="147"/>
                    </a:cubicBezTo>
                    <a:cubicBezTo>
                      <a:pt x="53" y="147"/>
                      <a:pt x="61" y="146"/>
                      <a:pt x="65" y="142"/>
                    </a:cubicBezTo>
                    <a:cubicBezTo>
                      <a:pt x="70" y="139"/>
                      <a:pt x="72" y="134"/>
                      <a:pt x="72" y="126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68" y="114"/>
                      <a:pt x="63" y="116"/>
                      <a:pt x="58" y="118"/>
                    </a:cubicBezTo>
                    <a:cubicBezTo>
                      <a:pt x="54" y="120"/>
                      <a:pt x="48" y="121"/>
                      <a:pt x="42" y="121"/>
                    </a:cubicBezTo>
                    <a:cubicBezTo>
                      <a:pt x="33" y="121"/>
                      <a:pt x="26" y="119"/>
                      <a:pt x="21" y="116"/>
                    </a:cubicBezTo>
                    <a:cubicBezTo>
                      <a:pt x="16" y="114"/>
                      <a:pt x="11" y="109"/>
                      <a:pt x="8" y="104"/>
                    </a:cubicBezTo>
                    <a:cubicBezTo>
                      <a:pt x="5" y="99"/>
                      <a:pt x="3" y="93"/>
                      <a:pt x="2" y="86"/>
                    </a:cubicBezTo>
                    <a:cubicBezTo>
                      <a:pt x="0" y="79"/>
                      <a:pt x="0" y="71"/>
                      <a:pt x="0" y="62"/>
                    </a:cubicBezTo>
                    <a:close/>
                    <a:moveTo>
                      <a:pt x="24" y="62"/>
                    </a:moveTo>
                    <a:cubicBezTo>
                      <a:pt x="24" y="69"/>
                      <a:pt x="24" y="76"/>
                      <a:pt x="25" y="81"/>
                    </a:cubicBezTo>
                    <a:cubicBezTo>
                      <a:pt x="26" y="86"/>
                      <a:pt x="28" y="90"/>
                      <a:pt x="30" y="93"/>
                    </a:cubicBezTo>
                    <a:cubicBezTo>
                      <a:pt x="32" y="96"/>
                      <a:pt x="34" y="99"/>
                      <a:pt x="38" y="100"/>
                    </a:cubicBezTo>
                    <a:cubicBezTo>
                      <a:pt x="41" y="101"/>
                      <a:pt x="44" y="102"/>
                      <a:pt x="49" y="102"/>
                    </a:cubicBezTo>
                    <a:cubicBezTo>
                      <a:pt x="54" y="102"/>
                      <a:pt x="58" y="101"/>
                      <a:pt x="62" y="100"/>
                    </a:cubicBezTo>
                    <a:cubicBezTo>
                      <a:pt x="65" y="98"/>
                      <a:pt x="69" y="96"/>
                      <a:pt x="72" y="94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0" y="20"/>
                      <a:pt x="67" y="20"/>
                      <a:pt x="65" y="20"/>
                    </a:cubicBezTo>
                    <a:cubicBezTo>
                      <a:pt x="62" y="19"/>
                      <a:pt x="59" y="19"/>
                      <a:pt x="57" y="19"/>
                    </a:cubicBezTo>
                    <a:cubicBezTo>
                      <a:pt x="51" y="19"/>
                      <a:pt x="46" y="20"/>
                      <a:pt x="42" y="21"/>
                    </a:cubicBezTo>
                    <a:cubicBezTo>
                      <a:pt x="38" y="22"/>
                      <a:pt x="34" y="24"/>
                      <a:pt x="32" y="27"/>
                    </a:cubicBezTo>
                    <a:cubicBezTo>
                      <a:pt x="29" y="31"/>
                      <a:pt x="27" y="35"/>
                      <a:pt x="26" y="40"/>
                    </a:cubicBezTo>
                    <a:cubicBezTo>
                      <a:pt x="24" y="46"/>
                      <a:pt x="24" y="53"/>
                      <a:pt x="24" y="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dirty="0"/>
              </a:p>
            </p:txBody>
          </p:sp>
        </p:grpSp>
        <p:sp>
          <p:nvSpPr>
            <p:cNvPr id="9" name="Freeform 5"/>
            <p:cNvSpPr>
              <a:spLocks noChangeAspect="1" noEditPoints="1"/>
            </p:cNvSpPr>
            <p:nvPr/>
          </p:nvSpPr>
          <p:spPr bwMode="black">
            <a:xfrm>
              <a:off x="4856883" y="4633091"/>
              <a:ext cx="656108" cy="656108"/>
            </a:xfrm>
            <a:custGeom>
              <a:avLst/>
              <a:gdLst>
                <a:gd name="T0" fmla="*/ 864 w 1728"/>
                <a:gd name="T1" fmla="*/ 1728 h 1728"/>
                <a:gd name="T2" fmla="*/ 838 w 1728"/>
                <a:gd name="T3" fmla="*/ 1728 h 1728"/>
                <a:gd name="T4" fmla="*/ 1015 w 1728"/>
                <a:gd name="T5" fmla="*/ 1243 h 1728"/>
                <a:gd name="T6" fmla="*/ 1258 w 1728"/>
                <a:gd name="T7" fmla="*/ 1243 h 1728"/>
                <a:gd name="T8" fmla="*/ 1362 w 1728"/>
                <a:gd name="T9" fmla="*/ 1170 h 1728"/>
                <a:gd name="T10" fmla="*/ 1554 w 1728"/>
                <a:gd name="T11" fmla="*/ 643 h 1728"/>
                <a:gd name="T12" fmla="*/ 1444 w 1728"/>
                <a:gd name="T13" fmla="*/ 487 h 1728"/>
                <a:gd name="T14" fmla="*/ 1107 w 1728"/>
                <a:gd name="T15" fmla="*/ 487 h 1728"/>
                <a:gd name="T16" fmla="*/ 824 w 1728"/>
                <a:gd name="T17" fmla="*/ 1264 h 1728"/>
                <a:gd name="T18" fmla="*/ 824 w 1728"/>
                <a:gd name="T19" fmla="*/ 1264 h 1728"/>
                <a:gd name="T20" fmla="*/ 664 w 1728"/>
                <a:gd name="T21" fmla="*/ 1705 h 1728"/>
                <a:gd name="T22" fmla="*/ 0 w 1728"/>
                <a:gd name="T23" fmla="*/ 864 h 1728"/>
                <a:gd name="T24" fmla="*/ 631 w 1728"/>
                <a:gd name="T25" fmla="*/ 32 h 1728"/>
                <a:gd name="T26" fmla="*/ 465 w 1728"/>
                <a:gd name="T27" fmla="*/ 487 h 1728"/>
                <a:gd name="T28" fmla="*/ 465 w 1728"/>
                <a:gd name="T29" fmla="*/ 487 h 1728"/>
                <a:gd name="T30" fmla="*/ 190 w 1728"/>
                <a:gd name="T31" fmla="*/ 1243 h 1728"/>
                <a:gd name="T32" fmla="*/ 373 w 1728"/>
                <a:gd name="T33" fmla="*/ 1243 h 1728"/>
                <a:gd name="T34" fmla="*/ 607 w 1728"/>
                <a:gd name="T35" fmla="*/ 600 h 1728"/>
                <a:gd name="T36" fmla="*/ 745 w 1728"/>
                <a:gd name="T37" fmla="*/ 600 h 1728"/>
                <a:gd name="T38" fmla="*/ 511 w 1728"/>
                <a:gd name="T39" fmla="*/ 1243 h 1728"/>
                <a:gd name="T40" fmla="*/ 694 w 1728"/>
                <a:gd name="T41" fmla="*/ 1243 h 1728"/>
                <a:gd name="T42" fmla="*/ 912 w 1728"/>
                <a:gd name="T43" fmla="*/ 643 h 1728"/>
                <a:gd name="T44" fmla="*/ 802 w 1728"/>
                <a:gd name="T45" fmla="*/ 487 h 1728"/>
                <a:gd name="T46" fmla="*/ 649 w 1728"/>
                <a:gd name="T47" fmla="*/ 487 h 1728"/>
                <a:gd name="T48" fmla="*/ 825 w 1728"/>
                <a:gd name="T49" fmla="*/ 1 h 1728"/>
                <a:gd name="T50" fmla="*/ 864 w 1728"/>
                <a:gd name="T51" fmla="*/ 0 h 1728"/>
                <a:gd name="T52" fmla="*/ 1728 w 1728"/>
                <a:gd name="T53" fmla="*/ 864 h 1728"/>
                <a:gd name="T54" fmla="*/ 864 w 1728"/>
                <a:gd name="T55" fmla="*/ 1728 h 1728"/>
                <a:gd name="T56" fmla="*/ 1387 w 1728"/>
                <a:gd name="T57" fmla="*/ 600 h 1728"/>
                <a:gd name="T58" fmla="*/ 1249 w 1728"/>
                <a:gd name="T59" fmla="*/ 600 h 1728"/>
                <a:gd name="T60" fmla="*/ 1057 w 1728"/>
                <a:gd name="T61" fmla="*/ 1129 h 1728"/>
                <a:gd name="T62" fmla="*/ 1194 w 1728"/>
                <a:gd name="T63" fmla="*/ 1129 h 1728"/>
                <a:gd name="T64" fmla="*/ 1387 w 1728"/>
                <a:gd name="T65" fmla="*/ 60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28" h="1728">
                  <a:moveTo>
                    <a:pt x="864" y="1728"/>
                  </a:moveTo>
                  <a:cubicBezTo>
                    <a:pt x="856" y="1728"/>
                    <a:pt x="847" y="1728"/>
                    <a:pt x="838" y="1728"/>
                  </a:cubicBezTo>
                  <a:cubicBezTo>
                    <a:pt x="1015" y="1243"/>
                    <a:pt x="1015" y="1243"/>
                    <a:pt x="1015" y="1243"/>
                  </a:cubicBezTo>
                  <a:cubicBezTo>
                    <a:pt x="1258" y="1243"/>
                    <a:pt x="1258" y="1243"/>
                    <a:pt x="1258" y="1243"/>
                  </a:cubicBezTo>
                  <a:cubicBezTo>
                    <a:pt x="1301" y="1243"/>
                    <a:pt x="1347" y="1210"/>
                    <a:pt x="1362" y="1170"/>
                  </a:cubicBezTo>
                  <a:cubicBezTo>
                    <a:pt x="1554" y="643"/>
                    <a:pt x="1554" y="643"/>
                    <a:pt x="1554" y="643"/>
                  </a:cubicBezTo>
                  <a:cubicBezTo>
                    <a:pt x="1585" y="557"/>
                    <a:pt x="1536" y="487"/>
                    <a:pt x="1444" y="487"/>
                  </a:cubicBezTo>
                  <a:cubicBezTo>
                    <a:pt x="1107" y="487"/>
                    <a:pt x="1107" y="487"/>
                    <a:pt x="1107" y="487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824" y="1264"/>
                    <a:pt x="824" y="1264"/>
                    <a:pt x="824" y="1264"/>
                  </a:cubicBezTo>
                  <a:cubicBezTo>
                    <a:pt x="664" y="1705"/>
                    <a:pt x="664" y="1705"/>
                    <a:pt x="664" y="1705"/>
                  </a:cubicBezTo>
                  <a:cubicBezTo>
                    <a:pt x="283" y="1614"/>
                    <a:pt x="0" y="1272"/>
                    <a:pt x="0" y="864"/>
                  </a:cubicBezTo>
                  <a:cubicBezTo>
                    <a:pt x="0" y="468"/>
                    <a:pt x="267" y="134"/>
                    <a:pt x="631" y="32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465" y="487"/>
                    <a:pt x="465" y="487"/>
                    <a:pt x="465" y="487"/>
                  </a:cubicBezTo>
                  <a:cubicBezTo>
                    <a:pt x="190" y="1243"/>
                    <a:pt x="190" y="1243"/>
                    <a:pt x="190" y="1243"/>
                  </a:cubicBezTo>
                  <a:cubicBezTo>
                    <a:pt x="373" y="1243"/>
                    <a:pt x="373" y="1243"/>
                    <a:pt x="373" y="1243"/>
                  </a:cubicBezTo>
                  <a:cubicBezTo>
                    <a:pt x="607" y="600"/>
                    <a:pt x="607" y="600"/>
                    <a:pt x="607" y="600"/>
                  </a:cubicBezTo>
                  <a:cubicBezTo>
                    <a:pt x="745" y="600"/>
                    <a:pt x="745" y="600"/>
                    <a:pt x="745" y="600"/>
                  </a:cubicBezTo>
                  <a:cubicBezTo>
                    <a:pt x="511" y="1243"/>
                    <a:pt x="511" y="1243"/>
                    <a:pt x="511" y="1243"/>
                  </a:cubicBezTo>
                  <a:cubicBezTo>
                    <a:pt x="694" y="1243"/>
                    <a:pt x="694" y="1243"/>
                    <a:pt x="694" y="1243"/>
                  </a:cubicBezTo>
                  <a:cubicBezTo>
                    <a:pt x="912" y="643"/>
                    <a:pt x="912" y="643"/>
                    <a:pt x="912" y="643"/>
                  </a:cubicBezTo>
                  <a:cubicBezTo>
                    <a:pt x="943" y="557"/>
                    <a:pt x="894" y="487"/>
                    <a:pt x="802" y="487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825" y="1"/>
                    <a:pt x="825" y="1"/>
                    <a:pt x="825" y="1"/>
                  </a:cubicBezTo>
                  <a:cubicBezTo>
                    <a:pt x="838" y="1"/>
                    <a:pt x="851" y="0"/>
                    <a:pt x="864" y="0"/>
                  </a:cubicBezTo>
                  <a:cubicBezTo>
                    <a:pt x="1341" y="0"/>
                    <a:pt x="1728" y="387"/>
                    <a:pt x="1728" y="864"/>
                  </a:cubicBezTo>
                  <a:cubicBezTo>
                    <a:pt x="1728" y="1341"/>
                    <a:pt x="1341" y="1728"/>
                    <a:pt x="864" y="1728"/>
                  </a:cubicBezTo>
                  <a:close/>
                  <a:moveTo>
                    <a:pt x="1387" y="600"/>
                  </a:moveTo>
                  <a:cubicBezTo>
                    <a:pt x="1249" y="600"/>
                    <a:pt x="1249" y="600"/>
                    <a:pt x="1249" y="600"/>
                  </a:cubicBezTo>
                  <a:cubicBezTo>
                    <a:pt x="1057" y="1129"/>
                    <a:pt x="1057" y="1129"/>
                    <a:pt x="1057" y="1129"/>
                  </a:cubicBezTo>
                  <a:cubicBezTo>
                    <a:pt x="1194" y="1129"/>
                    <a:pt x="1194" y="1129"/>
                    <a:pt x="1194" y="1129"/>
                  </a:cubicBezTo>
                  <a:lnTo>
                    <a:pt x="1387" y="6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01B667-04F9-4703-AC0B-828EB3ABAE35}" type="datetime1">
              <a:rPr lang="en-US"/>
              <a:t>10/7/2021</a:t>
            </a:fld>
            <a:endParaRPr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97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6DBA-136A-446D-B741-EEB23C8498AD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ECA1-E7E1-4AC7-9CB1-0D76AD69A72F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0590211" y="5280659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12" name="logo"/>
          <p:cNvSpPr>
            <a:spLocks noChangeAspect="1" noEditPoints="1"/>
          </p:cNvSpPr>
          <p:nvPr/>
        </p:nvSpPr>
        <p:spPr bwMode="hidden">
          <a:xfrm>
            <a:off x="10590211" y="5280659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1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6AD4-79A0-493F-8AF8-E45415206710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6DBF-C943-4C33-8ABC-7B99CA9E705A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10590211" y="5280658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14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21F620-4BFF-461C-8B03-12D769EDBF6A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 dirty="0"/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10590211" y="5280659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12" name="logo"/>
          <p:cNvSpPr>
            <a:spLocks noChangeAspect="1" noEditPoints="1"/>
          </p:cNvSpPr>
          <p:nvPr/>
        </p:nvSpPr>
        <p:spPr bwMode="hidden">
          <a:xfrm>
            <a:off x="10590211" y="5280659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94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5000" b="0" cap="none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1749-A6A4-444F-9236-F3A2F16E8B71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615922" y="6389905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5000" b="0" cap="none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658151-97A2-4D40-9E07-4BB154ADB58E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174625" indent="-174625" algn="l">
              <a:defRPr sz="5000" b="0" cap="none" spc="-100" baseline="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/>
              <a:t>Click to add quoted person’s name, title,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3AA66C-46CD-4068-8A3F-00C6671838E0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002-A9F7-4025-93E2-3CE42C904922}" type="datetime1">
              <a:rPr lang="en-US"/>
              <a:t>10/7/2021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1825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4D5A803B-2411-42AB-9040-AFD04F46E49C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0" y="6478524"/>
            <a:ext cx="45720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40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5" r:id="rId3"/>
    <p:sldLayoutId id="2147483674" r:id="rId4"/>
    <p:sldLayoutId id="2147483680" r:id="rId5"/>
    <p:sldLayoutId id="2147483651" r:id="rId6"/>
    <p:sldLayoutId id="2147483661" r:id="rId7"/>
    <p:sldLayoutId id="2147483662" r:id="rId8"/>
    <p:sldLayoutId id="2147483650" r:id="rId9"/>
    <p:sldLayoutId id="2147483663" r:id="rId10"/>
    <p:sldLayoutId id="2147483664" r:id="rId11"/>
    <p:sldLayoutId id="2147483654" r:id="rId12"/>
    <p:sldLayoutId id="2147483665" r:id="rId13"/>
    <p:sldLayoutId id="2147483655" r:id="rId14"/>
    <p:sldLayoutId id="2147483652" r:id="rId15"/>
    <p:sldLayoutId id="2147483653" r:id="rId16"/>
    <p:sldLayoutId id="2147483666" r:id="rId17"/>
    <p:sldLayoutId id="2147483667" r:id="rId18"/>
    <p:sldLayoutId id="2147483668" r:id="rId19"/>
    <p:sldLayoutId id="2147483669" r:id="rId20"/>
    <p:sldLayoutId id="2147483656" r:id="rId21"/>
    <p:sldLayoutId id="2147483657" r:id="rId22"/>
    <p:sldLayoutId id="2147483670" r:id="rId23"/>
    <p:sldLayoutId id="2147483671" r:id="rId24"/>
    <p:sldLayoutId id="2147483672" r:id="rId25"/>
    <p:sldLayoutId id="2147483677" r:id="rId26"/>
    <p:sldLayoutId id="2147483678" r:id="rId27"/>
    <p:sldLayoutId id="2147483679" r:id="rId28"/>
    <p:sldLayoutId id="2147483658" r:id="rId29"/>
    <p:sldLayoutId id="2147483659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hp.com/us-en/workstations/performance-advisor.html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3LS HP Performance Advisor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3LS/ October 7th,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106E-401E-45D2-8CF4-5FC24ED3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Platform Interrogation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328D-3D78-46EF-A2E9-98ABE6CA9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After completing the First Time Launch Procedure (and after launching HPPA normally afterwards), the program will launch on the main menu</a:t>
            </a:r>
          </a:p>
          <a:p>
            <a:pPr>
              <a:buClr>
                <a:srgbClr val="000000"/>
              </a:buClr>
            </a:pPr>
            <a:r>
              <a:rPr lang="en-US" dirty="0"/>
              <a:t>Each launch, HPPA will "Interrogate the platform"</a:t>
            </a:r>
          </a:p>
          <a:p>
            <a:pPr>
              <a:buClr>
                <a:srgbClr val="000000"/>
              </a:buClr>
            </a:pPr>
            <a:r>
              <a:rPr lang="en-US" dirty="0"/>
              <a:t>This simply means that the program is querying the system for hardware specifications, software settings, and BIOS settings</a:t>
            </a:r>
          </a:p>
          <a:p>
            <a:pPr>
              <a:buClr>
                <a:srgbClr val="000000"/>
              </a:buClr>
            </a:pPr>
            <a:r>
              <a:rPr lang="en-US" dirty="0"/>
              <a:t>When the progress bar at the </a:t>
            </a:r>
            <a:r>
              <a:rPr lang="en-US" b="1" dirty="0"/>
              <a:t>bottom </a:t>
            </a:r>
            <a:r>
              <a:rPr lang="en-US" dirty="0"/>
              <a:t>of the window completes, the sidebar options on the left will unlock 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AEC07E-5A2E-426F-860F-92F1469F55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30081"/>
            <a:ext cx="5317729" cy="393124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5C92D-726B-4485-B105-22BC8A6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0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D01D-C24E-411F-87D1-E796E487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Configuration Warnings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0EB4-7ACC-4C24-A1DE-2D227F5E2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After interrogating the system, a </a:t>
            </a:r>
            <a:r>
              <a:rPr lang="en-US" b="1" dirty="0"/>
              <a:t>Yellow Warning Symbol</a:t>
            </a:r>
            <a:r>
              <a:rPr lang="en-US" dirty="0"/>
              <a:t> may appear on the bottom left of the window.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See figure to the right</a:t>
            </a:r>
          </a:p>
          <a:p>
            <a:pPr>
              <a:buClr>
                <a:srgbClr val="000000"/>
              </a:buClr>
            </a:pPr>
            <a:r>
              <a:rPr lang="en-US" dirty="0"/>
              <a:t>Clicking this "Configuration Warnings" button will bring up a window which states the potential configuration issues with the system</a:t>
            </a:r>
          </a:p>
          <a:p>
            <a:pPr>
              <a:buClr>
                <a:srgbClr val="000000"/>
              </a:buClr>
            </a:pPr>
            <a:r>
              <a:rPr lang="en-US" dirty="0"/>
              <a:t>Depending on the number of issues present, you may have to scroll down to view them all</a:t>
            </a:r>
          </a:p>
          <a:p>
            <a:pPr>
              <a:buClr>
                <a:srgbClr val="000000"/>
              </a:buClr>
            </a:pPr>
            <a:r>
              <a:rPr lang="en-US" dirty="0"/>
              <a:t>While little to no numeric data is present in this window, the summary of configuration issues may be useful in troubleshooting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B1F531-1D09-4568-A067-4CAE07012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37612"/>
            <a:ext cx="5317729" cy="391617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BF5DC-17E6-471F-8801-5D16B74A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0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18B3-5DCF-4DDD-9E04-E7223873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Sidebar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02AF-0793-4F08-9DF3-2E7C75691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Navigating HPPA using the Sidebar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E54CC-FB32-457F-9D1C-A6F1A303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3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D2A7-A7AF-4183-AA6B-BFF03C7D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The Sidebar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DFEC-90D6-4DAE-AA96-45C9C4FA32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Sidebar is your main method of navigation</a:t>
            </a:r>
          </a:p>
          <a:p>
            <a:pPr>
              <a:buClr>
                <a:srgbClr val="000000"/>
              </a:buClr>
            </a:pPr>
            <a:r>
              <a:rPr lang="en-US" dirty="0"/>
              <a:t>It is on the left side of the window 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See figure to the right, the sidebar is highlighted in red</a:t>
            </a:r>
          </a:p>
          <a:p>
            <a:pPr>
              <a:buClr>
                <a:srgbClr val="000000"/>
              </a:buClr>
            </a:pPr>
            <a:r>
              <a:rPr lang="en-US" dirty="0"/>
              <a:t>As mentioned before, certain options in the sidebar will only be accessible after platform interrogation</a:t>
            </a:r>
          </a:p>
          <a:p>
            <a:pPr>
              <a:buClr>
                <a:srgbClr val="000000"/>
              </a:buClr>
            </a:pPr>
            <a:r>
              <a:rPr lang="en-US" dirty="0"/>
              <a:t>Selections with a triangle or chevron bullet point can be expanded to view more sub-selections</a:t>
            </a:r>
          </a:p>
          <a:p>
            <a:pPr>
              <a:buClr>
                <a:srgbClr val="000000"/>
              </a:buClr>
            </a:pPr>
            <a:endParaRPr 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346D2CF-1C0A-4B95-8E29-1B737B9981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08782"/>
            <a:ext cx="5317729" cy="39738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1C249-B63C-45D5-A750-63131C5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E65F-72DD-41CA-8CDC-D00025C3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CD6E7-FB0A-4C27-91E0-A96398E84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Selections under the "Your Computer" section of the sidebar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5C299-73C9-440D-BF86-09DB44D1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1DA5-3008-4F3A-913D-01252861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Block Diagram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02222-3A2F-44E8-B911-C058BCBE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27337-B103-4155-AB3D-CD070F420A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77" y="1295400"/>
            <a:ext cx="3412871" cy="48006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first item is the </a:t>
            </a:r>
            <a:r>
              <a:rPr lang="en-US" b="1" dirty="0"/>
              <a:t>Block Diagram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See Figure (left)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dirty="0"/>
              <a:t>It graphically delineates components in your system including:</a:t>
            </a:r>
            <a:endParaRPr lang="en-US" b="1" dirty="0"/>
          </a:p>
          <a:p>
            <a:pPr lvl="1">
              <a:buClr>
                <a:srgbClr val="000000"/>
              </a:buClr>
            </a:pPr>
            <a:r>
              <a:rPr lang="en-US" sz="1600" dirty="0">
                <a:ea typeface="+mn-lt"/>
                <a:cs typeface="+mn-lt"/>
              </a:rPr>
              <a:t>CPU(s)</a:t>
            </a:r>
          </a:p>
          <a:p>
            <a:pPr lvl="1">
              <a:buClr>
                <a:srgbClr val="000000"/>
              </a:buClr>
            </a:pPr>
            <a:r>
              <a:rPr lang="en-US" sz="1600" dirty="0">
                <a:ea typeface="+mn-lt"/>
                <a:cs typeface="+mn-lt"/>
              </a:rPr>
              <a:t>GPU(s)</a:t>
            </a:r>
          </a:p>
          <a:p>
            <a:pPr lvl="1">
              <a:buClr>
                <a:srgbClr val="000000"/>
              </a:buClr>
            </a:pPr>
            <a:r>
              <a:rPr lang="en-US" sz="1600" dirty="0">
                <a:ea typeface="+mn-lt"/>
                <a:cs typeface="+mn-lt"/>
              </a:rPr>
              <a:t>RAM DIMM(s)</a:t>
            </a:r>
          </a:p>
          <a:p>
            <a:pPr lvl="1">
              <a:buClr>
                <a:srgbClr val="000000"/>
              </a:buClr>
            </a:pPr>
            <a:r>
              <a:rPr lang="en-US" sz="1600" dirty="0">
                <a:ea typeface="+mn-lt"/>
                <a:cs typeface="+mn-lt"/>
              </a:rPr>
              <a:t>Chipset Controllers</a:t>
            </a:r>
          </a:p>
          <a:p>
            <a:pPr lvl="1">
              <a:buClr>
                <a:srgbClr val="000000"/>
              </a:buClr>
            </a:pPr>
            <a:r>
              <a:rPr lang="en-US" sz="1600" dirty="0">
                <a:ea typeface="+mn-lt"/>
                <a:cs typeface="+mn-lt"/>
              </a:rPr>
              <a:t>Sensors</a:t>
            </a:r>
          </a:p>
          <a:p>
            <a:pPr marL="228600" lvl="1" indent="0">
              <a:buClr>
                <a:srgbClr val="000000"/>
              </a:buClr>
              <a:buNone/>
            </a:pPr>
            <a:r>
              <a:rPr lang="en-US" sz="1600" dirty="0"/>
              <a:t>and more</a:t>
            </a:r>
          </a:p>
          <a:p>
            <a:pPr>
              <a:buClr>
                <a:srgbClr val="000000"/>
              </a:buClr>
            </a:pPr>
            <a:r>
              <a:rPr lang="en-US" dirty="0"/>
              <a:t>You can click on a component to view detailed information about it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This will open a new window with the component's details</a:t>
            </a:r>
          </a:p>
          <a:p>
            <a:pPr marL="228600" lvl="1" indent="0">
              <a:buClr>
                <a:srgbClr val="000000"/>
              </a:buClr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DDC0D6-27E9-4723-A92D-3A6831458F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42DD06A-0A61-48D5-9FB0-AE75ED41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13" y="1297772"/>
            <a:ext cx="6634241" cy="49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0F04-10F0-48F8-B154-A480E90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Configuration Details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BD2B-0457-4B06-A14D-769BD2DFCA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the </a:t>
            </a:r>
            <a:r>
              <a:rPr lang="en-US" b="1" dirty="0"/>
              <a:t>Configuration Details</a:t>
            </a:r>
          </a:p>
          <a:p>
            <a:pPr>
              <a:buClr>
                <a:srgbClr val="000000"/>
              </a:buClr>
            </a:pPr>
            <a:r>
              <a:rPr lang="en-US" dirty="0"/>
              <a:t>This delineates your entire system configuration in text</a:t>
            </a:r>
          </a:p>
          <a:p>
            <a:pPr>
              <a:buClr>
                <a:srgbClr val="000000"/>
              </a:buClr>
            </a:pPr>
            <a:r>
              <a:rPr lang="en-US" dirty="0"/>
              <a:t>This information can be exported to a text file by clicking the "Save to file" button at the top right of the window. </a:t>
            </a:r>
          </a:p>
          <a:p>
            <a:pPr>
              <a:buClr>
                <a:srgbClr val="000000"/>
              </a:buClr>
            </a:pPr>
            <a:r>
              <a:rPr lang="en-US" dirty="0"/>
              <a:t>Some of the information you can see in this menu includes: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General System Summary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Processors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BIOS details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Graphics Card 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System Memory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System Slots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Device Information </a:t>
            </a:r>
          </a:p>
          <a:p>
            <a:pPr marL="228600" lvl="1" indent="0">
              <a:buClr>
                <a:srgbClr val="000000"/>
              </a:buClr>
              <a:buNone/>
            </a:pPr>
            <a:r>
              <a:rPr lang="en-US" dirty="0"/>
              <a:t>and more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83DB7-862F-4F2C-A85D-A8723572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16</a:t>
            </a:fld>
            <a:endParaRPr lang="en-US" dirty="0"/>
          </a:p>
        </p:txBody>
      </p:sp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CCEEA80-17DA-4420-A4A5-441B13AF3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21613"/>
            <a:ext cx="5317729" cy="3948177"/>
          </a:xfrm>
        </p:spPr>
      </p:pic>
    </p:spTree>
    <p:extLst>
      <p:ext uri="{BB962C8B-B14F-4D97-AF65-F5344CB8AC3E}">
        <p14:creationId xmlns:p14="http://schemas.microsoft.com/office/powerpoint/2010/main" val="570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BC37-3E6C-4490-81A9-19F69AE2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Configuration Report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90B0-98F7-428A-ACF3-1B325C7590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the </a:t>
            </a:r>
            <a:r>
              <a:rPr lang="en-US" b="1" dirty="0"/>
              <a:t>Configuration Report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It is an extremely detailed, hyperlinked report of EVERYTHING on the system</a:t>
            </a:r>
          </a:p>
          <a:p>
            <a:pPr>
              <a:buClr>
                <a:srgbClr val="000000"/>
              </a:buClr>
            </a:pPr>
            <a:r>
              <a:rPr lang="en-US" dirty="0"/>
              <a:t>The report presents everything in text or as diagrams </a:t>
            </a:r>
          </a:p>
          <a:p>
            <a:pPr>
              <a:buClr>
                <a:srgbClr val="000000"/>
              </a:buClr>
            </a:pPr>
            <a:r>
              <a:rPr lang="en-US" dirty="0"/>
              <a:t>This report can be exported to a .XAML file by pressing the "Save and report diagram files" button at the top right of the window</a:t>
            </a:r>
          </a:p>
          <a:p>
            <a:pPr>
              <a:buClr>
                <a:srgbClr val="000000"/>
              </a:buClr>
            </a:pPr>
            <a:endParaRPr lang="en-US" dirty="0"/>
          </a:p>
          <a:p>
            <a:pPr>
              <a:buClr>
                <a:srgbClr val="000000"/>
              </a:buClr>
            </a:pPr>
            <a:r>
              <a:rPr lang="en-US" b="1" dirty="0"/>
              <a:t>TIP:</a:t>
            </a:r>
            <a:r>
              <a:rPr lang="en-US" dirty="0"/>
              <a:t> The "TOC" hyperlink found after each item header in the report stands for "Table of Contents" and will return you to the top of the report for easy navigation. 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BCB9690-AF0C-44B1-9681-58A00A526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22391"/>
            <a:ext cx="5317729" cy="394662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443DA-A162-40B0-86E0-781780CE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A1C-64C9-43B1-BC40-E04B910D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BIOS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1A12-4197-46A5-923C-81535ACC9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buClr>
                <a:srgbClr val="000000"/>
              </a:buClr>
            </a:pPr>
            <a:r>
              <a:rPr lang="en-US" dirty="0"/>
              <a:t>The next item is the </a:t>
            </a:r>
            <a:r>
              <a:rPr lang="en-US" b="1" dirty="0"/>
              <a:t>BIOS Settings</a:t>
            </a:r>
          </a:p>
          <a:p>
            <a:pPr>
              <a:buClr>
                <a:srgbClr val="000000"/>
              </a:buClr>
            </a:pPr>
            <a:r>
              <a:rPr lang="en-US" dirty="0"/>
              <a:t>It allows you to view and change the current BIOS settings without having to restart the system and enter the BIOS via F10</a:t>
            </a:r>
          </a:p>
          <a:p>
            <a:pPr>
              <a:buClr>
                <a:srgbClr val="000000"/>
              </a:buClr>
            </a:pPr>
            <a:r>
              <a:rPr lang="en-US" dirty="0"/>
              <a:t>You save your chosen settings as a preset, which you can apply in one click later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It will appear under the "Current setting group" dropdown menu</a:t>
            </a:r>
          </a:p>
          <a:p>
            <a:pPr>
              <a:buClr>
                <a:srgbClr val="000000"/>
              </a:buClr>
            </a:pPr>
            <a:r>
              <a:rPr lang="en-US" dirty="0"/>
              <a:t>You can also restore the BIOS to the system's factory defaults from this menu</a:t>
            </a:r>
          </a:p>
          <a:p>
            <a:pPr>
              <a:buClr>
                <a:srgbClr val="000000"/>
              </a:buClr>
            </a:pPr>
            <a:r>
              <a:rPr lang="en-US" dirty="0"/>
              <a:t>Changes will NOT take place until the system is restarted </a:t>
            </a:r>
          </a:p>
          <a:p>
            <a:pPr>
              <a:buClr>
                <a:srgbClr val="000000"/>
              </a:buClr>
            </a:pPr>
            <a:endParaRPr lang="en-US" b="1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05264A4-0DB1-4252-A40C-DA2B5C33F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17400"/>
            <a:ext cx="5317729" cy="395660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E6082-4DA1-484E-900E-65BE673B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7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363E-4A26-4773-AD06-AC1CC274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Graphics Driver Download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F54C-7554-410B-B136-77DD35BD4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the </a:t>
            </a:r>
            <a:r>
              <a:rPr lang="en-US" b="1" dirty="0"/>
              <a:t>Graphics Driver Download</a:t>
            </a:r>
          </a:p>
          <a:p>
            <a:pPr>
              <a:buClr>
                <a:srgbClr val="000000"/>
              </a:buClr>
            </a:pPr>
            <a:r>
              <a:rPr lang="en-US" dirty="0"/>
              <a:t>From this menu, you can download HP qualified and vetted drivers without having to manually search for them using a web browser</a:t>
            </a:r>
          </a:p>
          <a:p>
            <a:pPr>
              <a:buClr>
                <a:srgbClr val="000000"/>
              </a:buClr>
            </a:pPr>
            <a:r>
              <a:rPr lang="en-US" dirty="0"/>
              <a:t>You can download a driver by pressing the "Download" button next to it </a:t>
            </a:r>
          </a:p>
          <a:p>
            <a:pPr>
              <a:buClr>
                <a:srgbClr val="000000"/>
              </a:buClr>
            </a:pPr>
            <a:r>
              <a:rPr lang="en-US" dirty="0"/>
              <a:t>Each driver has a description delineating which applications have certified the driver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ea typeface="+mn-lt"/>
                <a:cs typeface="+mn-lt"/>
              </a:rPr>
              <a:t>This allows a user to quickly choose a driver best suited to their needs based on the use case</a:t>
            </a:r>
          </a:p>
          <a:p>
            <a:pPr>
              <a:buClr>
                <a:srgbClr val="000000"/>
              </a:buClr>
            </a:pPr>
            <a:r>
              <a:rPr lang="en-US" dirty="0"/>
              <a:t>There may also be notes from HP attached on the driver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Example: "This driver comes directly from AMD and it has not been thoroughly tested by HP's Graphics Lab</a:t>
            </a:r>
          </a:p>
          <a:p>
            <a:pPr lvl="1">
              <a:buClr>
                <a:srgbClr val="000000"/>
              </a:buClr>
            </a:pPr>
            <a:endParaRPr lang="en-US" dirty="0"/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60D8AB2-E15C-4357-A9D3-DC917CB73A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08813"/>
            <a:ext cx="5317729" cy="39737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BFFAF-9FA0-4455-A806-153D051B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754-25C3-4E71-A161-6B799262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What is HP Performance Advisor?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0C06-D9E0-4159-8557-37241D95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HP Performance Advisor (HPPA) is a graphical troubleshooting and diagnostic utility designed to quickly view a system's configuration and optimize it according to use case.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Features Include:</a:t>
            </a:r>
          </a:p>
          <a:p>
            <a:pPr marL="285750" indent="-285750"/>
            <a:r>
              <a:rPr lang="en-US" dirty="0"/>
              <a:t>Fine Tune Graphics Drivers and Key Applications with One Click</a:t>
            </a:r>
          </a:p>
          <a:p>
            <a:pPr marL="285750" indent="-285750">
              <a:buClr>
                <a:srgbClr val="000000"/>
              </a:buClr>
            </a:pPr>
            <a:r>
              <a:rPr lang="en-US" dirty="0"/>
              <a:t>Quickly View System Specifications </a:t>
            </a:r>
          </a:p>
          <a:p>
            <a:pPr marL="285750" indent="-285750">
              <a:buClr>
                <a:srgbClr val="000000"/>
              </a:buClr>
            </a:pPr>
            <a:r>
              <a:rPr lang="en-US" dirty="0"/>
              <a:t>Record and Identify Performance Bottlenecks By Process or Application</a:t>
            </a:r>
          </a:p>
          <a:p>
            <a:pPr marL="285750" indent="-285750">
              <a:buClr>
                <a:srgbClr val="000000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EE83C-BFB9-4D11-82A4-45827814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24FC-368A-4C37-AA0F-EB1F680F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System Sensors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36C5-0A00-4C4A-8423-2BA2A58D3B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the </a:t>
            </a:r>
            <a:r>
              <a:rPr lang="en-US" b="1" dirty="0"/>
              <a:t>System Sensors</a:t>
            </a:r>
          </a:p>
          <a:p>
            <a:pPr>
              <a:buClr>
                <a:srgbClr val="000000"/>
              </a:buClr>
            </a:pPr>
            <a:r>
              <a:rPr lang="en-US" dirty="0"/>
              <a:t>This shows current readings and state of all the system's sensors</a:t>
            </a:r>
          </a:p>
          <a:p>
            <a:pPr>
              <a:buClr>
                <a:srgbClr val="000000"/>
              </a:buClr>
            </a:pPr>
            <a:r>
              <a:rPr lang="en-US" dirty="0"/>
              <a:t>The data is not updated in real time, and represents the state of the sensors at the time HPPA was loaded</a:t>
            </a:r>
          </a:p>
          <a:p>
            <a:pPr>
              <a:buClr>
                <a:srgbClr val="000000"/>
              </a:buClr>
            </a:pPr>
            <a:r>
              <a:rPr lang="en-US" dirty="0"/>
              <a:t>To get an immediate reading, press the "Refresh Sensors" button at the top left of the window</a:t>
            </a:r>
          </a:p>
          <a:p>
            <a:pPr>
              <a:buClr>
                <a:srgbClr val="000000"/>
              </a:buClr>
            </a:pPr>
            <a:r>
              <a:rPr lang="en-US" dirty="0"/>
              <a:t>Initially, there will be no data in the "Trends" column, until the "Refresh Sensors" button is pressed</a:t>
            </a:r>
          </a:p>
          <a:p>
            <a:pPr>
              <a:buClr>
                <a:srgbClr val="000000"/>
              </a:buClr>
            </a:pPr>
            <a:r>
              <a:rPr lang="en-US" dirty="0"/>
              <a:t>After the "Refresh Sensors" button is pressed, the "Trends" column will be populated with blue icons that represent in what direction a given statistic is trending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6F60BD4-D45C-49E7-9793-6CD93383F7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11411"/>
            <a:ext cx="5317729" cy="39685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94E43-FD76-4A25-9A28-7D8B567B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72E1-FD9C-4845-BB0A-BA2C30D5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Settings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CD10-522B-4FF4-8404-FE4567540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the </a:t>
            </a:r>
            <a:r>
              <a:rPr lang="en-US" b="1" dirty="0"/>
              <a:t>Settings</a:t>
            </a:r>
          </a:p>
          <a:p>
            <a:pPr>
              <a:buClr>
                <a:srgbClr val="000000"/>
              </a:buClr>
            </a:pPr>
            <a:r>
              <a:rPr lang="en-US" dirty="0"/>
              <a:t>More specifically, this menu includes toggles for Windows Special Configuration Items </a:t>
            </a:r>
          </a:p>
          <a:p>
            <a:pPr>
              <a:buClr>
                <a:srgbClr val="000000"/>
              </a:buClr>
            </a:pPr>
            <a:r>
              <a:rPr lang="en-US" dirty="0"/>
              <a:t>You can enable or disable the following from this menu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Ultimate Performance Power Plan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File Indexing Service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BFEF6FE-D818-4B5F-BB13-7A55AFB451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32751"/>
            <a:ext cx="5317729" cy="39259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1FBA5-C177-4B06-8802-B38972DF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8988-69CA-498C-AD44-63BE9C35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401C-221C-4FB7-8251-F3599F81E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Selections under the "Your Software" section of the sidebar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A7DF5-2656-4EEC-B747-6546325B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CBC0-0B90-4C1B-A554-63B880A3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Show All Supported Software Vendors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46CFE-827A-43A0-9126-5A6719747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first item is the </a:t>
            </a:r>
            <a:r>
              <a:rPr lang="en-US" b="1" dirty="0"/>
              <a:t>Show All Supported Software Vendors </a:t>
            </a:r>
            <a:r>
              <a:rPr lang="en-US" dirty="0"/>
              <a:t>menu</a:t>
            </a:r>
          </a:p>
          <a:p>
            <a:pPr>
              <a:buClr>
                <a:srgbClr val="000000"/>
              </a:buClr>
            </a:pPr>
            <a:r>
              <a:rPr lang="en-US" dirty="0"/>
              <a:t>Here you can see which software from supported vendors is installed on the system, categorized by vendor</a:t>
            </a:r>
          </a:p>
          <a:p>
            <a:pPr>
              <a:buClr>
                <a:srgbClr val="000000"/>
              </a:buClr>
            </a:pPr>
            <a:r>
              <a:rPr lang="en-US" dirty="0"/>
              <a:t>Clicking on a vendor will show all supported applications from that vendor </a:t>
            </a:r>
          </a:p>
          <a:p>
            <a:pPr>
              <a:buClr>
                <a:srgbClr val="000000"/>
              </a:buClr>
            </a:pPr>
            <a:r>
              <a:rPr lang="en-US" dirty="0"/>
              <a:t>You can toggle the "Show All Supported Software Vendors" checkbox at the top of the window to show only HP software, or all software</a:t>
            </a:r>
          </a:p>
          <a:p>
            <a:pPr>
              <a:buClr>
                <a:srgbClr val="000000"/>
              </a:buClr>
            </a:pPr>
            <a:endParaRPr lang="en-US" dirty="0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F6C7B6-8B14-4217-8718-DAFEE48086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2176201"/>
            <a:ext cx="5317729" cy="3039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AE51B-A915-4666-B9AC-76749C0F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6F5-0621-49D4-86FB-103D8A58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err="1"/>
              <a:t>ZCentral</a:t>
            </a:r>
            <a:r>
              <a:rPr lang="en-US" sz="3600" b="1" dirty="0"/>
              <a:t> Remote Boost Receiver and Sender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0070A-16B1-4B95-BBF5-18BC3AE4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AA3B-1380-44CC-8E45-08B717ED60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487B2-6CC1-444F-9233-5FA127597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2 items are </a:t>
            </a:r>
            <a:r>
              <a:rPr lang="en-US" b="1" dirty="0" err="1"/>
              <a:t>ZCentral</a:t>
            </a:r>
            <a:r>
              <a:rPr lang="en-US" b="1" dirty="0"/>
              <a:t> Remote Boost Receiver </a:t>
            </a:r>
            <a:r>
              <a:rPr lang="en-US" dirty="0"/>
              <a:t>and </a:t>
            </a:r>
            <a:r>
              <a:rPr lang="en-US" b="1" dirty="0" err="1"/>
              <a:t>ZCentral</a:t>
            </a:r>
            <a:r>
              <a:rPr lang="en-US" b="1" dirty="0"/>
              <a:t> Remote Boost Sender</a:t>
            </a:r>
          </a:p>
          <a:p>
            <a:pPr>
              <a:buClr>
                <a:srgbClr val="000000"/>
              </a:buClr>
            </a:pPr>
            <a:r>
              <a:rPr lang="en-US" dirty="0"/>
              <a:t>Here you can :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Install Remote Boost 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Install an approved driver 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Process Windows Event Log entries for the Sender/Receiver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Find a Workstation for Remote Boost</a:t>
            </a:r>
          </a:p>
          <a:p>
            <a:pPr>
              <a:buClr>
                <a:srgbClr val="000000"/>
              </a:buClr>
            </a:pPr>
            <a:r>
              <a:rPr lang="en-US" dirty="0"/>
              <a:t>Clicking on either item in the sidebar will open a new window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See Figure (left) for Receiver and Figure (right) for Sender</a:t>
            </a:r>
          </a:p>
          <a:p>
            <a:pPr lvl="1">
              <a:buClr>
                <a:srgbClr val="000000"/>
              </a:buClr>
            </a:pPr>
            <a:endParaRPr lang="en-US" dirty="0"/>
          </a:p>
          <a:p>
            <a:pPr>
              <a:buClr>
                <a:srgbClr val="000000"/>
              </a:buClr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AC77B1-52C5-4116-853E-99B9EF9103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C81DDA6-B782-4201-BA30-284BC3FE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1268697"/>
            <a:ext cx="3634192" cy="4823286"/>
          </a:xfrm>
          <a:prstGeom prst="rect">
            <a:avLst/>
          </a:prstGeom>
        </p:spPr>
      </p:pic>
      <p:pic>
        <p:nvPicPr>
          <p:cNvPr id="9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384E44-3873-44E4-A3C2-D9CD2959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334" y="1266135"/>
            <a:ext cx="3670121" cy="48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87C8-D673-4CF8-9882-73A0CB9A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1424-32ED-46D5-8AA4-EFF599B46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Selections under the "Your Performance" section of the sidebar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B2597-2975-4BF8-B021-F33DF9BC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982-8B2B-4B8D-8561-2FCD3073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Workstation Monitor – Record Performance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B2EE-F401-4ECC-8BC0-79445909E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This first item is </a:t>
            </a:r>
            <a:r>
              <a:rPr lang="en-US" b="1" dirty="0"/>
              <a:t>Workstation Monitor</a:t>
            </a:r>
            <a:r>
              <a:rPr lang="en-US" dirty="0"/>
              <a:t>, which has two sub-items: </a:t>
            </a:r>
            <a:r>
              <a:rPr lang="en-US" b="1" dirty="0"/>
              <a:t>Record Performance Data </a:t>
            </a:r>
            <a:r>
              <a:rPr lang="en-US" dirty="0"/>
              <a:t>and </a:t>
            </a:r>
            <a:r>
              <a:rPr lang="en-US" b="1" dirty="0"/>
              <a:t>Play Back Performance Data</a:t>
            </a:r>
          </a:p>
          <a:p>
            <a:pPr>
              <a:buClr>
                <a:srgbClr val="000000"/>
              </a:buClr>
            </a:pPr>
            <a:r>
              <a:rPr lang="en-US" dirty="0"/>
              <a:t>This menu allows you to select and record your chosen applications or processes and graphically view data like: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Total CPU usage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GPU Activity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Disk Activity</a:t>
            </a:r>
          </a:p>
          <a:p>
            <a:pPr lvl="1">
              <a:buClr>
                <a:srgbClr val="000000"/>
              </a:buClr>
            </a:pPr>
            <a:r>
              <a:rPr lang="en-US" dirty="0"/>
              <a:t>Ethernet </a:t>
            </a:r>
          </a:p>
          <a:p>
            <a:pPr marL="228600" lvl="1" indent="0">
              <a:buClr>
                <a:srgbClr val="000000"/>
              </a:buClr>
              <a:buNone/>
            </a:pPr>
            <a:r>
              <a:rPr lang="en-US" dirty="0"/>
              <a:t>And more 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9FFBE34-CB4F-44C5-9793-7D8794019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21613"/>
            <a:ext cx="5317729" cy="39481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87EB-FDBF-4E4A-831B-4E5F5A90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2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982-8B2B-4B8D-8561-2FCD3073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Workstation Monitor – Record Performance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B2EE-F401-4ECC-8BC0-79445909E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r>
              <a:rPr lang="en-US" b="1" dirty="0"/>
              <a:t>Steps to Record Performance Data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Determine which applications or processes you wish to monitor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Using the "Add your application" or the "Add your process" button, select your application or process</a:t>
            </a:r>
          </a:p>
          <a:p>
            <a:pPr marL="571500" lvl="1" indent="-342900">
              <a:buClr>
                <a:srgbClr val="00000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For Applications, navigate to the .exe with the Windows Explorer that pops up</a:t>
            </a:r>
          </a:p>
          <a:p>
            <a:pPr marL="571500" lvl="1" indent="-342900">
              <a:buClr>
                <a:srgbClr val="00000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For Processes, select your process using the radial button list that pops up</a:t>
            </a:r>
            <a:endParaRPr lang="en-US" dirty="0"/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Configure your sample rate, duration, and advanced CPU performance metrics settings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Press the Red Circle button to begin recording 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Run your applications and processes normally in Windows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When you're done, stop the recording by pressing the Red Circle button again</a:t>
            </a:r>
          </a:p>
          <a:p>
            <a:pPr lvl="1">
              <a:buClr>
                <a:srgbClr val="000000"/>
              </a:buClr>
              <a:buAutoNum type="arabicPeriod"/>
            </a:pPr>
            <a:endParaRPr lang="en-US" dirty="0"/>
          </a:p>
          <a:p>
            <a:pPr lvl="1">
              <a:buClr>
                <a:srgbClr val="000000"/>
              </a:buClr>
              <a:buAutoNum type="arabicPeriod"/>
            </a:pPr>
            <a:endParaRPr lang="en-US" dirty="0"/>
          </a:p>
          <a:p>
            <a:pPr marL="228600" lvl="1" indent="0">
              <a:buClr>
                <a:prstClr val="black"/>
              </a:buClr>
              <a:buNone/>
            </a:pPr>
            <a:endParaRPr 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9FFBE34-CB4F-44C5-9793-7D8794019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21613"/>
            <a:ext cx="5317729" cy="39481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87EB-FDBF-4E4A-831B-4E5F5A90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9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024C-0238-4C1C-937A-A3F5E28C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Workstation Monitor – Play Back Performance Data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9D95-5153-4814-A5B5-1B4CDCF811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the </a:t>
            </a:r>
            <a:r>
              <a:rPr lang="en-US" b="1" dirty="0"/>
              <a:t>Play Back Performance Data </a:t>
            </a:r>
            <a:r>
              <a:rPr lang="en-US" dirty="0"/>
              <a:t>menu</a:t>
            </a:r>
          </a:p>
          <a:p>
            <a:pPr>
              <a:buClr>
                <a:srgbClr val="000000"/>
              </a:buClr>
            </a:pPr>
            <a:r>
              <a:rPr lang="en-US" dirty="0"/>
              <a:t>After you're finished recording your performance data, it will automatically save and be listed in this menu</a:t>
            </a:r>
          </a:p>
          <a:p>
            <a:pPr>
              <a:buClr>
                <a:srgbClr val="000000"/>
              </a:buClr>
            </a:pPr>
            <a:r>
              <a:rPr lang="en-US" dirty="0">
                <a:ea typeface="+mn-lt"/>
                <a:cs typeface="+mn-lt"/>
              </a:rPr>
              <a:t>Selecting the log file will open a new window with a graphical representation of the log file. This will contain statistics over time regarding utilization of hardware 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ea typeface="+mn-lt"/>
                <a:cs typeface="+mn-lt"/>
              </a:rPr>
              <a:t>Within this menu, there may be a Yellow Warning button, which you can click to view alerts generated during the recording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You can click for a tabular summary of the log file as well</a:t>
            </a:r>
          </a:p>
          <a:p>
            <a:pPr>
              <a:buClr>
                <a:srgbClr val="000000"/>
              </a:buClr>
            </a:pPr>
            <a:r>
              <a:rPr lang="en-US" dirty="0"/>
              <a:t>You can import existing log files for analysis using the "Import Log File" button at the top right of the window</a:t>
            </a:r>
          </a:p>
          <a:p>
            <a:pPr>
              <a:buClr>
                <a:srgbClr val="000000"/>
              </a:buClr>
            </a:pPr>
            <a:endParaRPr 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53790B6-0342-4A99-97BC-98BCD2CB14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06235"/>
            <a:ext cx="5317729" cy="397893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96B28-8D44-481B-9126-A0D6C29C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024C-0238-4C1C-937A-A3F5E28C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Workstation Monitor – Play Back Performance Data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9D95-5153-4814-A5B5-1B4CDCF8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3625678" cy="48006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graphical representation of the log file recording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96B28-8D44-481B-9126-A0D6C29C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29</a:t>
            </a:fld>
            <a:endParaRPr lang="en-US" dirty="0"/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7D004BB-73AC-4BC1-97CD-095E84FF0D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2334" y="1261788"/>
            <a:ext cx="6907576" cy="4679320"/>
          </a:xfrm>
        </p:spPr>
      </p:pic>
    </p:spTree>
    <p:extLst>
      <p:ext uri="{BB962C8B-B14F-4D97-AF65-F5344CB8AC3E}">
        <p14:creationId xmlns:p14="http://schemas.microsoft.com/office/powerpoint/2010/main" val="239032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4443-4F23-4787-8126-58C62991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Installation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688F-40FA-49F3-9AC2-A70B6A391C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en-US" b="1" dirty="0">
                <a:ea typeface="+mn-lt"/>
                <a:cs typeface="+mn-lt"/>
              </a:rPr>
              <a:t>PREREQUISITE: Make sure you have an internet connection!</a:t>
            </a: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The HP Performance Advisor requires an internet connection to download, install, and operate. </a:t>
            </a:r>
            <a:endParaRPr lang="en-US" b="1" i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i="1" dirty="0">
              <a:ea typeface="+mn-lt"/>
              <a:cs typeface="+mn-lt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Visit the download page for </a:t>
            </a:r>
            <a:r>
              <a:rPr lang="en-US" dirty="0">
                <a:ea typeface="+mn-lt"/>
                <a:cs typeface="+mn-lt"/>
                <a:hlinkClick r:id="rId2"/>
              </a:rPr>
              <a:t>HP Performance Advisor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00000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Or: Manually navigate to: </a:t>
            </a:r>
            <a:r>
              <a:rPr lang="en-US" dirty="0">
                <a:ea typeface="+mn-lt"/>
                <a:cs typeface="+mn-lt"/>
                <a:hlinkClick r:id="rId2"/>
              </a:rPr>
              <a:t>https://www.hp.com/us-en/workstations/performance-advisor.html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Click on the blue "Download" Button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Navigate to your web browser's default download location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Run "Advisor.msi"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Follow the instructions on the HP Performance Advisor Setup Wizard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You can now run the HP Performance Advisor program </a:t>
            </a:r>
          </a:p>
          <a:p>
            <a:pPr marL="571500" lvl="1" indent="-342900">
              <a:buClr>
                <a:srgbClr val="000000"/>
              </a:buClr>
              <a:buAutoNum type="arabicPeriod"/>
            </a:pPr>
            <a:endParaRPr lang="en-US" dirty="0"/>
          </a:p>
          <a:p>
            <a:pPr>
              <a:buClr>
                <a:srgbClr val="000000"/>
              </a:buClr>
            </a:pPr>
            <a:endParaRPr lang="en-US" dirty="0"/>
          </a:p>
        </p:txBody>
      </p:sp>
      <p:pic>
        <p:nvPicPr>
          <p:cNvPr id="6" name="Picture 6" descr="The HP Performance Advisor download button.&#10;">
            <a:extLst>
              <a:ext uri="{FF2B5EF4-FFF2-40B4-BE49-F238E27FC236}">
                <a16:creationId xmlns:a16="http://schemas.microsoft.com/office/drawing/2014/main" id="{F1004989-B4C6-4C9C-8B1A-36E6AD4C8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5056" y="2111181"/>
            <a:ext cx="5314328" cy="316904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06A6D-B2ED-4804-B559-96FFA6A6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024C-0238-4C1C-937A-A3F5E28C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Workstation Monitor – Play Back Performance Data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9D95-5153-4814-A5B5-1B4CDCF8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3625678" cy="48006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Clr>
                <a:srgbClr val="000000"/>
              </a:buClr>
            </a:pPr>
            <a:r>
              <a:rPr lang="en-US" dirty="0"/>
              <a:t>Example of alert within graphical representation of log file recording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96B28-8D44-481B-9126-A0D6C29C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30</a:t>
            </a:fld>
            <a:endParaRPr lang="en-US" dirty="0"/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3896545F-EDAB-4B0E-9F19-A5BA530AE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4124" y="1205637"/>
            <a:ext cx="3396717" cy="4890364"/>
          </a:xfrm>
        </p:spPr>
      </p:pic>
    </p:spTree>
    <p:extLst>
      <p:ext uri="{BB962C8B-B14F-4D97-AF65-F5344CB8AC3E}">
        <p14:creationId xmlns:p14="http://schemas.microsoft.com/office/powerpoint/2010/main" val="132104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024C-0238-4C1C-937A-A3F5E28C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Workstation Monitor – Play Back Performance Data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9D95-5153-4814-A5B5-1B4CDCF81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3625678" cy="48006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tabular representation of the log file recording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96B28-8D44-481B-9126-A0D6C29C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31</a:t>
            </a:fld>
            <a:endParaRPr lang="en-US" dirty="0"/>
          </a:p>
        </p:txBody>
      </p:sp>
      <p:pic>
        <p:nvPicPr>
          <p:cNvPr id="7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63FAC2-16C8-4004-8FAC-E47D4DF3F9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2869" y="1488465"/>
            <a:ext cx="7221952" cy="3489900"/>
          </a:xfrm>
        </p:spPr>
      </p:pic>
    </p:spTree>
    <p:extLst>
      <p:ext uri="{BB962C8B-B14F-4D97-AF65-F5344CB8AC3E}">
        <p14:creationId xmlns:p14="http://schemas.microsoft.com/office/powerpoint/2010/main" val="75186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E30-9098-496B-B71B-B518FEB6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Graphics Card Monitor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329F-A69D-4DBA-9091-2900A8283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the </a:t>
            </a:r>
            <a:r>
              <a:rPr lang="en-US" b="1" dirty="0"/>
              <a:t>Graphics Card Monitor</a:t>
            </a:r>
          </a:p>
          <a:p>
            <a:pPr>
              <a:buClr>
                <a:srgbClr val="000000"/>
              </a:buClr>
            </a:pPr>
            <a:r>
              <a:rPr lang="en-US" dirty="0"/>
              <a:t>This item will </a:t>
            </a:r>
            <a:r>
              <a:rPr lang="en-US" b="1" dirty="0"/>
              <a:t>NOT</a:t>
            </a:r>
            <a:r>
              <a:rPr lang="en-US" dirty="0"/>
              <a:t> appear as "Graphics Card Monitor"</a:t>
            </a:r>
          </a:p>
          <a:p>
            <a:pPr>
              <a:buClr>
                <a:srgbClr val="000000"/>
              </a:buClr>
            </a:pPr>
            <a:r>
              <a:rPr lang="en-US" dirty="0"/>
              <a:t>It will appear as the name of your graphics card(s). In my case, it is "Radeon Pro WX9100..."</a:t>
            </a:r>
          </a:p>
          <a:p>
            <a:pPr>
              <a:buClr>
                <a:srgbClr val="000000"/>
              </a:buClr>
            </a:pPr>
            <a:r>
              <a:rPr lang="en-US" dirty="0"/>
              <a:t>Clicking this will open a new window showing your GPU utilization, temperature, activity, fan rate, etc. 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C611F2D-F33C-4225-A399-CBDA3546C9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619792"/>
            <a:ext cx="5317729" cy="415181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0552D-1EBE-410C-B635-4554676C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E30-9098-496B-B71B-B518FEB6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Memory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329F-A69D-4DBA-9091-2900A8283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the </a:t>
            </a:r>
            <a:r>
              <a:rPr lang="en-US" b="1" dirty="0"/>
              <a:t>Memory Graph</a:t>
            </a:r>
          </a:p>
          <a:p>
            <a:pPr>
              <a:buClr>
                <a:srgbClr val="000000"/>
              </a:buClr>
            </a:pPr>
            <a:r>
              <a:rPr lang="en-US" dirty="0"/>
              <a:t>This menu will allow you to view your memory utilization sorted by process using the most physical memory</a:t>
            </a:r>
          </a:p>
          <a:p>
            <a:pPr>
              <a:buClr>
                <a:srgbClr val="000000"/>
              </a:buClr>
            </a:pPr>
            <a:r>
              <a:rPr lang="en-US" dirty="0"/>
              <a:t>There is also a plot showing physical and paged memory usage over time</a:t>
            </a:r>
          </a:p>
          <a:p>
            <a:pPr>
              <a:buClr>
                <a:srgbClr val="000000"/>
              </a:buClr>
            </a:pPr>
            <a:r>
              <a:rPr lang="en-US" dirty="0"/>
              <a:t>You can filter the processes by user, and whether or not they're services, .NET, etc. </a:t>
            </a:r>
          </a:p>
          <a:p>
            <a:pPr marL="0" indent="0">
              <a:buClr>
                <a:srgbClr val="000000"/>
              </a:buClr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0552D-1EBE-410C-B635-4554676C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33</a:t>
            </a:fld>
            <a:endParaRPr lang="en-US" dirty="0"/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15101EF-4FB7-427E-ADE0-2A7DFE2B28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2109537"/>
            <a:ext cx="5317729" cy="3172328"/>
          </a:xfrm>
        </p:spPr>
      </p:pic>
    </p:spTree>
    <p:extLst>
      <p:ext uri="{BB962C8B-B14F-4D97-AF65-F5344CB8AC3E}">
        <p14:creationId xmlns:p14="http://schemas.microsoft.com/office/powerpoint/2010/main" val="74975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E30-9098-496B-B71B-B518FEB6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Manage CPU Affinity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329F-A69D-4DBA-9091-2900A8283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en-US" dirty="0"/>
              <a:t>The next item is the </a:t>
            </a:r>
            <a:r>
              <a:rPr lang="en-US" b="1" dirty="0"/>
              <a:t>Manage CPU Affinity </a:t>
            </a:r>
            <a:r>
              <a:rPr lang="en-US" dirty="0"/>
              <a:t>menu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dirty="0"/>
              <a:t>This menu will allow you to view the average % utilization for each logical processor (CPU core)</a:t>
            </a:r>
          </a:p>
          <a:p>
            <a:pPr>
              <a:buClr>
                <a:srgbClr val="000000"/>
              </a:buClr>
            </a:pPr>
            <a:r>
              <a:rPr lang="en-US" dirty="0"/>
              <a:t>You can also manually restrict a process or application to run on certain logical processors </a:t>
            </a:r>
          </a:p>
          <a:p>
            <a:pPr>
              <a:buClr>
                <a:srgbClr val="000000"/>
              </a:buClr>
            </a:pPr>
            <a:r>
              <a:rPr lang="en-US" dirty="0"/>
              <a:t>To add a process or application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Using the "Add your application" or the "Add your process" button, select your application or process</a:t>
            </a:r>
          </a:p>
          <a:p>
            <a:pPr marL="571500" lvl="1" indent="-342900">
              <a:buClr>
                <a:srgbClr val="000000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For Applications, navigate to the .exe with the Windows Explorer that pops up</a:t>
            </a:r>
          </a:p>
          <a:p>
            <a:pPr marL="571500" lvl="1" indent="-342900">
              <a:buClr>
                <a:srgbClr val="000000"/>
              </a:buClr>
              <a:buAutoNum type="arabicPeriod"/>
            </a:pPr>
            <a:r>
              <a:rPr lang="en-US" sz="1800" dirty="0">
                <a:ea typeface="+mn-lt"/>
                <a:cs typeface="+mn-lt"/>
              </a:rPr>
              <a:t>For Processes, select your process using the radial button list that pops up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Select which logical processors you'd like your app/process to run on by click the Green Squares</a:t>
            </a:r>
          </a:p>
          <a:p>
            <a:pPr lvl="1">
              <a:buClr>
                <a:srgbClr val="000000"/>
              </a:buClr>
              <a:buAutoNum type="arabicPeriod"/>
            </a:pPr>
            <a:r>
              <a:rPr lang="en-US" dirty="0"/>
              <a:t>You can use the "All" checkbox to select or deselect all logical processors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Press the "Apply" button next to "Processor Affinity"</a:t>
            </a:r>
          </a:p>
          <a:p>
            <a:pPr marL="571500" lvl="1" indent="-342900">
              <a:buClr>
                <a:srgbClr val="000000"/>
              </a:buClr>
              <a:buAutoNum type="arabicPeriod"/>
            </a:pPr>
            <a:endParaRPr lang="en-US" dirty="0"/>
          </a:p>
          <a:p>
            <a:pPr marL="571500" lvl="1" indent="-342900">
              <a:buClr>
                <a:srgbClr val="000000"/>
              </a:buClr>
              <a:buAutoNum type="arabicPeriod"/>
            </a:pPr>
            <a:endParaRPr lang="en-US" dirty="0"/>
          </a:p>
          <a:p>
            <a:pPr marL="0" indent="0">
              <a:buClr>
                <a:srgbClr val="000000"/>
              </a:buClr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0552D-1EBE-410C-B635-4554676C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34</a:t>
            </a:fld>
            <a:endParaRPr lang="en-US" dirty="0"/>
          </a:p>
        </p:txBody>
      </p:sp>
      <p:pic>
        <p:nvPicPr>
          <p:cNvPr id="7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37D53369-05B6-45AB-A460-9EF6D0FC32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30825"/>
            <a:ext cx="5317729" cy="3929752"/>
          </a:xfrm>
        </p:spPr>
      </p:pic>
    </p:spTree>
    <p:extLst>
      <p:ext uri="{BB962C8B-B14F-4D97-AF65-F5344CB8AC3E}">
        <p14:creationId xmlns:p14="http://schemas.microsoft.com/office/powerpoint/2010/main" val="288617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ED65-49D9-4FCA-9A1B-1F089B1D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HP Storage Advisor – Capture Activity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7665-0080-4368-9B9A-B89BEF6F49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</a:t>
            </a:r>
            <a:r>
              <a:rPr lang="en-US" b="1" dirty="0"/>
              <a:t>HP Storage Advisor</a:t>
            </a:r>
            <a:r>
              <a:rPr lang="en-US" dirty="0"/>
              <a:t>, which has 1 sub-item, </a:t>
            </a:r>
            <a:r>
              <a:rPr lang="en-US" b="1" dirty="0"/>
              <a:t>Capture Activity</a:t>
            </a:r>
          </a:p>
          <a:p>
            <a:pPr>
              <a:buClr>
                <a:srgbClr val="000000"/>
              </a:buClr>
            </a:pPr>
            <a:r>
              <a:rPr lang="en-US" dirty="0"/>
              <a:t>This is like the performance monitor but will focus on File IO and determine what sort of storage solutions will work best for a given system.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dirty="0"/>
              <a:t>To enable and run: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Click on Capture Activity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Accept any prompts that appear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Wait for the download to finish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Configure any duration settings if desired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Press the "Start Capturing" button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Process your file IO normally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When you're ready to stop, press "Stop capturing"</a:t>
            </a:r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010191C-39FD-47F4-A36F-053814C5F7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12184"/>
            <a:ext cx="5317729" cy="396703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8B7DD-2CE6-4843-AA80-1FE52762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81C6-AA06-4E24-BF05-ED57FED5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DD256-5982-4A72-88EF-B75A5BF6A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Items in the sidebar that don't warrant having their own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3742-1CC5-4A00-8CDF-7875A75B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4CD2-8BF3-4DFB-AB35-041D15E7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White Papers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8B86-DD21-4065-8C07-99377D9F2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first item is the </a:t>
            </a:r>
            <a:r>
              <a:rPr lang="en-US" b="1" dirty="0"/>
              <a:t>White Papers</a:t>
            </a:r>
          </a:p>
          <a:p>
            <a:pPr>
              <a:buClr>
                <a:srgbClr val="000000"/>
              </a:buClr>
            </a:pPr>
            <a:r>
              <a:rPr lang="en-US" dirty="0"/>
              <a:t>This is a collection of all manuals, datasheets, guides, and </a:t>
            </a:r>
            <a:r>
              <a:rPr lang="en-US" dirty="0" err="1"/>
              <a:t>quickspecs</a:t>
            </a:r>
            <a:r>
              <a:rPr lang="en-US" dirty="0"/>
              <a:t> that are relevant to your system</a:t>
            </a:r>
          </a:p>
          <a:p>
            <a:pPr>
              <a:buClr>
                <a:srgbClr val="000000"/>
              </a:buClr>
            </a:pPr>
            <a:r>
              <a:rPr lang="en-US" dirty="0"/>
              <a:t>You can search for keywords in the titles of the white papers using the search bar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AAB6365-995E-4872-B3A9-7B9799C65E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21613"/>
            <a:ext cx="5317729" cy="39481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7B020-36DF-40F4-B77E-3D6BAFC4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4CD2-8BF3-4DFB-AB35-041D15E7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Help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8B86-DD21-4065-8C07-99377D9F2F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the </a:t>
            </a:r>
            <a:r>
              <a:rPr lang="en-US" b="1" dirty="0"/>
              <a:t>Help Mode</a:t>
            </a:r>
            <a:r>
              <a:rPr lang="en-US" dirty="0"/>
              <a:t> toggle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dirty="0"/>
              <a:t>Clicking "Help Mode: Off" will toggle Help Mode to "Help Mode: On". Clicking again will turn Help Mode off.</a:t>
            </a:r>
          </a:p>
          <a:p>
            <a:pPr>
              <a:buClr>
                <a:srgbClr val="000000"/>
              </a:buClr>
            </a:pPr>
            <a:r>
              <a:rPr lang="en-US" dirty="0"/>
              <a:t>When help mode is on, at the bottom of the side bar, a text box with help information will appear when hovering over a given sidebar item.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7B020-36DF-40F4-B77E-3D6BAFC4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38</a:t>
            </a:fld>
            <a:endParaRPr lang="en-US" dirty="0"/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74636093-C8CB-4BCC-B5EE-F48F6D7CC0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23268"/>
            <a:ext cx="5317729" cy="3944867"/>
          </a:xfrm>
        </p:spPr>
      </p:pic>
    </p:spTree>
    <p:extLst>
      <p:ext uri="{BB962C8B-B14F-4D97-AF65-F5344CB8AC3E}">
        <p14:creationId xmlns:p14="http://schemas.microsoft.com/office/powerpoint/2010/main" val="119817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D298-B062-4682-B74E-141B4305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Privacy Settings – Consent &amp; Questionnaire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CEF5EB-DFD4-43DB-93EC-DCF6D827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39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5CB2F-52BE-4427-8ED7-9721D815F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F3D27-7D08-49D2-BE75-9C31619E60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item is </a:t>
            </a:r>
            <a:r>
              <a:rPr lang="en-US" b="1" dirty="0"/>
              <a:t>Privacy Settings</a:t>
            </a:r>
            <a:r>
              <a:rPr lang="en-US" dirty="0"/>
              <a:t> with 2 sub-items: </a:t>
            </a:r>
            <a:r>
              <a:rPr lang="en-US" b="1" dirty="0"/>
              <a:t>Consent</a:t>
            </a:r>
            <a:r>
              <a:rPr lang="en-US" dirty="0"/>
              <a:t> and </a:t>
            </a:r>
            <a:r>
              <a:rPr lang="en-US" b="1" dirty="0"/>
              <a:t>Questionnaire</a:t>
            </a:r>
          </a:p>
          <a:p>
            <a:pPr>
              <a:buClr>
                <a:srgbClr val="000000"/>
              </a:buClr>
            </a:pPr>
            <a:r>
              <a:rPr lang="en-US" dirty="0"/>
              <a:t>The Consent menu (left) is the same as the consent menu when launching HPPA for the first time</a:t>
            </a:r>
          </a:p>
          <a:p>
            <a:pPr>
              <a:buClr>
                <a:srgbClr val="000000"/>
              </a:buClr>
            </a:pPr>
            <a:r>
              <a:rPr lang="en-US" dirty="0"/>
              <a:t>The Questionnaire (right) is an expanded version of the questionnaire from the first time launch procedure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250B28-F6C3-4790-8D49-385F6E53DE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B0CE171-7091-4A5B-B745-0440494F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1" y="1298225"/>
            <a:ext cx="3831800" cy="284327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13E01E7-4C37-4648-9070-69BC11C7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244" y="1293808"/>
            <a:ext cx="3831800" cy="28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A0CB-04B7-4420-A7F0-BAA6134C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Launch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F37E-9B41-4BF6-AAE2-A54EEFB1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do after installing and running HPPA for the first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3AE9A-F295-42A9-85B2-386EA0B3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F8F7-036E-4AC6-A300-EB071946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About &amp; Exit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9EB9-1096-47A6-B1A4-DFC2663C59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2 items are the </a:t>
            </a:r>
            <a:r>
              <a:rPr lang="en-US" b="1" dirty="0"/>
              <a:t>About </a:t>
            </a:r>
            <a:r>
              <a:rPr lang="en-US" dirty="0"/>
              <a:t>menu and the </a:t>
            </a:r>
            <a:r>
              <a:rPr lang="en-US" b="1" dirty="0"/>
              <a:t>Exit</a:t>
            </a:r>
            <a:r>
              <a:rPr lang="en-US" dirty="0"/>
              <a:t> button</a:t>
            </a:r>
          </a:p>
          <a:p>
            <a:pPr>
              <a:buClr>
                <a:srgbClr val="000000"/>
              </a:buClr>
            </a:pPr>
            <a:r>
              <a:rPr lang="en-US" dirty="0"/>
              <a:t>The About menu contains a download link to the user guide, the version number, and the database timestamp</a:t>
            </a:r>
          </a:p>
          <a:p>
            <a:pPr>
              <a:buClr>
                <a:srgbClr val="000000"/>
              </a:buClr>
            </a:pPr>
            <a:r>
              <a:rPr lang="en-US" dirty="0"/>
              <a:t>The Exit button exits the application without prompt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1C662A-0383-459A-8F7D-4D1B5EEF4B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19861"/>
            <a:ext cx="5317729" cy="395168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93833-13A7-45C6-BEE0-757B4557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F04BF-175F-4589-AC06-EA434DD0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1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15B0-C0D3-4523-9CE1-678FCED6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EULA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048A-9635-49FF-A3B5-733D2A0B8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After installation, when you launch HPPA for the first time, you'll have to answer or accept a few prompts. </a:t>
            </a:r>
          </a:p>
          <a:p>
            <a:pPr marL="0" indent="0">
              <a:buNone/>
            </a:pPr>
            <a:r>
              <a:rPr lang="en-US" dirty="0"/>
              <a:t>This only occurs upon your first launch of HPPA, and no other time. 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The first prompt is the </a:t>
            </a:r>
            <a:r>
              <a:rPr lang="en-US" b="1" dirty="0"/>
              <a:t>EULA</a:t>
            </a:r>
            <a:endParaRPr lang="en-US" dirty="0"/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Read the EULA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>
                <a:ea typeface="+mn-lt"/>
                <a:cs typeface="+mn-lt"/>
              </a:rPr>
              <a:t>Press "Yes" to accept the EULA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72AA-FD9A-4835-A141-4001D58F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5</a:t>
            </a:fld>
            <a:endParaRPr lang="en-US" dirty="0"/>
          </a:p>
        </p:txBody>
      </p:sp>
      <p:pic>
        <p:nvPicPr>
          <p:cNvPr id="9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2BF6F0CD-D881-4B80-9284-821BEC0660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704102"/>
            <a:ext cx="5314328" cy="3983197"/>
          </a:xfrm>
        </p:spPr>
      </p:pic>
    </p:spTree>
    <p:extLst>
      <p:ext uri="{BB962C8B-B14F-4D97-AF65-F5344CB8AC3E}">
        <p14:creationId xmlns:p14="http://schemas.microsoft.com/office/powerpoint/2010/main" val="250705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4ED-025C-4096-8814-C59E1BD6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Privacy Settings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6EBE-CD95-4F3F-858F-647C61843C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prompt is the </a:t>
            </a:r>
            <a:r>
              <a:rPr lang="en-US" b="1" dirty="0"/>
              <a:t>Privacy Settings Opt-In</a:t>
            </a:r>
          </a:p>
          <a:p>
            <a:pPr>
              <a:buClr>
                <a:srgbClr val="000000"/>
              </a:buClr>
            </a:pPr>
            <a:r>
              <a:rPr lang="en-US" dirty="0"/>
              <a:t>This allows HP to collect system data for analysis</a:t>
            </a:r>
            <a:endParaRPr lang="en-US" b="1" dirty="0"/>
          </a:p>
          <a:p>
            <a:pPr>
              <a:buClr>
                <a:srgbClr val="000000"/>
              </a:buClr>
            </a:pPr>
            <a:endParaRPr lang="en-US" dirty="0"/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 Select the "Yes" or "No" radial button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Press the "Submit" button</a:t>
            </a:r>
          </a:p>
        </p:txBody>
      </p:sp>
      <p:pic>
        <p:nvPicPr>
          <p:cNvPr id="6" name="Picture 6" descr="The HPPA Privacy Setting Opt In window. ">
            <a:extLst>
              <a:ext uri="{FF2B5EF4-FFF2-40B4-BE49-F238E27FC236}">
                <a16:creationId xmlns:a16="http://schemas.microsoft.com/office/drawing/2014/main" id="{1E19C8B2-FECA-42CB-B513-6B53F5180D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567180"/>
            <a:ext cx="5314328" cy="425704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DEEB8-E854-4FCC-851B-685BD1E0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3305-2EFE-4B8C-BD07-0CAB54E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A408-A2CC-4FB5-8D58-8E845488A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The next prompt is the </a:t>
            </a:r>
            <a:r>
              <a:rPr lang="en-US" b="1" dirty="0"/>
              <a:t>Questionnaire</a:t>
            </a:r>
          </a:p>
          <a:p>
            <a:pPr>
              <a:buClr>
                <a:srgbClr val="000000"/>
              </a:buClr>
            </a:pPr>
            <a:endParaRPr lang="en-US" b="1" dirty="0"/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Answer Question 1</a:t>
            </a:r>
            <a:r>
              <a:rPr lang="en-US" b="1" dirty="0"/>
              <a:t> </a:t>
            </a:r>
            <a:r>
              <a:rPr lang="en-US" dirty="0"/>
              <a:t>by selecting the appropriate radial button for your use case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Answer Question 2</a:t>
            </a:r>
            <a:r>
              <a:rPr lang="en-US" b="1" dirty="0"/>
              <a:t> </a:t>
            </a:r>
            <a:r>
              <a:rPr lang="en-US" dirty="0"/>
              <a:t> by selecting the appropriate radial button for your use case </a:t>
            </a:r>
          </a:p>
          <a:p>
            <a:pPr marL="342900" indent="-342900">
              <a:buClr>
                <a:srgbClr val="000000"/>
              </a:buClr>
              <a:buAutoNum type="arabicPeriod"/>
            </a:pPr>
            <a:r>
              <a:rPr lang="en-US" dirty="0"/>
              <a:t>Press the "Submit" button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b="1" dirty="0"/>
              <a:t>OR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Press the "Skip" button to skip the questionnaire</a:t>
            </a:r>
          </a:p>
          <a:p>
            <a:pPr marL="0" indent="0">
              <a:buClr>
                <a:srgbClr val="000000"/>
              </a:buCl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2471AF6-FDF5-4100-BE7E-545730A275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56" y="1881054"/>
            <a:ext cx="5314328" cy="362929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CDE41-6E2E-4761-8C7B-8D7E5E91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8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40BF-F974-45CC-B8B7-6F5C5175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HP Performance Advisor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0A39-4822-4C0F-9E05-A05864B5C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 of how to use HPPA after installation, grouped by menu subdivisions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29C2E-FD66-4889-83CF-BCE9D6E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4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6090-EAC4-4E52-B857-F709D86A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2BAB1-A4B3-47F9-AF33-973DD288D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Items you'll see upon launching HPPA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0771C-5710-49F3-93A1-1422263E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 v4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  <a:extLst>
    <a:ext uri="{05A4C25C-085E-4340-85A3-A5531E510DB2}">
      <thm15:themeFamily xmlns:thm15="http://schemas.microsoft.com/office/thememl/2012/main" name="HP_PPT_Standard_16x9_EN.potx [Read-Only]" id="{DD2DA9C5-328C-4C46-A3FB-E3EB934EA8C3}" vid="{8A13E711-088A-4DAA-811C-7AC1C199EB50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HP_PPT_Standard_16x9_EN</Template>
  <TotalTime>793</TotalTime>
  <Words>15</Words>
  <Application>Microsoft Office PowerPoint</Application>
  <PresentationFormat>Custom</PresentationFormat>
  <Paragraphs>7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HP Standard 16x9 v4</vt:lpstr>
      <vt:lpstr>3LS HP Performance Advisor Tutorial</vt:lpstr>
      <vt:lpstr>What is HP Performance Advisor?</vt:lpstr>
      <vt:lpstr>Installation Instructions</vt:lpstr>
      <vt:lpstr>First Time Launch Procedure</vt:lpstr>
      <vt:lpstr>EULA</vt:lpstr>
      <vt:lpstr>Privacy Settings </vt:lpstr>
      <vt:lpstr>Questionnaire</vt:lpstr>
      <vt:lpstr>Using HP Performance Advisor</vt:lpstr>
      <vt:lpstr>Main Menu</vt:lpstr>
      <vt:lpstr>Platform Interrogation</vt:lpstr>
      <vt:lpstr>Configuration Warnings</vt:lpstr>
      <vt:lpstr>The Sidebar</vt:lpstr>
      <vt:lpstr>The Sidebar</vt:lpstr>
      <vt:lpstr>Your Computer</vt:lpstr>
      <vt:lpstr>Block Diagram</vt:lpstr>
      <vt:lpstr>Configuration Details</vt:lpstr>
      <vt:lpstr>Configuration Report</vt:lpstr>
      <vt:lpstr>BIOS Settings</vt:lpstr>
      <vt:lpstr>Graphics Driver Download</vt:lpstr>
      <vt:lpstr>System Sensors</vt:lpstr>
      <vt:lpstr>Settings</vt:lpstr>
      <vt:lpstr>Your Software</vt:lpstr>
      <vt:lpstr>Show All Supported Software Vendors</vt:lpstr>
      <vt:lpstr>ZCentral Remote Boost Receiver and Sender</vt:lpstr>
      <vt:lpstr>Your Performance</vt:lpstr>
      <vt:lpstr>Workstation Monitor – Record Performance Data</vt:lpstr>
      <vt:lpstr>Workstation Monitor – Record Performance Data</vt:lpstr>
      <vt:lpstr>Workstation Monitor – Play Back Performance Data</vt:lpstr>
      <vt:lpstr>Workstation Monitor – Play Back Performance Data</vt:lpstr>
      <vt:lpstr>Workstation Monitor – Play Back Performance Data</vt:lpstr>
      <vt:lpstr>Workstation Monitor – Play Back Performance Data</vt:lpstr>
      <vt:lpstr>Graphics Card Monitor</vt:lpstr>
      <vt:lpstr>Memory Graph</vt:lpstr>
      <vt:lpstr>Manage CPU Affinity</vt:lpstr>
      <vt:lpstr>HP Storage Advisor – Capture Activity</vt:lpstr>
      <vt:lpstr>Other Items</vt:lpstr>
      <vt:lpstr>White Papers</vt:lpstr>
      <vt:lpstr>Help Mode</vt:lpstr>
      <vt:lpstr>Privacy Settings – Consent &amp; Questionnaire</vt:lpstr>
      <vt:lpstr>About &amp; Exit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Foxconn Forests Z8/Z6 G4 Site Pilot</dc:title>
  <dc:creator>Smalley, Collin</dc:creator>
  <cp:lastModifiedBy>Smalley, Collin</cp:lastModifiedBy>
  <cp:revision>1028</cp:revision>
  <dcterms:created xsi:type="dcterms:W3CDTF">2017-10-10T13:51:56Z</dcterms:created>
  <dcterms:modified xsi:type="dcterms:W3CDTF">2021-10-07T20:12:39Z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1755665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D6.2.10</vt:lpwstr>
  </property>
</Properties>
</file>