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55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1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8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7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5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28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7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4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5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0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03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AF9B-FA97-481A-8214-0570FB863520}" type="datetimeFigureOut">
              <a:rPr lang="es-CL" smtClean="0"/>
              <a:t>15-09-2017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CA14-2AF4-47F6-9FC9-1E0E5FA53A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9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Funcionalidades de Proyecto </a:t>
            </a:r>
            <a:r>
              <a:rPr lang="es-CL" dirty="0" err="1"/>
              <a:t>PmBok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8178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extLst>
              <a:ext uri="{FF2B5EF4-FFF2-40B4-BE49-F238E27FC236}">
                <a16:creationId xmlns:a16="http://schemas.microsoft.com/office/drawing/2014/main" id="{E044169D-7D9B-426D-84BA-A8DB71C17667}"/>
              </a:ext>
            </a:extLst>
          </p:cNvPr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ingresa a su cuenta en la Web</a:t>
            </a: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AA17184A-9ADE-43DE-8B40-0DAC414A952C}"/>
              </a:ext>
            </a:extLst>
          </p:cNvPr>
          <p:cNvSpPr/>
          <p:nvPr/>
        </p:nvSpPr>
        <p:spPr>
          <a:xfrm>
            <a:off x="2483768" y="2437657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Ingresa a un curso y selecciona una tarea para ver su calificación y observaciones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B470E9F5-030F-43CB-9A2B-498B272C93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9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Título">
            <a:extLst>
              <a:ext uri="{FF2B5EF4-FFF2-40B4-BE49-F238E27FC236}">
                <a16:creationId xmlns:a16="http://schemas.microsoft.com/office/drawing/2014/main" id="{D7D59647-4DE6-41E8-A9A7-B1A5D62A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Revisar Calificaciones - Alumno</a:t>
            </a:r>
          </a:p>
        </p:txBody>
      </p:sp>
    </p:spTree>
    <p:extLst>
      <p:ext uri="{BB962C8B-B14F-4D97-AF65-F5344CB8AC3E}">
        <p14:creationId xmlns:p14="http://schemas.microsoft.com/office/powerpoint/2010/main" val="402353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L" dirty="0"/>
              <a:t>Crear Versión PMBOK - Administrador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1916832"/>
            <a:ext cx="1554316" cy="1728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 entra a la plataforma y selecciona Mantenedor PMBOK y selecciona agregar nueva versión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4"/>
            <a:ext cx="1562942" cy="1865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Ingresa versión al cual pertenece y posteriormente crea los procesos, y todos sus títulos, en conjunto con sus guías (Pueden ser en foto o texto)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 flipV="1">
            <a:off x="1691680" y="2780929"/>
            <a:ext cx="792088" cy="255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324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La versión del PMBOK es creada y está disponible para crear tareas con ella.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868012" y="4425055"/>
            <a:ext cx="3930895" cy="2432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r>
              <a:rPr lang="es-CL" dirty="0"/>
              <a:t>Entrada 1</a:t>
            </a:r>
          </a:p>
          <a:p>
            <a:r>
              <a:rPr lang="es-CL" dirty="0"/>
              <a:t>Entrada 2</a:t>
            </a:r>
          </a:p>
          <a:p>
            <a:endParaRPr lang="es-CL" sz="900" dirty="0"/>
          </a:p>
          <a:p>
            <a:endParaRPr lang="es-CL" sz="900" dirty="0"/>
          </a:p>
          <a:p>
            <a:endParaRPr lang="es-CL" sz="900" dirty="0"/>
          </a:p>
        </p:txBody>
      </p:sp>
      <p:sp>
        <p:nvSpPr>
          <p:cNvPr id="16" name="15 Rectángulo"/>
          <p:cNvSpPr/>
          <p:nvPr/>
        </p:nvSpPr>
        <p:spPr>
          <a:xfrm>
            <a:off x="3900058" y="4437112"/>
            <a:ext cx="624003" cy="2329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/>
              <a:t>Entradas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510789" y="4446175"/>
            <a:ext cx="1453432" cy="22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/>
              <a:t>Herramientas y técnicas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964221" y="4453415"/>
            <a:ext cx="624003" cy="23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/>
              <a:t>Salidas</a:t>
            </a:r>
          </a:p>
        </p:txBody>
      </p:sp>
      <p:sp>
        <p:nvSpPr>
          <p:cNvPr id="20" name="19 Flecha doblada"/>
          <p:cNvSpPr/>
          <p:nvPr/>
        </p:nvSpPr>
        <p:spPr>
          <a:xfrm>
            <a:off x="4212059" y="3645025"/>
            <a:ext cx="741215" cy="78003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38084" y="5301208"/>
            <a:ext cx="54458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Nueva</a:t>
            </a:r>
            <a:endParaRPr lang="es-CL" dirty="0"/>
          </a:p>
        </p:txBody>
      </p:sp>
      <p:cxnSp>
        <p:nvCxnSpPr>
          <p:cNvPr id="23" name="22 Conector angular"/>
          <p:cNvCxnSpPr>
            <a:stCxn id="21" idx="2"/>
          </p:cNvCxnSpPr>
          <p:nvPr/>
        </p:nvCxnSpPr>
        <p:spPr>
          <a:xfrm rot="16200000" flipH="1">
            <a:off x="4549199" y="5206399"/>
            <a:ext cx="288032" cy="7656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237505" y="5373216"/>
            <a:ext cx="1715103" cy="10801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867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Registro de Usuario - Alumno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9512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Ingresa 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55776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Selecciona Registrar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25282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Ingresa Nombre y correo UNAB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s-CL" dirty="0"/>
              <a:t>Correo UNAB:</a:t>
            </a:r>
          </a:p>
          <a:p>
            <a:r>
              <a:rPr lang="es-CL" dirty="0"/>
              <a:t>Contraseña:</a:t>
            </a:r>
          </a:p>
          <a:p>
            <a:r>
              <a:rPr lang="es-CL" dirty="0"/>
              <a:t>Re Contraseña: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Apellido Paterno:</a:t>
            </a:r>
          </a:p>
          <a:p>
            <a:r>
              <a:rPr lang="es-CL" dirty="0"/>
              <a:t>Apellido Materno: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345256" y="5075854"/>
            <a:ext cx="1143068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5985216" y="5877272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6790658" y="6148536"/>
            <a:ext cx="1111594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6828927" y="6408914"/>
            <a:ext cx="1035056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395536" y="5971324"/>
            <a:ext cx="1035056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1430592" y="5858666"/>
            <a:ext cx="327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= </a:t>
            </a:r>
            <a:r>
              <a:rPr lang="es-CL" dirty="0" err="1"/>
              <a:t>TextField</a:t>
            </a:r>
            <a:r>
              <a:rPr lang="es-CL" dirty="0"/>
              <a:t>, Entrada de datos, </a:t>
            </a:r>
            <a:r>
              <a:rPr lang="es-CL" dirty="0" err="1"/>
              <a:t>etc</a:t>
            </a:r>
            <a:endParaRPr lang="es-CL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488324" y="5009362"/>
            <a:ext cx="141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@uandresbello.edu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8193581" y="4725144"/>
            <a:ext cx="0" cy="284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113754" y="4535542"/>
            <a:ext cx="3850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/>
              <a:t>Estático, solo pueden registrarse con correo @uandresbello.edu</a:t>
            </a:r>
          </a:p>
        </p:txBody>
      </p:sp>
      <p:sp>
        <p:nvSpPr>
          <p:cNvPr id="22" name="2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7488324" y="2427785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confirma cuenta x mail enviado a correo institucional</a:t>
            </a:r>
          </a:p>
        </p:txBody>
      </p:sp>
      <p:cxnSp>
        <p:nvCxnSpPr>
          <p:cNvPr id="25" name="24 Conector recto de flecha"/>
          <p:cNvCxnSpPr>
            <a:stCxn id="4" idx="3"/>
            <a:endCxn id="5" idx="1"/>
          </p:cNvCxnSpPr>
          <p:nvPr/>
        </p:nvCxnSpPr>
        <p:spPr>
          <a:xfrm>
            <a:off x="1763688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6" idx="1"/>
          </p:cNvCxnSpPr>
          <p:nvPr/>
        </p:nvCxnSpPr>
        <p:spPr>
          <a:xfrm>
            <a:off x="4110092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23" idx="1"/>
          </p:cNvCxnSpPr>
          <p:nvPr/>
        </p:nvCxnSpPr>
        <p:spPr>
          <a:xfrm>
            <a:off x="6588224" y="3036404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6250598" y="5301208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6516216" y="5589240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3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Registro de Usuario - Profesor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9512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Administrador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55776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Administrador Selecciona Crear Usuario Profesor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25282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Administrador Ingresa Nombre y correo de docente (Cualquier correo, no se restringe a UNAB)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/>
              <a:t>Correo UNAB:</a:t>
            </a:r>
          </a:p>
          <a:p>
            <a:r>
              <a:rPr lang="es-CL" dirty="0"/>
              <a:t>Contraseña:</a:t>
            </a:r>
          </a:p>
          <a:p>
            <a:r>
              <a:rPr lang="es-CL" dirty="0"/>
              <a:t>Re Contraseña: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Apellido Paterno:</a:t>
            </a:r>
          </a:p>
          <a:p>
            <a:r>
              <a:rPr lang="es-CL" dirty="0"/>
              <a:t>Apellido Materno:</a:t>
            </a:r>
          </a:p>
        </p:txBody>
      </p:sp>
      <p:sp>
        <p:nvSpPr>
          <p:cNvPr id="9" name="8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7488324" y="2427785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Usuario Administrador envía manualmente por correo sus credenciales</a:t>
            </a:r>
          </a:p>
        </p:txBody>
      </p:sp>
      <p:cxnSp>
        <p:nvCxnSpPr>
          <p:cNvPr id="11" name="10 Conector recto de flecha"/>
          <p:cNvCxnSpPr>
            <a:stCxn id="4" idx="3"/>
            <a:endCxn id="5" idx="1"/>
          </p:cNvCxnSpPr>
          <p:nvPr/>
        </p:nvCxnSpPr>
        <p:spPr>
          <a:xfrm>
            <a:off x="1763688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6" idx="1"/>
          </p:cNvCxnSpPr>
          <p:nvPr/>
        </p:nvCxnSpPr>
        <p:spPr>
          <a:xfrm>
            <a:off x="4110092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0" idx="1"/>
          </p:cNvCxnSpPr>
          <p:nvPr/>
        </p:nvCxnSpPr>
        <p:spPr>
          <a:xfrm>
            <a:off x="6588224" y="3036404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Llamada rectangular redondeada"/>
          <p:cNvSpPr/>
          <p:nvPr/>
        </p:nvSpPr>
        <p:spPr>
          <a:xfrm>
            <a:off x="7380312" y="1268760"/>
            <a:ext cx="1518526" cy="1008112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/>
              <a:t>Automatizar solo si no impacta en el tiempo </a:t>
            </a:r>
          </a:p>
          <a:p>
            <a:pPr algn="ctr"/>
            <a:r>
              <a:rPr lang="es-CL" sz="900" dirty="0"/>
              <a:t>(Al crear usuario  Sistema envía credenciales automáticamente al correo del Profesor)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/>
              <a:t>Correo:</a:t>
            </a:r>
          </a:p>
          <a:p>
            <a:r>
              <a:rPr lang="es-CL" dirty="0"/>
              <a:t>Contraseña:</a:t>
            </a:r>
          </a:p>
          <a:p>
            <a:r>
              <a:rPr lang="es-CL" dirty="0"/>
              <a:t>Re Contraseña:</a:t>
            </a:r>
          </a:p>
          <a:p>
            <a:r>
              <a:rPr lang="es-CL" dirty="0"/>
              <a:t>Nombre:</a:t>
            </a:r>
          </a:p>
          <a:p>
            <a:r>
              <a:rPr lang="es-CL" dirty="0"/>
              <a:t>Apellido Paterno:</a:t>
            </a:r>
          </a:p>
          <a:p>
            <a:r>
              <a:rPr lang="es-CL" dirty="0"/>
              <a:t>Apellido Materno: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827846" y="4832244"/>
            <a:ext cx="1143068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6039340" y="5633662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6844782" y="5904926"/>
            <a:ext cx="1111594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6883051" y="6165304"/>
            <a:ext cx="1035056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Rectángulo"/>
          <p:cNvSpPr/>
          <p:nvPr/>
        </p:nvSpPr>
        <p:spPr>
          <a:xfrm>
            <a:off x="6304722" y="5057598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20 Rectángulo"/>
          <p:cNvSpPr/>
          <p:nvPr/>
        </p:nvSpPr>
        <p:spPr>
          <a:xfrm>
            <a:off x="6570340" y="5345630"/>
            <a:ext cx="1080120" cy="144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9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Login</a:t>
            </a:r>
            <a:r>
              <a:rPr lang="es-CL" dirty="0"/>
              <a:t> – Todos los Usuarios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9512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55776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Ingresa Usuario y Contraseña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25282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entra a la plataforma y visualiza módulos disponibles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474667" y="3897052"/>
            <a:ext cx="1605357" cy="133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-Crear nuevos cursos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-Acepta solicitudes de ingreso a un curso de alumnos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-Des inscribe alumnos de un curso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-Crea nuevas tareas en un curso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-Asigna a los procesos de una Tarea uno o más Alumnos.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-Revisa las tareas de sus cursos y las califica</a:t>
            </a:r>
          </a:p>
          <a:p>
            <a:pPr algn="ctr"/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 de flecha"/>
          <p:cNvCxnSpPr>
            <a:stCxn id="4" idx="3"/>
            <a:endCxn id="5" idx="1"/>
          </p:cNvCxnSpPr>
          <p:nvPr/>
        </p:nvCxnSpPr>
        <p:spPr>
          <a:xfrm>
            <a:off x="1763688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6" idx="1"/>
          </p:cNvCxnSpPr>
          <p:nvPr/>
        </p:nvCxnSpPr>
        <p:spPr>
          <a:xfrm>
            <a:off x="4110092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74566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540846" y="4149080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Puede recuperar contraseña con ayuda de su correo registrado</a:t>
            </a:r>
          </a:p>
        </p:txBody>
      </p:sp>
      <p:cxnSp>
        <p:nvCxnSpPr>
          <p:cNvPr id="13" name="12 Conector recto de flecha"/>
          <p:cNvCxnSpPr>
            <a:stCxn id="5" idx="2"/>
            <a:endCxn id="11" idx="0"/>
          </p:cNvCxnSpPr>
          <p:nvPr/>
        </p:nvCxnSpPr>
        <p:spPr>
          <a:xfrm>
            <a:off x="3332934" y="364502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7488324" y="5333933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-Solicitud de ingreso a Curso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-Completar Tareas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-Ve calificaciones de las tareas realizadas en la plataforma por curso</a:t>
            </a: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474666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-Crear usuario Profesor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-Agregar nueva Versión de PMBOK</a:t>
            </a:r>
          </a:p>
          <a:p>
            <a:pPr algn="ctr"/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angular"/>
          <p:cNvCxnSpPr>
            <a:stCxn id="6" idx="2"/>
            <a:endCxn id="7" idx="1"/>
          </p:cNvCxnSpPr>
          <p:nvPr/>
        </p:nvCxnSpPr>
        <p:spPr>
          <a:xfrm rot="16200000" flipH="1">
            <a:off x="6181660" y="3270118"/>
            <a:ext cx="918101" cy="16679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6" idx="2"/>
            <a:endCxn id="14" idx="1"/>
          </p:cNvCxnSpPr>
          <p:nvPr/>
        </p:nvCxnSpPr>
        <p:spPr>
          <a:xfrm rot="16200000" flipH="1">
            <a:off x="5498774" y="3953003"/>
            <a:ext cx="2297528" cy="16815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Crear Curso - Profesor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 entra a la plataforma y selecciona crear curso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sistema le solicita ingresar Nombre y NRC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curso es creado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Crear Tarea - Profesor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3768" y="2427785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selecciona un curso creado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selecciona Nueva Tarea y el sistema le pide llenar el formulario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303640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La tarea es creada y los alumnos notificados al correo registrado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796136" y="3645025"/>
            <a:ext cx="189080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967943" y="4437112"/>
            <a:ext cx="3930895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/>
              <a:t>Seleccionar </a:t>
            </a:r>
            <a:r>
              <a:rPr lang="es-CL" dirty="0" err="1"/>
              <a:t>Pmbok</a:t>
            </a:r>
            <a:r>
              <a:rPr lang="es-CL" dirty="0"/>
              <a:t>: </a:t>
            </a:r>
            <a:r>
              <a:rPr lang="es-CL" sz="1050" dirty="0"/>
              <a:t>(Seleccionar de una lista de versiones de </a:t>
            </a:r>
            <a:r>
              <a:rPr lang="es-CL" sz="1050" dirty="0" err="1"/>
              <a:t>pmbok</a:t>
            </a:r>
            <a:r>
              <a:rPr lang="es-CL" sz="1050" dirty="0"/>
              <a:t> disponibles)</a:t>
            </a:r>
          </a:p>
          <a:p>
            <a:r>
              <a:rPr lang="es-CL" dirty="0"/>
              <a:t>Seleccionar procesos</a:t>
            </a:r>
            <a:r>
              <a:rPr lang="es-CL" dirty="0">
                <a:sym typeface="Wingdings" panose="05000000000000000000" pitchFamily="2" charset="2"/>
              </a:rPr>
              <a:t>: </a:t>
            </a:r>
            <a:r>
              <a:rPr lang="es-CL" sz="900" dirty="0">
                <a:sym typeface="Wingdings" panose="05000000000000000000" pitchFamily="2" charset="2"/>
              </a:rPr>
              <a:t>(De una lista de procesos ordenados por grupo de procesos, con </a:t>
            </a:r>
            <a:r>
              <a:rPr lang="es-CL" sz="900" dirty="0" err="1">
                <a:sym typeface="Wingdings" panose="05000000000000000000" pitchFamily="2" charset="2"/>
              </a:rPr>
              <a:t>checkbox</a:t>
            </a:r>
            <a:r>
              <a:rPr lang="es-CL" sz="900" dirty="0">
                <a:sym typeface="Wingdings" panose="05000000000000000000" pitchFamily="2" charset="2"/>
              </a:rPr>
              <a:t> al lado de los procesos ,puede seleccionar 1, varios o todos, al lado debe indicar que alumnos del curso serán responsables [1 o varios])</a:t>
            </a:r>
            <a:endParaRPr lang="es-CL" sz="900" dirty="0"/>
          </a:p>
          <a:p>
            <a:r>
              <a:rPr lang="es-CL" dirty="0"/>
              <a:t>Fecha de entrega: </a:t>
            </a:r>
            <a:r>
              <a:rPr lang="es-CL" sz="900" dirty="0"/>
              <a:t>(Seleccionar de Calendario??)</a:t>
            </a:r>
          </a:p>
        </p:txBody>
      </p:sp>
    </p:spTree>
    <p:extLst>
      <p:ext uri="{BB962C8B-B14F-4D97-AF65-F5344CB8AC3E}">
        <p14:creationId xmlns:p14="http://schemas.microsoft.com/office/powerpoint/2010/main" val="6269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37657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selecciona un curso de la lista de cursos disponibles y solicita entrar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5"/>
            <a:ext cx="1562942" cy="12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visualiza solicitud en la pagina del curso en cuestión y acepta o rechaza 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9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2427784"/>
            <a:ext cx="1605357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El Alumno queda inscrito al curso o se notifica el rechazo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Registrar curso - Alumno</a:t>
            </a:r>
          </a:p>
        </p:txBody>
      </p:sp>
    </p:spTree>
    <p:extLst>
      <p:ext uri="{BB962C8B-B14F-4D97-AF65-F5344CB8AC3E}">
        <p14:creationId xmlns:p14="http://schemas.microsoft.com/office/powerpoint/2010/main" val="142026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Realizar Tarea - Alumno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1210546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ingresa a su cuenta en la Web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488906" y="1210546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selecciona un curso inscrito y luego una tarea pendiente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958360" y="1210546"/>
            <a:ext cx="1864632" cy="136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selecciona un proceso disponible y navega entre Entradas, Herramientas y técnicas y Salidas </a:t>
            </a:r>
            <a:r>
              <a:rPr lang="es-CL" sz="1050" b="1" dirty="0">
                <a:latin typeface="Arial" panose="020B0604020202020204" pitchFamily="34" charset="0"/>
                <a:cs typeface="Arial" panose="020B0604020202020204" pitchFamily="34" charset="0"/>
              </a:rPr>
              <a:t>(A modo de pestañas??)</a:t>
            </a: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691680" y="1819166"/>
            <a:ext cx="7972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7" idx="1"/>
          </p:cNvCxnSpPr>
          <p:nvPr/>
        </p:nvCxnSpPr>
        <p:spPr>
          <a:xfrm>
            <a:off x="4043170" y="1819166"/>
            <a:ext cx="915190" cy="73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822992" y="2276872"/>
            <a:ext cx="6862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7509198" y="1625792"/>
            <a:ext cx="1605357" cy="1803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Alumno sube archivo(s) en cada uno de sus elementos junto con un comentario y nota por elemento. 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(La nota representa el nivel del cumplimiento  con el </a:t>
            </a:r>
            <a:r>
              <a:rPr lang="es-CL" sz="700" b="1" dirty="0" err="1"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s-CL" sz="700" b="1" dirty="0">
                <a:latin typeface="Arial" panose="020B0604020202020204" pitchFamily="34" charset="0"/>
                <a:cs typeface="Arial" panose="020B0604020202020204" pitchFamily="34" charset="0"/>
              </a:rPr>
              <a:t> que el alumno infiere)</a:t>
            </a: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5064222" y="2574034"/>
            <a:ext cx="189080" cy="76605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4236029" y="3340090"/>
            <a:ext cx="3930895" cy="325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Subir archivo(s): </a:t>
            </a:r>
            <a:r>
              <a:rPr lang="es-CL" sz="1050" dirty="0"/>
              <a:t>(puede ser más de uno, restringir peso del archivo en </a:t>
            </a:r>
            <a:r>
              <a:rPr lang="es-CL" sz="1050" dirty="0" err="1"/>
              <a:t>mb</a:t>
            </a:r>
            <a:r>
              <a:rPr lang="es-CL" sz="1050" dirty="0"/>
              <a:t>… 20?? 10???)</a:t>
            </a:r>
          </a:p>
          <a:p>
            <a:r>
              <a:rPr lang="es-CL" dirty="0"/>
              <a:t>Comentario</a:t>
            </a:r>
            <a:r>
              <a:rPr lang="es-CL" dirty="0">
                <a:sym typeface="Wingdings" panose="05000000000000000000" pitchFamily="2" charset="2"/>
              </a:rPr>
              <a:t>: </a:t>
            </a:r>
            <a:r>
              <a:rPr lang="es-CL" sz="900" dirty="0">
                <a:sym typeface="Wingdings" panose="05000000000000000000" pitchFamily="2" charset="2"/>
              </a:rPr>
              <a:t>(El alumno acá comenta que le </a:t>
            </a:r>
            <a:r>
              <a:rPr lang="es-CL" sz="900" dirty="0" err="1">
                <a:sym typeface="Wingdings" panose="05000000000000000000" pitchFamily="2" charset="2"/>
              </a:rPr>
              <a:t>parecio</a:t>
            </a:r>
            <a:r>
              <a:rPr lang="es-CL" sz="900" dirty="0">
                <a:sym typeface="Wingdings" panose="05000000000000000000" pitchFamily="2" charset="2"/>
              </a:rPr>
              <a:t> el documento, la observaciones, que mejorar, etc… texto plano largo 1000? 1500? 2000? </a:t>
            </a:r>
            <a:r>
              <a:rPr lang="es-CL" sz="900" dirty="0" err="1">
                <a:sym typeface="Wingdings" panose="05000000000000000000" pitchFamily="2" charset="2"/>
              </a:rPr>
              <a:t>Sky</a:t>
            </a:r>
            <a:r>
              <a:rPr lang="es-CL" sz="900" dirty="0">
                <a:sym typeface="Wingdings" panose="05000000000000000000" pitchFamily="2" charset="2"/>
              </a:rPr>
              <a:t> </a:t>
            </a:r>
            <a:r>
              <a:rPr lang="es-CL" sz="900" dirty="0" err="1">
                <a:sym typeface="Wingdings" panose="05000000000000000000" pitchFamily="2" charset="2"/>
              </a:rPr>
              <a:t>is</a:t>
            </a:r>
            <a:r>
              <a:rPr lang="es-CL" sz="900" dirty="0">
                <a:sym typeface="Wingdings" panose="05000000000000000000" pitchFamily="2" charset="2"/>
              </a:rPr>
              <a:t> </a:t>
            </a:r>
            <a:r>
              <a:rPr lang="es-CL" sz="900" dirty="0" err="1">
                <a:sym typeface="Wingdings" panose="05000000000000000000" pitchFamily="2" charset="2"/>
              </a:rPr>
              <a:t>limit</a:t>
            </a:r>
            <a:r>
              <a:rPr lang="es-CL" sz="900" dirty="0">
                <a:sym typeface="Wingdings" panose="05000000000000000000" pitchFamily="2" charset="2"/>
              </a:rPr>
              <a:t>?)</a:t>
            </a:r>
            <a:endParaRPr lang="es-CL" sz="900" dirty="0"/>
          </a:p>
          <a:p>
            <a:r>
              <a:rPr lang="es-CL" dirty="0"/>
              <a:t>Nota: </a:t>
            </a:r>
            <a:r>
              <a:rPr lang="es-CL" sz="900" dirty="0"/>
              <a:t>(de 1 a 7 entero, puede ser un </a:t>
            </a:r>
            <a:r>
              <a:rPr lang="es-CL" sz="900" dirty="0" err="1"/>
              <a:t>radiobutton</a:t>
            </a:r>
            <a:r>
              <a:rPr lang="es-CL" sz="900" dirty="0"/>
              <a:t> enumerado de 1 a 7 para evitar otra entrada propensa errores)</a:t>
            </a:r>
          </a:p>
          <a:p>
            <a:endParaRPr lang="es-CL" sz="900" dirty="0"/>
          </a:p>
        </p:txBody>
      </p:sp>
      <p:sp>
        <p:nvSpPr>
          <p:cNvPr id="18" name="17 Llamada de nube"/>
          <p:cNvSpPr/>
          <p:nvPr/>
        </p:nvSpPr>
        <p:spPr>
          <a:xfrm>
            <a:off x="6201477" y="-171400"/>
            <a:ext cx="2952328" cy="179719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Cada Proceso con sus respectivo contenido </a:t>
            </a:r>
            <a:r>
              <a:rPr lang="es-CL" sz="1000" dirty="0" err="1">
                <a:latin typeface="Arial" panose="020B0604020202020204" pitchFamily="34" charset="0"/>
                <a:cs typeface="Arial" panose="020B0604020202020204" pitchFamily="34" charset="0"/>
              </a:rPr>
              <a:t>tendra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000" dirty="0" err="1">
                <a:latin typeface="Arial" panose="020B0604020202020204" pitchFamily="34" charset="0"/>
                <a:cs typeface="Arial" panose="020B0604020202020204" pitchFamily="34" charset="0"/>
              </a:rPr>
              <a:t>guias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para el usuario copiadas o inferidas del </a:t>
            </a:r>
            <a:r>
              <a:rPr lang="es-CL" sz="1000" dirty="0" err="1"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(Mostrar la imagen del proceso en </a:t>
            </a:r>
            <a:r>
              <a:rPr lang="es-CL" sz="1000" dirty="0" err="1">
                <a:latin typeface="Arial" panose="020B0604020202020204" pitchFamily="34" charset="0"/>
                <a:cs typeface="Arial" panose="020B0604020202020204" pitchFamily="34" charset="0"/>
              </a:rPr>
              <a:t>cuestion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L" sz="1000" dirty="0" err="1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para que el usuario pueda analizar los documentos)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236029" y="3340092"/>
            <a:ext cx="624003" cy="2329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/>
              <a:t>Entradas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846760" y="3349155"/>
            <a:ext cx="1453432" cy="223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/>
              <a:t>Herramientas y técnicas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300192" y="3356395"/>
            <a:ext cx="624003" cy="23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/>
              <a:t>Salidas</a:t>
            </a:r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9920"/>
              </p:ext>
            </p:extLst>
          </p:nvPr>
        </p:nvGraphicFramePr>
        <p:xfrm>
          <a:off x="4290448" y="3624478"/>
          <a:ext cx="1905000" cy="34373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737">
                <a:tc>
                  <a:txBody>
                    <a:bodyPr/>
                    <a:lstStyle/>
                    <a:p>
                      <a:r>
                        <a:rPr lang="es-CL" sz="800" b="0" i="0" dirty="0">
                          <a:solidFill>
                            <a:srgbClr val="FF0000"/>
                          </a:solidFill>
                          <a:effectLst/>
                          <a:latin typeface="MyriadPro-Regular"/>
                        </a:rPr>
                        <a:t>1. Enunciado del trabajo del proyecto</a:t>
                      </a:r>
                      <a:endParaRPr lang="es-CL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619500" y="366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22527"/>
              </p:ext>
            </p:extLst>
          </p:nvPr>
        </p:nvGraphicFramePr>
        <p:xfrm>
          <a:off x="4300802" y="5445224"/>
          <a:ext cx="1905000" cy="97890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8906">
                <a:tc>
                  <a:txBody>
                    <a:bodyPr/>
                    <a:lstStyle/>
                    <a:p>
                      <a: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  <a:t>2. Caso de negocio</a:t>
                      </a:r>
                      <a:b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</a:br>
                      <a: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  <a:t>3. Acuerdos</a:t>
                      </a:r>
                      <a:b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</a:br>
                      <a: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  <a:t>4. Factores ambientales de la empresa</a:t>
                      </a:r>
                      <a:b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</a:br>
                      <a:r>
                        <a:rPr lang="es-CL" sz="800" b="0" i="0" dirty="0">
                          <a:solidFill>
                            <a:srgbClr val="231F20"/>
                          </a:solidFill>
                          <a:effectLst/>
                          <a:latin typeface="MyriadPro-Regular"/>
                        </a:rPr>
                        <a:t>5. Activos de los procesos de la organización</a:t>
                      </a:r>
                      <a:endParaRPr lang="es-CL" sz="1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19500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30 Conector recto de flecha"/>
          <p:cNvCxnSpPr>
            <a:endCxn id="26" idx="1"/>
          </p:cNvCxnSpPr>
          <p:nvPr/>
        </p:nvCxnSpPr>
        <p:spPr>
          <a:xfrm>
            <a:off x="3266064" y="3789040"/>
            <a:ext cx="1024384" cy="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723861" y="348126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Seleccionado</a:t>
            </a:r>
          </a:p>
        </p:txBody>
      </p:sp>
    </p:spTree>
    <p:extLst>
      <p:ext uri="{BB962C8B-B14F-4D97-AF65-F5344CB8AC3E}">
        <p14:creationId xmlns:p14="http://schemas.microsoft.com/office/powerpoint/2010/main" val="11099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2427785"/>
            <a:ext cx="158417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ingresa a su cuenta en la Web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3768" y="2437657"/>
            <a:ext cx="1554316" cy="121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Ingresa a un curso y selecciona una tarea para calificar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53274" y="2427784"/>
            <a:ext cx="1778966" cy="1361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Profesor descarga archivos subidos por alumnos y califica en un cuadro similar al del alumno cada elemento y deja comentario</a:t>
            </a:r>
          </a:p>
        </p:txBody>
      </p:sp>
      <p:cxnSp>
        <p:nvCxnSpPr>
          <p:cNvPr id="7" name="6 Conector recto de flecha"/>
          <p:cNvCxnSpPr>
            <a:stCxn id="4" idx="3"/>
            <a:endCxn id="5" idx="1"/>
          </p:cNvCxnSpPr>
          <p:nvPr/>
        </p:nvCxnSpPr>
        <p:spPr>
          <a:xfrm>
            <a:off x="1691680" y="3036405"/>
            <a:ext cx="792088" cy="9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6" idx="1"/>
          </p:cNvCxnSpPr>
          <p:nvPr/>
        </p:nvCxnSpPr>
        <p:spPr>
          <a:xfrm>
            <a:off x="4038084" y="3036405"/>
            <a:ext cx="915190" cy="72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502558" y="3046276"/>
            <a:ext cx="9001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402658" y="1052736"/>
            <a:ext cx="1605357" cy="259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Al final </a:t>
            </a:r>
            <a:r>
              <a:rPr lang="es-CL" sz="1200" b="1">
                <a:latin typeface="Arial" panose="020B0604020202020204" pitchFamily="34" charset="0"/>
                <a:cs typeface="Arial" panose="020B0604020202020204" pitchFamily="34" charset="0"/>
              </a:rPr>
              <a:t>muestra un cuadro 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final por alumno en donde puede incluir un comentario general, se le propone una nota que es el promedio de sus tareas pero el puede modificarlo o aceptar lo propuesto</a:t>
            </a:r>
            <a:endParaRPr lang="es-CL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Revisar Tarea - Profesor</a:t>
            </a:r>
          </a:p>
        </p:txBody>
      </p:sp>
    </p:spTree>
    <p:extLst>
      <p:ext uri="{BB962C8B-B14F-4D97-AF65-F5344CB8AC3E}">
        <p14:creationId xmlns:p14="http://schemas.microsoft.com/office/powerpoint/2010/main" val="4050437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888</Words>
  <Application>Microsoft Office PowerPoint</Application>
  <PresentationFormat>Presentación en pantalla (4:3)</PresentationFormat>
  <Paragraphs>112</Paragraphs>
  <Slides>11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MyriadPro-Regular</vt:lpstr>
      <vt:lpstr>Wingdings</vt:lpstr>
      <vt:lpstr>Tema de Office</vt:lpstr>
      <vt:lpstr>Funcionalidades de Proyecto PmBok</vt:lpstr>
      <vt:lpstr>Registro de Usuario - Alumno</vt:lpstr>
      <vt:lpstr>Registro de Usuario - Profesor</vt:lpstr>
      <vt:lpstr>Login – Todos los Usuarios</vt:lpstr>
      <vt:lpstr>Crear Curso - Profesor</vt:lpstr>
      <vt:lpstr>Crear Tarea - Profesor</vt:lpstr>
      <vt:lpstr>Registrar curso - Alumno</vt:lpstr>
      <vt:lpstr>Realizar Tarea - Alumno</vt:lpstr>
      <vt:lpstr>Revisar Tarea - Profesor</vt:lpstr>
      <vt:lpstr>Revisar Calificaciones - Alumno</vt:lpstr>
      <vt:lpstr>Crear Versión PMBOK - Administrador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RVillablanca</dc:creator>
  <cp:lastModifiedBy>Xaluck_Desktop</cp:lastModifiedBy>
  <cp:revision>30</cp:revision>
  <dcterms:created xsi:type="dcterms:W3CDTF">2017-09-12T13:25:44Z</dcterms:created>
  <dcterms:modified xsi:type="dcterms:W3CDTF">2017-09-16T04:09:33Z</dcterms:modified>
</cp:coreProperties>
</file>