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3" r:id="rId6"/>
    <p:sldId id="264" r:id="rId7"/>
    <p:sldId id="259" r:id="rId8"/>
    <p:sldId id="260" r:id="rId9"/>
    <p:sldId id="261" r:id="rId10"/>
    <p:sldId id="265" r:id="rId11"/>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810540" y="2123486"/>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4000" b="1" i="1" strike="noStrike" spc="-1" dirty="0" err="1">
                <a:solidFill>
                  <a:srgbClr val="333F4F"/>
                </a:solidFill>
                <a:uFill>
                  <a:solidFill>
                    <a:srgbClr val="FFFFFF"/>
                  </a:solidFill>
                </a:uFill>
                <a:latin typeface="+mj-lt"/>
                <a:ea typeface="DejaVu Sans"/>
              </a:rPr>
              <a:t>Buscador</a:t>
            </a:r>
            <a:r>
              <a:rPr lang="en-US" sz="4000" b="1" i="1" strike="noStrike" spc="-1" dirty="0">
                <a:solidFill>
                  <a:srgbClr val="333F4F"/>
                </a:solidFill>
                <a:uFill>
                  <a:solidFill>
                    <a:srgbClr val="FFFFFF"/>
                  </a:solidFill>
                </a:uFill>
                <a:latin typeface="+mj-lt"/>
                <a:ea typeface="DejaVu Sans"/>
              </a:rPr>
              <a:t> de </a:t>
            </a:r>
            <a:r>
              <a:rPr lang="en-US" sz="4000" b="1" i="1" strike="noStrike" spc="-1" dirty="0" err="1">
                <a:solidFill>
                  <a:srgbClr val="333F4F"/>
                </a:solidFill>
                <a:uFill>
                  <a:solidFill>
                    <a:srgbClr val="FFFFFF"/>
                  </a:solidFill>
                </a:uFill>
                <a:latin typeface="+mj-lt"/>
                <a:ea typeface="DejaVu Sans"/>
              </a:rPr>
              <a:t>ficheros</a:t>
            </a:r>
            <a:r>
              <a:rPr lang="en-US" sz="4000" b="1" i="1" strike="noStrike" spc="-1" dirty="0">
                <a:solidFill>
                  <a:srgbClr val="333F4F"/>
                </a:solidFill>
                <a:uFill>
                  <a:solidFill>
                    <a:srgbClr val="FFFFFF"/>
                  </a:solidFill>
                </a:uFill>
                <a:latin typeface="+mj-lt"/>
                <a:ea typeface="DejaVu Sans"/>
              </a:rPr>
              <a:t> y </a:t>
            </a:r>
            <a:r>
              <a:rPr lang="en-US" sz="4000" b="1" i="1" strike="noStrike" spc="-1" dirty="0" err="1">
                <a:solidFill>
                  <a:srgbClr val="333F4F"/>
                </a:solidFill>
                <a:uFill>
                  <a:solidFill>
                    <a:srgbClr val="FFFFFF"/>
                  </a:solidFill>
                </a:uFill>
                <a:latin typeface="+mj-lt"/>
                <a:ea typeface="DejaVu Sans"/>
              </a:rPr>
              <a:t>directorios</a:t>
            </a:r>
            <a:r>
              <a:rPr lang="en-US" sz="4000" b="1" i="1" strike="noStrike" spc="-1" dirty="0">
                <a:solidFill>
                  <a:srgbClr val="333F4F"/>
                </a:solidFill>
                <a:uFill>
                  <a:solidFill>
                    <a:srgbClr val="FFFFFF"/>
                  </a:solidFill>
                </a:uFill>
                <a:latin typeface="+mj-lt"/>
                <a:ea typeface="DejaVu Sans"/>
              </a:rPr>
              <a:t> </a:t>
            </a:r>
            <a:r>
              <a:rPr lang="en-US" sz="4000" b="1" i="1" strike="noStrike" spc="-1" dirty="0" err="1">
                <a:solidFill>
                  <a:srgbClr val="333F4F"/>
                </a:solidFill>
                <a:uFill>
                  <a:solidFill>
                    <a:srgbClr val="FFFFFF"/>
                  </a:solidFill>
                </a:uFill>
                <a:latin typeface="+mj-lt"/>
                <a:ea typeface="DejaVu Sans"/>
              </a:rPr>
              <a:t>dentro</a:t>
            </a:r>
            <a:r>
              <a:rPr lang="en-US" sz="4000" b="1" i="1" strike="noStrike" spc="-1" dirty="0">
                <a:solidFill>
                  <a:srgbClr val="333F4F"/>
                </a:solidFill>
                <a:uFill>
                  <a:solidFill>
                    <a:srgbClr val="FFFFFF"/>
                  </a:solidFill>
                </a:uFill>
                <a:latin typeface="+mj-lt"/>
                <a:ea typeface="DejaVu Sans"/>
              </a:rPr>
              <a:t> de un </a:t>
            </a:r>
            <a:r>
              <a:rPr lang="en-US" sz="4000" b="1" i="1" strike="noStrike" spc="-1" dirty="0" err="1">
                <a:solidFill>
                  <a:srgbClr val="333F4F"/>
                </a:solidFill>
                <a:uFill>
                  <a:solidFill>
                    <a:srgbClr val="FFFFFF"/>
                  </a:solidFill>
                </a:uFill>
                <a:latin typeface="+mj-lt"/>
                <a:ea typeface="DejaVu Sans"/>
              </a:rPr>
              <a:t>computador</a:t>
            </a:r>
            <a:r>
              <a:rPr lang="en-US" sz="4000" b="1" i="1" strike="noStrike" spc="-1" dirty="0">
                <a:solidFill>
                  <a:srgbClr val="333F4F"/>
                </a:solidFill>
                <a:uFill>
                  <a:solidFill>
                    <a:srgbClr val="FFFFFF"/>
                  </a:solidFill>
                </a:uFill>
                <a:latin typeface="+mj-lt"/>
                <a:ea typeface="DejaVu Sans"/>
              </a:rPr>
              <a:t> </a:t>
            </a:r>
            <a:r>
              <a:rPr lang="en-US" sz="4000" b="1" i="1" strike="noStrike" spc="-1" dirty="0" err="1">
                <a:solidFill>
                  <a:srgbClr val="333F4F"/>
                </a:solidFill>
                <a:uFill>
                  <a:solidFill>
                    <a:srgbClr val="FFFFFF"/>
                  </a:solidFill>
                </a:uFill>
                <a:latin typeface="+mj-lt"/>
                <a:ea typeface="DejaVu Sans"/>
              </a:rPr>
              <a:t>mediante</a:t>
            </a:r>
            <a:r>
              <a:rPr lang="en-US" sz="4000" b="1" i="1" strike="noStrike" spc="-1" dirty="0">
                <a:solidFill>
                  <a:srgbClr val="333F4F"/>
                </a:solidFill>
                <a:uFill>
                  <a:solidFill>
                    <a:srgbClr val="FFFFFF"/>
                  </a:solidFill>
                </a:uFill>
                <a:latin typeface="+mj-lt"/>
                <a:ea typeface="DejaVu Sans"/>
              </a:rPr>
              <a:t> </a:t>
            </a:r>
            <a:r>
              <a:rPr lang="en-US" sz="4000" b="1" i="1" strike="noStrike" spc="-1" dirty="0" err="1">
                <a:solidFill>
                  <a:srgbClr val="333F4F"/>
                </a:solidFill>
                <a:uFill>
                  <a:solidFill>
                    <a:srgbClr val="FFFFFF"/>
                  </a:solidFill>
                </a:uFill>
                <a:latin typeface="+mj-lt"/>
                <a:ea typeface="DejaVu Sans"/>
              </a:rPr>
              <a:t>Tablas</a:t>
            </a:r>
            <a:r>
              <a:rPr lang="en-US" sz="4000" b="1" i="1" strike="noStrike" spc="-1" dirty="0">
                <a:solidFill>
                  <a:srgbClr val="333F4F"/>
                </a:solidFill>
                <a:uFill>
                  <a:solidFill>
                    <a:srgbClr val="FFFFFF"/>
                  </a:solidFill>
                </a:uFill>
                <a:latin typeface="+mj-lt"/>
                <a:ea typeface="DejaVu Sans"/>
              </a:rPr>
              <a:t> Hash</a:t>
            </a:r>
            <a:endParaRPr lang="en-US" sz="1800" b="1" strike="noStrike" spc="-1" dirty="0">
              <a:solidFill>
                <a:srgbClr val="000000"/>
              </a:solidFill>
              <a:uFill>
                <a:solidFill>
                  <a:srgbClr val="FFFFFF"/>
                </a:solidFill>
              </a:uFill>
              <a:latin typeface="+mj-lt"/>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73" name="CustomShape 2"/>
          <p:cNvSpPr/>
          <p:nvPr/>
        </p:nvSpPr>
        <p:spPr>
          <a:xfrm>
            <a:off x="467640" y="3509484"/>
            <a:ext cx="8456760" cy="18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r>
              <a:rPr lang="en-US" sz="2400" b="1" i="1" strike="noStrike" spc="-1" dirty="0">
                <a:solidFill>
                  <a:srgbClr val="1F4E79"/>
                </a:solidFill>
                <a:uFill>
                  <a:solidFill>
                    <a:srgbClr val="FFFFFF"/>
                  </a:solidFill>
                </a:uFill>
                <a:latin typeface="Calibri"/>
                <a:ea typeface="DejaVu Sans"/>
              </a:rPr>
              <a:t>Rafael Villegas M.</a:t>
            </a:r>
            <a:endParaRPr lang="en-US" sz="1800" b="0" strike="noStrike" spc="-1" dirty="0">
              <a:solidFill>
                <a:srgbClr val="000000"/>
              </a:solidFill>
              <a:uFill>
                <a:solidFill>
                  <a:srgbClr val="FFFFFF"/>
                </a:solidFill>
              </a:uFill>
              <a:latin typeface="Arial"/>
            </a:endParaRPr>
          </a:p>
          <a:p>
            <a:pPr algn="ctr">
              <a:lnSpc>
                <a:spcPct val="100000"/>
              </a:lnSpc>
            </a:pPr>
            <a:r>
              <a:rPr lang="en-US" sz="2400" b="1" i="1" spc="-1" dirty="0">
                <a:solidFill>
                  <a:srgbClr val="1F4E79"/>
                </a:solidFill>
                <a:uFill>
                  <a:solidFill>
                    <a:srgbClr val="FFFFFF"/>
                  </a:solidFill>
                </a:uFill>
                <a:latin typeface="Calibri"/>
              </a:rPr>
              <a:t>Felipe Cortés J.</a:t>
            </a:r>
            <a:endParaRPr lang="en-US" sz="1800" b="0" strike="noStrike" spc="-1" dirty="0">
              <a:solidFill>
                <a:srgbClr val="000000"/>
              </a:solidFill>
              <a:uFill>
                <a:solidFill>
                  <a:srgbClr val="FFFFFF"/>
                </a:solidFill>
              </a:uFill>
              <a:latin typeface="Arial"/>
            </a:endParaRPr>
          </a:p>
          <a:p>
            <a:pPr algn="ctr">
              <a:lnSpc>
                <a:spcPct val="100000"/>
              </a:lnSpc>
            </a:pPr>
            <a:r>
              <a:rPr lang="en-US" sz="2400" b="0" i="1" strike="noStrike" spc="-1" dirty="0" err="1">
                <a:solidFill>
                  <a:srgbClr val="1F4E79"/>
                </a:solidFill>
                <a:uFill>
                  <a:solidFill>
                    <a:srgbClr val="FFFFFF"/>
                  </a:solidFill>
                </a:uFill>
                <a:latin typeface="Calibri"/>
                <a:ea typeface="DejaVu Sans"/>
              </a:rPr>
              <a:t>Medellín</a:t>
            </a:r>
            <a:r>
              <a:rPr lang="en-US" sz="2400" b="0" i="1" strike="noStrike" spc="-1" dirty="0">
                <a:solidFill>
                  <a:srgbClr val="1F4E79"/>
                </a:solidFill>
                <a:uFill>
                  <a:solidFill>
                    <a:srgbClr val="FFFFFF"/>
                  </a:solidFill>
                </a:uFill>
                <a:latin typeface="Calibri"/>
                <a:ea typeface="DejaVu Sans"/>
              </a:rPr>
              <a:t>, </a:t>
            </a:r>
            <a:r>
              <a:rPr lang="en-US" sz="2400" i="1" spc="-1" dirty="0">
                <a:solidFill>
                  <a:srgbClr val="1F4E79"/>
                </a:solidFill>
                <a:uFill>
                  <a:solidFill>
                    <a:srgbClr val="FFFFFF"/>
                  </a:solidFill>
                </a:uFill>
                <a:latin typeface="Calibri"/>
                <a:ea typeface="DejaVu Sans"/>
              </a:rPr>
              <a:t>30/10/2017</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57557" y="537579"/>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a:solidFill>
                  <a:srgbClr val="333F4F"/>
                </a:solidFill>
                <a:uFill>
                  <a:solidFill>
                    <a:srgbClr val="FFFFFF"/>
                  </a:solidFill>
                </a:uFill>
                <a:latin typeface="+mj-lt"/>
                <a:ea typeface="DejaVu Sans"/>
              </a:rPr>
              <a:t>Estructuras</a:t>
            </a:r>
            <a:r>
              <a:rPr lang="en-US" sz="2800" b="1" i="1" spc="-1" dirty="0">
                <a:solidFill>
                  <a:srgbClr val="333F4F"/>
                </a:solidFill>
                <a:uFill>
                  <a:solidFill>
                    <a:srgbClr val="FFFFFF"/>
                  </a:solidFill>
                </a:uFill>
                <a:latin typeface="+mj-lt"/>
                <a:ea typeface="DejaVu Sans"/>
              </a:rPr>
              <a:t> de </a:t>
            </a:r>
            <a:r>
              <a:rPr lang="en-US" sz="2800" b="1" i="1" spc="-1" dirty="0" err="1">
                <a:solidFill>
                  <a:srgbClr val="333F4F"/>
                </a:solidFill>
                <a:uFill>
                  <a:solidFill>
                    <a:srgbClr val="FFFFFF"/>
                  </a:solidFill>
                </a:uFill>
                <a:latin typeface="+mj-lt"/>
                <a:ea typeface="DejaVu Sans"/>
              </a:rPr>
              <a:t>Datos</a:t>
            </a:r>
            <a:r>
              <a:rPr lang="en-US" sz="2800" b="1" i="1" spc="-1" dirty="0">
                <a:solidFill>
                  <a:srgbClr val="333F4F"/>
                </a:solidFill>
                <a:uFill>
                  <a:solidFill>
                    <a:srgbClr val="FFFFFF"/>
                  </a:solidFill>
                </a:uFill>
                <a:latin typeface="+mj-lt"/>
                <a:ea typeface="DejaVu Sans"/>
              </a:rPr>
              <a:t> </a:t>
            </a:r>
            <a:r>
              <a:rPr lang="en-US" sz="2800" b="1" i="1" spc="-1" dirty="0" err="1">
                <a:solidFill>
                  <a:srgbClr val="333F4F"/>
                </a:solidFill>
                <a:uFill>
                  <a:solidFill>
                    <a:srgbClr val="FFFFFF"/>
                  </a:solidFill>
                </a:uFill>
                <a:latin typeface="+mj-lt"/>
                <a:ea typeface="DejaVu Sans"/>
              </a:rPr>
              <a:t>Diseñada</a:t>
            </a:r>
            <a:endParaRPr lang="en-US" sz="2800" b="1" i="1" spc="-1" dirty="0">
              <a:solidFill>
                <a:srgbClr val="333F4F"/>
              </a:solidFill>
              <a:uFill>
                <a:solidFill>
                  <a:srgbClr val="FFFFFF"/>
                </a:solidFill>
              </a:uFill>
              <a:latin typeface="+mj-lt"/>
              <a:ea typeface="DejaVu Sans"/>
            </a:endParaRPr>
          </a:p>
        </p:txBody>
      </p:sp>
      <p:sp>
        <p:nvSpPr>
          <p:cNvPr id="76" name="CustomShape 2"/>
          <p:cNvSpPr/>
          <p:nvPr/>
        </p:nvSpPr>
        <p:spPr>
          <a:xfrm>
            <a:off x="632217" y="4608947"/>
            <a:ext cx="7828560" cy="11048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dirty="0">
                <a:uFill>
                  <a:solidFill>
                    <a:srgbClr val="FFFFFF"/>
                  </a:solidFill>
                </a:uFill>
                <a:latin typeface="+mj-lt"/>
                <a:ea typeface="DejaVu Sans"/>
              </a:rPr>
              <a:t>Gráfico 1:</a:t>
            </a:r>
            <a:r>
              <a:rPr lang="es-CO" dirty="0"/>
              <a:t>Tabla Hash que contiene los directorios principales, cada uno representado por una Lista enlazada, que a su vez contiene más directorios en cada una de las posiciones de la misma.</a:t>
            </a:r>
            <a:endParaRPr lang="en-US" sz="2000" b="0" strike="noStrike" spc="-1" dirty="0">
              <a:solidFill>
                <a:srgbClr val="000000"/>
              </a:solidFill>
              <a:uFill>
                <a:solidFill>
                  <a:srgbClr val="FFFFFF"/>
                </a:solidFill>
              </a:uFill>
              <a:latin typeface="Arial"/>
            </a:endParaRPr>
          </a:p>
        </p:txBody>
      </p:sp>
      <p:pic>
        <p:nvPicPr>
          <p:cNvPr id="1026" name="Picture 2">
            <a:extLst>
              <a:ext uri="{FF2B5EF4-FFF2-40B4-BE49-F238E27FC236}">
                <a16:creationId xmlns:a16="http://schemas.microsoft.com/office/drawing/2014/main" id="{0BFF5CDA-A96E-4924-BB3B-055D7BB07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19" y="1289788"/>
            <a:ext cx="7508355" cy="318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57952" y="348311"/>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a:solidFill>
                  <a:srgbClr val="333F4F"/>
                </a:solidFill>
                <a:uFill>
                  <a:solidFill>
                    <a:srgbClr val="FFFFFF"/>
                  </a:solidFill>
                </a:uFill>
                <a:latin typeface="+mj-lt"/>
                <a:ea typeface="DejaVu Sans"/>
              </a:rPr>
              <a:t>Operaciones</a:t>
            </a:r>
            <a:r>
              <a:rPr lang="en-US" sz="2800" b="1" i="1" spc="-1" dirty="0">
                <a:solidFill>
                  <a:srgbClr val="333F4F"/>
                </a:solidFill>
                <a:uFill>
                  <a:solidFill>
                    <a:srgbClr val="FFFFFF"/>
                  </a:solidFill>
                </a:uFill>
                <a:latin typeface="+mj-lt"/>
                <a:ea typeface="DejaVu Sans"/>
              </a:rPr>
              <a:t> de la </a:t>
            </a:r>
            <a:r>
              <a:rPr lang="en-US" sz="2800" b="1" i="1" spc="-1" dirty="0" err="1">
                <a:solidFill>
                  <a:srgbClr val="333F4F"/>
                </a:solidFill>
                <a:uFill>
                  <a:solidFill>
                    <a:srgbClr val="FFFFFF"/>
                  </a:solidFill>
                </a:uFill>
                <a:latin typeface="+mj-lt"/>
                <a:ea typeface="DejaVu Sans"/>
              </a:rPr>
              <a:t>Estructura</a:t>
            </a:r>
            <a:r>
              <a:rPr lang="en-US" sz="2800" b="1" i="1" spc="-1" dirty="0">
                <a:solidFill>
                  <a:srgbClr val="333F4F"/>
                </a:solidFill>
                <a:uFill>
                  <a:solidFill>
                    <a:srgbClr val="FFFFFF"/>
                  </a:solidFill>
                </a:uFill>
                <a:latin typeface="+mj-lt"/>
                <a:ea typeface="DejaVu Sans"/>
              </a:rPr>
              <a:t> de </a:t>
            </a:r>
            <a:r>
              <a:rPr lang="en-US" sz="2800" b="1" i="1" spc="-1" dirty="0" err="1">
                <a:solidFill>
                  <a:srgbClr val="333F4F"/>
                </a:solidFill>
                <a:uFill>
                  <a:solidFill>
                    <a:srgbClr val="FFFFFF"/>
                  </a:solidFill>
                </a:uFill>
                <a:latin typeface="+mj-lt"/>
                <a:ea typeface="DejaVu Sans"/>
              </a:rPr>
              <a:t>Datos</a:t>
            </a:r>
            <a:r>
              <a:rPr lang="en-US" sz="2800" b="1" i="1" spc="-1" dirty="0">
                <a:solidFill>
                  <a:srgbClr val="333F4F"/>
                </a:solidFill>
                <a:uFill>
                  <a:solidFill>
                    <a:srgbClr val="FFFFFF"/>
                  </a:solidFill>
                </a:uFill>
                <a:latin typeface="+mj-lt"/>
                <a:ea typeface="DejaVu Sans"/>
              </a:rPr>
              <a:t> </a:t>
            </a:r>
          </a:p>
        </p:txBody>
      </p:sp>
      <p:sp>
        <p:nvSpPr>
          <p:cNvPr id="79" name="CustomShape 2"/>
          <p:cNvSpPr/>
          <p:nvPr/>
        </p:nvSpPr>
        <p:spPr>
          <a:xfrm>
            <a:off x="1166164" y="4402653"/>
            <a:ext cx="6796150" cy="6811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uFill>
                  <a:solidFill>
                    <a:srgbClr val="FFFFFF"/>
                  </a:solidFill>
                </a:uFill>
                <a:latin typeface="Arial"/>
                <a:ea typeface="Noto Sans CJK SC Regular"/>
              </a:rPr>
              <a:t>Gráfico 2:</a:t>
            </a:r>
            <a:r>
              <a:rPr lang="en-US" sz="1600" b="0" strike="noStrike" spc="-1" dirty="0">
                <a:solidFill>
                  <a:srgbClr val="000000"/>
                </a:solidFill>
                <a:uFill>
                  <a:solidFill>
                    <a:srgbClr val="FFFFFF"/>
                  </a:solidFill>
                </a:uFill>
                <a:latin typeface="Arial"/>
                <a:ea typeface="Noto Sans CJK SC Regular"/>
              </a:rPr>
              <a:t> </a:t>
            </a:r>
            <a:r>
              <a:rPr lang="en-US" sz="1600" b="0" strike="noStrike" spc="-1" dirty="0" err="1">
                <a:solidFill>
                  <a:srgbClr val="000000"/>
                </a:solidFill>
                <a:uFill>
                  <a:solidFill>
                    <a:srgbClr val="FFFFFF"/>
                  </a:solidFill>
                </a:uFill>
                <a:latin typeface="Arial"/>
                <a:ea typeface="Noto Sans CJK SC Regular"/>
              </a:rPr>
              <a:t>Operación</a:t>
            </a:r>
            <a:r>
              <a:rPr lang="en-US" sz="1600" b="0" strike="noStrike" spc="-1" dirty="0">
                <a:solidFill>
                  <a:srgbClr val="000000"/>
                </a:solidFill>
                <a:uFill>
                  <a:solidFill>
                    <a:srgbClr val="FFFFFF"/>
                  </a:solidFill>
                </a:uFill>
                <a:latin typeface="Arial"/>
                <a:ea typeface="Noto Sans CJK SC Regular"/>
              </a:rPr>
              <a:t> de </a:t>
            </a:r>
            <a:r>
              <a:rPr lang="en-US" sz="1600" spc="-1" dirty="0" err="1">
                <a:solidFill>
                  <a:srgbClr val="000000"/>
                </a:solidFill>
                <a:uFill>
                  <a:solidFill>
                    <a:srgbClr val="FFFFFF"/>
                  </a:solidFill>
                </a:uFill>
                <a:latin typeface="Arial"/>
                <a:ea typeface="Noto Sans CJK SC Regular"/>
              </a:rPr>
              <a:t>Creación</a:t>
            </a:r>
            <a:r>
              <a:rPr lang="en-US" sz="1600" b="0" strike="noStrike" spc="-1" dirty="0">
                <a:solidFill>
                  <a:srgbClr val="000000"/>
                </a:solidFill>
                <a:uFill>
                  <a:solidFill>
                    <a:srgbClr val="FFFFFF"/>
                  </a:solidFill>
                </a:uFill>
                <a:latin typeface="Arial"/>
                <a:ea typeface="Noto Sans CJK SC Regular"/>
              </a:rPr>
              <a:t> </a:t>
            </a:r>
            <a:endParaRPr lang="en-US" sz="2000" b="0" strike="noStrike" spc="-1" dirty="0">
              <a:solidFill>
                <a:srgbClr val="000000"/>
              </a:solidFill>
              <a:uFill>
                <a:solidFill>
                  <a:srgbClr val="FFFFFF"/>
                </a:solidFill>
              </a:uFill>
              <a:latin typeface="Arial"/>
            </a:endParaRPr>
          </a:p>
          <a:p>
            <a:pPr algn="ctr">
              <a:lnSpc>
                <a:spcPct val="100000"/>
              </a:lnSpc>
            </a:pPr>
            <a:r>
              <a:rPr lang="en-US" sz="1600" b="0" strike="noStrike" spc="-1" dirty="0">
                <a:solidFill>
                  <a:srgbClr val="000000"/>
                </a:solidFill>
                <a:uFill>
                  <a:solidFill>
                    <a:srgbClr val="FFFFFF"/>
                  </a:solidFill>
                </a:uFill>
                <a:latin typeface="Arial"/>
                <a:ea typeface="Noto Sans CJK SC Regular"/>
              </a:rPr>
              <a:t>de </a:t>
            </a:r>
            <a:r>
              <a:rPr lang="en-US" sz="1600" spc="-1" dirty="0">
                <a:solidFill>
                  <a:srgbClr val="000000"/>
                </a:solidFill>
                <a:uFill>
                  <a:solidFill>
                    <a:srgbClr val="FFFFFF"/>
                  </a:solidFill>
                </a:uFill>
                <a:latin typeface="Arial"/>
                <a:ea typeface="Noto Sans CJK SC Regular"/>
              </a:rPr>
              <a:t>la</a:t>
            </a:r>
            <a:r>
              <a:rPr lang="en-US" sz="1600" b="0" strike="noStrike" spc="-1" dirty="0">
                <a:solidFill>
                  <a:srgbClr val="000000"/>
                </a:solidFill>
                <a:uFill>
                  <a:solidFill>
                    <a:srgbClr val="FFFFFF"/>
                  </a:solidFill>
                </a:uFill>
                <a:latin typeface="Arial"/>
                <a:ea typeface="Noto Sans CJK SC Regular"/>
              </a:rPr>
              <a:t> </a:t>
            </a:r>
            <a:r>
              <a:rPr lang="en-US" sz="1600" b="0" strike="noStrike" spc="-1" dirty="0" err="1">
                <a:solidFill>
                  <a:srgbClr val="000000"/>
                </a:solidFill>
                <a:uFill>
                  <a:solidFill>
                    <a:srgbClr val="FFFFFF"/>
                  </a:solidFill>
                </a:uFill>
                <a:latin typeface="Arial"/>
                <a:ea typeface="Noto Sans CJK SC Regular"/>
              </a:rPr>
              <a:t>estructura</a:t>
            </a:r>
            <a:r>
              <a:rPr lang="en-US" sz="1600" b="0" strike="noStrike" spc="-1" dirty="0">
                <a:solidFill>
                  <a:srgbClr val="000000"/>
                </a:solidFill>
                <a:uFill>
                  <a:solidFill>
                    <a:srgbClr val="FFFFFF"/>
                  </a:solidFill>
                </a:uFill>
                <a:latin typeface="Arial"/>
                <a:ea typeface="Noto Sans CJK SC Regular"/>
              </a:rPr>
              <a:t> de </a:t>
            </a:r>
            <a:r>
              <a:rPr lang="en-US" sz="1600" b="0" strike="noStrike" spc="-1" dirty="0" err="1">
                <a:solidFill>
                  <a:srgbClr val="000000"/>
                </a:solidFill>
                <a:uFill>
                  <a:solidFill>
                    <a:srgbClr val="FFFFFF"/>
                  </a:solidFill>
                </a:uFill>
                <a:latin typeface="Arial"/>
                <a:ea typeface="Noto Sans CJK SC Regular"/>
              </a:rPr>
              <a:t>datos</a:t>
            </a:r>
            <a:endParaRPr lang="en-US" sz="2000" b="0" strike="noStrike" spc="-1" dirty="0">
              <a:solidFill>
                <a:srgbClr val="000000"/>
              </a:solidFill>
              <a:uFill>
                <a:solidFill>
                  <a:srgbClr val="FFFFFF"/>
                </a:solidFill>
              </a:uFill>
              <a:latin typeface="Arial"/>
            </a:endParaRPr>
          </a:p>
        </p:txBody>
      </p:sp>
      <p:pic>
        <p:nvPicPr>
          <p:cNvPr id="2051" name="Picture 3">
            <a:extLst>
              <a:ext uri="{FF2B5EF4-FFF2-40B4-BE49-F238E27FC236}">
                <a16:creationId xmlns:a16="http://schemas.microsoft.com/office/drawing/2014/main" id="{703AC1EA-296B-473D-A57C-1D12B0EE4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84" y="1429143"/>
            <a:ext cx="7948059" cy="284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D1578-3AE1-4CCB-B117-646A9E41CC0F}"/>
              </a:ext>
            </a:extLst>
          </p:cNvPr>
          <p:cNvSpPr>
            <a:spLocks noGrp="1"/>
          </p:cNvSpPr>
          <p:nvPr>
            <p:ph type="title"/>
          </p:nvPr>
        </p:nvSpPr>
        <p:spPr/>
        <p:txBody>
          <a:bodyPr/>
          <a:lstStyle/>
          <a:p>
            <a:pPr lvl="0">
              <a:spcBef>
                <a:spcPts val="0"/>
              </a:spcBef>
            </a:pPr>
            <a:r>
              <a:rPr lang="en-US" sz="2800" b="1" i="1" spc="-1" dirty="0" err="1">
                <a:solidFill>
                  <a:srgbClr val="333F4F"/>
                </a:solidFill>
                <a:uFill>
                  <a:solidFill>
                    <a:srgbClr val="FFFFFF"/>
                  </a:solidFill>
                </a:uFill>
              </a:rPr>
              <a:t>Operaciones</a:t>
            </a:r>
            <a:r>
              <a:rPr lang="en-US" sz="2800" b="1" i="1" spc="-1" dirty="0">
                <a:solidFill>
                  <a:srgbClr val="333F4F"/>
                </a:solidFill>
                <a:uFill>
                  <a:solidFill>
                    <a:srgbClr val="FFFFFF"/>
                  </a:solidFill>
                </a:uFill>
              </a:rPr>
              <a:t> de la </a:t>
            </a:r>
            <a:r>
              <a:rPr lang="en-US" sz="2800" b="1" i="1" spc="-1" dirty="0" err="1">
                <a:solidFill>
                  <a:srgbClr val="333F4F"/>
                </a:solidFill>
                <a:uFill>
                  <a:solidFill>
                    <a:srgbClr val="FFFFFF"/>
                  </a:solidFill>
                </a:uFill>
              </a:rPr>
              <a:t>Estructura</a:t>
            </a:r>
            <a:r>
              <a:rPr lang="en-US" sz="2800" b="1" i="1" spc="-1" dirty="0">
                <a:solidFill>
                  <a:srgbClr val="333F4F"/>
                </a:solidFill>
                <a:uFill>
                  <a:solidFill>
                    <a:srgbClr val="FFFFFF"/>
                  </a:solidFill>
                </a:uFill>
              </a:rPr>
              <a:t> de </a:t>
            </a:r>
            <a:r>
              <a:rPr lang="en-US" sz="2800" b="1" i="1" spc="-1" dirty="0" err="1">
                <a:solidFill>
                  <a:srgbClr val="333F4F"/>
                </a:solidFill>
                <a:uFill>
                  <a:solidFill>
                    <a:srgbClr val="FFFFFF"/>
                  </a:solidFill>
                </a:uFill>
              </a:rPr>
              <a:t>Datos</a:t>
            </a:r>
            <a:r>
              <a:rPr lang="en-US" sz="2800" b="1" i="1" spc="-1" dirty="0">
                <a:solidFill>
                  <a:srgbClr val="333F4F"/>
                </a:solidFill>
                <a:uFill>
                  <a:solidFill>
                    <a:srgbClr val="FFFFFF"/>
                  </a:solidFill>
                </a:uFill>
              </a:rPr>
              <a:t> </a:t>
            </a:r>
            <a:br>
              <a:rPr lang="en-US" sz="2800" b="1" i="1" spc="-1" dirty="0">
                <a:solidFill>
                  <a:srgbClr val="333F4F"/>
                </a:solidFill>
                <a:uFill>
                  <a:solidFill>
                    <a:srgbClr val="FFFFFF"/>
                  </a:solidFill>
                </a:uFill>
              </a:rPr>
            </a:br>
            <a:endParaRPr lang="es-ES" dirty="0"/>
          </a:p>
        </p:txBody>
      </p:sp>
      <p:sp>
        <p:nvSpPr>
          <p:cNvPr id="3" name="Subtítulo 2">
            <a:extLst>
              <a:ext uri="{FF2B5EF4-FFF2-40B4-BE49-F238E27FC236}">
                <a16:creationId xmlns:a16="http://schemas.microsoft.com/office/drawing/2014/main" id="{D8201C93-BC8E-4B53-B1F6-F79C5CA7F815}"/>
              </a:ext>
            </a:extLst>
          </p:cNvPr>
          <p:cNvSpPr>
            <a:spLocks noGrp="1"/>
          </p:cNvSpPr>
          <p:nvPr>
            <p:ph type="subTitle"/>
          </p:nvPr>
        </p:nvSpPr>
        <p:spPr>
          <a:xfrm>
            <a:off x="457200" y="4586068"/>
            <a:ext cx="8229240" cy="995732"/>
          </a:xfrm>
        </p:spPr>
        <p:txBody>
          <a:bodyPr/>
          <a:lstStyle/>
          <a:p>
            <a:pPr marL="0" lvl="0" indent="0" algn="ctr">
              <a:lnSpc>
                <a:spcPct val="100000"/>
              </a:lnSpc>
              <a:spcBef>
                <a:spcPts val="0"/>
              </a:spcBef>
              <a:buNone/>
            </a:pPr>
            <a:r>
              <a:rPr lang="en-US" sz="1600" b="1" spc="-1" dirty="0" err="1">
                <a:solidFill>
                  <a:srgbClr val="000000"/>
                </a:solidFill>
                <a:uFill>
                  <a:solidFill>
                    <a:srgbClr val="FFFFFF"/>
                  </a:solidFill>
                </a:uFill>
                <a:ea typeface="Noto Sans CJK SC Regular"/>
              </a:rPr>
              <a:t>Gráfico</a:t>
            </a:r>
            <a:r>
              <a:rPr lang="en-US" sz="1600" b="1" spc="-1" dirty="0">
                <a:solidFill>
                  <a:srgbClr val="000000"/>
                </a:solidFill>
                <a:uFill>
                  <a:solidFill>
                    <a:srgbClr val="FFFFFF"/>
                  </a:solidFill>
                </a:uFill>
                <a:ea typeface="Noto Sans CJK SC Regular"/>
              </a:rPr>
              <a:t> 3:</a:t>
            </a:r>
            <a:r>
              <a:rPr lang="en-US" sz="1600" spc="-1" dirty="0">
                <a:solidFill>
                  <a:srgbClr val="000000"/>
                </a:solidFill>
                <a:uFill>
                  <a:solidFill>
                    <a:srgbClr val="FFFFFF"/>
                  </a:solidFill>
                </a:uFill>
                <a:ea typeface="Noto Sans CJK SC Regular"/>
              </a:rPr>
              <a:t> </a:t>
            </a:r>
            <a:r>
              <a:rPr lang="en-US" sz="1600" spc="-1" dirty="0" err="1">
                <a:solidFill>
                  <a:srgbClr val="000000"/>
                </a:solidFill>
                <a:uFill>
                  <a:solidFill>
                    <a:srgbClr val="FFFFFF"/>
                  </a:solidFill>
                </a:uFill>
                <a:ea typeface="Noto Sans CJK SC Regular"/>
              </a:rPr>
              <a:t>Operación</a:t>
            </a:r>
            <a:r>
              <a:rPr lang="en-US" sz="1600" spc="-1" dirty="0">
                <a:solidFill>
                  <a:srgbClr val="000000"/>
                </a:solidFill>
                <a:uFill>
                  <a:solidFill>
                    <a:srgbClr val="FFFFFF"/>
                  </a:solidFill>
                </a:uFill>
                <a:ea typeface="Noto Sans CJK SC Regular"/>
              </a:rPr>
              <a:t> de </a:t>
            </a:r>
            <a:r>
              <a:rPr lang="en-US" sz="1600" spc="-1" dirty="0" err="1">
                <a:solidFill>
                  <a:srgbClr val="000000"/>
                </a:solidFill>
                <a:uFill>
                  <a:solidFill>
                    <a:srgbClr val="FFFFFF"/>
                  </a:solidFill>
                </a:uFill>
                <a:ea typeface="Noto Sans CJK SC Regular"/>
              </a:rPr>
              <a:t>Busqueda</a:t>
            </a:r>
            <a:endParaRPr lang="en-US" sz="2000" spc="-1" dirty="0">
              <a:solidFill>
                <a:srgbClr val="000000"/>
              </a:solidFill>
              <a:uFill>
                <a:solidFill>
                  <a:srgbClr val="FFFFFF"/>
                </a:solidFill>
              </a:uFill>
            </a:endParaRPr>
          </a:p>
          <a:p>
            <a:pPr marL="0" lvl="0" indent="0" algn="ctr">
              <a:lnSpc>
                <a:spcPct val="100000"/>
              </a:lnSpc>
              <a:spcBef>
                <a:spcPts val="0"/>
              </a:spcBef>
              <a:buNone/>
            </a:pPr>
            <a:r>
              <a:rPr lang="en-US" sz="1600" spc="-1" dirty="0">
                <a:solidFill>
                  <a:srgbClr val="000000"/>
                </a:solidFill>
                <a:uFill>
                  <a:solidFill>
                    <a:srgbClr val="FFFFFF"/>
                  </a:solidFill>
                </a:uFill>
                <a:ea typeface="Noto Sans CJK SC Regular"/>
              </a:rPr>
              <a:t>de la </a:t>
            </a:r>
            <a:r>
              <a:rPr lang="en-US" sz="1600" spc="-1" dirty="0" err="1">
                <a:solidFill>
                  <a:srgbClr val="000000"/>
                </a:solidFill>
                <a:uFill>
                  <a:solidFill>
                    <a:srgbClr val="FFFFFF"/>
                  </a:solidFill>
                </a:uFill>
                <a:ea typeface="Noto Sans CJK SC Regular"/>
              </a:rPr>
              <a:t>estructura</a:t>
            </a:r>
            <a:r>
              <a:rPr lang="en-US" sz="1600" spc="-1" dirty="0">
                <a:solidFill>
                  <a:srgbClr val="000000"/>
                </a:solidFill>
                <a:uFill>
                  <a:solidFill>
                    <a:srgbClr val="FFFFFF"/>
                  </a:solidFill>
                </a:uFill>
                <a:ea typeface="Noto Sans CJK SC Regular"/>
              </a:rPr>
              <a:t> de </a:t>
            </a:r>
            <a:r>
              <a:rPr lang="en-US" sz="1600" spc="-1" dirty="0" err="1">
                <a:solidFill>
                  <a:srgbClr val="000000"/>
                </a:solidFill>
                <a:uFill>
                  <a:solidFill>
                    <a:srgbClr val="FFFFFF"/>
                  </a:solidFill>
                </a:uFill>
                <a:ea typeface="Noto Sans CJK SC Regular"/>
              </a:rPr>
              <a:t>datos</a:t>
            </a:r>
            <a:endParaRPr lang="en-US" sz="2000" spc="-1" dirty="0">
              <a:solidFill>
                <a:srgbClr val="000000"/>
              </a:solidFill>
              <a:uFill>
                <a:solidFill>
                  <a:srgbClr val="FFFFFF"/>
                </a:solidFill>
              </a:uFill>
            </a:endParaRPr>
          </a:p>
        </p:txBody>
      </p:sp>
      <p:pic>
        <p:nvPicPr>
          <p:cNvPr id="3074" name="Picture 2">
            <a:extLst>
              <a:ext uri="{FF2B5EF4-FFF2-40B4-BE49-F238E27FC236}">
                <a16:creationId xmlns:a16="http://schemas.microsoft.com/office/drawing/2014/main" id="{1CFC2893-4B8C-4169-B5A8-0608F8B87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355" y="983921"/>
            <a:ext cx="7361259" cy="379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90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8D5FC-6920-41D8-9A58-515352BD36C2}"/>
              </a:ext>
            </a:extLst>
          </p:cNvPr>
          <p:cNvSpPr>
            <a:spLocks noGrp="1"/>
          </p:cNvSpPr>
          <p:nvPr>
            <p:ph type="title"/>
          </p:nvPr>
        </p:nvSpPr>
        <p:spPr/>
        <p:txBody>
          <a:bodyPr/>
          <a:lstStyle/>
          <a:p>
            <a:r>
              <a:rPr lang="en-US" sz="2800" b="1" i="1" spc="-1" dirty="0" err="1">
                <a:solidFill>
                  <a:srgbClr val="333F4F"/>
                </a:solidFill>
                <a:uFill>
                  <a:solidFill>
                    <a:srgbClr val="FFFFFF"/>
                  </a:solidFill>
                </a:uFill>
              </a:rPr>
              <a:t>Operaciones</a:t>
            </a:r>
            <a:r>
              <a:rPr lang="en-US" sz="2800" b="1" i="1" spc="-1" dirty="0">
                <a:solidFill>
                  <a:srgbClr val="333F4F"/>
                </a:solidFill>
                <a:uFill>
                  <a:solidFill>
                    <a:srgbClr val="FFFFFF"/>
                  </a:solidFill>
                </a:uFill>
              </a:rPr>
              <a:t> de la </a:t>
            </a:r>
            <a:r>
              <a:rPr lang="en-US" sz="2800" b="1" i="1" spc="-1" dirty="0" err="1">
                <a:solidFill>
                  <a:srgbClr val="333F4F"/>
                </a:solidFill>
                <a:uFill>
                  <a:solidFill>
                    <a:srgbClr val="FFFFFF"/>
                  </a:solidFill>
                </a:uFill>
              </a:rPr>
              <a:t>Estructura</a:t>
            </a:r>
            <a:r>
              <a:rPr lang="en-US" sz="2800" b="1" i="1" spc="-1" dirty="0">
                <a:solidFill>
                  <a:srgbClr val="333F4F"/>
                </a:solidFill>
                <a:uFill>
                  <a:solidFill>
                    <a:srgbClr val="FFFFFF"/>
                  </a:solidFill>
                </a:uFill>
              </a:rPr>
              <a:t> de </a:t>
            </a:r>
            <a:r>
              <a:rPr lang="en-US" sz="2800" b="1" i="1" spc="-1" dirty="0" err="1">
                <a:solidFill>
                  <a:srgbClr val="333F4F"/>
                </a:solidFill>
                <a:uFill>
                  <a:solidFill>
                    <a:srgbClr val="FFFFFF"/>
                  </a:solidFill>
                </a:uFill>
              </a:rPr>
              <a:t>Datos</a:t>
            </a:r>
            <a:endParaRPr lang="es-ES" dirty="0"/>
          </a:p>
        </p:txBody>
      </p:sp>
      <p:graphicFrame>
        <p:nvGraphicFramePr>
          <p:cNvPr id="8" name="Tabla 7">
            <a:extLst>
              <a:ext uri="{FF2B5EF4-FFF2-40B4-BE49-F238E27FC236}">
                <a16:creationId xmlns:a16="http://schemas.microsoft.com/office/drawing/2014/main" id="{11B27181-048A-4CDC-9C32-E61CDA8518C6}"/>
              </a:ext>
            </a:extLst>
          </p:cNvPr>
          <p:cNvGraphicFramePr>
            <a:graphicFrameLocks noGrp="1"/>
          </p:cNvGraphicFramePr>
          <p:nvPr>
            <p:extLst>
              <p:ext uri="{D42A27DB-BD31-4B8C-83A1-F6EECF244321}">
                <p14:modId xmlns:p14="http://schemas.microsoft.com/office/powerpoint/2010/main" val="2707315639"/>
              </p:ext>
            </p:extLst>
          </p:nvPr>
        </p:nvGraphicFramePr>
        <p:xfrm>
          <a:off x="2345462" y="1835559"/>
          <a:ext cx="3554706" cy="2926485"/>
        </p:xfrm>
        <a:graphic>
          <a:graphicData uri="http://schemas.openxmlformats.org/drawingml/2006/table">
            <a:tbl>
              <a:tblPr firstRow="1" firstCol="1" bandRow="1">
                <a:tableStyleId>{5C22544A-7EE6-4342-B048-85BDC9FD1C3A}</a:tableStyleId>
              </a:tblPr>
              <a:tblGrid>
                <a:gridCol w="1672458">
                  <a:extLst>
                    <a:ext uri="{9D8B030D-6E8A-4147-A177-3AD203B41FA5}">
                      <a16:colId xmlns:a16="http://schemas.microsoft.com/office/drawing/2014/main" val="404216860"/>
                    </a:ext>
                  </a:extLst>
                </a:gridCol>
                <a:gridCol w="1882248">
                  <a:extLst>
                    <a:ext uri="{9D8B030D-6E8A-4147-A177-3AD203B41FA5}">
                      <a16:colId xmlns:a16="http://schemas.microsoft.com/office/drawing/2014/main" val="4172897174"/>
                    </a:ext>
                  </a:extLst>
                </a:gridCol>
              </a:tblGrid>
              <a:tr h="508954">
                <a:tc>
                  <a:txBody>
                    <a:bodyPr/>
                    <a:lstStyle/>
                    <a:p>
                      <a:pPr algn="just">
                        <a:spcAft>
                          <a:spcPts val="600"/>
                        </a:spcAft>
                      </a:pPr>
                      <a:r>
                        <a:rPr lang="es-CO" sz="1000">
                          <a:effectLst/>
                        </a:rPr>
                        <a:t> </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Complejidad</a:t>
                      </a:r>
                      <a:endParaRPr lang="es-E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53170663"/>
                  </a:ext>
                </a:extLst>
              </a:tr>
              <a:tr h="1908577">
                <a:tc>
                  <a:txBody>
                    <a:bodyPr/>
                    <a:lstStyle/>
                    <a:p>
                      <a:pPr algn="just">
                        <a:spcAft>
                          <a:spcPts val="600"/>
                        </a:spcAft>
                      </a:pPr>
                      <a:r>
                        <a:rPr lang="es-CO" sz="1000">
                          <a:effectLst/>
                        </a:rPr>
                        <a:t>Creación</a:t>
                      </a:r>
                      <a:endParaRPr lang="es-ES" sz="1000">
                        <a:effectLst/>
                      </a:endParaRPr>
                    </a:p>
                    <a:p>
                      <a:pPr algn="just">
                        <a:spcAft>
                          <a:spcPts val="600"/>
                        </a:spcAft>
                      </a:pPr>
                      <a:r>
                        <a:rPr lang="es-CO" sz="1000">
                          <a:effectLst/>
                        </a:rPr>
                        <a:t>(Agregar todos los datos a la estructura de datos)</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dirty="0">
                          <a:effectLst/>
                        </a:rPr>
                        <a:t>O(n^2)</a:t>
                      </a:r>
                      <a:endParaRPr lang="es-E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15378548"/>
                  </a:ext>
                </a:extLst>
              </a:tr>
              <a:tr h="508954">
                <a:tc>
                  <a:txBody>
                    <a:bodyPr/>
                    <a:lstStyle/>
                    <a:p>
                      <a:pPr algn="just">
                        <a:spcAft>
                          <a:spcPts val="600"/>
                        </a:spcAft>
                      </a:pPr>
                      <a:r>
                        <a:rPr lang="es-CO" sz="1000">
                          <a:effectLst/>
                        </a:rPr>
                        <a:t>Búsqueda</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dirty="0">
                          <a:effectLst/>
                        </a:rPr>
                        <a:t>O(1)</a:t>
                      </a:r>
                      <a:endParaRPr lang="es-E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2162629"/>
                  </a:ext>
                </a:extLst>
              </a:tr>
            </a:tbl>
          </a:graphicData>
        </a:graphic>
      </p:graphicFrame>
      <p:sp>
        <p:nvSpPr>
          <p:cNvPr id="9" name="Rectangle 2">
            <a:extLst>
              <a:ext uri="{FF2B5EF4-FFF2-40B4-BE49-F238E27FC236}">
                <a16:creationId xmlns:a16="http://schemas.microsoft.com/office/drawing/2014/main" id="{62C2E905-B3E9-4F92-8C4E-0326C9A2270F}"/>
              </a:ext>
            </a:extLst>
          </p:cNvPr>
          <p:cNvSpPr>
            <a:spLocks noChangeArrowheads="1"/>
          </p:cNvSpPr>
          <p:nvPr/>
        </p:nvSpPr>
        <p:spPr bwMode="auto">
          <a:xfrm>
            <a:off x="327342" y="1912008"/>
            <a:ext cx="21125781" cy="763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0" name="Rectángulo 9">
            <a:extLst>
              <a:ext uri="{FF2B5EF4-FFF2-40B4-BE49-F238E27FC236}">
                <a16:creationId xmlns:a16="http://schemas.microsoft.com/office/drawing/2014/main" id="{DBBE758E-C8C5-49EC-A786-DD6CF77B111A}"/>
              </a:ext>
            </a:extLst>
          </p:cNvPr>
          <p:cNvSpPr/>
          <p:nvPr/>
        </p:nvSpPr>
        <p:spPr>
          <a:xfrm>
            <a:off x="1719943" y="4932486"/>
            <a:ext cx="4572000" cy="646331"/>
          </a:xfrm>
          <a:prstGeom prst="rect">
            <a:avLst/>
          </a:prstGeom>
        </p:spPr>
        <p:txBody>
          <a:bodyPr>
            <a:spAutoFit/>
          </a:bodyPr>
          <a:lstStyle/>
          <a:p>
            <a:pPr lvl="0" algn="ctr"/>
            <a:r>
              <a:rPr lang="en-US" b="1" spc="-1" dirty="0" err="1">
                <a:solidFill>
                  <a:srgbClr val="000000"/>
                </a:solidFill>
                <a:uFill>
                  <a:solidFill>
                    <a:srgbClr val="FFFFFF"/>
                  </a:solidFill>
                </a:uFill>
                <a:ea typeface="Noto Sans CJK SC Regular"/>
              </a:rPr>
              <a:t>Gráfico</a:t>
            </a:r>
            <a:r>
              <a:rPr lang="en-US" b="1" spc="-1" dirty="0">
                <a:solidFill>
                  <a:srgbClr val="000000"/>
                </a:solidFill>
                <a:uFill>
                  <a:solidFill>
                    <a:srgbClr val="FFFFFF"/>
                  </a:solidFill>
                </a:uFill>
                <a:ea typeface="Noto Sans CJK SC Regular"/>
              </a:rPr>
              <a:t> 4:</a:t>
            </a:r>
            <a:r>
              <a:rPr lang="en-US" spc="-1" dirty="0">
                <a:solidFill>
                  <a:srgbClr val="000000"/>
                </a:solidFill>
                <a:uFill>
                  <a:solidFill>
                    <a:srgbClr val="FFFFFF"/>
                  </a:solidFill>
                </a:uFill>
                <a:ea typeface="Noto Sans CJK SC Regular"/>
              </a:rPr>
              <a:t> </a:t>
            </a:r>
            <a:r>
              <a:rPr lang="en-US" spc="-1" dirty="0" err="1">
                <a:solidFill>
                  <a:srgbClr val="000000"/>
                </a:solidFill>
                <a:uFill>
                  <a:solidFill>
                    <a:srgbClr val="FFFFFF"/>
                  </a:solidFill>
                </a:uFill>
                <a:ea typeface="Noto Sans CJK SC Regular"/>
              </a:rPr>
              <a:t>Complejidades</a:t>
            </a:r>
            <a:r>
              <a:rPr lang="en-US" spc="-1" dirty="0">
                <a:solidFill>
                  <a:srgbClr val="000000"/>
                </a:solidFill>
                <a:uFill>
                  <a:solidFill>
                    <a:srgbClr val="FFFFFF"/>
                  </a:solidFill>
                </a:uFill>
                <a:ea typeface="Noto Sans CJK SC Regular"/>
              </a:rPr>
              <a:t> de la </a:t>
            </a:r>
            <a:r>
              <a:rPr lang="en-US" spc="-1" dirty="0" err="1">
                <a:solidFill>
                  <a:srgbClr val="000000"/>
                </a:solidFill>
                <a:uFill>
                  <a:solidFill>
                    <a:srgbClr val="FFFFFF"/>
                  </a:solidFill>
                </a:uFill>
                <a:ea typeface="Noto Sans CJK SC Regular"/>
              </a:rPr>
              <a:t>estructura</a:t>
            </a:r>
            <a:r>
              <a:rPr lang="en-US" spc="-1" dirty="0">
                <a:solidFill>
                  <a:srgbClr val="000000"/>
                </a:solidFill>
                <a:uFill>
                  <a:solidFill>
                    <a:srgbClr val="FFFFFF"/>
                  </a:solidFill>
                </a:uFill>
                <a:ea typeface="Noto Sans CJK SC Regular"/>
              </a:rPr>
              <a:t> </a:t>
            </a:r>
            <a:r>
              <a:rPr lang="en-US" spc="-1" dirty="0" err="1">
                <a:solidFill>
                  <a:srgbClr val="000000"/>
                </a:solidFill>
                <a:uFill>
                  <a:solidFill>
                    <a:srgbClr val="FFFFFF"/>
                  </a:solidFill>
                </a:uFill>
                <a:ea typeface="Noto Sans CJK SC Regular"/>
              </a:rPr>
              <a:t>implementada</a:t>
            </a:r>
            <a:endParaRPr lang="en-US" sz="2400" spc="-1" dirty="0">
              <a:solidFill>
                <a:srgbClr val="000000"/>
              </a:solidFill>
              <a:uFill>
                <a:solidFill>
                  <a:srgbClr val="FFFFFF"/>
                </a:solidFill>
              </a:uFill>
            </a:endParaRPr>
          </a:p>
        </p:txBody>
      </p:sp>
    </p:spTree>
    <p:extLst>
      <p:ext uri="{BB962C8B-B14F-4D97-AF65-F5344CB8AC3E}">
        <p14:creationId xmlns:p14="http://schemas.microsoft.com/office/powerpoint/2010/main" val="2932033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57660" y="433215"/>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a:solidFill>
                  <a:srgbClr val="333F4F"/>
                </a:solidFill>
                <a:uFill>
                  <a:solidFill>
                    <a:srgbClr val="FFFFFF"/>
                  </a:solidFill>
                </a:uFill>
                <a:latin typeface="+mj-lt"/>
                <a:ea typeface="DejaVu Sans"/>
              </a:rPr>
              <a:t>Criterios</a:t>
            </a:r>
            <a:r>
              <a:rPr lang="en-US" sz="2800" b="1" i="1" spc="-1" dirty="0">
                <a:solidFill>
                  <a:srgbClr val="333F4F"/>
                </a:solidFill>
                <a:uFill>
                  <a:solidFill>
                    <a:srgbClr val="FFFFFF"/>
                  </a:solidFill>
                </a:uFill>
                <a:latin typeface="+mj-lt"/>
                <a:ea typeface="DejaVu Sans"/>
              </a:rPr>
              <a:t> de </a:t>
            </a:r>
            <a:r>
              <a:rPr lang="en-US" sz="2800" b="1" i="1" spc="-1" dirty="0" err="1">
                <a:solidFill>
                  <a:srgbClr val="333F4F"/>
                </a:solidFill>
                <a:uFill>
                  <a:solidFill>
                    <a:srgbClr val="FFFFFF"/>
                  </a:solidFill>
                </a:uFill>
                <a:latin typeface="+mj-lt"/>
                <a:ea typeface="DejaVu Sans"/>
              </a:rPr>
              <a:t>Diseño</a:t>
            </a:r>
            <a:r>
              <a:rPr lang="en-US" sz="2800" b="1" i="1" spc="-1" dirty="0">
                <a:solidFill>
                  <a:srgbClr val="333F4F"/>
                </a:solidFill>
                <a:uFill>
                  <a:solidFill>
                    <a:srgbClr val="FFFFFF"/>
                  </a:solidFill>
                </a:uFill>
                <a:latin typeface="+mj-lt"/>
                <a:ea typeface="DejaVu Sans"/>
              </a:rPr>
              <a:t> de la </a:t>
            </a:r>
            <a:r>
              <a:rPr lang="en-US" sz="2800" b="1" i="1" spc="-1" dirty="0" err="1">
                <a:solidFill>
                  <a:srgbClr val="333F4F"/>
                </a:solidFill>
                <a:uFill>
                  <a:solidFill>
                    <a:srgbClr val="FFFFFF"/>
                  </a:solidFill>
                </a:uFill>
                <a:latin typeface="+mj-lt"/>
                <a:ea typeface="DejaVu Sans"/>
              </a:rPr>
              <a:t>Estructura</a:t>
            </a:r>
            <a:r>
              <a:rPr lang="en-US" sz="2800" b="1" i="1" spc="-1" dirty="0">
                <a:solidFill>
                  <a:srgbClr val="333F4F"/>
                </a:solidFill>
                <a:uFill>
                  <a:solidFill>
                    <a:srgbClr val="FFFFFF"/>
                  </a:solidFill>
                </a:uFill>
                <a:latin typeface="+mj-lt"/>
                <a:ea typeface="DejaVu Sans"/>
              </a:rPr>
              <a:t> de </a:t>
            </a:r>
            <a:r>
              <a:rPr lang="en-US" sz="2800" b="1" i="1" spc="-1" dirty="0" err="1">
                <a:solidFill>
                  <a:srgbClr val="333F4F"/>
                </a:solidFill>
                <a:uFill>
                  <a:solidFill>
                    <a:srgbClr val="FFFFFF"/>
                  </a:solidFill>
                </a:uFill>
                <a:latin typeface="+mj-lt"/>
                <a:ea typeface="DejaVu Sans"/>
              </a:rPr>
              <a:t>Datos</a:t>
            </a:r>
            <a:r>
              <a:rPr lang="en-US" sz="2800" b="1" i="1" spc="-1" dirty="0">
                <a:solidFill>
                  <a:srgbClr val="333F4F"/>
                </a:solidFill>
                <a:uFill>
                  <a:solidFill>
                    <a:srgbClr val="FFFFFF"/>
                  </a:solidFill>
                </a:uFill>
                <a:latin typeface="+mj-lt"/>
                <a:ea typeface="DejaVu Sans"/>
              </a:rPr>
              <a:t> </a:t>
            </a:r>
          </a:p>
        </p:txBody>
      </p:sp>
      <p:sp>
        <p:nvSpPr>
          <p:cNvPr id="83" name="CustomShape 2"/>
          <p:cNvSpPr/>
          <p:nvPr/>
        </p:nvSpPr>
        <p:spPr>
          <a:xfrm>
            <a:off x="700560" y="1488756"/>
            <a:ext cx="7885440" cy="239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gn="just">
              <a:buClr>
                <a:srgbClr val="000000"/>
              </a:buClr>
              <a:buSzPct val="45000"/>
              <a:buFont typeface="Wingdings" panose="05000000000000000000" pitchFamily="2" charset="2"/>
              <a:buChar char="Ø"/>
            </a:pPr>
            <a:r>
              <a:rPr lang="es-CO" dirty="0"/>
              <a:t>Se decidió usar una estructura de Tablas de Hash ya que su tiempo de Búsqueda en una estructura fija y que no cambia con frecuencia es casi mínimo, teniendo una complejidad de O(1) en su forma esencial. Su combinación con las Listas enlazadas se debe a que se necesitaba usar una estructura de apoyo para que cada subdirectorio en la tabla Hash tuviera sus propios subdirectorios dentro de sí, por lo que al principio se decidió usar otra tabla de Hash dentro la anterior, pero se encontraron problemas con la generación y búsqueda de las llaves de tales Tablas, por lo que se descartó la idea y se implementó una lista enlazada, ya que siempre va a tener un tiempo de búsqueda fijo en todos los casos (O(n)), lo cual hace que el usuario ya tenga en mente cuanto tiempo se va a demorar el programa en buscar la información que se desea.</a:t>
            </a:r>
            <a:endParaRPr lang="es-ES" dirty="0"/>
          </a:p>
          <a:p>
            <a:pPr marL="285750" indent="-285750" algn="just">
              <a:buClr>
                <a:srgbClr val="000000"/>
              </a:buClr>
              <a:buSzPct val="45000"/>
              <a:buFont typeface="Wingdings" panose="05000000000000000000" pitchFamily="2" charset="2"/>
              <a:buChar char="Ø"/>
            </a:pPr>
            <a:endParaRPr lang="en-US"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43360" y="302378"/>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a:solidFill>
                  <a:srgbClr val="333F4F"/>
                </a:solidFill>
                <a:uFill>
                  <a:solidFill>
                    <a:srgbClr val="FFFFFF"/>
                  </a:solidFill>
                </a:uFill>
                <a:latin typeface="+mj-lt"/>
                <a:ea typeface="DejaVu Sans"/>
              </a:rPr>
              <a:t>Consumo</a:t>
            </a:r>
            <a:r>
              <a:rPr lang="en-US" sz="2800" b="1" i="1" spc="-1" dirty="0">
                <a:solidFill>
                  <a:srgbClr val="333F4F"/>
                </a:solidFill>
                <a:uFill>
                  <a:solidFill>
                    <a:srgbClr val="FFFFFF"/>
                  </a:solidFill>
                </a:uFill>
                <a:latin typeface="+mj-lt"/>
                <a:ea typeface="DejaVu Sans"/>
              </a:rPr>
              <a:t> de </a:t>
            </a:r>
            <a:r>
              <a:rPr lang="en-US" sz="2800" b="1" i="1" spc="-1" dirty="0" err="1">
                <a:solidFill>
                  <a:srgbClr val="333F4F"/>
                </a:solidFill>
                <a:uFill>
                  <a:solidFill>
                    <a:srgbClr val="FFFFFF"/>
                  </a:solidFill>
                </a:uFill>
                <a:latin typeface="+mj-lt"/>
                <a:ea typeface="DejaVu Sans"/>
              </a:rPr>
              <a:t>Tiempo</a:t>
            </a:r>
            <a:r>
              <a:rPr lang="en-US" sz="2800" b="1" i="1" spc="-1" dirty="0">
                <a:solidFill>
                  <a:srgbClr val="333F4F"/>
                </a:solidFill>
                <a:uFill>
                  <a:solidFill>
                    <a:srgbClr val="FFFFFF"/>
                  </a:solidFill>
                </a:uFill>
                <a:latin typeface="+mj-lt"/>
                <a:ea typeface="DejaVu Sans"/>
              </a:rPr>
              <a:t> y </a:t>
            </a:r>
            <a:r>
              <a:rPr lang="en-US" sz="2800" b="1" i="1" spc="-1" dirty="0" err="1">
                <a:solidFill>
                  <a:srgbClr val="333F4F"/>
                </a:solidFill>
                <a:uFill>
                  <a:solidFill>
                    <a:srgbClr val="FFFFFF"/>
                  </a:solidFill>
                </a:uFill>
                <a:latin typeface="+mj-lt"/>
                <a:ea typeface="DejaVu Sans"/>
              </a:rPr>
              <a:t>Memoria</a:t>
            </a:r>
            <a:endParaRPr lang="en-US" sz="2800" b="1" i="1" spc="-1" dirty="0">
              <a:solidFill>
                <a:srgbClr val="333F4F"/>
              </a:solidFill>
              <a:uFill>
                <a:solidFill>
                  <a:srgbClr val="FFFFFF"/>
                </a:solidFill>
              </a:uFill>
              <a:latin typeface="+mj-lt"/>
              <a:ea typeface="DejaVu Sans"/>
            </a:endParaRPr>
          </a:p>
        </p:txBody>
      </p:sp>
      <p:graphicFrame>
        <p:nvGraphicFramePr>
          <p:cNvPr id="2" name="Tabla 1">
            <a:extLst>
              <a:ext uri="{FF2B5EF4-FFF2-40B4-BE49-F238E27FC236}">
                <a16:creationId xmlns:a16="http://schemas.microsoft.com/office/drawing/2014/main" id="{FB1FDE5B-B413-49B8-8D9B-93D941B17E02}"/>
              </a:ext>
            </a:extLst>
          </p:cNvPr>
          <p:cNvGraphicFramePr>
            <a:graphicFrameLocks noGrp="1"/>
          </p:cNvGraphicFramePr>
          <p:nvPr>
            <p:extLst>
              <p:ext uri="{D42A27DB-BD31-4B8C-83A1-F6EECF244321}">
                <p14:modId xmlns:p14="http://schemas.microsoft.com/office/powerpoint/2010/main" val="2757236057"/>
              </p:ext>
            </p:extLst>
          </p:nvPr>
        </p:nvGraphicFramePr>
        <p:xfrm>
          <a:off x="1350499" y="1181686"/>
          <a:ext cx="6372664" cy="3502855"/>
        </p:xfrm>
        <a:graphic>
          <a:graphicData uri="http://schemas.openxmlformats.org/drawingml/2006/table">
            <a:tbl>
              <a:tblPr firstRow="1" firstCol="1" bandRow="1">
                <a:tableStyleId>{5C22544A-7EE6-4342-B048-85BDC9FD1C3A}</a:tableStyleId>
              </a:tblPr>
              <a:tblGrid>
                <a:gridCol w="1593166">
                  <a:extLst>
                    <a:ext uri="{9D8B030D-6E8A-4147-A177-3AD203B41FA5}">
                      <a16:colId xmlns:a16="http://schemas.microsoft.com/office/drawing/2014/main" val="1873596406"/>
                    </a:ext>
                  </a:extLst>
                </a:gridCol>
                <a:gridCol w="1593166">
                  <a:extLst>
                    <a:ext uri="{9D8B030D-6E8A-4147-A177-3AD203B41FA5}">
                      <a16:colId xmlns:a16="http://schemas.microsoft.com/office/drawing/2014/main" val="2139277198"/>
                    </a:ext>
                  </a:extLst>
                </a:gridCol>
                <a:gridCol w="1593166">
                  <a:extLst>
                    <a:ext uri="{9D8B030D-6E8A-4147-A177-3AD203B41FA5}">
                      <a16:colId xmlns:a16="http://schemas.microsoft.com/office/drawing/2014/main" val="1325747442"/>
                    </a:ext>
                  </a:extLst>
                </a:gridCol>
                <a:gridCol w="1593166">
                  <a:extLst>
                    <a:ext uri="{9D8B030D-6E8A-4147-A177-3AD203B41FA5}">
                      <a16:colId xmlns:a16="http://schemas.microsoft.com/office/drawing/2014/main" val="2279718291"/>
                    </a:ext>
                  </a:extLst>
                </a:gridCol>
              </a:tblGrid>
              <a:tr h="636883">
                <a:tc>
                  <a:txBody>
                    <a:bodyPr/>
                    <a:lstStyle/>
                    <a:p>
                      <a:pPr algn="just">
                        <a:spcAft>
                          <a:spcPts val="600"/>
                        </a:spcAft>
                      </a:pPr>
                      <a:r>
                        <a:rPr lang="es-CO" sz="1000">
                          <a:effectLst/>
                        </a:rPr>
                        <a:t> </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Conjunto de Datos 1</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Conjunto de Datos 2</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Conjunto de Datos 3</a:t>
                      </a:r>
                      <a:endParaRPr lang="es-E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06427534"/>
                  </a:ext>
                </a:extLst>
              </a:tr>
              <a:tr h="955324">
                <a:tc>
                  <a:txBody>
                    <a:bodyPr/>
                    <a:lstStyle/>
                    <a:p>
                      <a:pPr algn="just">
                        <a:spcAft>
                          <a:spcPts val="600"/>
                        </a:spcAft>
                      </a:pPr>
                      <a:r>
                        <a:rPr lang="es-CO" sz="1000">
                          <a:effectLst/>
                        </a:rPr>
                        <a:t>Espacio en memoria</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26MB</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32MB</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56MB</a:t>
                      </a:r>
                      <a:endParaRPr lang="es-E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5432023"/>
                  </a:ext>
                </a:extLst>
              </a:tr>
              <a:tr h="955324">
                <a:tc>
                  <a:txBody>
                    <a:bodyPr/>
                    <a:lstStyle/>
                    <a:p>
                      <a:pPr algn="just">
                        <a:spcAft>
                          <a:spcPts val="600"/>
                        </a:spcAft>
                      </a:pPr>
                      <a:r>
                        <a:rPr lang="es-CO" sz="1000">
                          <a:effectLst/>
                        </a:rPr>
                        <a:t>Creación</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17027 milisegundos</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103462 milisegundos</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243531 milisegundos</a:t>
                      </a:r>
                      <a:endParaRPr lang="es-E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29380327"/>
                  </a:ext>
                </a:extLst>
              </a:tr>
              <a:tr h="955324">
                <a:tc>
                  <a:txBody>
                    <a:bodyPr/>
                    <a:lstStyle/>
                    <a:p>
                      <a:pPr algn="just">
                        <a:spcAft>
                          <a:spcPts val="600"/>
                        </a:spcAft>
                      </a:pPr>
                      <a:r>
                        <a:rPr lang="es-CO" sz="1000">
                          <a:effectLst/>
                        </a:rPr>
                        <a:t>Búsqueda</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1 milisegundo</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a:effectLst/>
                        </a:rPr>
                        <a:t>1 milisegundo</a:t>
                      </a:r>
                      <a:endParaRPr lang="es-E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600"/>
                        </a:spcAft>
                      </a:pPr>
                      <a:r>
                        <a:rPr lang="es-CO" sz="1000" dirty="0">
                          <a:effectLst/>
                        </a:rPr>
                        <a:t>2 milisegundos</a:t>
                      </a:r>
                      <a:endParaRPr lang="es-E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72464721"/>
                  </a:ext>
                </a:extLst>
              </a:tr>
            </a:tbl>
          </a:graphicData>
        </a:graphic>
      </p:graphicFrame>
      <p:sp>
        <p:nvSpPr>
          <p:cNvPr id="3" name="CuadroTexto 2">
            <a:extLst>
              <a:ext uri="{FF2B5EF4-FFF2-40B4-BE49-F238E27FC236}">
                <a16:creationId xmlns:a16="http://schemas.microsoft.com/office/drawing/2014/main" id="{A4383327-2753-480D-A010-9B5E5C1D3CC0}"/>
              </a:ext>
            </a:extLst>
          </p:cNvPr>
          <p:cNvSpPr txBox="1"/>
          <p:nvPr/>
        </p:nvSpPr>
        <p:spPr>
          <a:xfrm>
            <a:off x="1350499" y="4994031"/>
            <a:ext cx="6372664" cy="646331"/>
          </a:xfrm>
          <a:prstGeom prst="rect">
            <a:avLst/>
          </a:prstGeom>
          <a:noFill/>
        </p:spPr>
        <p:txBody>
          <a:bodyPr wrap="square" rtlCol="0">
            <a:spAutoFit/>
          </a:bodyPr>
          <a:lstStyle/>
          <a:p>
            <a:pPr algn="ctr"/>
            <a:r>
              <a:rPr lang="es-ES" b="1" dirty="0"/>
              <a:t>Gráfico 5:</a:t>
            </a:r>
            <a:r>
              <a:rPr lang="es-ES" dirty="0"/>
              <a:t> tabla de tiempo y consumo de memoria con tres conjuntos de datos diferentes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71935"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Software </a:t>
            </a:r>
            <a:r>
              <a:rPr lang="en-US" sz="2800" b="1" i="1" spc="-1" dirty="0" err="1">
                <a:solidFill>
                  <a:srgbClr val="333F4F"/>
                </a:solidFill>
                <a:uFill>
                  <a:solidFill>
                    <a:srgbClr val="FFFFFF"/>
                  </a:solidFill>
                </a:uFill>
                <a:latin typeface="+mj-lt"/>
                <a:ea typeface="DejaVu Sans"/>
              </a:rPr>
              <a:t>Desarrollado</a:t>
            </a:r>
            <a:endParaRPr lang="en-US" sz="2800" b="1" i="1" spc="-1" dirty="0">
              <a:solidFill>
                <a:srgbClr val="333F4F"/>
              </a:solidFill>
              <a:uFill>
                <a:solidFill>
                  <a:srgbClr val="FFFFFF"/>
                </a:solidFill>
              </a:uFill>
              <a:latin typeface="+mj-lt"/>
              <a:ea typeface="DejaVu Sans"/>
            </a:endParaRPr>
          </a:p>
        </p:txBody>
      </p:sp>
      <p:sp>
        <p:nvSpPr>
          <p:cNvPr id="88" name="CustomShape 2"/>
          <p:cNvSpPr/>
          <p:nvPr/>
        </p:nvSpPr>
        <p:spPr>
          <a:xfrm>
            <a:off x="944861" y="5093181"/>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uFill>
                  <a:solidFill>
                    <a:srgbClr val="FFFFFF"/>
                  </a:solidFill>
                </a:uFill>
                <a:latin typeface="Arial"/>
                <a:ea typeface="Noto Sans CJK SC Regular"/>
              </a:rPr>
              <a:t>Gráfico 4:</a:t>
            </a:r>
            <a:r>
              <a:rPr lang="en-US" sz="1600" b="0" strike="noStrike" spc="-1" dirty="0">
                <a:solidFill>
                  <a:srgbClr val="000000"/>
                </a:solidFill>
                <a:uFill>
                  <a:solidFill>
                    <a:srgbClr val="FFFFFF"/>
                  </a:solidFill>
                </a:uFill>
                <a:latin typeface="Arial"/>
                <a:ea typeface="Noto Sans CJK SC Regular"/>
              </a:rPr>
              <a:t> </a:t>
            </a:r>
            <a:r>
              <a:rPr lang="en-US" sz="1600" spc="-1" dirty="0" err="1">
                <a:solidFill>
                  <a:srgbClr val="000000"/>
                </a:solidFill>
                <a:uFill>
                  <a:solidFill>
                    <a:srgbClr val="FFFFFF"/>
                  </a:solidFill>
                </a:uFill>
                <a:latin typeface="Arial"/>
                <a:ea typeface="Noto Sans CJK SC Regular"/>
              </a:rPr>
              <a:t>Buscador</a:t>
            </a:r>
            <a:r>
              <a:rPr lang="en-US" sz="1600" spc="-1" dirty="0">
                <a:solidFill>
                  <a:srgbClr val="000000"/>
                </a:solidFill>
                <a:uFill>
                  <a:solidFill>
                    <a:srgbClr val="FFFFFF"/>
                  </a:solidFill>
                </a:uFill>
                <a:latin typeface="Arial"/>
                <a:ea typeface="Noto Sans CJK SC Regular"/>
              </a:rPr>
              <a:t> de </a:t>
            </a:r>
            <a:r>
              <a:rPr lang="en-US" sz="1600" spc="-1" dirty="0" err="1">
                <a:solidFill>
                  <a:srgbClr val="000000"/>
                </a:solidFill>
                <a:uFill>
                  <a:solidFill>
                    <a:srgbClr val="FFFFFF"/>
                  </a:solidFill>
                </a:uFill>
                <a:latin typeface="Arial"/>
                <a:ea typeface="Noto Sans CJK SC Regular"/>
              </a:rPr>
              <a:t>Directorios</a:t>
            </a:r>
            <a:r>
              <a:rPr lang="en-US" sz="1600" spc="-1" dirty="0">
                <a:solidFill>
                  <a:srgbClr val="000000"/>
                </a:solidFill>
                <a:uFill>
                  <a:solidFill>
                    <a:srgbClr val="FFFFFF"/>
                  </a:solidFill>
                </a:uFill>
                <a:latin typeface="Arial"/>
                <a:ea typeface="Noto Sans CJK SC Regular"/>
              </a:rPr>
              <a:t> y </a:t>
            </a:r>
            <a:r>
              <a:rPr lang="en-US" sz="1600" spc="-1" dirty="0" err="1">
                <a:solidFill>
                  <a:srgbClr val="000000"/>
                </a:solidFill>
                <a:uFill>
                  <a:solidFill>
                    <a:srgbClr val="FFFFFF"/>
                  </a:solidFill>
                </a:uFill>
                <a:latin typeface="Arial"/>
                <a:ea typeface="Noto Sans CJK SC Regular"/>
              </a:rPr>
              <a:t>archivos</a:t>
            </a:r>
            <a:r>
              <a:rPr lang="en-US" sz="1600" spc="-1" dirty="0">
                <a:solidFill>
                  <a:srgbClr val="000000"/>
                </a:solidFill>
                <a:uFill>
                  <a:solidFill>
                    <a:srgbClr val="FFFFFF"/>
                  </a:solidFill>
                </a:uFill>
                <a:latin typeface="Arial"/>
                <a:ea typeface="Noto Sans CJK SC Regular"/>
              </a:rPr>
              <a:t> </a:t>
            </a:r>
            <a:r>
              <a:rPr lang="en-US" sz="1600" spc="-1" dirty="0" err="1">
                <a:solidFill>
                  <a:srgbClr val="000000"/>
                </a:solidFill>
                <a:uFill>
                  <a:solidFill>
                    <a:srgbClr val="FFFFFF"/>
                  </a:solidFill>
                </a:uFill>
                <a:latin typeface="Arial"/>
                <a:ea typeface="Noto Sans CJK SC Regular"/>
              </a:rPr>
              <a:t>corriendo</a:t>
            </a:r>
            <a:r>
              <a:rPr lang="en-US" sz="1600" spc="-1" dirty="0">
                <a:solidFill>
                  <a:srgbClr val="000000"/>
                </a:solidFill>
                <a:uFill>
                  <a:solidFill>
                    <a:srgbClr val="FFFFFF"/>
                  </a:solidFill>
                </a:uFill>
                <a:latin typeface="Arial"/>
                <a:ea typeface="Noto Sans CJK SC Regular"/>
              </a:rPr>
              <a:t> </a:t>
            </a:r>
            <a:r>
              <a:rPr lang="en-US" sz="1600" spc="-1" dirty="0" err="1">
                <a:solidFill>
                  <a:srgbClr val="000000"/>
                </a:solidFill>
                <a:uFill>
                  <a:solidFill>
                    <a:srgbClr val="FFFFFF"/>
                  </a:solidFill>
                </a:uFill>
                <a:latin typeface="Arial"/>
                <a:ea typeface="Noto Sans CJK SC Regular"/>
              </a:rPr>
              <a:t>en</a:t>
            </a:r>
            <a:r>
              <a:rPr lang="en-US" sz="1600" spc="-1" dirty="0">
                <a:solidFill>
                  <a:srgbClr val="000000"/>
                </a:solidFill>
                <a:uFill>
                  <a:solidFill>
                    <a:srgbClr val="FFFFFF"/>
                  </a:solidFill>
                </a:uFill>
                <a:latin typeface="Arial"/>
                <a:ea typeface="Noto Sans CJK SC Regular"/>
              </a:rPr>
              <a:t> la terminal.</a:t>
            </a:r>
            <a:endParaRPr lang="en-US" sz="1800" b="0" strike="noStrike" spc="-1" dirty="0">
              <a:solidFill>
                <a:srgbClr val="000000"/>
              </a:solidFill>
              <a:uFill>
                <a:solidFill>
                  <a:srgbClr val="FFFFFF"/>
                </a:solidFill>
              </a:uFill>
              <a:latin typeface="Arial"/>
            </a:endParaRPr>
          </a:p>
        </p:txBody>
      </p:sp>
      <p:pic>
        <p:nvPicPr>
          <p:cNvPr id="3" name="Imagen 2">
            <a:extLst>
              <a:ext uri="{FF2B5EF4-FFF2-40B4-BE49-F238E27FC236}">
                <a16:creationId xmlns:a16="http://schemas.microsoft.com/office/drawing/2014/main" id="{D1E1A2BC-6D04-4FAD-8CCF-0A4FA829AEC5}"/>
              </a:ext>
            </a:extLst>
          </p:cNvPr>
          <p:cNvPicPr>
            <a:picLocks noChangeAspect="1"/>
          </p:cNvPicPr>
          <p:nvPr/>
        </p:nvPicPr>
        <p:blipFill>
          <a:blip r:embed="rId2"/>
          <a:stretch>
            <a:fillRect/>
          </a:stretch>
        </p:blipFill>
        <p:spPr>
          <a:xfrm>
            <a:off x="656786" y="868320"/>
            <a:ext cx="7931190" cy="1496451"/>
          </a:xfrm>
          <a:prstGeom prst="rect">
            <a:avLst/>
          </a:prstGeom>
        </p:spPr>
      </p:pic>
      <p:pic>
        <p:nvPicPr>
          <p:cNvPr id="5" name="Imagen 4">
            <a:extLst>
              <a:ext uri="{FF2B5EF4-FFF2-40B4-BE49-F238E27FC236}">
                <a16:creationId xmlns:a16="http://schemas.microsoft.com/office/drawing/2014/main" id="{282E2826-12EB-4F7A-853C-2847D18EAAF1}"/>
              </a:ext>
            </a:extLst>
          </p:cNvPr>
          <p:cNvPicPr>
            <a:picLocks noChangeAspect="1"/>
          </p:cNvPicPr>
          <p:nvPr/>
        </p:nvPicPr>
        <p:blipFill>
          <a:blip r:embed="rId3"/>
          <a:stretch>
            <a:fillRect/>
          </a:stretch>
        </p:blipFill>
        <p:spPr>
          <a:xfrm>
            <a:off x="517106" y="2551243"/>
            <a:ext cx="8210550" cy="1095375"/>
          </a:xfrm>
          <a:prstGeom prst="rect">
            <a:avLst/>
          </a:prstGeom>
        </p:spPr>
      </p:pic>
      <p:pic>
        <p:nvPicPr>
          <p:cNvPr id="7" name="Imagen 6">
            <a:extLst>
              <a:ext uri="{FF2B5EF4-FFF2-40B4-BE49-F238E27FC236}">
                <a16:creationId xmlns:a16="http://schemas.microsoft.com/office/drawing/2014/main" id="{60CAB4BD-BEB7-4FC6-AB37-5A0DA3DE1129}"/>
              </a:ext>
            </a:extLst>
          </p:cNvPr>
          <p:cNvPicPr>
            <a:picLocks noChangeAspect="1"/>
          </p:cNvPicPr>
          <p:nvPr/>
        </p:nvPicPr>
        <p:blipFill>
          <a:blip r:embed="rId4"/>
          <a:stretch>
            <a:fillRect/>
          </a:stretch>
        </p:blipFill>
        <p:spPr>
          <a:xfrm>
            <a:off x="0" y="3811334"/>
            <a:ext cx="9144000" cy="72367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18DA5-6F69-4D5C-A21A-9136DF5B3545}"/>
              </a:ext>
            </a:extLst>
          </p:cNvPr>
          <p:cNvSpPr>
            <a:spLocks noGrp="1"/>
          </p:cNvSpPr>
          <p:nvPr>
            <p:ph type="title"/>
          </p:nvPr>
        </p:nvSpPr>
        <p:spPr/>
        <p:txBody>
          <a:bodyPr/>
          <a:lstStyle/>
          <a:p>
            <a:r>
              <a:rPr lang="es-ES" sz="2800" dirty="0"/>
              <a:t>Resultados Finales</a:t>
            </a:r>
          </a:p>
        </p:txBody>
      </p:sp>
      <p:sp>
        <p:nvSpPr>
          <p:cNvPr id="3" name="Subtítulo 2">
            <a:extLst>
              <a:ext uri="{FF2B5EF4-FFF2-40B4-BE49-F238E27FC236}">
                <a16:creationId xmlns:a16="http://schemas.microsoft.com/office/drawing/2014/main" id="{83BD85F7-C33B-4AF4-BD83-03E850BB0B6D}"/>
              </a:ext>
            </a:extLst>
          </p:cNvPr>
          <p:cNvSpPr>
            <a:spLocks noGrp="1"/>
          </p:cNvSpPr>
          <p:nvPr>
            <p:ph type="subTitle"/>
          </p:nvPr>
        </p:nvSpPr>
        <p:spPr>
          <a:xfrm>
            <a:off x="457200" y="1618588"/>
            <a:ext cx="8229240" cy="3977280"/>
          </a:xfrm>
        </p:spPr>
        <p:txBody>
          <a:bodyPr/>
          <a:lstStyle/>
          <a:p>
            <a:r>
              <a:rPr lang="es-CO" sz="2000" dirty="0"/>
              <a:t>La estructura de datos planteada tiene un tiempo de búsqueda muy rápido, lo cual la hace perfecta para que el usuario pueda buscar y encontrar ficheros y directorios dentro de un computador de forma efectiva.</a:t>
            </a:r>
          </a:p>
          <a:p>
            <a:r>
              <a:rPr lang="es-CO" sz="2000" dirty="0"/>
              <a:t>Su única contraparte es su extenso tiempo de creación. Pero si el programa fuera a ser incluido como una aplicación de inicio (que empiece a funcionar una vez se prenda el computador), esto no sería un problema muy grande</a:t>
            </a:r>
          </a:p>
          <a:p>
            <a:r>
              <a:rPr lang="es-CO" sz="2000" dirty="0"/>
              <a:t>Esta gran ventaja de la rapidez en la búsqueda hace que su demora en la creación pierda relevancia.</a:t>
            </a:r>
            <a:endParaRPr lang="es-ES" sz="2000" dirty="0"/>
          </a:p>
        </p:txBody>
      </p:sp>
    </p:spTree>
    <p:extLst>
      <p:ext uri="{BB962C8B-B14F-4D97-AF65-F5344CB8AC3E}">
        <p14:creationId xmlns:p14="http://schemas.microsoft.com/office/powerpoint/2010/main" val="137213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Presentación2</Template>
  <TotalTime>1196</TotalTime>
  <Words>478</Words>
  <Application>Microsoft Office PowerPoint</Application>
  <PresentationFormat>Presentación en pantalla (4:3)</PresentationFormat>
  <Paragraphs>48</Paragraphs>
  <Slides>9</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9</vt:i4>
      </vt:variant>
    </vt:vector>
  </HeadingPairs>
  <TitlesOfParts>
    <vt:vector size="18" baseType="lpstr">
      <vt:lpstr>Arial</vt:lpstr>
      <vt:lpstr>Calibri</vt:lpstr>
      <vt:lpstr>DejaVu Sans</vt:lpstr>
      <vt:lpstr>Noto Sans CJK SC Regular</vt:lpstr>
      <vt:lpstr>Symbol</vt:lpstr>
      <vt:lpstr>Times New Roman</vt:lpstr>
      <vt:lpstr>Wingdings</vt:lpstr>
      <vt:lpstr>Office Theme</vt:lpstr>
      <vt:lpstr>Office Theme</vt:lpstr>
      <vt:lpstr>Presentación de PowerPoint</vt:lpstr>
      <vt:lpstr>Presentación de PowerPoint</vt:lpstr>
      <vt:lpstr>Presentación de PowerPoint</vt:lpstr>
      <vt:lpstr>Operaciones de la Estructura de Datos  </vt:lpstr>
      <vt:lpstr>Operaciones de la Estructura de Datos</vt:lpstr>
      <vt:lpstr>Presentación de PowerPoint</vt:lpstr>
      <vt:lpstr>Presentación de PowerPoint</vt:lpstr>
      <vt:lpstr>Presentación de PowerPoint</vt:lpstr>
      <vt:lpstr>Resultados Finales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lastModifiedBy>Rafael Villegas Michel</cp:lastModifiedBy>
  <cp:revision>78</cp:revision>
  <dcterms:created xsi:type="dcterms:W3CDTF">2015-03-03T14:30:17Z</dcterms:created>
  <dcterms:modified xsi:type="dcterms:W3CDTF">2017-10-29T20:49:34Z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