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4" r:id="rId6"/>
    <p:sldMasterId id="2147483696" r:id="rId7"/>
    <p:sldMasterId id="2147483708" r:id="rId8"/>
  </p:sldMasterIdLst>
  <p:notesMasterIdLst>
    <p:notesMasterId r:id="rId36"/>
  </p:notesMasterIdLst>
  <p:sldIdLst>
    <p:sldId id="264" r:id="rId9"/>
    <p:sldId id="265" r:id="rId10"/>
    <p:sldId id="271" r:id="rId11"/>
    <p:sldId id="272" r:id="rId12"/>
    <p:sldId id="289" r:id="rId13"/>
    <p:sldId id="290" r:id="rId14"/>
    <p:sldId id="291" r:id="rId15"/>
    <p:sldId id="292" r:id="rId16"/>
    <p:sldId id="293" r:id="rId17"/>
    <p:sldId id="273" r:id="rId18"/>
    <p:sldId id="294"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7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33"/>
    <a:srgbClr val="8FCFFF"/>
    <a:srgbClr val="0081E2"/>
    <a:srgbClr val="81A7FB"/>
    <a:srgbClr val="FF750D"/>
    <a:srgbClr val="F66900"/>
    <a:srgbClr val="E66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2190" autoAdjust="0"/>
  </p:normalViewPr>
  <p:slideViewPr>
    <p:cSldViewPr>
      <p:cViewPr>
        <p:scale>
          <a:sx n="78" d="100"/>
          <a:sy n="78" d="100"/>
        </p:scale>
        <p:origin x="-1574"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486F3-8ED2-4EEA-969B-C28A2154ECF6}" type="datetimeFigureOut">
              <a:rPr lang="en-US" smtClean="0"/>
              <a:t>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0446B4-A4DA-417F-83A7-37F0C98E61A2}" type="slidenum">
              <a:rPr lang="en-US" smtClean="0"/>
              <a:t>‹#›</a:t>
            </a:fld>
            <a:endParaRPr lang="en-US"/>
          </a:p>
        </p:txBody>
      </p:sp>
    </p:spTree>
    <p:extLst>
      <p:ext uri="{BB962C8B-B14F-4D97-AF65-F5344CB8AC3E}">
        <p14:creationId xmlns:p14="http://schemas.microsoft.com/office/powerpoint/2010/main" val="360941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446B4-A4DA-417F-83A7-37F0C98E61A2}" type="slidenum">
              <a:rPr lang="en-US" smtClean="0"/>
              <a:t>1</a:t>
            </a:fld>
            <a:endParaRPr lang="en-US"/>
          </a:p>
        </p:txBody>
      </p:sp>
    </p:spTree>
    <p:extLst>
      <p:ext uri="{BB962C8B-B14F-4D97-AF65-F5344CB8AC3E}">
        <p14:creationId xmlns:p14="http://schemas.microsoft.com/office/powerpoint/2010/main" val="2483211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78111-17A4-4E72-8606-D464902BF8E9}" type="slidenum">
              <a:rPr lang="en-US" altLang="en-US"/>
              <a:pPr/>
              <a:t>13</a:t>
            </a:fld>
            <a:endParaRPr lang="en-US" altLang="en-US"/>
          </a:p>
        </p:txBody>
      </p:sp>
      <p:sp>
        <p:nvSpPr>
          <p:cNvPr id="568322" name="Rectangle 2"/>
          <p:cNvSpPr>
            <a:spLocks noGrp="1" noRot="1" noChangeAspect="1" noChangeArrowheads="1" noTextEdit="1"/>
          </p:cNvSpPr>
          <p:nvPr>
            <p:ph type="sldImg"/>
          </p:nvPr>
        </p:nvSpPr>
        <p:spPr>
          <a:xfrm>
            <a:off x="1143000" y="685800"/>
            <a:ext cx="4572000" cy="3429000"/>
          </a:xfrm>
          <a:ln/>
        </p:spPr>
      </p:sp>
      <p:sp>
        <p:nvSpPr>
          <p:cNvPr id="568323"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8518F-A508-4462-A62B-4766D6D24C96}" type="slidenum">
              <a:rPr lang="en-US" altLang="en-US"/>
              <a:pPr/>
              <a:t>14</a:t>
            </a:fld>
            <a:endParaRPr lang="en-US" altLang="en-US"/>
          </a:p>
        </p:txBody>
      </p:sp>
      <p:sp>
        <p:nvSpPr>
          <p:cNvPr id="570370" name="Rectangle 2"/>
          <p:cNvSpPr>
            <a:spLocks noGrp="1" noRot="1" noChangeAspect="1" noChangeArrowheads="1" noTextEdit="1"/>
          </p:cNvSpPr>
          <p:nvPr>
            <p:ph type="sldImg"/>
          </p:nvPr>
        </p:nvSpPr>
        <p:spPr>
          <a:xfrm>
            <a:off x="1143000" y="685800"/>
            <a:ext cx="4572000" cy="3429000"/>
          </a:xfrm>
          <a:ln/>
        </p:spPr>
      </p:sp>
      <p:sp>
        <p:nvSpPr>
          <p:cNvPr id="570371"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57269-3B7E-4E8B-8312-C2B9A6DC5052}" type="slidenum">
              <a:rPr lang="en-US" altLang="en-US"/>
              <a:pPr/>
              <a:t>15</a:t>
            </a:fld>
            <a:endParaRPr lang="en-US" altLang="en-US"/>
          </a:p>
        </p:txBody>
      </p:sp>
      <p:sp>
        <p:nvSpPr>
          <p:cNvPr id="572418" name="Rectangle 2"/>
          <p:cNvSpPr>
            <a:spLocks noGrp="1" noRot="1" noChangeAspect="1" noChangeArrowheads="1" noTextEdit="1"/>
          </p:cNvSpPr>
          <p:nvPr>
            <p:ph type="sldImg"/>
          </p:nvPr>
        </p:nvSpPr>
        <p:spPr>
          <a:xfrm>
            <a:off x="1143000" y="685800"/>
            <a:ext cx="4572000" cy="3429000"/>
          </a:xfrm>
          <a:ln/>
        </p:spPr>
      </p:sp>
      <p:sp>
        <p:nvSpPr>
          <p:cNvPr id="572419"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6018C3-9C38-47AC-ADB6-219EA4C00780}" type="slidenum">
              <a:rPr lang="en-US" altLang="en-US"/>
              <a:pPr/>
              <a:t>16</a:t>
            </a:fld>
            <a:endParaRPr lang="en-US" altLang="en-US"/>
          </a:p>
        </p:txBody>
      </p:sp>
      <p:sp>
        <p:nvSpPr>
          <p:cNvPr id="578562" name="Rectangle 2"/>
          <p:cNvSpPr>
            <a:spLocks noGrp="1" noRot="1" noChangeAspect="1" noChangeArrowheads="1" noTextEdit="1"/>
          </p:cNvSpPr>
          <p:nvPr>
            <p:ph type="sldImg"/>
          </p:nvPr>
        </p:nvSpPr>
        <p:spPr>
          <a:xfrm>
            <a:off x="1143000" y="685800"/>
            <a:ext cx="4572000" cy="3429000"/>
          </a:xfrm>
          <a:ln/>
        </p:spPr>
      </p:sp>
      <p:sp>
        <p:nvSpPr>
          <p:cNvPr id="578563"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9D283-E3CF-4C5E-9F48-BC14AEF81A72}" type="slidenum">
              <a:rPr lang="en-US" altLang="en-US"/>
              <a:pPr/>
              <a:t>24</a:t>
            </a:fld>
            <a:endParaRPr lang="en-US" altLang="en-US"/>
          </a:p>
        </p:txBody>
      </p:sp>
      <p:sp>
        <p:nvSpPr>
          <p:cNvPr id="644098" name="Rectangle 2"/>
          <p:cNvSpPr>
            <a:spLocks noGrp="1" noRot="1" noChangeAspect="1" noChangeArrowheads="1" noTextEdit="1"/>
          </p:cNvSpPr>
          <p:nvPr>
            <p:ph type="sldImg"/>
          </p:nvPr>
        </p:nvSpPr>
        <p:spPr>
          <a:xfrm>
            <a:off x="1143000" y="685800"/>
            <a:ext cx="4572000" cy="3429000"/>
          </a:xfrm>
          <a:ln/>
        </p:spPr>
      </p:sp>
      <p:sp>
        <p:nvSpPr>
          <p:cNvPr id="644099"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CMU Sphinx – Accuracy very less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IBM Watson – Accuracy lesser than Google, but better for long text/conversations because the latency is lesser</a:t>
            </a:r>
          </a:p>
          <a:p>
            <a:endParaRPr lang="en-US" dirty="0" smtClean="0"/>
          </a:p>
          <a:p>
            <a:r>
              <a:rPr lang="en-US" dirty="0" smtClean="0"/>
              <a:t>Google STT – Accuracy better for short text because it has more latency more latency</a:t>
            </a:r>
          </a:p>
          <a:p>
            <a:endParaRPr lang="en-US" dirty="0" smtClean="0"/>
          </a:p>
          <a:p>
            <a:r>
              <a:rPr lang="en-US" dirty="0" smtClean="0"/>
              <a:t>Kaldi – Tested</a:t>
            </a:r>
            <a:r>
              <a:rPr lang="en-US" baseline="0" dirty="0" smtClean="0"/>
              <a:t> – Reverse Engineered</a:t>
            </a:r>
          </a:p>
          <a:p>
            <a:endParaRPr lang="en-US" baseline="0" dirty="0" smtClean="0"/>
          </a:p>
          <a:p>
            <a:r>
              <a:rPr lang="en-US" baseline="0" dirty="0" err="1" smtClean="0"/>
              <a:t>Rudrank</a:t>
            </a:r>
            <a:endParaRPr lang="en-US" dirty="0" smtClean="0"/>
          </a:p>
        </p:txBody>
      </p:sp>
      <p:sp>
        <p:nvSpPr>
          <p:cNvPr id="4" name="Slide Number Placeholder 3"/>
          <p:cNvSpPr>
            <a:spLocks noGrp="1"/>
          </p:cNvSpPr>
          <p:nvPr>
            <p:ph type="sldNum" sz="quarter" idx="10"/>
          </p:nvPr>
        </p:nvSpPr>
        <p:spPr/>
        <p:txBody>
          <a:bodyPr/>
          <a:lstStyle/>
          <a:p>
            <a:fld id="{BE0446B4-A4DA-417F-83A7-37F0C98E61A2}" type="slidenum">
              <a:rPr lang="en-US" smtClean="0"/>
              <a:t>2</a:t>
            </a:fld>
            <a:endParaRPr lang="en-US"/>
          </a:p>
        </p:txBody>
      </p:sp>
    </p:spTree>
    <p:extLst>
      <p:ext uri="{BB962C8B-B14F-4D97-AF65-F5344CB8AC3E}">
        <p14:creationId xmlns:p14="http://schemas.microsoft.com/office/powerpoint/2010/main" val="251049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6A925-2B04-4F72-A632-B372393F30FE}" type="slidenum">
              <a:rPr lang="en-US" altLang="en-US"/>
              <a:pPr/>
              <a:t>3</a:t>
            </a:fld>
            <a:endParaRPr lang="en-US" altLang="en-US"/>
          </a:p>
        </p:txBody>
      </p:sp>
      <p:sp>
        <p:nvSpPr>
          <p:cNvPr id="665602" name="Rectangle 2"/>
          <p:cNvSpPr>
            <a:spLocks noGrp="1" noRot="1" noChangeAspect="1" noChangeArrowheads="1" noTextEdit="1"/>
          </p:cNvSpPr>
          <p:nvPr>
            <p:ph type="sldImg"/>
          </p:nvPr>
        </p:nvSpPr>
        <p:spPr>
          <a:xfrm>
            <a:off x="1144588" y="685800"/>
            <a:ext cx="4573587" cy="3430588"/>
          </a:xfrm>
          <a:ln/>
        </p:spPr>
      </p:sp>
      <p:sp>
        <p:nvSpPr>
          <p:cNvPr id="665603" name="Rectangle 3"/>
          <p:cNvSpPr>
            <a:spLocks noGrp="1" noChangeArrowheads="1"/>
          </p:cNvSpPr>
          <p:nvPr>
            <p:ph type="body" idx="1"/>
          </p:nvPr>
        </p:nvSpPr>
        <p:spPr>
          <a:xfrm>
            <a:off x="685800" y="4343400"/>
            <a:ext cx="5486400" cy="4114800"/>
          </a:xfrm>
        </p:spPr>
        <p:txBody>
          <a:bodyPr/>
          <a:lstStyle/>
          <a:p>
            <a:r>
              <a:rPr lang="en-US" altLang="en-US" b="1"/>
              <a:t>Metropolis (1927)</a:t>
            </a:r>
            <a:r>
              <a:rPr lang="en-US" altLang="en-US"/>
              <a:t/>
            </a:r>
            <a:br>
              <a:rPr lang="en-US" altLang="en-US"/>
            </a:br>
            <a:r>
              <a:rPr lang="en-US" altLang="en-US"/>
              <a:t/>
            </a:r>
            <a:br>
              <a:rPr lang="en-US" altLang="en-US"/>
            </a:br>
            <a:r>
              <a:rPr lang="en-US" altLang="en-US" b="1"/>
              <a:t>Directed By:</a:t>
            </a:r>
            <a:r>
              <a:rPr lang="en-US" altLang="en-US"/>
              <a:t> Fritz Lang </a:t>
            </a:r>
            <a:br>
              <a:rPr lang="en-US" altLang="en-US"/>
            </a:b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51E3E-04D8-46DA-B8C3-A9CA7C4DB0E9}" type="slidenum">
              <a:rPr lang="en-US" altLang="en-US"/>
              <a:pPr/>
              <a:t>4</a:t>
            </a:fld>
            <a:endParaRPr lang="en-US" altLang="en-US"/>
          </a:p>
        </p:txBody>
      </p:sp>
      <p:sp>
        <p:nvSpPr>
          <p:cNvPr id="669698" name="Rectangle 2"/>
          <p:cNvSpPr>
            <a:spLocks noGrp="1" noRot="1" noChangeAspect="1" noChangeArrowheads="1" noTextEdit="1"/>
          </p:cNvSpPr>
          <p:nvPr>
            <p:ph type="sldImg"/>
          </p:nvPr>
        </p:nvSpPr>
        <p:spPr>
          <a:xfrm>
            <a:off x="1144588" y="685800"/>
            <a:ext cx="4573587" cy="3430588"/>
          </a:xfrm>
          <a:ln/>
        </p:spPr>
      </p:sp>
      <p:sp>
        <p:nvSpPr>
          <p:cNvPr id="669699" name="Rectangle 3"/>
          <p:cNvSpPr>
            <a:spLocks noGrp="1" noChangeArrowheads="1"/>
          </p:cNvSpPr>
          <p:nvPr>
            <p:ph type="body" idx="1"/>
          </p:nvPr>
        </p:nvSpPr>
        <p:spPr>
          <a:xfrm>
            <a:off x="685800" y="4343400"/>
            <a:ext cx="5486400" cy="4114800"/>
          </a:xfrm>
        </p:spPr>
        <p:txBody>
          <a:bodyPr/>
          <a:lstStyle/>
          <a:p>
            <a:r>
              <a:rPr lang="en-US" altLang="en-US"/>
              <a:t>Flanagan joined Bell Labs in 1957. Although there was already some work done in speech processing it was mostly using analog circuits. Jim helped to introduce AD/DA and start pioneering new research in speech processing using computers.  Much easier, more flexible and cheaper than building electric circuits.  Much larger experiments possible altho not in real time for quite a while.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ED14E71-BF0A-F04C-A90C-DDD2E5C1D1BB}" type="slidenum">
              <a:rPr lang="en-US" smtClean="0"/>
              <a:t>5</a:t>
            </a:fld>
            <a:endParaRPr lang="en-US"/>
          </a:p>
        </p:txBody>
      </p:sp>
    </p:spTree>
    <p:extLst>
      <p:ext uri="{BB962C8B-B14F-4D97-AF65-F5344CB8AC3E}">
        <p14:creationId xmlns:p14="http://schemas.microsoft.com/office/powerpoint/2010/main" val="9632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AED14E71-BF0A-F04C-A90C-DDD2E5C1D1BB}" type="slidenum">
              <a:rPr lang="en-US" smtClean="0"/>
              <a:t>6</a:t>
            </a:fld>
            <a:endParaRPr lang="en-US"/>
          </a:p>
        </p:txBody>
      </p:sp>
    </p:spTree>
    <p:extLst>
      <p:ext uri="{BB962C8B-B14F-4D97-AF65-F5344CB8AC3E}">
        <p14:creationId xmlns:p14="http://schemas.microsoft.com/office/powerpoint/2010/main" val="394132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7</a:t>
            </a:fld>
            <a:endParaRPr lang="en-US"/>
          </a:p>
        </p:txBody>
      </p:sp>
    </p:spTree>
    <p:extLst>
      <p:ext uri="{BB962C8B-B14F-4D97-AF65-F5344CB8AC3E}">
        <p14:creationId xmlns:p14="http://schemas.microsoft.com/office/powerpoint/2010/main" val="208454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D5AAA-CBB8-4134-8B2B-E69E62E8105F}" type="slidenum">
              <a:rPr lang="en-US" altLang="en-US"/>
              <a:pPr/>
              <a:t>10</a:t>
            </a:fld>
            <a:endParaRPr lang="en-US" alt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r>
              <a:rPr lang="en-US" altLang="en-US" dirty="0"/>
              <a:t>Phone segmentation </a:t>
            </a:r>
            <a:r>
              <a:rPr lang="en-US" altLang="en-US" dirty="0">
                <a:sym typeface="Wingdings" pitchFamily="2" charset="2"/>
              </a:rPr>
              <a:t> word identification  syntactic structure  semantic representation</a:t>
            </a: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B900E-15E6-4290-8A3A-13CD5C5C7426}" type="slidenum">
              <a:rPr lang="en-US" altLang="en-US"/>
              <a:pPr/>
              <a:t>12</a:t>
            </a:fld>
            <a:endParaRPr lang="en-US" altLang="en-US"/>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l" eaLnBrk="1" hangingPunct="1">
              <a:buClr>
                <a:schemeClr val="accent1"/>
              </a:buClr>
            </a:pPr>
            <a:endParaRPr lang="en-US" sz="1000" b="0">
              <a:solidFill>
                <a:schemeClr val="tx1"/>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smtClean="0"/>
              <a:t>Click to edit Master title style</a:t>
            </a:r>
            <a:endParaRPr lang="en-US"/>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smtClean="0"/>
              <a:t>Click to edit Master subtitle style</a:t>
            </a:r>
            <a:endParaRPr lang="en-US"/>
          </a:p>
        </p:txBody>
      </p:sp>
    </p:spTree>
    <p:extLst>
      <p:ext uri="{BB962C8B-B14F-4D97-AF65-F5344CB8AC3E}">
        <p14:creationId xmlns:p14="http://schemas.microsoft.com/office/powerpoint/2010/main" val="23585894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5816795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8187689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4038600" cy="2376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48088"/>
            <a:ext cx="4038600" cy="237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fld id="{2A25E1AC-2B4A-4B9A-847E-BD400F6DA50B}" type="datetime1">
              <a:rPr lang="en-US" altLang="en-US"/>
              <a:pPr/>
              <a:t>1/11/2019</a:t>
            </a:fld>
            <a:endParaRPr lang="en-US" altLang="en-US"/>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r>
              <a:rPr lang="en-US" altLang="en-US"/>
              <a:t>AT&amp;T Proprietary</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05175F0-0247-46FC-861C-D84AA299C2BE}" type="slidenum">
              <a:rPr lang="en-US" altLang="en-US"/>
              <a:pPr/>
              <a:t>‹#›</a:t>
            </a:fld>
            <a:endParaRPr lang="en-US" altLang="en-US"/>
          </a:p>
        </p:txBody>
      </p:sp>
    </p:spTree>
    <p:extLst>
      <p:ext uri="{BB962C8B-B14F-4D97-AF65-F5344CB8AC3E}">
        <p14:creationId xmlns:p14="http://schemas.microsoft.com/office/powerpoint/2010/main" val="2352155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smtClean="0"/>
              <a:t>Click to edit Master title style</a:t>
            </a:r>
            <a:endParaRPr lang="en-US"/>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smtClean="0"/>
              <a:t>Click to edit Master subtitle style</a:t>
            </a:r>
            <a:endParaRPr lang="en-US"/>
          </a:p>
        </p:txBody>
      </p:sp>
    </p:spTree>
    <p:extLst>
      <p:ext uri="{BB962C8B-B14F-4D97-AF65-F5344CB8AC3E}">
        <p14:creationId xmlns:p14="http://schemas.microsoft.com/office/powerpoint/2010/main" val="23502686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B91F5A-6DD5-40DA-A6BA-2031AA227555}" type="slidenum">
              <a:rPr lang="en-US"/>
              <a:pPr>
                <a:defRPr/>
              </a:pPr>
              <a:t>‹#›</a:t>
            </a:fld>
            <a:endParaRPr lang="en-US"/>
          </a:p>
        </p:txBody>
      </p:sp>
    </p:spTree>
    <p:extLst>
      <p:ext uri="{BB962C8B-B14F-4D97-AF65-F5344CB8AC3E}">
        <p14:creationId xmlns:p14="http://schemas.microsoft.com/office/powerpoint/2010/main" val="2484681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542D381-D0D3-499A-9BEB-E1D6250DC43F}" type="slidenum">
              <a:rPr lang="en-US"/>
              <a:pPr>
                <a:defRPr/>
              </a:pPr>
              <a:t>‹#›</a:t>
            </a:fld>
            <a:endParaRPr lang="en-US"/>
          </a:p>
        </p:txBody>
      </p:sp>
    </p:spTree>
    <p:extLst>
      <p:ext uri="{BB962C8B-B14F-4D97-AF65-F5344CB8AC3E}">
        <p14:creationId xmlns:p14="http://schemas.microsoft.com/office/powerpoint/2010/main" val="34330184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E5D85DE-5CD3-4387-8B55-E29F93F85DAF}" type="slidenum">
              <a:rPr lang="en-US"/>
              <a:pPr>
                <a:defRPr/>
              </a:pPr>
              <a:t>‹#›</a:t>
            </a:fld>
            <a:endParaRPr lang="en-US"/>
          </a:p>
        </p:txBody>
      </p:sp>
    </p:spTree>
    <p:extLst>
      <p:ext uri="{BB962C8B-B14F-4D97-AF65-F5344CB8AC3E}">
        <p14:creationId xmlns:p14="http://schemas.microsoft.com/office/powerpoint/2010/main" val="101367852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B964B4D-E6EC-40DB-B0C6-957600763957}" type="slidenum">
              <a:rPr lang="en-US"/>
              <a:pPr>
                <a:defRPr/>
              </a:pPr>
              <a:t>‹#›</a:t>
            </a:fld>
            <a:endParaRPr lang="en-US"/>
          </a:p>
        </p:txBody>
      </p:sp>
    </p:spTree>
    <p:extLst>
      <p:ext uri="{BB962C8B-B14F-4D97-AF65-F5344CB8AC3E}">
        <p14:creationId xmlns:p14="http://schemas.microsoft.com/office/powerpoint/2010/main" val="19307645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0FD7C13-39FB-4185-8C8E-94AFD223E998}" type="slidenum">
              <a:rPr lang="en-US"/>
              <a:pPr>
                <a:defRPr/>
              </a:pPr>
              <a:t>‹#›</a:t>
            </a:fld>
            <a:endParaRPr lang="en-US"/>
          </a:p>
        </p:txBody>
      </p:sp>
    </p:spTree>
    <p:extLst>
      <p:ext uri="{BB962C8B-B14F-4D97-AF65-F5344CB8AC3E}">
        <p14:creationId xmlns:p14="http://schemas.microsoft.com/office/powerpoint/2010/main" val="159568583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6AE49-9BD1-49D2-85E6-B706C10005F7}" type="slidenum">
              <a:rPr lang="en-US"/>
              <a:pPr>
                <a:defRPr/>
              </a:pPr>
              <a:t>‹#›</a:t>
            </a:fld>
            <a:endParaRPr lang="en-US"/>
          </a:p>
        </p:txBody>
      </p:sp>
    </p:spTree>
    <p:extLst>
      <p:ext uri="{BB962C8B-B14F-4D97-AF65-F5344CB8AC3E}">
        <p14:creationId xmlns:p14="http://schemas.microsoft.com/office/powerpoint/2010/main" val="10554247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45238799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31C42AB-43F7-42E8-B2DC-ACBA267083BC}" type="slidenum">
              <a:rPr lang="en-US"/>
              <a:pPr>
                <a:defRPr/>
              </a:pPr>
              <a:t>‹#›</a:t>
            </a:fld>
            <a:endParaRPr lang="en-US"/>
          </a:p>
        </p:txBody>
      </p:sp>
    </p:spTree>
    <p:extLst>
      <p:ext uri="{BB962C8B-B14F-4D97-AF65-F5344CB8AC3E}">
        <p14:creationId xmlns:p14="http://schemas.microsoft.com/office/powerpoint/2010/main" val="226809942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C1BB6F4-B38A-437E-9B41-B5C2DBBCD1B8}" type="slidenum">
              <a:rPr lang="en-US"/>
              <a:pPr>
                <a:defRPr/>
              </a:pPr>
              <a:t>‹#›</a:t>
            </a:fld>
            <a:endParaRPr lang="en-US"/>
          </a:p>
        </p:txBody>
      </p:sp>
    </p:spTree>
    <p:extLst>
      <p:ext uri="{BB962C8B-B14F-4D97-AF65-F5344CB8AC3E}">
        <p14:creationId xmlns:p14="http://schemas.microsoft.com/office/powerpoint/2010/main" val="49826771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BC55DC1-2C39-45AE-A296-49F8CB96E8CD}" type="slidenum">
              <a:rPr lang="en-US"/>
              <a:pPr>
                <a:defRPr/>
              </a:pPr>
              <a:t>‹#›</a:t>
            </a:fld>
            <a:endParaRPr lang="en-US"/>
          </a:p>
        </p:txBody>
      </p:sp>
    </p:spTree>
    <p:extLst>
      <p:ext uri="{BB962C8B-B14F-4D97-AF65-F5344CB8AC3E}">
        <p14:creationId xmlns:p14="http://schemas.microsoft.com/office/powerpoint/2010/main" val="5685520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546F4BD-CC13-4432-9856-EDDEF63672AD}" type="slidenum">
              <a:rPr lang="en-US"/>
              <a:pPr>
                <a:defRPr/>
              </a:pPr>
              <a:t>‹#›</a:t>
            </a:fld>
            <a:endParaRPr lang="en-US"/>
          </a:p>
        </p:txBody>
      </p:sp>
    </p:spTree>
    <p:extLst>
      <p:ext uri="{BB962C8B-B14F-4D97-AF65-F5344CB8AC3E}">
        <p14:creationId xmlns:p14="http://schemas.microsoft.com/office/powerpoint/2010/main" val="12247973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smtClean="0"/>
              <a:t>Click to edit Master title style</a:t>
            </a:r>
            <a:endParaRPr lang="en-US"/>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325421679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8BD16CC-79B4-46B7-AC36-FE2028E92BB3}" type="slidenum">
              <a:rPr lang="en-US"/>
              <a:pPr>
                <a:defRPr/>
              </a:pPr>
              <a:t>‹#›</a:t>
            </a:fld>
            <a:endParaRPr lang="en-US"/>
          </a:p>
        </p:txBody>
      </p:sp>
    </p:spTree>
    <p:extLst>
      <p:ext uri="{BB962C8B-B14F-4D97-AF65-F5344CB8AC3E}">
        <p14:creationId xmlns:p14="http://schemas.microsoft.com/office/powerpoint/2010/main" val="31192744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317B045-B5A5-4F52-9921-BE4271C18884}" type="slidenum">
              <a:rPr lang="en-US"/>
              <a:pPr>
                <a:defRPr/>
              </a:pPr>
              <a:t>‹#›</a:t>
            </a:fld>
            <a:endParaRPr lang="en-US"/>
          </a:p>
        </p:txBody>
      </p:sp>
    </p:spTree>
    <p:extLst>
      <p:ext uri="{BB962C8B-B14F-4D97-AF65-F5344CB8AC3E}">
        <p14:creationId xmlns:p14="http://schemas.microsoft.com/office/powerpoint/2010/main" val="19801101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2A56F1F-CC14-42B6-B2CC-46DA9D68891A}" type="slidenum">
              <a:rPr lang="en-US"/>
              <a:pPr>
                <a:defRPr/>
              </a:pPr>
              <a:t>‹#›</a:t>
            </a:fld>
            <a:endParaRPr lang="en-US"/>
          </a:p>
        </p:txBody>
      </p:sp>
    </p:spTree>
    <p:extLst>
      <p:ext uri="{BB962C8B-B14F-4D97-AF65-F5344CB8AC3E}">
        <p14:creationId xmlns:p14="http://schemas.microsoft.com/office/powerpoint/2010/main" val="27007204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F5F65D6-BC5B-40B5-86AE-31852B5F42BD}" type="slidenum">
              <a:rPr lang="en-US"/>
              <a:pPr>
                <a:defRPr/>
              </a:pPr>
              <a:t>‹#›</a:t>
            </a:fld>
            <a:endParaRPr lang="en-US"/>
          </a:p>
        </p:txBody>
      </p:sp>
    </p:spTree>
    <p:extLst>
      <p:ext uri="{BB962C8B-B14F-4D97-AF65-F5344CB8AC3E}">
        <p14:creationId xmlns:p14="http://schemas.microsoft.com/office/powerpoint/2010/main" val="5284037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93136F9-44A9-488F-A35D-E26B4AA875B4}" type="slidenum">
              <a:rPr lang="en-US"/>
              <a:pPr>
                <a:defRPr/>
              </a:pPr>
              <a:t>‹#›</a:t>
            </a:fld>
            <a:endParaRPr lang="en-US"/>
          </a:p>
        </p:txBody>
      </p:sp>
    </p:spTree>
    <p:extLst>
      <p:ext uri="{BB962C8B-B14F-4D97-AF65-F5344CB8AC3E}">
        <p14:creationId xmlns:p14="http://schemas.microsoft.com/office/powerpoint/2010/main" val="15470051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1985916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E079FD5-E25F-4EE4-97F3-AE2D5D36D385}" type="slidenum">
              <a:rPr lang="en-US"/>
              <a:pPr>
                <a:defRPr/>
              </a:pPr>
              <a:t>‹#›</a:t>
            </a:fld>
            <a:endParaRPr lang="en-US"/>
          </a:p>
        </p:txBody>
      </p:sp>
    </p:spTree>
    <p:extLst>
      <p:ext uri="{BB962C8B-B14F-4D97-AF65-F5344CB8AC3E}">
        <p14:creationId xmlns:p14="http://schemas.microsoft.com/office/powerpoint/2010/main" val="13215722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107A198-35C0-4642-AF44-6D6C686D5E9A}" type="slidenum">
              <a:rPr lang="en-US"/>
              <a:pPr>
                <a:defRPr/>
              </a:pPr>
              <a:t>‹#›</a:t>
            </a:fld>
            <a:endParaRPr lang="en-US"/>
          </a:p>
        </p:txBody>
      </p:sp>
    </p:spTree>
    <p:extLst>
      <p:ext uri="{BB962C8B-B14F-4D97-AF65-F5344CB8AC3E}">
        <p14:creationId xmlns:p14="http://schemas.microsoft.com/office/powerpoint/2010/main" val="1527872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2CD7E775-3F72-4324-BE6A-49440112720F}" type="slidenum">
              <a:rPr lang="en-US"/>
              <a:pPr>
                <a:defRPr/>
              </a:pPr>
              <a:t>‹#›</a:t>
            </a:fld>
            <a:endParaRPr lang="en-US"/>
          </a:p>
        </p:txBody>
      </p:sp>
    </p:spTree>
    <p:extLst>
      <p:ext uri="{BB962C8B-B14F-4D97-AF65-F5344CB8AC3E}">
        <p14:creationId xmlns:p14="http://schemas.microsoft.com/office/powerpoint/2010/main" val="81528658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73F7AA2-1AFD-4348-ABB8-1F647070A92D}" type="slidenum">
              <a:rPr lang="en-US"/>
              <a:pPr>
                <a:defRPr/>
              </a:pPr>
              <a:t>‹#›</a:t>
            </a:fld>
            <a:endParaRPr lang="en-US"/>
          </a:p>
        </p:txBody>
      </p:sp>
    </p:spTree>
    <p:extLst>
      <p:ext uri="{BB962C8B-B14F-4D97-AF65-F5344CB8AC3E}">
        <p14:creationId xmlns:p14="http://schemas.microsoft.com/office/powerpoint/2010/main" val="392763763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8E9B655-D184-4ECA-83D3-514797A861CD}" type="slidenum">
              <a:rPr lang="en-US"/>
              <a:pPr>
                <a:defRPr/>
              </a:pPr>
              <a:t>‹#›</a:t>
            </a:fld>
            <a:endParaRPr lang="en-US"/>
          </a:p>
        </p:txBody>
      </p:sp>
    </p:spTree>
    <p:extLst>
      <p:ext uri="{BB962C8B-B14F-4D97-AF65-F5344CB8AC3E}">
        <p14:creationId xmlns:p14="http://schemas.microsoft.com/office/powerpoint/2010/main" val="366148066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smtClean="0"/>
              <a:t>Click to edit Master title style</a:t>
            </a:r>
            <a:endParaRPr lang="en-US"/>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8663620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C302EE-66EE-4BC7-9B1F-C87DF736578D}" type="slidenum">
              <a:rPr lang="en-US"/>
              <a:pPr>
                <a:defRPr/>
              </a:pPr>
              <a:t>‹#›</a:t>
            </a:fld>
            <a:endParaRPr lang="en-US"/>
          </a:p>
        </p:txBody>
      </p:sp>
    </p:spTree>
    <p:extLst>
      <p:ext uri="{BB962C8B-B14F-4D97-AF65-F5344CB8AC3E}">
        <p14:creationId xmlns:p14="http://schemas.microsoft.com/office/powerpoint/2010/main" val="3241606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05E6AB9-5661-4DF8-BDA5-1FB69E3183D1}" type="slidenum">
              <a:rPr lang="en-US"/>
              <a:pPr>
                <a:defRPr/>
              </a:pPr>
              <a:t>‹#›</a:t>
            </a:fld>
            <a:endParaRPr lang="en-US"/>
          </a:p>
        </p:txBody>
      </p:sp>
    </p:spTree>
    <p:extLst>
      <p:ext uri="{BB962C8B-B14F-4D97-AF65-F5344CB8AC3E}">
        <p14:creationId xmlns:p14="http://schemas.microsoft.com/office/powerpoint/2010/main" val="112201133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3EFE113-DCAD-4256-93D8-25A4179C332A}" type="slidenum">
              <a:rPr lang="en-US"/>
              <a:pPr>
                <a:defRPr/>
              </a:pPr>
              <a:t>‹#›</a:t>
            </a:fld>
            <a:endParaRPr lang="en-US"/>
          </a:p>
        </p:txBody>
      </p:sp>
    </p:spTree>
    <p:extLst>
      <p:ext uri="{BB962C8B-B14F-4D97-AF65-F5344CB8AC3E}">
        <p14:creationId xmlns:p14="http://schemas.microsoft.com/office/powerpoint/2010/main" val="41466970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4D1241F-9590-46D0-849B-3E39F7294E2C}" type="slidenum">
              <a:rPr lang="en-US"/>
              <a:pPr>
                <a:defRPr/>
              </a:pPr>
              <a:t>‹#›</a:t>
            </a:fld>
            <a:endParaRPr lang="en-US"/>
          </a:p>
        </p:txBody>
      </p:sp>
    </p:spTree>
    <p:extLst>
      <p:ext uri="{BB962C8B-B14F-4D97-AF65-F5344CB8AC3E}">
        <p14:creationId xmlns:p14="http://schemas.microsoft.com/office/powerpoint/2010/main" val="13452407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6679086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8D19BB1-AD8C-47CC-8570-12EB7A894DF4}" type="slidenum">
              <a:rPr lang="en-US"/>
              <a:pPr>
                <a:defRPr/>
              </a:pPr>
              <a:t>‹#›</a:t>
            </a:fld>
            <a:endParaRPr lang="en-US"/>
          </a:p>
        </p:txBody>
      </p:sp>
    </p:spTree>
    <p:extLst>
      <p:ext uri="{BB962C8B-B14F-4D97-AF65-F5344CB8AC3E}">
        <p14:creationId xmlns:p14="http://schemas.microsoft.com/office/powerpoint/2010/main" val="1450686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5E61B98-4C0A-4A3A-925C-B432B3E51282}" type="slidenum">
              <a:rPr lang="en-US"/>
              <a:pPr>
                <a:defRPr/>
              </a:pPr>
              <a:t>‹#›</a:t>
            </a:fld>
            <a:endParaRPr lang="en-US"/>
          </a:p>
        </p:txBody>
      </p:sp>
    </p:spTree>
    <p:extLst>
      <p:ext uri="{BB962C8B-B14F-4D97-AF65-F5344CB8AC3E}">
        <p14:creationId xmlns:p14="http://schemas.microsoft.com/office/powerpoint/2010/main" val="34961419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E33A5B3-D14B-48F8-ACA4-43CCF38E3E80}" type="slidenum">
              <a:rPr lang="en-US"/>
              <a:pPr>
                <a:defRPr/>
              </a:pPr>
              <a:t>‹#›</a:t>
            </a:fld>
            <a:endParaRPr lang="en-US"/>
          </a:p>
        </p:txBody>
      </p:sp>
    </p:spTree>
    <p:extLst>
      <p:ext uri="{BB962C8B-B14F-4D97-AF65-F5344CB8AC3E}">
        <p14:creationId xmlns:p14="http://schemas.microsoft.com/office/powerpoint/2010/main" val="88744315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B1AD530-B07B-4106-91CE-28706520C270}" type="slidenum">
              <a:rPr lang="en-US"/>
              <a:pPr>
                <a:defRPr/>
              </a:pPr>
              <a:t>‹#›</a:t>
            </a:fld>
            <a:endParaRPr lang="en-US"/>
          </a:p>
        </p:txBody>
      </p:sp>
    </p:spTree>
    <p:extLst>
      <p:ext uri="{BB962C8B-B14F-4D97-AF65-F5344CB8AC3E}">
        <p14:creationId xmlns:p14="http://schemas.microsoft.com/office/powerpoint/2010/main" val="20993194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7EF3C5D-0EEA-49DB-984B-5037A7E8A9C6}" type="slidenum">
              <a:rPr lang="en-US"/>
              <a:pPr>
                <a:defRPr/>
              </a:pPr>
              <a:t>‹#›</a:t>
            </a:fld>
            <a:endParaRPr lang="en-US"/>
          </a:p>
        </p:txBody>
      </p:sp>
    </p:spTree>
    <p:extLst>
      <p:ext uri="{BB962C8B-B14F-4D97-AF65-F5344CB8AC3E}">
        <p14:creationId xmlns:p14="http://schemas.microsoft.com/office/powerpoint/2010/main" val="233577254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DB148D35-B570-43BA-B448-206ABAAF6002}" type="slidenum">
              <a:rPr lang="en-US"/>
              <a:pPr>
                <a:defRPr/>
              </a:pPr>
              <a:t>‹#›</a:t>
            </a:fld>
            <a:endParaRPr lang="en-US"/>
          </a:p>
        </p:txBody>
      </p:sp>
    </p:spTree>
    <p:extLst>
      <p:ext uri="{BB962C8B-B14F-4D97-AF65-F5344CB8AC3E}">
        <p14:creationId xmlns:p14="http://schemas.microsoft.com/office/powerpoint/2010/main" val="7722223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1684213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7923180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26097953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6746053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29660788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fld id="{791FA9B3-F169-4BCA-A020-BFF3A5D2FC38}" type="slidenum">
              <a:rPr lang="en-US" smtClean="0"/>
              <a:t>‹#›</a:t>
            </a:fld>
            <a:endParaRPr lang="en-US"/>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p:nvPicPr>
        <p:blipFill>
          <a:blip r:embed="rId15"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1033" name="Picture 8"/>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9" r:id="rId12"/>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78E74E1F-6188-4732-88F5-03B4C7C95707}"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2058"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70BE78A2-7D5F-4FCC-AEF5-B2536E5249D2}"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3082"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CD6848C4-72FF-4342-B1A8-2907D11C9E3A}"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4106"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5"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13288F5A-E2B6-4A9F-BD55-CA81E1D1E406}"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5130"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1.cs.columbia.edu/~julia/cs4705/fig07.45.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www.isi.edu/~jmoore/Mankin/MankinTLWeb.m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ctrTitle"/>
          </p:nvPr>
        </p:nvSpPr>
        <p:spPr>
          <a:xfrm>
            <a:off x="2362200" y="5143500"/>
            <a:ext cx="6096000" cy="342900"/>
          </a:xfrm>
        </p:spPr>
        <p:txBody>
          <a:bodyPr/>
          <a:lstStyle/>
          <a:p>
            <a:r>
              <a:rPr lang="en-US" dirty="0"/>
              <a:t>RUDRANK ASR </a:t>
            </a:r>
            <a:r>
              <a:rPr lang="en-US" dirty="0" smtClean="0"/>
              <a:t>TRAINING</a:t>
            </a:r>
            <a:br>
              <a:rPr lang="en-US" dirty="0" smtClean="0"/>
            </a:br>
            <a:r>
              <a:rPr lang="en-US" dirty="0" smtClean="0"/>
              <a:t>OGS ANALYTICS</a:t>
            </a:r>
            <a:r>
              <a:rPr lang="en-US" b="1" dirty="0"/>
              <a:t/>
            </a:r>
            <a:br>
              <a:rPr lang="en-US" b="1" dirty="0"/>
            </a:br>
            <a:endParaRPr lang="en-US" dirty="0"/>
          </a:p>
        </p:txBody>
      </p:sp>
      <p:sp>
        <p:nvSpPr>
          <p:cNvPr id="40" name="Subtitle 39"/>
          <p:cNvSpPr>
            <a:spLocks noGrp="1"/>
          </p:cNvSpPr>
          <p:nvPr>
            <p:ph type="subTitle" idx="1"/>
          </p:nvPr>
        </p:nvSpPr>
        <p:spPr/>
        <p:txBody>
          <a:bodyPr/>
          <a:lstStyle/>
          <a:p>
            <a:r>
              <a:rPr lang="en-US" dirty="0" smtClean="0"/>
              <a:t>11/1/2019-18/1/2019</a:t>
            </a:r>
            <a:endParaRPr lang="en-US" dirty="0"/>
          </a:p>
        </p:txBody>
      </p:sp>
      <p:pic>
        <p:nvPicPr>
          <p:cNvPr id="1026" name="Picture 2" descr="Image result for voice AI clipart"/>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35950" y="1524000"/>
            <a:ext cx="2864394" cy="3161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80889" y="5486400"/>
            <a:ext cx="3067456" cy="1015663"/>
          </a:xfrm>
          <a:prstGeom prst="rect">
            <a:avLst/>
          </a:prstGeom>
          <a:noFill/>
        </p:spPr>
        <p:txBody>
          <a:bodyPr wrap="square" rtlCol="0">
            <a:spAutoFit/>
          </a:bodyPr>
          <a:lstStyle/>
          <a:p>
            <a:pPr algn="r"/>
            <a:r>
              <a:rPr lang="en-US" sz="1200" dirty="0" smtClean="0"/>
              <a:t>By: </a:t>
            </a:r>
          </a:p>
          <a:p>
            <a:pPr algn="r"/>
            <a:r>
              <a:rPr lang="en-US" sz="1200" dirty="0" smtClean="0"/>
              <a:t>Nirmal A Kannan</a:t>
            </a:r>
            <a:br>
              <a:rPr lang="en-US" sz="1200" dirty="0" smtClean="0"/>
            </a:br>
            <a:r>
              <a:rPr lang="en-US" sz="1200" dirty="0" smtClean="0"/>
              <a:t>Ravi Pandey</a:t>
            </a:r>
            <a:br>
              <a:rPr lang="en-US" sz="1200" dirty="0" smtClean="0"/>
            </a:br>
            <a:r>
              <a:rPr lang="en-US" sz="1200" dirty="0" smtClean="0"/>
              <a:t>Kunal Sharma</a:t>
            </a:r>
          </a:p>
          <a:p>
            <a:pPr algn="r"/>
            <a:r>
              <a:rPr lang="en-US" sz="1200" dirty="0" smtClean="0"/>
              <a:t>Priyanka Jain</a:t>
            </a:r>
            <a:endParaRPr lang="en-US" sz="1200" dirty="0"/>
          </a:p>
        </p:txBody>
      </p:sp>
    </p:spTree>
    <p:extLst>
      <p:ext uri="{BB962C8B-B14F-4D97-AF65-F5344CB8AC3E}">
        <p14:creationId xmlns:p14="http://schemas.microsoft.com/office/powerpoint/2010/main" val="35176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lide Number Placeholder 161"/>
          <p:cNvSpPr>
            <a:spLocks noGrp="1"/>
          </p:cNvSpPr>
          <p:nvPr>
            <p:ph type="sldNum" sz="quarter" idx="4294967295"/>
          </p:nvPr>
        </p:nvSpPr>
        <p:spPr>
          <a:xfrm>
            <a:off x="6553200" y="6356350"/>
            <a:ext cx="2133600" cy="365125"/>
          </a:xfrm>
          <a:prstGeom prst="rect">
            <a:avLst/>
          </a:prstGeom>
        </p:spPr>
        <p:txBody>
          <a:bodyPr/>
          <a:lstStyle/>
          <a:p>
            <a:fld id="{0B03A1E1-F31A-4C24-8A1F-4FE71CC760AB}" type="slidenum">
              <a:rPr lang="en-US" altLang="en-US"/>
              <a:pPr/>
              <a:t>10</a:t>
            </a:fld>
            <a:endParaRPr lang="en-US" altLang="en-US"/>
          </a:p>
        </p:txBody>
      </p:sp>
      <p:sp>
        <p:nvSpPr>
          <p:cNvPr id="670722" name="Rectangle 2"/>
          <p:cNvSpPr>
            <a:spLocks noGrp="1" noChangeArrowheads="1"/>
          </p:cNvSpPr>
          <p:nvPr>
            <p:ph type="title"/>
          </p:nvPr>
        </p:nvSpPr>
        <p:spPr/>
        <p:txBody>
          <a:bodyPr/>
          <a:lstStyle/>
          <a:p>
            <a:r>
              <a:rPr lang="en-US" altLang="en-US"/>
              <a:t>The Illusion of Segmentation... or...</a:t>
            </a:r>
          </a:p>
        </p:txBody>
      </p:sp>
      <p:sp>
        <p:nvSpPr>
          <p:cNvPr id="670723" name="Rectangle 3"/>
          <p:cNvSpPr>
            <a:spLocks noChangeArrowheads="1"/>
          </p:cNvSpPr>
          <p:nvPr/>
        </p:nvSpPr>
        <p:spPr bwMode="auto">
          <a:xfrm>
            <a:off x="309563" y="1038225"/>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6" rIns="91408" bIns="45706"/>
          <a:lstStyle>
            <a:lvl1pPr algn="ctr">
              <a:defRPr sz="3200">
                <a:solidFill>
                  <a:schemeClr val="tx2"/>
                </a:solidFill>
                <a:latin typeface="Arial" charset="0"/>
              </a:defRPr>
            </a:lvl1pPr>
            <a:lvl2pPr algn="ctr">
              <a:defRPr sz="3200">
                <a:solidFill>
                  <a:schemeClr val="tx2"/>
                </a:solidFill>
                <a:latin typeface="Arial" charset="0"/>
              </a:defRPr>
            </a:lvl2pPr>
            <a:lvl3pPr algn="ctr">
              <a:defRPr sz="3200">
                <a:solidFill>
                  <a:schemeClr val="tx2"/>
                </a:solidFill>
                <a:latin typeface="Arial" charset="0"/>
              </a:defRPr>
            </a:lvl3pPr>
            <a:lvl4pPr algn="ctr">
              <a:defRPr sz="3200">
                <a:solidFill>
                  <a:schemeClr val="tx2"/>
                </a:solidFill>
                <a:latin typeface="Arial" charset="0"/>
              </a:defRPr>
            </a:lvl4pPr>
            <a:lvl5pPr algn="ctr">
              <a:defRPr sz="3200">
                <a:solidFill>
                  <a:schemeClr val="tx2"/>
                </a:solidFill>
                <a:latin typeface="Arial" charset="0"/>
              </a:defRPr>
            </a:lvl5pPr>
            <a:lvl6pPr marL="457200" algn="ctr" fontAlgn="base">
              <a:spcBef>
                <a:spcPct val="0"/>
              </a:spcBef>
              <a:spcAft>
                <a:spcPct val="0"/>
              </a:spcAft>
              <a:defRPr sz="3200">
                <a:solidFill>
                  <a:schemeClr val="tx2"/>
                </a:solidFill>
                <a:latin typeface="Arial" charset="0"/>
              </a:defRPr>
            </a:lvl6pPr>
            <a:lvl7pPr marL="914400" algn="ctr" fontAlgn="base">
              <a:spcBef>
                <a:spcPct val="0"/>
              </a:spcBef>
              <a:spcAft>
                <a:spcPct val="0"/>
              </a:spcAft>
              <a:defRPr sz="3200">
                <a:solidFill>
                  <a:schemeClr val="tx2"/>
                </a:solidFill>
                <a:latin typeface="Arial" charset="0"/>
              </a:defRPr>
            </a:lvl7pPr>
            <a:lvl8pPr marL="1371600" algn="ctr" fontAlgn="base">
              <a:spcBef>
                <a:spcPct val="0"/>
              </a:spcBef>
              <a:spcAft>
                <a:spcPct val="0"/>
              </a:spcAft>
              <a:defRPr sz="3200">
                <a:solidFill>
                  <a:schemeClr val="tx2"/>
                </a:solidFill>
                <a:latin typeface="Arial" charset="0"/>
              </a:defRPr>
            </a:lvl8pPr>
            <a:lvl9pPr marL="1828800" algn="ctr" fontAlgn="base">
              <a:spcBef>
                <a:spcPct val="0"/>
              </a:spcBef>
              <a:spcAft>
                <a:spcPct val="0"/>
              </a:spcAft>
              <a:defRPr sz="3200">
                <a:solidFill>
                  <a:schemeClr val="tx2"/>
                </a:solidFill>
                <a:latin typeface="Arial" charset="0"/>
              </a:defRPr>
            </a:lvl9pPr>
          </a:lstStyle>
          <a:p>
            <a:r>
              <a:rPr lang="en-US" altLang="en-US"/>
              <a:t>Why Speech Recognition is so Difficult</a:t>
            </a:r>
          </a:p>
        </p:txBody>
      </p:sp>
      <p:pic>
        <p:nvPicPr>
          <p:cNvPr id="670724" name="Picture 4" descr="my_number_is_739027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4450" y="1751013"/>
            <a:ext cx="8931275" cy="4503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0725" name="Rectangle 5"/>
          <p:cNvSpPr>
            <a:spLocks noChangeArrowheads="1"/>
          </p:cNvSpPr>
          <p:nvPr/>
        </p:nvSpPr>
        <p:spPr bwMode="auto">
          <a:xfrm>
            <a:off x="19050" y="5668963"/>
            <a:ext cx="8975725" cy="758825"/>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0726" name="Group 6"/>
          <p:cNvGrpSpPr>
            <a:grpSpLocks/>
          </p:cNvGrpSpPr>
          <p:nvPr/>
        </p:nvGrpSpPr>
        <p:grpSpPr bwMode="auto">
          <a:xfrm>
            <a:off x="684213" y="1617663"/>
            <a:ext cx="8297862" cy="5091112"/>
            <a:chOff x="431" y="1019"/>
            <a:chExt cx="5227" cy="3207"/>
          </a:xfrm>
        </p:grpSpPr>
        <p:grpSp>
          <p:nvGrpSpPr>
            <p:cNvPr id="670727" name="Group 7"/>
            <p:cNvGrpSpPr>
              <a:grpSpLocks/>
            </p:cNvGrpSpPr>
            <p:nvPr/>
          </p:nvGrpSpPr>
          <p:grpSpPr bwMode="auto">
            <a:xfrm>
              <a:off x="431" y="1055"/>
              <a:ext cx="236" cy="3021"/>
              <a:chOff x="431" y="1055"/>
              <a:chExt cx="236" cy="3021"/>
            </a:xfrm>
          </p:grpSpPr>
          <p:sp>
            <p:nvSpPr>
              <p:cNvPr id="670728" name="Line 8"/>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29" name="Text Box 9"/>
              <p:cNvSpPr txBox="1">
                <a:spLocks noChangeArrowheads="1"/>
              </p:cNvSpPr>
              <p:nvPr/>
            </p:nvSpPr>
            <p:spPr bwMode="auto">
              <a:xfrm>
                <a:off x="431" y="3712"/>
                <a:ext cx="2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m</a:t>
                </a:r>
              </a:p>
            </p:txBody>
          </p:sp>
        </p:grpSp>
        <p:grpSp>
          <p:nvGrpSpPr>
            <p:cNvPr id="670730" name="Group 10"/>
            <p:cNvGrpSpPr>
              <a:grpSpLocks/>
            </p:cNvGrpSpPr>
            <p:nvPr/>
          </p:nvGrpSpPr>
          <p:grpSpPr bwMode="auto">
            <a:xfrm>
              <a:off x="637" y="1055"/>
              <a:ext cx="196" cy="3021"/>
              <a:chOff x="451" y="1055"/>
              <a:chExt cx="196" cy="3021"/>
            </a:xfrm>
          </p:grpSpPr>
          <p:sp>
            <p:nvSpPr>
              <p:cNvPr id="670731" name="Line 11"/>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32" name="Text Box 12"/>
              <p:cNvSpPr txBox="1">
                <a:spLocks noChangeArrowheads="1"/>
              </p:cNvSpPr>
              <p:nvPr/>
            </p:nvSpPr>
            <p:spPr bwMode="auto">
              <a:xfrm>
                <a:off x="451" y="371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I</a:t>
                </a:r>
              </a:p>
            </p:txBody>
          </p:sp>
        </p:grpSp>
        <p:grpSp>
          <p:nvGrpSpPr>
            <p:cNvPr id="670733" name="Group 13"/>
            <p:cNvGrpSpPr>
              <a:grpSpLocks/>
            </p:cNvGrpSpPr>
            <p:nvPr/>
          </p:nvGrpSpPr>
          <p:grpSpPr bwMode="auto">
            <a:xfrm>
              <a:off x="752" y="1061"/>
              <a:ext cx="236" cy="3021"/>
              <a:chOff x="431" y="1055"/>
              <a:chExt cx="236" cy="3021"/>
            </a:xfrm>
          </p:grpSpPr>
          <p:sp>
            <p:nvSpPr>
              <p:cNvPr id="670734" name="Line 14"/>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35" name="Text Box 15"/>
              <p:cNvSpPr txBox="1">
                <a:spLocks noChangeArrowheads="1"/>
              </p:cNvSpPr>
              <p:nvPr/>
            </p:nvSpPr>
            <p:spPr bwMode="auto">
              <a:xfrm>
                <a:off x="431" y="3712"/>
                <a:ext cx="2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n</a:t>
                </a:r>
              </a:p>
            </p:txBody>
          </p:sp>
        </p:grpSp>
        <p:grpSp>
          <p:nvGrpSpPr>
            <p:cNvPr id="670736" name="Group 16"/>
            <p:cNvGrpSpPr>
              <a:grpSpLocks/>
            </p:cNvGrpSpPr>
            <p:nvPr/>
          </p:nvGrpSpPr>
          <p:grpSpPr bwMode="auto">
            <a:xfrm>
              <a:off x="960" y="1061"/>
              <a:ext cx="252" cy="3021"/>
              <a:chOff x="423" y="1055"/>
              <a:chExt cx="252" cy="3021"/>
            </a:xfrm>
          </p:grpSpPr>
          <p:sp>
            <p:nvSpPr>
              <p:cNvPr id="670737" name="Line 17"/>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38" name="Text Box 18"/>
              <p:cNvSpPr txBox="1">
                <a:spLocks noChangeArrowheads="1"/>
              </p:cNvSpPr>
              <p:nvPr/>
            </p:nvSpPr>
            <p:spPr bwMode="auto">
              <a:xfrm>
                <a:off x="423" y="3712"/>
                <a:ext cx="25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&amp;</a:t>
                </a:r>
              </a:p>
            </p:txBody>
          </p:sp>
        </p:grpSp>
        <p:grpSp>
          <p:nvGrpSpPr>
            <p:cNvPr id="670739" name="Group 19"/>
            <p:cNvGrpSpPr>
              <a:grpSpLocks/>
            </p:cNvGrpSpPr>
            <p:nvPr/>
          </p:nvGrpSpPr>
          <p:grpSpPr bwMode="auto">
            <a:xfrm>
              <a:off x="1142" y="1052"/>
              <a:ext cx="236" cy="3021"/>
              <a:chOff x="431" y="1055"/>
              <a:chExt cx="236" cy="3021"/>
            </a:xfrm>
          </p:grpSpPr>
          <p:sp>
            <p:nvSpPr>
              <p:cNvPr id="670740" name="Line 20"/>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41" name="Text Box 21"/>
              <p:cNvSpPr txBox="1">
                <a:spLocks noChangeArrowheads="1"/>
              </p:cNvSpPr>
              <p:nvPr/>
            </p:nvSpPr>
            <p:spPr bwMode="auto">
              <a:xfrm>
                <a:off x="431" y="3712"/>
                <a:ext cx="2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m</a:t>
                </a:r>
              </a:p>
            </p:txBody>
          </p:sp>
        </p:grpSp>
        <p:grpSp>
          <p:nvGrpSpPr>
            <p:cNvPr id="670742" name="Group 22"/>
            <p:cNvGrpSpPr>
              <a:grpSpLocks/>
            </p:cNvGrpSpPr>
            <p:nvPr/>
          </p:nvGrpSpPr>
          <p:grpSpPr bwMode="auto">
            <a:xfrm>
              <a:off x="1164" y="1175"/>
              <a:ext cx="276" cy="3021"/>
              <a:chOff x="411" y="1055"/>
              <a:chExt cx="276" cy="3021"/>
            </a:xfrm>
          </p:grpSpPr>
          <p:sp>
            <p:nvSpPr>
              <p:cNvPr id="670743" name="Line 23"/>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44" name="Text Box 24"/>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b</a:t>
                </a:r>
              </a:p>
            </p:txBody>
          </p:sp>
        </p:grpSp>
        <p:grpSp>
          <p:nvGrpSpPr>
            <p:cNvPr id="670745" name="Group 25"/>
            <p:cNvGrpSpPr>
              <a:grpSpLocks/>
            </p:cNvGrpSpPr>
            <p:nvPr/>
          </p:nvGrpSpPr>
          <p:grpSpPr bwMode="auto">
            <a:xfrm>
              <a:off x="1264" y="1067"/>
              <a:ext cx="292" cy="3021"/>
              <a:chOff x="403" y="1055"/>
              <a:chExt cx="292" cy="3021"/>
            </a:xfrm>
          </p:grpSpPr>
          <p:sp>
            <p:nvSpPr>
              <p:cNvPr id="670746" name="Line 26"/>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47" name="Text Box 27"/>
              <p:cNvSpPr txBox="1">
                <a:spLocks noChangeArrowheads="1"/>
              </p:cNvSpPr>
              <p:nvPr/>
            </p:nvSpPr>
            <p:spPr bwMode="auto">
              <a:xfrm>
                <a:off x="403" y="3712"/>
                <a:ext cx="2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&amp;</a:t>
                </a:r>
              </a:p>
            </p:txBody>
          </p:sp>
        </p:grpSp>
        <p:grpSp>
          <p:nvGrpSpPr>
            <p:cNvPr id="670748" name="Group 28"/>
            <p:cNvGrpSpPr>
              <a:grpSpLocks/>
            </p:cNvGrpSpPr>
            <p:nvPr/>
          </p:nvGrpSpPr>
          <p:grpSpPr bwMode="auto">
            <a:xfrm>
              <a:off x="1334" y="1127"/>
              <a:ext cx="284" cy="3021"/>
              <a:chOff x="407" y="1055"/>
              <a:chExt cx="284" cy="3021"/>
            </a:xfrm>
          </p:grpSpPr>
          <p:sp>
            <p:nvSpPr>
              <p:cNvPr id="670749" name="Line 29"/>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50" name="Text Box 30"/>
              <p:cNvSpPr txBox="1">
                <a:spLocks noChangeArrowheads="1"/>
              </p:cNvSpPr>
              <p:nvPr/>
            </p:nvSpPr>
            <p:spPr bwMode="auto">
              <a:xfrm>
                <a:off x="407" y="3712"/>
                <a:ext cx="28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r</a:t>
                </a:r>
              </a:p>
            </p:txBody>
          </p:sp>
        </p:grpSp>
        <p:grpSp>
          <p:nvGrpSpPr>
            <p:cNvPr id="670751" name="Group 31"/>
            <p:cNvGrpSpPr>
              <a:grpSpLocks/>
            </p:cNvGrpSpPr>
            <p:nvPr/>
          </p:nvGrpSpPr>
          <p:grpSpPr bwMode="auto">
            <a:xfrm>
              <a:off x="1450" y="1073"/>
              <a:ext cx="268" cy="3021"/>
              <a:chOff x="415" y="1055"/>
              <a:chExt cx="268" cy="3021"/>
            </a:xfrm>
          </p:grpSpPr>
          <p:sp>
            <p:nvSpPr>
              <p:cNvPr id="670752" name="Line 32"/>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53" name="Text Box 33"/>
              <p:cNvSpPr txBox="1">
                <a:spLocks noChangeArrowheads="1"/>
              </p:cNvSpPr>
              <p:nvPr/>
            </p:nvSpPr>
            <p:spPr bwMode="auto">
              <a:xfrm>
                <a:off x="415" y="3712"/>
                <a:ext cx="26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i</a:t>
                </a:r>
              </a:p>
            </p:txBody>
          </p:sp>
        </p:grpSp>
        <p:grpSp>
          <p:nvGrpSpPr>
            <p:cNvPr id="670754" name="Group 34"/>
            <p:cNvGrpSpPr>
              <a:grpSpLocks/>
            </p:cNvGrpSpPr>
            <p:nvPr/>
          </p:nvGrpSpPr>
          <p:grpSpPr bwMode="auto">
            <a:xfrm>
              <a:off x="1728" y="1073"/>
              <a:ext cx="228" cy="3021"/>
              <a:chOff x="435" y="1055"/>
              <a:chExt cx="228" cy="3021"/>
            </a:xfrm>
          </p:grpSpPr>
          <p:sp>
            <p:nvSpPr>
              <p:cNvPr id="670755" name="Line 35"/>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56" name="Text Box 36"/>
              <p:cNvSpPr txBox="1">
                <a:spLocks noChangeArrowheads="1"/>
              </p:cNvSpPr>
              <p:nvPr/>
            </p:nvSpPr>
            <p:spPr bwMode="auto">
              <a:xfrm>
                <a:off x="435" y="3712"/>
                <a:ext cx="22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s</a:t>
                </a:r>
              </a:p>
            </p:txBody>
          </p:sp>
        </p:grpSp>
        <p:grpSp>
          <p:nvGrpSpPr>
            <p:cNvPr id="670757" name="Group 37"/>
            <p:cNvGrpSpPr>
              <a:grpSpLocks/>
            </p:cNvGrpSpPr>
            <p:nvPr/>
          </p:nvGrpSpPr>
          <p:grpSpPr bwMode="auto">
            <a:xfrm>
              <a:off x="1880" y="1073"/>
              <a:ext cx="236" cy="3021"/>
              <a:chOff x="431" y="1055"/>
              <a:chExt cx="236" cy="3021"/>
            </a:xfrm>
          </p:grpSpPr>
          <p:sp>
            <p:nvSpPr>
              <p:cNvPr id="670758" name="Line 38"/>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59" name="Text Box 39"/>
              <p:cNvSpPr txBox="1">
                <a:spLocks noChangeArrowheads="1"/>
              </p:cNvSpPr>
              <p:nvPr/>
            </p:nvSpPr>
            <p:spPr bwMode="auto">
              <a:xfrm>
                <a:off x="431" y="3712"/>
                <a:ext cx="2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e</a:t>
                </a:r>
              </a:p>
            </p:txBody>
          </p:sp>
        </p:grpSp>
        <p:grpSp>
          <p:nvGrpSpPr>
            <p:cNvPr id="670760" name="Group 40"/>
            <p:cNvGrpSpPr>
              <a:grpSpLocks/>
            </p:cNvGrpSpPr>
            <p:nvPr/>
          </p:nvGrpSpPr>
          <p:grpSpPr bwMode="auto">
            <a:xfrm>
              <a:off x="1986" y="1145"/>
              <a:ext cx="228" cy="3021"/>
              <a:chOff x="435" y="1055"/>
              <a:chExt cx="228" cy="3021"/>
            </a:xfrm>
          </p:grpSpPr>
          <p:sp>
            <p:nvSpPr>
              <p:cNvPr id="670761" name="Line 41"/>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62" name="Text Box 42"/>
              <p:cNvSpPr txBox="1">
                <a:spLocks noChangeArrowheads="1"/>
              </p:cNvSpPr>
              <p:nvPr/>
            </p:nvSpPr>
            <p:spPr bwMode="auto">
              <a:xfrm>
                <a:off x="435" y="3712"/>
                <a:ext cx="22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v</a:t>
                </a:r>
              </a:p>
            </p:txBody>
          </p:sp>
        </p:grpSp>
        <p:grpSp>
          <p:nvGrpSpPr>
            <p:cNvPr id="670763" name="Group 43"/>
            <p:cNvGrpSpPr>
              <a:grpSpLocks/>
            </p:cNvGrpSpPr>
            <p:nvPr/>
          </p:nvGrpSpPr>
          <p:grpSpPr bwMode="auto">
            <a:xfrm>
              <a:off x="2050" y="1085"/>
              <a:ext cx="292" cy="3021"/>
              <a:chOff x="403" y="1055"/>
              <a:chExt cx="292" cy="3021"/>
            </a:xfrm>
          </p:grpSpPr>
          <p:sp>
            <p:nvSpPr>
              <p:cNvPr id="670764" name="Line 44"/>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65" name="Text Box 45"/>
              <p:cNvSpPr txBox="1">
                <a:spLocks noChangeArrowheads="1"/>
              </p:cNvSpPr>
              <p:nvPr/>
            </p:nvSpPr>
            <p:spPr bwMode="auto">
              <a:xfrm>
                <a:off x="403" y="3712"/>
                <a:ext cx="2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&amp;</a:t>
                </a:r>
              </a:p>
            </p:txBody>
          </p:sp>
        </p:grpSp>
        <p:grpSp>
          <p:nvGrpSpPr>
            <p:cNvPr id="670766" name="Group 46"/>
            <p:cNvGrpSpPr>
              <a:grpSpLocks/>
            </p:cNvGrpSpPr>
            <p:nvPr/>
          </p:nvGrpSpPr>
          <p:grpSpPr bwMode="auto">
            <a:xfrm>
              <a:off x="2172" y="1091"/>
              <a:ext cx="276" cy="3021"/>
              <a:chOff x="411" y="1055"/>
              <a:chExt cx="276" cy="3021"/>
            </a:xfrm>
          </p:grpSpPr>
          <p:sp>
            <p:nvSpPr>
              <p:cNvPr id="670767" name="Line 47"/>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68" name="Text Box 48"/>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n</a:t>
                </a:r>
              </a:p>
            </p:txBody>
          </p:sp>
        </p:grpSp>
        <p:grpSp>
          <p:nvGrpSpPr>
            <p:cNvPr id="670769" name="Group 49"/>
            <p:cNvGrpSpPr>
              <a:grpSpLocks/>
            </p:cNvGrpSpPr>
            <p:nvPr/>
          </p:nvGrpSpPr>
          <p:grpSpPr bwMode="auto">
            <a:xfrm>
              <a:off x="2268" y="1019"/>
              <a:ext cx="276" cy="3021"/>
              <a:chOff x="411" y="1055"/>
              <a:chExt cx="276" cy="3021"/>
            </a:xfrm>
          </p:grpSpPr>
          <p:sp>
            <p:nvSpPr>
              <p:cNvPr id="670770" name="Line 50"/>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71" name="Text Box 51"/>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th</a:t>
                </a:r>
              </a:p>
            </p:txBody>
          </p:sp>
        </p:grpSp>
        <p:grpSp>
          <p:nvGrpSpPr>
            <p:cNvPr id="670772" name="Group 52"/>
            <p:cNvGrpSpPr>
              <a:grpSpLocks/>
            </p:cNvGrpSpPr>
            <p:nvPr/>
          </p:nvGrpSpPr>
          <p:grpSpPr bwMode="auto">
            <a:xfrm>
              <a:off x="2386" y="1151"/>
              <a:ext cx="244" cy="3021"/>
              <a:chOff x="427" y="1055"/>
              <a:chExt cx="244" cy="3021"/>
            </a:xfrm>
          </p:grpSpPr>
          <p:sp>
            <p:nvSpPr>
              <p:cNvPr id="670773" name="Line 53"/>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74" name="Text Box 54"/>
              <p:cNvSpPr txBox="1">
                <a:spLocks noChangeArrowheads="1"/>
              </p:cNvSpPr>
              <p:nvPr/>
            </p:nvSpPr>
            <p:spPr bwMode="auto">
              <a:xfrm>
                <a:off x="427" y="3712"/>
                <a:ext cx="24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r</a:t>
                </a:r>
              </a:p>
            </p:txBody>
          </p:sp>
        </p:grpSp>
        <p:grpSp>
          <p:nvGrpSpPr>
            <p:cNvPr id="670775" name="Group 55"/>
            <p:cNvGrpSpPr>
              <a:grpSpLocks/>
            </p:cNvGrpSpPr>
            <p:nvPr/>
          </p:nvGrpSpPr>
          <p:grpSpPr bwMode="auto">
            <a:xfrm>
              <a:off x="2476" y="1151"/>
              <a:ext cx="292" cy="3021"/>
              <a:chOff x="403" y="1055"/>
              <a:chExt cx="292" cy="3021"/>
            </a:xfrm>
          </p:grpSpPr>
          <p:sp>
            <p:nvSpPr>
              <p:cNvPr id="670776" name="Line 56"/>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77" name="Text Box 57"/>
              <p:cNvSpPr txBox="1">
                <a:spLocks noChangeArrowheads="1"/>
              </p:cNvSpPr>
              <p:nvPr/>
            </p:nvSpPr>
            <p:spPr bwMode="auto">
              <a:xfrm>
                <a:off x="403" y="3712"/>
                <a:ext cx="2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E</a:t>
                </a:r>
              </a:p>
            </p:txBody>
          </p:sp>
        </p:grpSp>
        <p:grpSp>
          <p:nvGrpSpPr>
            <p:cNvPr id="670778" name="Group 58"/>
            <p:cNvGrpSpPr>
              <a:grpSpLocks/>
            </p:cNvGrpSpPr>
            <p:nvPr/>
          </p:nvGrpSpPr>
          <p:grpSpPr bwMode="auto">
            <a:xfrm>
              <a:off x="2652" y="1085"/>
              <a:ext cx="276" cy="3021"/>
              <a:chOff x="411" y="1055"/>
              <a:chExt cx="276" cy="3021"/>
            </a:xfrm>
          </p:grpSpPr>
          <p:sp>
            <p:nvSpPr>
              <p:cNvPr id="670779" name="Line 59"/>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80" name="Text Box 60"/>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n</a:t>
                </a:r>
              </a:p>
            </p:txBody>
          </p:sp>
        </p:grpSp>
        <p:grpSp>
          <p:nvGrpSpPr>
            <p:cNvPr id="670781" name="Group 61"/>
            <p:cNvGrpSpPr>
              <a:grpSpLocks/>
            </p:cNvGrpSpPr>
            <p:nvPr/>
          </p:nvGrpSpPr>
          <p:grpSpPr bwMode="auto">
            <a:xfrm>
              <a:off x="2966" y="1073"/>
              <a:ext cx="236" cy="3021"/>
              <a:chOff x="431" y="1055"/>
              <a:chExt cx="236" cy="3021"/>
            </a:xfrm>
          </p:grpSpPr>
          <p:sp>
            <p:nvSpPr>
              <p:cNvPr id="670782" name="Line 62"/>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83" name="Text Box 63"/>
              <p:cNvSpPr txBox="1">
                <a:spLocks noChangeArrowheads="1"/>
              </p:cNvSpPr>
              <p:nvPr/>
            </p:nvSpPr>
            <p:spPr bwMode="auto">
              <a:xfrm>
                <a:off x="431" y="3712"/>
                <a:ext cx="2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I</a:t>
                </a:r>
              </a:p>
            </p:txBody>
          </p:sp>
        </p:grpSp>
        <p:grpSp>
          <p:nvGrpSpPr>
            <p:cNvPr id="670784" name="Group 64"/>
            <p:cNvGrpSpPr>
              <a:grpSpLocks/>
            </p:cNvGrpSpPr>
            <p:nvPr/>
          </p:nvGrpSpPr>
          <p:grpSpPr bwMode="auto">
            <a:xfrm>
              <a:off x="3072" y="1085"/>
              <a:ext cx="276" cy="3021"/>
              <a:chOff x="411" y="1055"/>
              <a:chExt cx="276" cy="3021"/>
            </a:xfrm>
          </p:grpSpPr>
          <p:sp>
            <p:nvSpPr>
              <p:cNvPr id="670785" name="Line 65"/>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86" name="Text Box 66"/>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n</a:t>
                </a:r>
              </a:p>
            </p:txBody>
          </p:sp>
        </p:grpSp>
        <p:grpSp>
          <p:nvGrpSpPr>
            <p:cNvPr id="670787" name="Group 67"/>
            <p:cNvGrpSpPr>
              <a:grpSpLocks/>
            </p:cNvGrpSpPr>
            <p:nvPr/>
          </p:nvGrpSpPr>
          <p:grpSpPr bwMode="auto">
            <a:xfrm>
              <a:off x="3238" y="1079"/>
              <a:ext cx="268" cy="3021"/>
              <a:chOff x="415" y="1055"/>
              <a:chExt cx="268" cy="3021"/>
            </a:xfrm>
          </p:grpSpPr>
          <p:sp>
            <p:nvSpPr>
              <p:cNvPr id="670788" name="Line 68"/>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89" name="Text Box 69"/>
              <p:cNvSpPr txBox="1">
                <a:spLocks noChangeArrowheads="1"/>
              </p:cNvSpPr>
              <p:nvPr/>
            </p:nvSpPr>
            <p:spPr bwMode="auto">
              <a:xfrm>
                <a:off x="415" y="3712"/>
                <a:ext cx="26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z</a:t>
                </a:r>
              </a:p>
            </p:txBody>
          </p:sp>
        </p:grpSp>
        <p:grpSp>
          <p:nvGrpSpPr>
            <p:cNvPr id="670790" name="Group 70"/>
            <p:cNvGrpSpPr>
              <a:grpSpLocks/>
            </p:cNvGrpSpPr>
            <p:nvPr/>
          </p:nvGrpSpPr>
          <p:grpSpPr bwMode="auto">
            <a:xfrm>
              <a:off x="3352" y="1079"/>
              <a:ext cx="292" cy="3021"/>
              <a:chOff x="403" y="1055"/>
              <a:chExt cx="292" cy="3021"/>
            </a:xfrm>
          </p:grpSpPr>
          <p:sp>
            <p:nvSpPr>
              <p:cNvPr id="670791" name="Line 71"/>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92" name="Text Box 72"/>
              <p:cNvSpPr txBox="1">
                <a:spLocks noChangeArrowheads="1"/>
              </p:cNvSpPr>
              <p:nvPr/>
            </p:nvSpPr>
            <p:spPr bwMode="auto">
              <a:xfrm>
                <a:off x="403" y="3712"/>
                <a:ext cx="2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E</a:t>
                </a:r>
              </a:p>
            </p:txBody>
          </p:sp>
        </p:grpSp>
        <p:grpSp>
          <p:nvGrpSpPr>
            <p:cNvPr id="670793" name="Group 73"/>
            <p:cNvGrpSpPr>
              <a:grpSpLocks/>
            </p:cNvGrpSpPr>
            <p:nvPr/>
          </p:nvGrpSpPr>
          <p:grpSpPr bwMode="auto">
            <a:xfrm>
              <a:off x="3454" y="1175"/>
              <a:ext cx="244" cy="3021"/>
              <a:chOff x="427" y="1055"/>
              <a:chExt cx="244" cy="3021"/>
            </a:xfrm>
          </p:grpSpPr>
          <p:sp>
            <p:nvSpPr>
              <p:cNvPr id="670794" name="Line 74"/>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95" name="Text Box 75"/>
              <p:cNvSpPr txBox="1">
                <a:spLocks noChangeArrowheads="1"/>
              </p:cNvSpPr>
              <p:nvPr/>
            </p:nvSpPr>
            <p:spPr bwMode="auto">
              <a:xfrm>
                <a:off x="427" y="3712"/>
                <a:ext cx="24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r</a:t>
                </a:r>
              </a:p>
            </p:txBody>
          </p:sp>
        </p:grpSp>
        <p:grpSp>
          <p:nvGrpSpPr>
            <p:cNvPr id="670796" name="Group 76"/>
            <p:cNvGrpSpPr>
              <a:grpSpLocks/>
            </p:cNvGrpSpPr>
            <p:nvPr/>
          </p:nvGrpSpPr>
          <p:grpSpPr bwMode="auto">
            <a:xfrm>
              <a:off x="3534" y="1085"/>
              <a:ext cx="276" cy="3021"/>
              <a:chOff x="411" y="1055"/>
              <a:chExt cx="276" cy="3021"/>
            </a:xfrm>
          </p:grpSpPr>
          <p:sp>
            <p:nvSpPr>
              <p:cNvPr id="670797" name="Line 77"/>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798" name="Text Box 78"/>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o</a:t>
                </a:r>
              </a:p>
            </p:txBody>
          </p:sp>
        </p:grpSp>
        <p:grpSp>
          <p:nvGrpSpPr>
            <p:cNvPr id="670799" name="Group 79"/>
            <p:cNvGrpSpPr>
              <a:grpSpLocks/>
            </p:cNvGrpSpPr>
            <p:nvPr/>
          </p:nvGrpSpPr>
          <p:grpSpPr bwMode="auto">
            <a:xfrm>
              <a:off x="3800" y="1085"/>
              <a:ext cx="236" cy="3021"/>
              <a:chOff x="431" y="1055"/>
              <a:chExt cx="236" cy="3021"/>
            </a:xfrm>
          </p:grpSpPr>
          <p:sp>
            <p:nvSpPr>
              <p:cNvPr id="670800" name="Line 80"/>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01" name="Text Box 81"/>
              <p:cNvSpPr txBox="1">
                <a:spLocks noChangeArrowheads="1"/>
              </p:cNvSpPr>
              <p:nvPr/>
            </p:nvSpPr>
            <p:spPr bwMode="auto">
              <a:xfrm>
                <a:off x="431" y="3712"/>
                <a:ext cx="2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t</a:t>
                </a:r>
              </a:p>
            </p:txBody>
          </p:sp>
        </p:grpSp>
        <p:grpSp>
          <p:nvGrpSpPr>
            <p:cNvPr id="670802" name="Group 82"/>
            <p:cNvGrpSpPr>
              <a:grpSpLocks/>
            </p:cNvGrpSpPr>
            <p:nvPr/>
          </p:nvGrpSpPr>
          <p:grpSpPr bwMode="auto">
            <a:xfrm>
              <a:off x="3924" y="1091"/>
              <a:ext cx="276" cy="3021"/>
              <a:chOff x="411" y="1055"/>
              <a:chExt cx="276" cy="3021"/>
            </a:xfrm>
          </p:grpSpPr>
          <p:sp>
            <p:nvSpPr>
              <p:cNvPr id="670803" name="Line 83"/>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04" name="Text Box 84"/>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ü</a:t>
                </a:r>
              </a:p>
            </p:txBody>
          </p:sp>
        </p:grpSp>
        <p:grpSp>
          <p:nvGrpSpPr>
            <p:cNvPr id="670805" name="Group 85"/>
            <p:cNvGrpSpPr>
              <a:grpSpLocks/>
            </p:cNvGrpSpPr>
            <p:nvPr/>
          </p:nvGrpSpPr>
          <p:grpSpPr bwMode="auto">
            <a:xfrm>
              <a:off x="4150" y="1085"/>
              <a:ext cx="268" cy="3021"/>
              <a:chOff x="415" y="1055"/>
              <a:chExt cx="268" cy="3021"/>
            </a:xfrm>
          </p:grpSpPr>
          <p:sp>
            <p:nvSpPr>
              <p:cNvPr id="670806" name="Line 86"/>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07" name="Text Box 87"/>
              <p:cNvSpPr txBox="1">
                <a:spLocks noChangeArrowheads="1"/>
              </p:cNvSpPr>
              <p:nvPr/>
            </p:nvSpPr>
            <p:spPr bwMode="auto">
              <a:xfrm>
                <a:off x="415" y="3712"/>
                <a:ext cx="26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s</a:t>
                </a:r>
              </a:p>
            </p:txBody>
          </p:sp>
        </p:grpSp>
        <p:grpSp>
          <p:nvGrpSpPr>
            <p:cNvPr id="670808" name="Group 88"/>
            <p:cNvGrpSpPr>
              <a:grpSpLocks/>
            </p:cNvGrpSpPr>
            <p:nvPr/>
          </p:nvGrpSpPr>
          <p:grpSpPr bwMode="auto">
            <a:xfrm>
              <a:off x="4290" y="1091"/>
              <a:ext cx="276" cy="3021"/>
              <a:chOff x="411" y="1055"/>
              <a:chExt cx="276" cy="3021"/>
            </a:xfrm>
          </p:grpSpPr>
          <p:sp>
            <p:nvSpPr>
              <p:cNvPr id="670809" name="Line 89"/>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10" name="Text Box 90"/>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e</a:t>
                </a:r>
              </a:p>
            </p:txBody>
          </p:sp>
        </p:grpSp>
        <p:grpSp>
          <p:nvGrpSpPr>
            <p:cNvPr id="670811" name="Group 91"/>
            <p:cNvGrpSpPr>
              <a:grpSpLocks/>
            </p:cNvGrpSpPr>
            <p:nvPr/>
          </p:nvGrpSpPr>
          <p:grpSpPr bwMode="auto">
            <a:xfrm>
              <a:off x="4384" y="1157"/>
              <a:ext cx="268" cy="3021"/>
              <a:chOff x="415" y="1055"/>
              <a:chExt cx="268" cy="3021"/>
            </a:xfrm>
          </p:grpSpPr>
          <p:sp>
            <p:nvSpPr>
              <p:cNvPr id="670812" name="Line 92"/>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13" name="Text Box 93"/>
              <p:cNvSpPr txBox="1">
                <a:spLocks noChangeArrowheads="1"/>
              </p:cNvSpPr>
              <p:nvPr/>
            </p:nvSpPr>
            <p:spPr bwMode="auto">
              <a:xfrm>
                <a:off x="415" y="3712"/>
                <a:ext cx="26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v</a:t>
                </a:r>
              </a:p>
            </p:txBody>
          </p:sp>
        </p:grpSp>
        <p:grpSp>
          <p:nvGrpSpPr>
            <p:cNvPr id="670814" name="Group 94"/>
            <p:cNvGrpSpPr>
              <a:grpSpLocks/>
            </p:cNvGrpSpPr>
            <p:nvPr/>
          </p:nvGrpSpPr>
          <p:grpSpPr bwMode="auto">
            <a:xfrm>
              <a:off x="4480" y="1097"/>
              <a:ext cx="292" cy="3021"/>
              <a:chOff x="403" y="1055"/>
              <a:chExt cx="292" cy="3021"/>
            </a:xfrm>
          </p:grpSpPr>
          <p:sp>
            <p:nvSpPr>
              <p:cNvPr id="670815" name="Line 95"/>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16" name="Text Box 96"/>
              <p:cNvSpPr txBox="1">
                <a:spLocks noChangeArrowheads="1"/>
              </p:cNvSpPr>
              <p:nvPr/>
            </p:nvSpPr>
            <p:spPr bwMode="auto">
              <a:xfrm>
                <a:off x="403" y="3712"/>
                <a:ext cx="2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&amp;</a:t>
                </a:r>
              </a:p>
            </p:txBody>
          </p:sp>
        </p:grpSp>
        <p:grpSp>
          <p:nvGrpSpPr>
            <p:cNvPr id="670817" name="Group 97"/>
            <p:cNvGrpSpPr>
              <a:grpSpLocks/>
            </p:cNvGrpSpPr>
            <p:nvPr/>
          </p:nvGrpSpPr>
          <p:grpSpPr bwMode="auto">
            <a:xfrm>
              <a:off x="4584" y="1205"/>
              <a:ext cx="276" cy="3021"/>
              <a:chOff x="411" y="1055"/>
              <a:chExt cx="276" cy="3021"/>
            </a:xfrm>
          </p:grpSpPr>
          <p:sp>
            <p:nvSpPr>
              <p:cNvPr id="670818" name="Line 98"/>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19" name="Text Box 99"/>
              <p:cNvSpPr txBox="1">
                <a:spLocks noChangeArrowheads="1"/>
              </p:cNvSpPr>
              <p:nvPr/>
            </p:nvSpPr>
            <p:spPr bwMode="auto">
              <a:xfrm>
                <a:off x="411" y="3712"/>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n</a:t>
                </a:r>
              </a:p>
            </p:txBody>
          </p:sp>
        </p:grpSp>
        <p:grpSp>
          <p:nvGrpSpPr>
            <p:cNvPr id="670820" name="Group 100"/>
            <p:cNvGrpSpPr>
              <a:grpSpLocks/>
            </p:cNvGrpSpPr>
            <p:nvPr/>
          </p:nvGrpSpPr>
          <p:grpSpPr bwMode="auto">
            <a:xfrm>
              <a:off x="4898" y="1091"/>
              <a:ext cx="236" cy="3021"/>
              <a:chOff x="431" y="1055"/>
              <a:chExt cx="236" cy="3021"/>
            </a:xfrm>
          </p:grpSpPr>
          <p:sp>
            <p:nvSpPr>
              <p:cNvPr id="670821" name="Line 101"/>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22" name="Text Box 102"/>
              <p:cNvSpPr txBox="1">
                <a:spLocks noChangeArrowheads="1"/>
              </p:cNvSpPr>
              <p:nvPr/>
            </p:nvSpPr>
            <p:spPr bwMode="auto">
              <a:xfrm>
                <a:off x="431" y="3712"/>
                <a:ext cx="2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f</a:t>
                </a:r>
              </a:p>
            </p:txBody>
          </p:sp>
        </p:grpSp>
        <p:grpSp>
          <p:nvGrpSpPr>
            <p:cNvPr id="670823" name="Group 103"/>
            <p:cNvGrpSpPr>
              <a:grpSpLocks/>
            </p:cNvGrpSpPr>
            <p:nvPr/>
          </p:nvGrpSpPr>
          <p:grpSpPr bwMode="auto">
            <a:xfrm>
              <a:off x="5164" y="1091"/>
              <a:ext cx="268" cy="3021"/>
              <a:chOff x="415" y="1055"/>
              <a:chExt cx="268" cy="3021"/>
            </a:xfrm>
          </p:grpSpPr>
          <p:sp>
            <p:nvSpPr>
              <p:cNvPr id="670824" name="Line 104"/>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25" name="Text Box 105"/>
              <p:cNvSpPr txBox="1">
                <a:spLocks noChangeArrowheads="1"/>
              </p:cNvSpPr>
              <p:nvPr/>
            </p:nvSpPr>
            <p:spPr bwMode="auto">
              <a:xfrm>
                <a:off x="415" y="3712"/>
                <a:ext cx="26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O</a:t>
                </a:r>
              </a:p>
            </p:txBody>
          </p:sp>
        </p:grpSp>
        <p:grpSp>
          <p:nvGrpSpPr>
            <p:cNvPr id="670826" name="Group 106"/>
            <p:cNvGrpSpPr>
              <a:grpSpLocks/>
            </p:cNvGrpSpPr>
            <p:nvPr/>
          </p:nvGrpSpPr>
          <p:grpSpPr bwMode="auto">
            <a:xfrm>
              <a:off x="5454" y="1097"/>
              <a:ext cx="204" cy="3021"/>
              <a:chOff x="447" y="1055"/>
              <a:chExt cx="204" cy="3021"/>
            </a:xfrm>
          </p:grpSpPr>
          <p:sp>
            <p:nvSpPr>
              <p:cNvPr id="670827" name="Line 107"/>
              <p:cNvSpPr>
                <a:spLocks noChangeShapeType="1"/>
              </p:cNvSpPr>
              <p:nvPr/>
            </p:nvSpPr>
            <p:spPr bwMode="auto">
              <a:xfrm>
                <a:off x="637" y="1055"/>
                <a:ext cx="0" cy="3021"/>
              </a:xfrm>
              <a:prstGeom prst="line">
                <a:avLst/>
              </a:prstGeom>
              <a:noFill/>
              <a:ln w="635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28" name="Text Box 108"/>
              <p:cNvSpPr txBox="1">
                <a:spLocks noChangeArrowheads="1"/>
              </p:cNvSpPr>
              <p:nvPr/>
            </p:nvSpPr>
            <p:spPr bwMode="auto">
              <a:xfrm>
                <a:off x="447" y="3712"/>
                <a:ext cx="20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FF3300"/>
                    </a:solidFill>
                    <a:cs typeface="Arial" charset="0"/>
                  </a:rPr>
                  <a:t> r</a:t>
                </a:r>
              </a:p>
            </p:txBody>
          </p:sp>
        </p:grpSp>
      </p:grpSp>
      <p:grpSp>
        <p:nvGrpSpPr>
          <p:cNvPr id="670829" name="Group 109"/>
          <p:cNvGrpSpPr>
            <a:grpSpLocks/>
          </p:cNvGrpSpPr>
          <p:nvPr/>
        </p:nvGrpSpPr>
        <p:grpSpPr bwMode="auto">
          <a:xfrm>
            <a:off x="769938" y="4437063"/>
            <a:ext cx="8202612" cy="769937"/>
            <a:chOff x="485" y="2475"/>
            <a:chExt cx="5167" cy="485"/>
          </a:xfrm>
        </p:grpSpPr>
        <p:grpSp>
          <p:nvGrpSpPr>
            <p:cNvPr id="670830" name="Group 110"/>
            <p:cNvGrpSpPr>
              <a:grpSpLocks/>
            </p:cNvGrpSpPr>
            <p:nvPr/>
          </p:nvGrpSpPr>
          <p:grpSpPr bwMode="auto">
            <a:xfrm>
              <a:off x="485" y="2477"/>
              <a:ext cx="341" cy="231"/>
              <a:chOff x="485" y="2613"/>
              <a:chExt cx="341" cy="231"/>
            </a:xfrm>
          </p:grpSpPr>
          <p:sp>
            <p:nvSpPr>
              <p:cNvPr id="670831" name="Line 111"/>
              <p:cNvSpPr>
                <a:spLocks noChangeShapeType="1"/>
              </p:cNvSpPr>
              <p:nvPr/>
            </p:nvSpPr>
            <p:spPr bwMode="auto">
              <a:xfrm>
                <a:off x="485" y="2819"/>
                <a:ext cx="326" cy="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32" name="Text Box 112"/>
              <p:cNvSpPr txBox="1">
                <a:spLocks noChangeArrowheads="1"/>
              </p:cNvSpPr>
              <p:nvPr/>
            </p:nvSpPr>
            <p:spPr bwMode="auto">
              <a:xfrm>
                <a:off x="494" y="2613"/>
                <a:ext cx="3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MY</a:t>
                </a:r>
              </a:p>
            </p:txBody>
          </p:sp>
        </p:grpSp>
        <p:grpSp>
          <p:nvGrpSpPr>
            <p:cNvPr id="670833" name="Group 113"/>
            <p:cNvGrpSpPr>
              <a:grpSpLocks/>
            </p:cNvGrpSpPr>
            <p:nvPr/>
          </p:nvGrpSpPr>
          <p:grpSpPr bwMode="auto">
            <a:xfrm>
              <a:off x="766" y="2729"/>
              <a:ext cx="793" cy="231"/>
              <a:chOff x="766" y="2789"/>
              <a:chExt cx="793" cy="231"/>
            </a:xfrm>
          </p:grpSpPr>
          <p:sp>
            <p:nvSpPr>
              <p:cNvPr id="670834" name="Line 114"/>
              <p:cNvSpPr>
                <a:spLocks noChangeShapeType="1"/>
              </p:cNvSpPr>
              <p:nvPr/>
            </p:nvSpPr>
            <p:spPr bwMode="auto">
              <a:xfrm flipV="1">
                <a:off x="832" y="3000"/>
                <a:ext cx="727" cy="7"/>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35" name="Text Box 115"/>
              <p:cNvSpPr txBox="1">
                <a:spLocks noChangeArrowheads="1"/>
              </p:cNvSpPr>
              <p:nvPr/>
            </p:nvSpPr>
            <p:spPr bwMode="auto">
              <a:xfrm>
                <a:off x="766" y="2789"/>
                <a:ext cx="74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NUMBER</a:t>
                </a:r>
              </a:p>
            </p:txBody>
          </p:sp>
        </p:grpSp>
        <p:grpSp>
          <p:nvGrpSpPr>
            <p:cNvPr id="670836" name="Group 116"/>
            <p:cNvGrpSpPr>
              <a:grpSpLocks/>
            </p:cNvGrpSpPr>
            <p:nvPr/>
          </p:nvGrpSpPr>
          <p:grpSpPr bwMode="auto">
            <a:xfrm>
              <a:off x="1565" y="2477"/>
              <a:ext cx="356" cy="231"/>
              <a:chOff x="1565" y="2565"/>
              <a:chExt cx="356" cy="231"/>
            </a:xfrm>
          </p:grpSpPr>
          <p:sp>
            <p:nvSpPr>
              <p:cNvPr id="670837" name="Line 117"/>
              <p:cNvSpPr>
                <a:spLocks noChangeShapeType="1"/>
              </p:cNvSpPr>
              <p:nvPr/>
            </p:nvSpPr>
            <p:spPr bwMode="auto">
              <a:xfrm>
                <a:off x="1565" y="2779"/>
                <a:ext cx="356" cy="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38" name="Text Box 118"/>
              <p:cNvSpPr txBox="1">
                <a:spLocks noChangeArrowheads="1"/>
              </p:cNvSpPr>
              <p:nvPr/>
            </p:nvSpPr>
            <p:spPr bwMode="auto">
              <a:xfrm>
                <a:off x="1606" y="2565"/>
                <a:ext cx="25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IS</a:t>
                </a:r>
              </a:p>
            </p:txBody>
          </p:sp>
        </p:grpSp>
        <p:grpSp>
          <p:nvGrpSpPr>
            <p:cNvPr id="670839" name="Group 119"/>
            <p:cNvGrpSpPr>
              <a:grpSpLocks/>
            </p:cNvGrpSpPr>
            <p:nvPr/>
          </p:nvGrpSpPr>
          <p:grpSpPr bwMode="auto">
            <a:xfrm>
              <a:off x="1685" y="2729"/>
              <a:ext cx="713" cy="231"/>
              <a:chOff x="1685" y="2817"/>
              <a:chExt cx="713" cy="231"/>
            </a:xfrm>
          </p:grpSpPr>
          <p:sp>
            <p:nvSpPr>
              <p:cNvPr id="670840" name="Line 120"/>
              <p:cNvSpPr>
                <a:spLocks noChangeShapeType="1"/>
              </p:cNvSpPr>
              <p:nvPr/>
            </p:nvSpPr>
            <p:spPr bwMode="auto">
              <a:xfrm>
                <a:off x="1685" y="3035"/>
                <a:ext cx="713" cy="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41" name="Text Box 121"/>
              <p:cNvSpPr txBox="1">
                <a:spLocks noChangeArrowheads="1"/>
              </p:cNvSpPr>
              <p:nvPr/>
            </p:nvSpPr>
            <p:spPr bwMode="auto">
              <a:xfrm>
                <a:off x="1737" y="2817"/>
                <a:ext cx="60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SEVEN</a:t>
                </a:r>
              </a:p>
            </p:txBody>
          </p:sp>
        </p:grpSp>
        <p:grpSp>
          <p:nvGrpSpPr>
            <p:cNvPr id="670842" name="Group 122"/>
            <p:cNvGrpSpPr>
              <a:grpSpLocks/>
            </p:cNvGrpSpPr>
            <p:nvPr/>
          </p:nvGrpSpPr>
          <p:grpSpPr bwMode="auto">
            <a:xfrm>
              <a:off x="2262" y="2477"/>
              <a:ext cx="604" cy="231"/>
              <a:chOff x="2262" y="2541"/>
              <a:chExt cx="604" cy="231"/>
            </a:xfrm>
          </p:grpSpPr>
          <p:sp>
            <p:nvSpPr>
              <p:cNvPr id="670843" name="Line 123"/>
              <p:cNvSpPr>
                <a:spLocks noChangeShapeType="1"/>
              </p:cNvSpPr>
              <p:nvPr/>
            </p:nvSpPr>
            <p:spPr bwMode="auto">
              <a:xfrm flipV="1">
                <a:off x="2403" y="2759"/>
                <a:ext cx="311" cy="7"/>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44" name="Text Box 124"/>
              <p:cNvSpPr txBox="1">
                <a:spLocks noChangeArrowheads="1"/>
              </p:cNvSpPr>
              <p:nvPr/>
            </p:nvSpPr>
            <p:spPr bwMode="auto">
              <a:xfrm>
                <a:off x="2262" y="2541"/>
                <a:ext cx="60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THREE</a:t>
                </a:r>
              </a:p>
            </p:txBody>
          </p:sp>
        </p:grpSp>
        <p:grpSp>
          <p:nvGrpSpPr>
            <p:cNvPr id="670845" name="Group 125"/>
            <p:cNvGrpSpPr>
              <a:grpSpLocks/>
            </p:cNvGrpSpPr>
            <p:nvPr/>
          </p:nvGrpSpPr>
          <p:grpSpPr bwMode="auto">
            <a:xfrm>
              <a:off x="2717" y="2729"/>
              <a:ext cx="591" cy="231"/>
              <a:chOff x="2717" y="2809"/>
              <a:chExt cx="591" cy="231"/>
            </a:xfrm>
          </p:grpSpPr>
          <p:sp>
            <p:nvSpPr>
              <p:cNvPr id="670846" name="Line 126"/>
              <p:cNvSpPr>
                <a:spLocks noChangeShapeType="1"/>
              </p:cNvSpPr>
              <p:nvPr/>
            </p:nvSpPr>
            <p:spPr bwMode="auto">
              <a:xfrm>
                <a:off x="2717" y="3035"/>
                <a:ext cx="591" cy="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47" name="Text Box 127"/>
              <p:cNvSpPr txBox="1">
                <a:spLocks noChangeArrowheads="1"/>
              </p:cNvSpPr>
              <p:nvPr/>
            </p:nvSpPr>
            <p:spPr bwMode="auto">
              <a:xfrm>
                <a:off x="2777" y="2809"/>
                <a:ext cx="4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NINE</a:t>
                </a:r>
              </a:p>
            </p:txBody>
          </p:sp>
        </p:grpSp>
        <p:grpSp>
          <p:nvGrpSpPr>
            <p:cNvPr id="670848" name="Group 128"/>
            <p:cNvGrpSpPr>
              <a:grpSpLocks/>
            </p:cNvGrpSpPr>
            <p:nvPr/>
          </p:nvGrpSpPr>
          <p:grpSpPr bwMode="auto">
            <a:xfrm>
              <a:off x="3245" y="2477"/>
              <a:ext cx="525" cy="231"/>
              <a:chOff x="3245" y="2545"/>
              <a:chExt cx="525" cy="231"/>
            </a:xfrm>
          </p:grpSpPr>
          <p:sp>
            <p:nvSpPr>
              <p:cNvPr id="670849" name="Line 129"/>
              <p:cNvSpPr>
                <a:spLocks noChangeShapeType="1"/>
              </p:cNvSpPr>
              <p:nvPr/>
            </p:nvSpPr>
            <p:spPr bwMode="auto">
              <a:xfrm>
                <a:off x="3293" y="2763"/>
                <a:ext cx="477" cy="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50" name="Text Box 130"/>
              <p:cNvSpPr txBox="1">
                <a:spLocks noChangeArrowheads="1"/>
              </p:cNvSpPr>
              <p:nvPr/>
            </p:nvSpPr>
            <p:spPr bwMode="auto">
              <a:xfrm>
                <a:off x="3245" y="2545"/>
                <a:ext cx="51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ZERO</a:t>
                </a:r>
              </a:p>
            </p:txBody>
          </p:sp>
        </p:grpSp>
        <p:grpSp>
          <p:nvGrpSpPr>
            <p:cNvPr id="670851" name="Group 131"/>
            <p:cNvGrpSpPr>
              <a:grpSpLocks/>
            </p:cNvGrpSpPr>
            <p:nvPr/>
          </p:nvGrpSpPr>
          <p:grpSpPr bwMode="auto">
            <a:xfrm>
              <a:off x="3708" y="2729"/>
              <a:ext cx="452" cy="231"/>
              <a:chOff x="3708" y="2807"/>
              <a:chExt cx="452" cy="231"/>
            </a:xfrm>
          </p:grpSpPr>
          <p:sp>
            <p:nvSpPr>
              <p:cNvPr id="670852" name="Line 132"/>
              <p:cNvSpPr>
                <a:spLocks noChangeShapeType="1"/>
              </p:cNvSpPr>
              <p:nvPr/>
            </p:nvSpPr>
            <p:spPr bwMode="auto">
              <a:xfrm flipV="1">
                <a:off x="3764" y="3029"/>
                <a:ext cx="394" cy="7"/>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53" name="Text Box 133"/>
              <p:cNvSpPr txBox="1">
                <a:spLocks noChangeArrowheads="1"/>
              </p:cNvSpPr>
              <p:nvPr/>
            </p:nvSpPr>
            <p:spPr bwMode="auto">
              <a:xfrm>
                <a:off x="3708" y="2807"/>
                <a:ext cx="45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TWO</a:t>
                </a:r>
              </a:p>
            </p:txBody>
          </p:sp>
        </p:grpSp>
        <p:grpSp>
          <p:nvGrpSpPr>
            <p:cNvPr id="670854" name="Group 134"/>
            <p:cNvGrpSpPr>
              <a:grpSpLocks/>
            </p:cNvGrpSpPr>
            <p:nvPr/>
          </p:nvGrpSpPr>
          <p:grpSpPr bwMode="auto">
            <a:xfrm>
              <a:off x="4146" y="2475"/>
              <a:ext cx="652" cy="233"/>
              <a:chOff x="4146" y="2519"/>
              <a:chExt cx="652" cy="233"/>
            </a:xfrm>
          </p:grpSpPr>
          <p:sp>
            <p:nvSpPr>
              <p:cNvPr id="670855" name="Line 135"/>
              <p:cNvSpPr>
                <a:spLocks noChangeShapeType="1"/>
              </p:cNvSpPr>
              <p:nvPr/>
            </p:nvSpPr>
            <p:spPr bwMode="auto">
              <a:xfrm>
                <a:off x="4154" y="2752"/>
                <a:ext cx="644" cy="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56" name="Text Box 136"/>
              <p:cNvSpPr txBox="1">
                <a:spLocks noChangeArrowheads="1"/>
              </p:cNvSpPr>
              <p:nvPr/>
            </p:nvSpPr>
            <p:spPr bwMode="auto">
              <a:xfrm>
                <a:off x="4146" y="2519"/>
                <a:ext cx="60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SEVEN</a:t>
                </a:r>
              </a:p>
            </p:txBody>
          </p:sp>
        </p:grpSp>
        <p:grpSp>
          <p:nvGrpSpPr>
            <p:cNvPr id="670857" name="Group 137"/>
            <p:cNvGrpSpPr>
              <a:grpSpLocks/>
            </p:cNvGrpSpPr>
            <p:nvPr/>
          </p:nvGrpSpPr>
          <p:grpSpPr bwMode="auto">
            <a:xfrm>
              <a:off x="4803" y="2729"/>
              <a:ext cx="849" cy="231"/>
              <a:chOff x="4803" y="2778"/>
              <a:chExt cx="849" cy="231"/>
            </a:xfrm>
          </p:grpSpPr>
          <p:sp>
            <p:nvSpPr>
              <p:cNvPr id="670858" name="Line 138"/>
              <p:cNvSpPr>
                <a:spLocks noChangeShapeType="1"/>
              </p:cNvSpPr>
              <p:nvPr/>
            </p:nvSpPr>
            <p:spPr bwMode="auto">
              <a:xfrm>
                <a:off x="4803" y="2999"/>
                <a:ext cx="849" cy="0"/>
              </a:xfrm>
              <a:prstGeom prst="line">
                <a:avLst/>
              </a:prstGeom>
              <a:noFill/>
              <a:ln w="762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59" name="Text Box 139"/>
              <p:cNvSpPr txBox="1">
                <a:spLocks noChangeArrowheads="1"/>
              </p:cNvSpPr>
              <p:nvPr/>
            </p:nvSpPr>
            <p:spPr bwMode="auto">
              <a:xfrm>
                <a:off x="4972" y="2778"/>
                <a:ext cx="52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b="1">
                    <a:solidFill>
                      <a:srgbClr val="0000FF"/>
                    </a:solidFill>
                    <a:cs typeface="Arial" charset="0"/>
                  </a:rPr>
                  <a:t>FOUR</a:t>
                </a:r>
              </a:p>
            </p:txBody>
          </p:sp>
        </p:grpSp>
      </p:grpSp>
      <p:grpSp>
        <p:nvGrpSpPr>
          <p:cNvPr id="670860" name="Group 140"/>
          <p:cNvGrpSpPr>
            <a:grpSpLocks/>
          </p:cNvGrpSpPr>
          <p:nvPr/>
        </p:nvGrpSpPr>
        <p:grpSpPr bwMode="auto">
          <a:xfrm>
            <a:off x="1035050" y="3443288"/>
            <a:ext cx="7194550" cy="1489075"/>
            <a:chOff x="652" y="2169"/>
            <a:chExt cx="4532" cy="938"/>
          </a:xfrm>
        </p:grpSpPr>
        <p:grpSp>
          <p:nvGrpSpPr>
            <p:cNvPr id="670861" name="Group 141"/>
            <p:cNvGrpSpPr>
              <a:grpSpLocks/>
            </p:cNvGrpSpPr>
            <p:nvPr/>
          </p:nvGrpSpPr>
          <p:grpSpPr bwMode="auto">
            <a:xfrm>
              <a:off x="3691" y="2250"/>
              <a:ext cx="409" cy="231"/>
              <a:chOff x="3911" y="2265"/>
              <a:chExt cx="409" cy="231"/>
            </a:xfrm>
          </p:grpSpPr>
          <p:sp>
            <p:nvSpPr>
              <p:cNvPr id="670862" name="Oval 142"/>
              <p:cNvSpPr>
                <a:spLocks noChangeArrowheads="1"/>
              </p:cNvSpPr>
              <p:nvPr/>
            </p:nvSpPr>
            <p:spPr bwMode="auto">
              <a:xfrm>
                <a:off x="3911" y="2335"/>
                <a:ext cx="106" cy="98"/>
              </a:xfrm>
              <a:prstGeom prst="ellipse">
                <a:avLst/>
              </a:prstGeom>
              <a:solidFill>
                <a:srgbClr val="FFFF66"/>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863" name="Text Box 143"/>
              <p:cNvSpPr txBox="1">
                <a:spLocks noChangeArrowheads="1"/>
              </p:cNvSpPr>
              <p:nvPr/>
            </p:nvSpPr>
            <p:spPr bwMode="auto">
              <a:xfrm>
                <a:off x="4004" y="2265"/>
                <a:ext cx="31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000000"/>
                    </a:solidFill>
                    <a:cs typeface="Arial" charset="0"/>
                  </a:rPr>
                  <a:t>NP</a:t>
                </a:r>
              </a:p>
            </p:txBody>
          </p:sp>
        </p:grpSp>
        <p:sp>
          <p:nvSpPr>
            <p:cNvPr id="670864" name="Line 144"/>
            <p:cNvSpPr>
              <a:spLocks noChangeShapeType="1"/>
            </p:cNvSpPr>
            <p:nvPr/>
          </p:nvSpPr>
          <p:spPr bwMode="auto">
            <a:xfrm flipV="1">
              <a:off x="2099" y="2403"/>
              <a:ext cx="1584" cy="704"/>
            </a:xfrm>
            <a:prstGeom prst="line">
              <a:avLst/>
            </a:prstGeom>
            <a:noFill/>
            <a:ln w="63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65" name="Line 145"/>
            <p:cNvSpPr>
              <a:spLocks noChangeShapeType="1"/>
            </p:cNvSpPr>
            <p:nvPr/>
          </p:nvSpPr>
          <p:spPr bwMode="auto">
            <a:xfrm flipV="1">
              <a:off x="2812" y="2410"/>
              <a:ext cx="902" cy="440"/>
            </a:xfrm>
            <a:prstGeom prst="line">
              <a:avLst/>
            </a:prstGeom>
            <a:noFill/>
            <a:ln w="63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66" name="Line 146"/>
            <p:cNvSpPr>
              <a:spLocks noChangeShapeType="1"/>
            </p:cNvSpPr>
            <p:nvPr/>
          </p:nvSpPr>
          <p:spPr bwMode="auto">
            <a:xfrm flipV="1">
              <a:off x="3009" y="2410"/>
              <a:ext cx="727" cy="62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67" name="Line 147"/>
            <p:cNvSpPr>
              <a:spLocks noChangeShapeType="1"/>
            </p:cNvSpPr>
            <p:nvPr/>
          </p:nvSpPr>
          <p:spPr bwMode="auto">
            <a:xfrm flipV="1">
              <a:off x="3547" y="2395"/>
              <a:ext cx="182" cy="44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68" name="Line 148"/>
            <p:cNvSpPr>
              <a:spLocks noChangeShapeType="1"/>
            </p:cNvSpPr>
            <p:nvPr/>
          </p:nvSpPr>
          <p:spPr bwMode="auto">
            <a:xfrm flipH="1" flipV="1">
              <a:off x="3744" y="2433"/>
              <a:ext cx="136" cy="614"/>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69" name="Line 149"/>
            <p:cNvSpPr>
              <a:spLocks noChangeShapeType="1"/>
            </p:cNvSpPr>
            <p:nvPr/>
          </p:nvSpPr>
          <p:spPr bwMode="auto">
            <a:xfrm>
              <a:off x="3774" y="2425"/>
              <a:ext cx="629" cy="38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70" name="Line 150"/>
            <p:cNvSpPr>
              <a:spLocks noChangeShapeType="1"/>
            </p:cNvSpPr>
            <p:nvPr/>
          </p:nvSpPr>
          <p:spPr bwMode="auto">
            <a:xfrm>
              <a:off x="3759" y="2425"/>
              <a:ext cx="1425" cy="62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nvGrpSpPr>
            <p:cNvPr id="670871" name="Group 151"/>
            <p:cNvGrpSpPr>
              <a:grpSpLocks/>
            </p:cNvGrpSpPr>
            <p:nvPr/>
          </p:nvGrpSpPr>
          <p:grpSpPr bwMode="auto">
            <a:xfrm>
              <a:off x="854" y="2346"/>
              <a:ext cx="409" cy="231"/>
              <a:chOff x="3911" y="2265"/>
              <a:chExt cx="409" cy="231"/>
            </a:xfrm>
          </p:grpSpPr>
          <p:sp>
            <p:nvSpPr>
              <p:cNvPr id="670872" name="Oval 152"/>
              <p:cNvSpPr>
                <a:spLocks noChangeArrowheads="1"/>
              </p:cNvSpPr>
              <p:nvPr/>
            </p:nvSpPr>
            <p:spPr bwMode="auto">
              <a:xfrm>
                <a:off x="3911" y="2335"/>
                <a:ext cx="106" cy="98"/>
              </a:xfrm>
              <a:prstGeom prst="ellipse">
                <a:avLst/>
              </a:prstGeom>
              <a:solidFill>
                <a:srgbClr val="FFFF66"/>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873" name="Text Box 153"/>
              <p:cNvSpPr txBox="1">
                <a:spLocks noChangeArrowheads="1"/>
              </p:cNvSpPr>
              <p:nvPr/>
            </p:nvSpPr>
            <p:spPr bwMode="auto">
              <a:xfrm>
                <a:off x="4004" y="2265"/>
                <a:ext cx="31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a:solidFill>
                      <a:srgbClr val="000000"/>
                    </a:solidFill>
                    <a:cs typeface="Arial" charset="0"/>
                  </a:rPr>
                  <a:t>NP</a:t>
                </a:r>
              </a:p>
            </p:txBody>
          </p:sp>
        </p:grpSp>
        <p:sp>
          <p:nvSpPr>
            <p:cNvPr id="670874" name="Line 154"/>
            <p:cNvSpPr>
              <a:spLocks noChangeShapeType="1"/>
            </p:cNvSpPr>
            <p:nvPr/>
          </p:nvSpPr>
          <p:spPr bwMode="auto">
            <a:xfrm flipV="1">
              <a:off x="652" y="2539"/>
              <a:ext cx="197" cy="2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75" name="Line 155"/>
            <p:cNvSpPr>
              <a:spLocks noChangeShapeType="1"/>
            </p:cNvSpPr>
            <p:nvPr/>
          </p:nvSpPr>
          <p:spPr bwMode="auto">
            <a:xfrm flipH="1" flipV="1">
              <a:off x="940" y="2531"/>
              <a:ext cx="189" cy="50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nvGrpSpPr>
            <p:cNvPr id="670876" name="Group 156"/>
            <p:cNvGrpSpPr>
              <a:grpSpLocks/>
            </p:cNvGrpSpPr>
            <p:nvPr/>
          </p:nvGrpSpPr>
          <p:grpSpPr bwMode="auto">
            <a:xfrm>
              <a:off x="2133" y="2169"/>
              <a:ext cx="405" cy="231"/>
              <a:chOff x="3911" y="2265"/>
              <a:chExt cx="405" cy="231"/>
            </a:xfrm>
          </p:grpSpPr>
          <p:sp>
            <p:nvSpPr>
              <p:cNvPr id="670877" name="Oval 157"/>
              <p:cNvSpPr>
                <a:spLocks noChangeArrowheads="1"/>
              </p:cNvSpPr>
              <p:nvPr/>
            </p:nvSpPr>
            <p:spPr bwMode="auto">
              <a:xfrm>
                <a:off x="3911" y="2335"/>
                <a:ext cx="106" cy="98"/>
              </a:xfrm>
              <a:prstGeom prst="ellipse">
                <a:avLst/>
              </a:prstGeom>
              <a:solidFill>
                <a:srgbClr val="FFFF66"/>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878" name="Text Box 158"/>
              <p:cNvSpPr txBox="1">
                <a:spLocks noChangeArrowheads="1"/>
              </p:cNvSpPr>
              <p:nvPr/>
            </p:nvSpPr>
            <p:spPr bwMode="auto">
              <a:xfrm>
                <a:off x="4008" y="2265"/>
                <a:ext cx="3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r>
                  <a:rPr lang="en-US" altLang="en-US" dirty="0">
                    <a:solidFill>
                      <a:srgbClr val="000000"/>
                    </a:solidFill>
                    <a:cs typeface="Arial" charset="0"/>
                  </a:rPr>
                  <a:t>VP</a:t>
                </a:r>
              </a:p>
            </p:txBody>
          </p:sp>
        </p:grpSp>
        <p:sp>
          <p:nvSpPr>
            <p:cNvPr id="670879" name="Line 159"/>
            <p:cNvSpPr>
              <a:spLocks noChangeShapeType="1"/>
            </p:cNvSpPr>
            <p:nvPr/>
          </p:nvSpPr>
          <p:spPr bwMode="auto">
            <a:xfrm flipV="1">
              <a:off x="1243" y="2304"/>
              <a:ext cx="803" cy="9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670880" name="Line 160"/>
            <p:cNvSpPr>
              <a:spLocks noChangeShapeType="1"/>
            </p:cNvSpPr>
            <p:nvPr/>
          </p:nvSpPr>
          <p:spPr bwMode="auto">
            <a:xfrm>
              <a:off x="2531" y="2296"/>
              <a:ext cx="1077" cy="6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sp>
        <p:nvSpPr>
          <p:cNvPr id="670881" name="Text Box 161"/>
          <p:cNvSpPr txBox="1">
            <a:spLocks noChangeArrowheads="1"/>
          </p:cNvSpPr>
          <p:nvPr/>
        </p:nvSpPr>
        <p:spPr bwMode="auto">
          <a:xfrm>
            <a:off x="1708150" y="2684463"/>
            <a:ext cx="6308725" cy="366712"/>
          </a:xfrm>
          <a:prstGeom prst="rect">
            <a:avLst/>
          </a:prstGeom>
          <a:solidFill>
            <a:schemeClr val="accent2"/>
          </a:solidFill>
          <a:ln>
            <a:noFill/>
          </a:ln>
          <a:effectLst>
            <a:outerShdw dist="107763" dir="18900000" algn="ctr" rotWithShape="0">
              <a:srgbClr val="5F5F5F">
                <a:alpha val="50000"/>
              </a:srgbClr>
            </a:outerShdw>
          </a:effectLst>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p>
            <a:pPr algn="ctr">
              <a:buFont typeface="Wingdings" pitchFamily="2" charset="2"/>
              <a:buNone/>
            </a:pPr>
            <a:r>
              <a:rPr lang="en-US" altLang="en-US">
                <a:solidFill>
                  <a:srgbClr val="000000"/>
                </a:solidFill>
                <a:cs typeface="Arial" charset="0"/>
              </a:rPr>
              <a:t>(user:Roberto (attribute:telephone-num value:7360474))</a:t>
            </a:r>
          </a:p>
        </p:txBody>
      </p:sp>
    </p:spTree>
    <p:extLst>
      <p:ext uri="{BB962C8B-B14F-4D97-AF65-F5344CB8AC3E}">
        <p14:creationId xmlns:p14="http://schemas.microsoft.com/office/powerpoint/2010/main" val="68102255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3"/>
                                        </p:tgtEl>
                                        <p:attrNameLst>
                                          <p:attrName>style.visibility</p:attrName>
                                        </p:attrNameLst>
                                      </p:cBhvr>
                                      <p:to>
                                        <p:strVal val="visible"/>
                                      </p:to>
                                    </p:set>
                                    <p:animEffect transition="in" filter="wipe(left)">
                                      <p:cBhvr>
                                        <p:cTn id="7" dur="500"/>
                                        <p:tgtEl>
                                          <p:spTgt spid="67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0726"/>
                                        </p:tgtEl>
                                        <p:attrNameLst>
                                          <p:attrName>style.visibility</p:attrName>
                                        </p:attrNameLst>
                                      </p:cBhvr>
                                      <p:to>
                                        <p:strVal val="visible"/>
                                      </p:to>
                                    </p:set>
                                    <p:animEffect transition="in" filter="wipe(left)">
                                      <p:cBhvr>
                                        <p:cTn id="12" dur="500"/>
                                        <p:tgtEl>
                                          <p:spTgt spid="670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70829"/>
                                        </p:tgtEl>
                                        <p:attrNameLst>
                                          <p:attrName>style.visibility</p:attrName>
                                        </p:attrNameLst>
                                      </p:cBhvr>
                                      <p:to>
                                        <p:strVal val="visible"/>
                                      </p:to>
                                    </p:set>
                                    <p:animEffect transition="in" filter="wipe(left)">
                                      <p:cBhvr>
                                        <p:cTn id="17" dur="500"/>
                                        <p:tgtEl>
                                          <p:spTgt spid="6708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70860"/>
                                        </p:tgtEl>
                                        <p:attrNameLst>
                                          <p:attrName>style.visibility</p:attrName>
                                        </p:attrNameLst>
                                      </p:cBhvr>
                                      <p:to>
                                        <p:strVal val="visible"/>
                                      </p:to>
                                    </p:set>
                                    <p:animEffect transition="in" filter="wipe(down)">
                                      <p:cBhvr>
                                        <p:cTn id="22" dur="500"/>
                                        <p:tgtEl>
                                          <p:spTgt spid="6708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70881"/>
                                        </p:tgtEl>
                                        <p:attrNameLst>
                                          <p:attrName>style.visibility</p:attrName>
                                        </p:attrNameLst>
                                      </p:cBhvr>
                                      <p:to>
                                        <p:strVal val="visible"/>
                                      </p:to>
                                    </p:set>
                                    <p:animEffect transition="in" filter="dissolve">
                                      <p:cBhvr>
                                        <p:cTn id="27" dur="500"/>
                                        <p:tgtEl>
                                          <p:spTgt spid="67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p:bldP spid="6708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Approaches to Speech Recognition</a:t>
            </a:r>
            <a:endParaRPr lang="en-US" dirty="0"/>
          </a:p>
        </p:txBody>
      </p:sp>
      <p:sp>
        <p:nvSpPr>
          <p:cNvPr id="3" name="Content Placeholder 2"/>
          <p:cNvSpPr>
            <a:spLocks noGrp="1"/>
          </p:cNvSpPr>
          <p:nvPr>
            <p:ph idx="1"/>
          </p:nvPr>
        </p:nvSpPr>
        <p:spPr/>
        <p:txBody>
          <a:bodyPr/>
          <a:lstStyle/>
          <a:p>
            <a:r>
              <a:rPr lang="en-US" dirty="0" smtClean="0"/>
              <a:t>3 different approaches:</a:t>
            </a:r>
          </a:p>
          <a:p>
            <a:pPr lvl="1"/>
            <a:r>
              <a:rPr lang="en-US" dirty="0" smtClean="0"/>
              <a:t>1.  Acoustic Phonetic Approach</a:t>
            </a:r>
          </a:p>
          <a:p>
            <a:pPr lvl="1"/>
            <a:endParaRPr lang="en-US" dirty="0" smtClean="0"/>
          </a:p>
          <a:p>
            <a:pPr lvl="1"/>
            <a:r>
              <a:rPr lang="en-US" dirty="0" smtClean="0"/>
              <a:t>2.  Pattern Recognition Approach</a:t>
            </a:r>
          </a:p>
          <a:p>
            <a:pPr lvl="3"/>
            <a:r>
              <a:rPr lang="en-US" dirty="0" smtClean="0"/>
              <a:t>HMM</a:t>
            </a:r>
          </a:p>
          <a:p>
            <a:pPr lvl="3"/>
            <a:endParaRPr lang="en-US" dirty="0" smtClean="0"/>
          </a:p>
          <a:p>
            <a:pPr lvl="1"/>
            <a:r>
              <a:rPr lang="en-US" dirty="0" smtClean="0"/>
              <a:t>3.  Artificial Intelligence Approach</a:t>
            </a:r>
          </a:p>
        </p:txBody>
      </p:sp>
    </p:spTree>
    <p:extLst>
      <p:ext uri="{BB962C8B-B14F-4D97-AF65-F5344CB8AC3E}">
        <p14:creationId xmlns:p14="http://schemas.microsoft.com/office/powerpoint/2010/main" val="32458395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fld id="{2AF51F4B-4B62-4105-AE36-9D9D67A56813}" type="slidenum">
              <a:rPr lang="en-US" altLang="en-US"/>
              <a:pPr/>
              <a:t>12</a:t>
            </a:fld>
            <a:endParaRPr lang="en-US" altLang="en-US"/>
          </a:p>
        </p:txBody>
      </p:sp>
      <p:sp>
        <p:nvSpPr>
          <p:cNvPr id="483330" name="Rectangle 2"/>
          <p:cNvSpPr>
            <a:spLocks noGrp="1" noChangeArrowheads="1"/>
          </p:cNvSpPr>
          <p:nvPr>
            <p:ph type="title"/>
          </p:nvPr>
        </p:nvSpPr>
        <p:spPr/>
        <p:txBody>
          <a:bodyPr/>
          <a:lstStyle/>
          <a:p>
            <a:r>
              <a:rPr lang="en-US" altLang="en-US"/>
              <a:t>Building an ASR System</a:t>
            </a:r>
          </a:p>
        </p:txBody>
      </p:sp>
      <p:sp>
        <p:nvSpPr>
          <p:cNvPr id="483331" name="Rectangle 3"/>
          <p:cNvSpPr>
            <a:spLocks noGrp="1" noChangeArrowheads="1"/>
          </p:cNvSpPr>
          <p:nvPr>
            <p:ph type="body" idx="1"/>
          </p:nvPr>
        </p:nvSpPr>
        <p:spPr/>
        <p:txBody>
          <a:bodyPr/>
          <a:lstStyle/>
          <a:p>
            <a:r>
              <a:rPr lang="en-US" altLang="en-US"/>
              <a:t>Build a statistical model of the speech-to-words process</a:t>
            </a:r>
          </a:p>
          <a:p>
            <a:pPr lvl="1"/>
            <a:r>
              <a:rPr lang="en-US" altLang="en-US"/>
              <a:t>Collect lots of speech and transcribe all the words</a:t>
            </a:r>
          </a:p>
          <a:p>
            <a:pPr lvl="1"/>
            <a:r>
              <a:rPr lang="en-US" altLang="en-US"/>
              <a:t>Train the model on the labeled speech</a:t>
            </a:r>
          </a:p>
          <a:p>
            <a:r>
              <a:rPr lang="en-US" altLang="en-US"/>
              <a:t>Paradigm: </a:t>
            </a:r>
          </a:p>
          <a:p>
            <a:pPr lvl="1"/>
            <a:r>
              <a:rPr lang="en-US" altLang="en-US"/>
              <a:t>Supervised Machine Learning + Search</a:t>
            </a:r>
          </a:p>
          <a:p>
            <a:pPr lvl="1"/>
            <a:r>
              <a:rPr lang="en-US" altLang="en-US"/>
              <a:t>The Noisy Channel Model</a:t>
            </a:r>
          </a:p>
        </p:txBody>
      </p:sp>
    </p:spTree>
    <p:extLst>
      <p:ext uri="{BB962C8B-B14F-4D97-AF65-F5344CB8AC3E}">
        <p14:creationId xmlns:p14="http://schemas.microsoft.com/office/powerpoint/2010/main" val="35991964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ltLang="en-US"/>
              <a:t>The Noisy Channel Model</a:t>
            </a:r>
          </a:p>
        </p:txBody>
      </p:sp>
      <p:sp>
        <p:nvSpPr>
          <p:cNvPr id="567299" name="Rectangle 3"/>
          <p:cNvSpPr>
            <a:spLocks noGrp="1" noChangeArrowheads="1"/>
          </p:cNvSpPr>
          <p:nvPr>
            <p:ph type="body" idx="1"/>
          </p:nvPr>
        </p:nvSpPr>
        <p:spPr/>
        <p:txBody>
          <a:bodyPr/>
          <a:lstStyle/>
          <a:p>
            <a:endParaRPr lang="en-US" altLang="en-US" dirty="0"/>
          </a:p>
          <a:p>
            <a:endParaRPr lang="en-US" altLang="en-US" dirty="0"/>
          </a:p>
          <a:p>
            <a:endParaRPr lang="en-US" altLang="en-US" dirty="0"/>
          </a:p>
          <a:p>
            <a:endParaRPr lang="en-US" altLang="en-US" dirty="0"/>
          </a:p>
          <a:p>
            <a:endParaRPr lang="en-US" altLang="en-US" dirty="0"/>
          </a:p>
          <a:p>
            <a:r>
              <a:rPr lang="en-US" altLang="en-US" dirty="0"/>
              <a:t>Search through space of all possible sentences.</a:t>
            </a:r>
          </a:p>
          <a:p>
            <a:r>
              <a:rPr lang="en-US" altLang="en-US" dirty="0"/>
              <a:t>Pick the one that is most probable given the waveform</a:t>
            </a:r>
          </a:p>
        </p:txBody>
      </p:sp>
      <p:pic>
        <p:nvPicPr>
          <p:cNvPr id="567300" name="Picture 4" descr="nois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76600"/>
            <a:ext cx="8382000" cy="158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6679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ltLang="en-US"/>
              <a:t>The Noisy Channel Model (II)</a:t>
            </a:r>
          </a:p>
        </p:txBody>
      </p:sp>
      <p:sp>
        <p:nvSpPr>
          <p:cNvPr id="569347" name="Rectangle 3"/>
          <p:cNvSpPr>
            <a:spLocks noGrp="1" noChangeArrowheads="1"/>
          </p:cNvSpPr>
          <p:nvPr>
            <p:ph type="body" idx="1"/>
          </p:nvPr>
        </p:nvSpPr>
        <p:spPr/>
        <p:txBody>
          <a:bodyPr/>
          <a:lstStyle/>
          <a:p>
            <a:r>
              <a:rPr lang="en-US" altLang="en-US"/>
              <a:t>What is the most likely sentence out of all sentences in the language L,  given some acoustic input O?</a:t>
            </a:r>
          </a:p>
          <a:p>
            <a:r>
              <a:rPr lang="en-US" altLang="en-US"/>
              <a:t>Treat acoustic input O as sequence of individual acoustic observations </a:t>
            </a:r>
          </a:p>
          <a:p>
            <a:pPr lvl="1"/>
            <a:r>
              <a:rPr lang="en-US" altLang="en-US"/>
              <a:t>O = o</a:t>
            </a:r>
            <a:r>
              <a:rPr lang="en-US" altLang="en-US" baseline="-25000"/>
              <a:t>1</a:t>
            </a:r>
            <a:r>
              <a:rPr lang="en-US" altLang="en-US"/>
              <a:t>,o</a:t>
            </a:r>
            <a:r>
              <a:rPr lang="en-US" altLang="en-US" baseline="-25000"/>
              <a:t>2</a:t>
            </a:r>
            <a:r>
              <a:rPr lang="en-US" altLang="en-US"/>
              <a:t>,o</a:t>
            </a:r>
            <a:r>
              <a:rPr lang="en-US" altLang="en-US" baseline="-25000"/>
              <a:t>3</a:t>
            </a:r>
            <a:r>
              <a:rPr lang="en-US" altLang="en-US"/>
              <a:t>,…,o</a:t>
            </a:r>
            <a:r>
              <a:rPr lang="en-US" altLang="en-US" baseline="-25000"/>
              <a:t>t</a:t>
            </a:r>
            <a:endParaRPr lang="en-US" altLang="en-US"/>
          </a:p>
          <a:p>
            <a:r>
              <a:rPr lang="en-US" altLang="en-US"/>
              <a:t>Define a sentence as a sequence of words:</a:t>
            </a:r>
          </a:p>
          <a:p>
            <a:pPr lvl="1"/>
            <a:r>
              <a:rPr lang="en-US" altLang="en-US"/>
              <a:t>W = w</a:t>
            </a:r>
            <a:r>
              <a:rPr lang="en-US" altLang="en-US" baseline="-25000"/>
              <a:t>1</a:t>
            </a:r>
            <a:r>
              <a:rPr lang="en-US" altLang="en-US"/>
              <a:t>,w</a:t>
            </a:r>
            <a:r>
              <a:rPr lang="en-US" altLang="en-US" baseline="-25000"/>
              <a:t>2</a:t>
            </a:r>
            <a:r>
              <a:rPr lang="en-US" altLang="en-US"/>
              <a:t>,w</a:t>
            </a:r>
            <a:r>
              <a:rPr lang="en-US" altLang="en-US" baseline="-25000"/>
              <a:t>3</a:t>
            </a:r>
            <a:r>
              <a:rPr lang="en-US" altLang="en-US"/>
              <a:t>,…,w</a:t>
            </a:r>
            <a:r>
              <a:rPr lang="en-US" altLang="en-US" baseline="-25000"/>
              <a:t>n</a:t>
            </a:r>
            <a:r>
              <a:rPr lang="en-US" altLang="en-US"/>
              <a:t> </a:t>
            </a:r>
          </a:p>
        </p:txBody>
      </p:sp>
    </p:spTree>
    <p:extLst>
      <p:ext uri="{BB962C8B-B14F-4D97-AF65-F5344CB8AC3E}">
        <p14:creationId xmlns:p14="http://schemas.microsoft.com/office/powerpoint/2010/main" val="33152923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ltLang="en-US"/>
              <a:t>Noisy Channel Model (III)</a:t>
            </a:r>
          </a:p>
        </p:txBody>
      </p:sp>
      <p:sp>
        <p:nvSpPr>
          <p:cNvPr id="571395" name="Rectangle 3"/>
          <p:cNvSpPr>
            <a:spLocks noGrp="1" noChangeArrowheads="1"/>
          </p:cNvSpPr>
          <p:nvPr>
            <p:ph type="body" idx="1"/>
          </p:nvPr>
        </p:nvSpPr>
        <p:spPr>
          <a:xfrm>
            <a:off x="685800" y="1600200"/>
            <a:ext cx="8458200" cy="4343400"/>
          </a:xfrm>
        </p:spPr>
        <p:txBody>
          <a:bodyPr/>
          <a:lstStyle/>
          <a:p>
            <a:pPr>
              <a:lnSpc>
                <a:spcPct val="90000"/>
              </a:lnSpc>
            </a:pPr>
            <a:r>
              <a:rPr lang="en-US" altLang="en-US" sz="2000"/>
              <a:t>Probabilistic implication: Pick the highest probable sequence:</a:t>
            </a:r>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r>
              <a:rPr lang="en-US" altLang="en-US" sz="2000"/>
              <a:t>We can use Bayes rule to rewrite this:</a:t>
            </a:r>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r>
              <a:rPr lang="en-US" altLang="en-US" sz="2000"/>
              <a:t>Since denominator is the same for each candidate sentence W, we can ignore it for the argmax:</a:t>
            </a:r>
          </a:p>
          <a:p>
            <a:pPr>
              <a:lnSpc>
                <a:spcPct val="90000"/>
              </a:lnSpc>
            </a:pPr>
            <a:endParaRPr lang="en-US" altLang="en-US" sz="2000"/>
          </a:p>
        </p:txBody>
      </p:sp>
      <p:graphicFrame>
        <p:nvGraphicFramePr>
          <p:cNvPr id="571396" name="Object 4"/>
          <p:cNvGraphicFramePr>
            <a:graphicFrameLocks noChangeAspect="1"/>
          </p:cNvGraphicFramePr>
          <p:nvPr/>
        </p:nvGraphicFramePr>
        <p:xfrm>
          <a:off x="2590800" y="2057400"/>
          <a:ext cx="3346450" cy="750888"/>
        </p:xfrm>
        <a:graphic>
          <a:graphicData uri="http://schemas.openxmlformats.org/presentationml/2006/ole">
            <mc:AlternateContent xmlns:mc="http://schemas.openxmlformats.org/markup-compatibility/2006">
              <mc:Choice xmlns:v="urn:schemas-microsoft-com:vml" Requires="v">
                <p:oleObj spid="_x0000_s1047" name="Equation" r:id="rId4" imgW="1358900" imgH="304800" progId="Equation.3">
                  <p:embed/>
                </p:oleObj>
              </mc:Choice>
              <mc:Fallback>
                <p:oleObj name="Equation" r:id="rId4" imgW="1358900" imgH="304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057400"/>
                        <a:ext cx="33464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1397" name="Object 5"/>
          <p:cNvGraphicFramePr>
            <a:graphicFrameLocks noChangeAspect="1"/>
          </p:cNvGraphicFramePr>
          <p:nvPr/>
        </p:nvGraphicFramePr>
        <p:xfrm>
          <a:off x="2286000" y="5105400"/>
          <a:ext cx="4510088" cy="801688"/>
        </p:xfrm>
        <a:graphic>
          <a:graphicData uri="http://schemas.openxmlformats.org/presentationml/2006/ole">
            <mc:AlternateContent xmlns:mc="http://schemas.openxmlformats.org/markup-compatibility/2006">
              <mc:Choice xmlns:v="urn:schemas-microsoft-com:vml" Requires="v">
                <p:oleObj spid="_x0000_s1048" name="Equation" r:id="rId6" imgW="1714500" imgH="304800" progId="Equation.3">
                  <p:embed/>
                </p:oleObj>
              </mc:Choice>
              <mc:Fallback>
                <p:oleObj name="Equation" r:id="rId6" imgW="1714500" imgH="304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5105400"/>
                        <a:ext cx="4510088"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1398" name="Object 6"/>
          <p:cNvGraphicFramePr>
            <a:graphicFrameLocks noChangeAspect="1"/>
          </p:cNvGraphicFramePr>
          <p:nvPr/>
        </p:nvGraphicFramePr>
        <p:xfrm>
          <a:off x="2438400" y="3200400"/>
          <a:ext cx="4043363" cy="914400"/>
        </p:xfrm>
        <a:graphic>
          <a:graphicData uri="http://schemas.openxmlformats.org/presentationml/2006/ole">
            <mc:AlternateContent xmlns:mc="http://schemas.openxmlformats.org/markup-compatibility/2006">
              <mc:Choice xmlns:v="urn:schemas-microsoft-com:vml" Requires="v">
                <p:oleObj spid="_x0000_s1049" name="Equation" r:id="rId8" imgW="1739900" imgH="393700" progId="Equation.3">
                  <p:embed/>
                </p:oleObj>
              </mc:Choice>
              <mc:Fallback>
                <p:oleObj name="Equation" r:id="rId8" imgW="17399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200400"/>
                        <a:ext cx="40433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40858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457200" y="274638"/>
            <a:ext cx="8229600" cy="1020762"/>
          </a:xfrm>
        </p:spPr>
        <p:txBody>
          <a:bodyPr/>
          <a:lstStyle/>
          <a:p>
            <a:r>
              <a:rPr lang="en-US" altLang="en-US" sz="2800"/>
              <a:t>Speech Recognition Meets Noisy Channel: Acoustic Likelihoods and LM Priors</a:t>
            </a:r>
          </a:p>
        </p:txBody>
      </p:sp>
      <p:pic>
        <p:nvPicPr>
          <p:cNvPr id="577539" name="Picture 3" descr="blockspeech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6003925" cy="457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46480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ltLang="en-US"/>
              <a:t>Components of an ASR System</a:t>
            </a:r>
          </a:p>
        </p:txBody>
      </p:sp>
      <p:sp>
        <p:nvSpPr>
          <p:cNvPr id="434179" name="Rectangle 3"/>
          <p:cNvSpPr>
            <a:spLocks noGrp="1" noChangeArrowheads="1"/>
          </p:cNvSpPr>
          <p:nvPr>
            <p:ph type="body" idx="1"/>
          </p:nvPr>
        </p:nvSpPr>
        <p:spPr>
          <a:xfrm>
            <a:off x="457200" y="1303338"/>
            <a:ext cx="8229600" cy="4822825"/>
          </a:xfrm>
        </p:spPr>
        <p:txBody>
          <a:bodyPr/>
          <a:lstStyle/>
          <a:p>
            <a:r>
              <a:rPr lang="en-US" altLang="en-US"/>
              <a:t>Corpora for training and testing of components</a:t>
            </a:r>
          </a:p>
          <a:p>
            <a:r>
              <a:rPr lang="en-US" altLang="en-US"/>
              <a:t>Representation for input and method of extracting</a:t>
            </a:r>
          </a:p>
          <a:p>
            <a:r>
              <a:rPr lang="en-US" altLang="en-US"/>
              <a:t>Pronunciation Model</a:t>
            </a:r>
          </a:p>
          <a:p>
            <a:r>
              <a:rPr lang="en-US" altLang="en-US"/>
              <a:t>Acoustic Model</a:t>
            </a:r>
          </a:p>
          <a:p>
            <a:r>
              <a:rPr lang="en-US" altLang="en-US"/>
              <a:t>Language Model</a:t>
            </a:r>
          </a:p>
          <a:p>
            <a:r>
              <a:rPr lang="en-US" altLang="en-US"/>
              <a:t>Feature extraction component</a:t>
            </a:r>
          </a:p>
          <a:p>
            <a:r>
              <a:rPr lang="en-US" altLang="en-US"/>
              <a:t>Algorithms to search hypothesis space efficiently</a:t>
            </a:r>
          </a:p>
        </p:txBody>
      </p:sp>
    </p:spTree>
    <p:extLst>
      <p:ext uri="{BB962C8B-B14F-4D97-AF65-F5344CB8AC3E}">
        <p14:creationId xmlns:p14="http://schemas.microsoft.com/office/powerpoint/2010/main" val="37245230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en-US"/>
              <a:t>Training and Test Corpora</a:t>
            </a:r>
          </a:p>
        </p:txBody>
      </p:sp>
      <p:sp>
        <p:nvSpPr>
          <p:cNvPr id="435203" name="Rectangle 3"/>
          <p:cNvSpPr>
            <a:spLocks noGrp="1" noChangeArrowheads="1"/>
          </p:cNvSpPr>
          <p:nvPr>
            <p:ph type="body" idx="1"/>
          </p:nvPr>
        </p:nvSpPr>
        <p:spPr/>
        <p:txBody>
          <a:bodyPr/>
          <a:lstStyle/>
          <a:p>
            <a:r>
              <a:rPr lang="en-US" altLang="en-US"/>
              <a:t>Collect corpora appropriate for recognition task at hand</a:t>
            </a:r>
          </a:p>
          <a:p>
            <a:pPr lvl="1"/>
            <a:r>
              <a:rPr lang="en-US" altLang="en-US"/>
              <a:t>Small speech + phonetic transcription to associate sounds with symbols (</a:t>
            </a:r>
            <a:r>
              <a:rPr lang="en-US" altLang="en-US">
                <a:solidFill>
                  <a:schemeClr val="folHlink"/>
                </a:solidFill>
              </a:rPr>
              <a:t>Acoustic Model</a:t>
            </a:r>
            <a:r>
              <a:rPr lang="en-US" altLang="en-US"/>
              <a:t>)</a:t>
            </a:r>
          </a:p>
          <a:p>
            <a:pPr lvl="1"/>
            <a:r>
              <a:rPr lang="en-US" altLang="en-US"/>
              <a:t>Large (&gt;= 60 hrs)</a:t>
            </a:r>
            <a:r>
              <a:rPr lang="en-US" altLang="en-US" b="1"/>
              <a:t> s</a:t>
            </a:r>
            <a:r>
              <a:rPr lang="en-US" altLang="en-US"/>
              <a:t>peech + orthographic transcription to associate words with sounds (</a:t>
            </a:r>
            <a:r>
              <a:rPr lang="en-US" altLang="en-US">
                <a:solidFill>
                  <a:schemeClr val="folHlink"/>
                </a:solidFill>
              </a:rPr>
              <a:t>Acoustic Model</a:t>
            </a:r>
            <a:r>
              <a:rPr lang="en-US" altLang="en-US"/>
              <a:t>)</a:t>
            </a:r>
            <a:endParaRPr lang="en-US" altLang="en-US">
              <a:solidFill>
                <a:schemeClr val="folHlink"/>
              </a:solidFill>
            </a:endParaRPr>
          </a:p>
          <a:p>
            <a:pPr lvl="1"/>
            <a:r>
              <a:rPr lang="en-US" altLang="en-US"/>
              <a:t>Very large text corpus to identify ngram probabilities or build a grammar (</a:t>
            </a:r>
            <a:r>
              <a:rPr lang="en-US" altLang="en-US">
                <a:solidFill>
                  <a:schemeClr val="folHlink"/>
                </a:solidFill>
              </a:rPr>
              <a:t>Language Model</a:t>
            </a:r>
            <a:r>
              <a:rPr lang="en-US" altLang="en-US"/>
              <a:t>)</a:t>
            </a:r>
          </a:p>
        </p:txBody>
      </p:sp>
    </p:spTree>
    <p:extLst>
      <p:ext uri="{BB962C8B-B14F-4D97-AF65-F5344CB8AC3E}">
        <p14:creationId xmlns:p14="http://schemas.microsoft.com/office/powerpoint/2010/main" val="28727865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en-US"/>
              <a:t>Building the Acoustic Model</a:t>
            </a:r>
          </a:p>
        </p:txBody>
      </p:sp>
      <p:sp>
        <p:nvSpPr>
          <p:cNvPr id="440323" name="Rectangle 3"/>
          <p:cNvSpPr>
            <a:spLocks noGrp="1" noChangeArrowheads="1"/>
          </p:cNvSpPr>
          <p:nvPr>
            <p:ph type="body" idx="1"/>
          </p:nvPr>
        </p:nvSpPr>
        <p:spPr/>
        <p:txBody>
          <a:bodyPr/>
          <a:lstStyle/>
          <a:p>
            <a:r>
              <a:rPr lang="en-US" altLang="en-US"/>
              <a:t>Goal: Model likelihood of sounds given spectral features, pronunciation models, and prior context</a:t>
            </a:r>
          </a:p>
          <a:p>
            <a:r>
              <a:rPr lang="en-US" altLang="en-US"/>
              <a:t>Usually represented as Hidden Markov Model</a:t>
            </a:r>
            <a:endParaRPr lang="en-US" altLang="en-US">
              <a:hlinkClick r:id="rId2" action="ppaction://hlinkfile"/>
            </a:endParaRPr>
          </a:p>
          <a:p>
            <a:pPr lvl="1"/>
            <a:r>
              <a:rPr lang="en-US" altLang="en-US"/>
              <a:t>States represent phones or other subword units</a:t>
            </a:r>
          </a:p>
          <a:p>
            <a:pPr lvl="1"/>
            <a:r>
              <a:rPr lang="en-US" altLang="en-US">
                <a:solidFill>
                  <a:schemeClr val="folHlink"/>
                </a:solidFill>
              </a:rPr>
              <a:t>Transition probabilities</a:t>
            </a:r>
            <a:r>
              <a:rPr lang="en-US" altLang="en-US"/>
              <a:t> on states: how likely is it to see one sound after seeing another?</a:t>
            </a:r>
          </a:p>
          <a:p>
            <a:pPr lvl="1"/>
            <a:r>
              <a:rPr lang="en-US" altLang="en-US">
                <a:solidFill>
                  <a:schemeClr val="folHlink"/>
                </a:solidFill>
              </a:rPr>
              <a:t>Observation/output likelihoods</a:t>
            </a:r>
            <a:r>
              <a:rPr lang="en-US" altLang="en-US"/>
              <a:t>: how likely is spectral feature vector to be observed from phone state i, given phone state i-1?  </a:t>
            </a:r>
          </a:p>
        </p:txBody>
      </p:sp>
    </p:spTree>
    <p:extLst>
      <p:ext uri="{BB962C8B-B14F-4D97-AF65-F5344CB8AC3E}">
        <p14:creationId xmlns:p14="http://schemas.microsoft.com/office/powerpoint/2010/main" val="413875411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4495800" y="914426"/>
            <a:ext cx="4495800" cy="5410174"/>
          </a:xfrm>
          <a:prstGeom prst="rect">
            <a:avLst/>
          </a:prstGeom>
          <a:solidFill>
            <a:schemeClr val="accent3">
              <a:lumMod val="95000"/>
            </a:schemeClr>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2" name="Title 1"/>
          <p:cNvSpPr>
            <a:spLocks noGrp="1"/>
          </p:cNvSpPr>
          <p:nvPr>
            <p:ph type="title"/>
          </p:nvPr>
        </p:nvSpPr>
        <p:spPr/>
        <p:txBody>
          <a:bodyPr/>
          <a:lstStyle/>
          <a:p>
            <a:r>
              <a:rPr lang="en-US" b="1" dirty="0" smtClean="0"/>
              <a:t>Our Journey</a:t>
            </a:r>
            <a:endParaRPr lang="en-US" b="1" dirty="0"/>
          </a:p>
        </p:txBody>
      </p:sp>
      <p:cxnSp>
        <p:nvCxnSpPr>
          <p:cNvPr id="85" name="Straight Connector 84"/>
          <p:cNvCxnSpPr/>
          <p:nvPr/>
        </p:nvCxnSpPr>
        <p:spPr>
          <a:xfrm rot="2698662" flipV="1">
            <a:off x="1687264" y="5225741"/>
            <a:ext cx="420662" cy="64269"/>
          </a:xfrm>
          <a:prstGeom prst="line">
            <a:avLst/>
          </a:prstGeom>
          <a:noFill/>
          <a:ln w="3175" cap="rnd" cmpd="sng" algn="ctr">
            <a:solidFill>
              <a:srgbClr val="63666A">
                <a:lumMod val="50000"/>
              </a:srgbClr>
            </a:solidFill>
            <a:prstDash val="solid"/>
            <a:tailEnd type="oval"/>
          </a:ln>
          <a:effectLst/>
        </p:spPr>
      </p:cxnSp>
      <p:cxnSp>
        <p:nvCxnSpPr>
          <p:cNvPr id="86" name="Straight Connector 85"/>
          <p:cNvCxnSpPr/>
          <p:nvPr/>
        </p:nvCxnSpPr>
        <p:spPr>
          <a:xfrm rot="2698662">
            <a:off x="1614177" y="4885953"/>
            <a:ext cx="227858" cy="198646"/>
          </a:xfrm>
          <a:prstGeom prst="line">
            <a:avLst/>
          </a:prstGeom>
          <a:noFill/>
          <a:ln w="3175" cap="rnd" cmpd="sng" algn="ctr">
            <a:solidFill>
              <a:srgbClr val="63666A">
                <a:lumMod val="50000"/>
              </a:srgbClr>
            </a:solidFill>
            <a:prstDash val="solid"/>
            <a:tailEnd type="oval"/>
          </a:ln>
          <a:effectLst/>
        </p:spPr>
      </p:cxnSp>
      <p:sp>
        <p:nvSpPr>
          <p:cNvPr id="87" name="Rounded Rectangle 86"/>
          <p:cNvSpPr/>
          <p:nvPr/>
        </p:nvSpPr>
        <p:spPr>
          <a:xfrm rot="14647258" flipV="1">
            <a:off x="2298017" y="2028899"/>
            <a:ext cx="273264" cy="31549"/>
          </a:xfrm>
          <a:prstGeom prst="roundRect">
            <a:avLst>
              <a:gd name="adj" fmla="val 50000"/>
            </a:avLst>
          </a:prstGeom>
          <a:solidFill>
            <a:srgbClr val="96172E"/>
          </a:solidFill>
          <a:ln w="0">
            <a:solidFill>
              <a:srgbClr val="CC5700"/>
            </a:solid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itchFamily="34" charset="0"/>
              <a:ea typeface="Geneva" charset="-128"/>
            </a:endParaRPr>
          </a:p>
        </p:txBody>
      </p:sp>
      <p:sp>
        <p:nvSpPr>
          <p:cNvPr id="88" name="Rounded Rectangle 87"/>
          <p:cNvSpPr/>
          <p:nvPr/>
        </p:nvSpPr>
        <p:spPr>
          <a:xfrm rot="4989946" flipV="1">
            <a:off x="1419883" y="3340058"/>
            <a:ext cx="219876" cy="25385"/>
          </a:xfrm>
          <a:prstGeom prst="roundRect">
            <a:avLst>
              <a:gd name="adj" fmla="val 50000"/>
            </a:avLst>
          </a:prstGeom>
          <a:solidFill>
            <a:srgbClr val="96172E"/>
          </a:solidFill>
          <a:ln w="0">
            <a:solidFill>
              <a:srgbClr val="CC5700"/>
            </a:solid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itchFamily="34" charset="0"/>
              <a:ea typeface="Geneva" charset="-128"/>
            </a:endParaRPr>
          </a:p>
        </p:txBody>
      </p:sp>
      <p:cxnSp>
        <p:nvCxnSpPr>
          <p:cNvPr id="89" name="Straight Connector 88"/>
          <p:cNvCxnSpPr/>
          <p:nvPr/>
        </p:nvCxnSpPr>
        <p:spPr>
          <a:xfrm rot="2698662" flipV="1">
            <a:off x="2153551" y="2378738"/>
            <a:ext cx="473244" cy="52583"/>
          </a:xfrm>
          <a:prstGeom prst="line">
            <a:avLst/>
          </a:prstGeom>
          <a:noFill/>
          <a:ln w="3175" cap="rnd" cmpd="sng" algn="ctr">
            <a:solidFill>
              <a:srgbClr val="63666A">
                <a:lumMod val="50000"/>
              </a:srgbClr>
            </a:solidFill>
            <a:prstDash val="solid"/>
            <a:tailEnd type="oval"/>
          </a:ln>
          <a:effectLst/>
        </p:spPr>
      </p:cxnSp>
      <p:cxnSp>
        <p:nvCxnSpPr>
          <p:cNvPr id="90" name="Straight Connector 89"/>
          <p:cNvCxnSpPr/>
          <p:nvPr/>
        </p:nvCxnSpPr>
        <p:spPr>
          <a:xfrm rot="18898662" flipH="1">
            <a:off x="2109875" y="2028760"/>
            <a:ext cx="262913" cy="157748"/>
          </a:xfrm>
          <a:prstGeom prst="line">
            <a:avLst/>
          </a:prstGeom>
          <a:noFill/>
          <a:ln w="3175" cap="rnd" cmpd="sng" algn="ctr">
            <a:solidFill>
              <a:srgbClr val="63666A">
                <a:lumMod val="50000"/>
              </a:srgbClr>
            </a:solidFill>
            <a:prstDash val="solid"/>
            <a:tailEnd type="oval"/>
          </a:ln>
          <a:effectLst/>
        </p:spPr>
      </p:cxnSp>
      <p:sp>
        <p:nvSpPr>
          <p:cNvPr id="91" name="Oval 90"/>
          <p:cNvSpPr/>
          <p:nvPr/>
        </p:nvSpPr>
        <p:spPr>
          <a:xfrm>
            <a:off x="1239673" y="4021279"/>
            <a:ext cx="529139" cy="530209"/>
          </a:xfrm>
          <a:prstGeom prst="ellipse">
            <a:avLst/>
          </a:prstGeom>
          <a:solidFill>
            <a:srgbClr val="D45D00"/>
          </a:solidFill>
          <a:ln w="127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Arial" pitchFamily="34" charset="0"/>
                <a:ea typeface="Arial Unicode MS"/>
                <a:cs typeface="Arial" pitchFamily="34" charset="0"/>
              </a:rPr>
              <a:t>4</a:t>
            </a:r>
          </a:p>
        </p:txBody>
      </p:sp>
      <p:grpSp>
        <p:nvGrpSpPr>
          <p:cNvPr id="92" name="Group 91"/>
          <p:cNvGrpSpPr/>
          <p:nvPr/>
        </p:nvGrpSpPr>
        <p:grpSpPr>
          <a:xfrm rot="10936440">
            <a:off x="1024697" y="3807954"/>
            <a:ext cx="947602" cy="950006"/>
            <a:chOff x="4414397" y="3952545"/>
            <a:chExt cx="1834003" cy="1838655"/>
          </a:xfrm>
        </p:grpSpPr>
        <p:sp>
          <p:nvSpPr>
            <p:cNvPr id="142" name="Block Arc 141"/>
            <p:cNvSpPr/>
            <p:nvPr/>
          </p:nvSpPr>
          <p:spPr>
            <a:xfrm>
              <a:off x="4419600" y="3962400"/>
              <a:ext cx="1828800" cy="1828800"/>
            </a:xfrm>
            <a:prstGeom prst="blockArc">
              <a:avLst>
                <a:gd name="adj1" fmla="val 15441999"/>
                <a:gd name="adj2" fmla="val 109001"/>
                <a:gd name="adj3" fmla="val 4913"/>
              </a:avLst>
            </a:prstGeom>
            <a:solidFill>
              <a:srgbClr val="63666A">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43" name="Block Arc 142"/>
            <p:cNvSpPr/>
            <p:nvPr/>
          </p:nvSpPr>
          <p:spPr>
            <a:xfrm rot="15227186">
              <a:off x="4419600" y="3962400"/>
              <a:ext cx="1828800" cy="1828800"/>
            </a:xfrm>
            <a:prstGeom prst="blockArc">
              <a:avLst>
                <a:gd name="adj1" fmla="val 15441999"/>
                <a:gd name="adj2" fmla="val 124073"/>
                <a:gd name="adj3" fmla="val 5031"/>
              </a:avLst>
            </a:prstGeom>
            <a:solidFill>
              <a:srgbClr val="D19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44" name="Block Arc 143"/>
            <p:cNvSpPr/>
            <p:nvPr/>
          </p:nvSpPr>
          <p:spPr>
            <a:xfrm rot="8905377">
              <a:off x="4414397" y="3952545"/>
              <a:ext cx="1828801" cy="1828800"/>
            </a:xfrm>
            <a:prstGeom prst="blockArc">
              <a:avLst>
                <a:gd name="adj1" fmla="val 12985196"/>
                <a:gd name="adj2" fmla="val 39577"/>
                <a:gd name="adj3" fmla="val 4567"/>
              </a:avLst>
            </a:prstGeom>
            <a:solidFill>
              <a:srgbClr val="96172E"/>
            </a:solidFill>
            <a:ln w="0">
              <a:solidFill>
                <a:srgbClr val="CC5700"/>
              </a:solid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itchFamily="34" charset="0"/>
                <a:ea typeface="Geneva" charset="-128"/>
              </a:endParaRPr>
            </a:p>
          </p:txBody>
        </p:sp>
      </p:grpSp>
      <p:sp>
        <p:nvSpPr>
          <p:cNvPr id="93" name="Rounded Rectangle 92"/>
          <p:cNvSpPr/>
          <p:nvPr/>
        </p:nvSpPr>
        <p:spPr>
          <a:xfrm rot="2698662" flipV="1">
            <a:off x="1877354" y="4727071"/>
            <a:ext cx="273264" cy="31549"/>
          </a:xfrm>
          <a:prstGeom prst="roundRect">
            <a:avLst>
              <a:gd name="adj" fmla="val 50000"/>
            </a:avLst>
          </a:prstGeom>
          <a:solidFill>
            <a:srgbClr val="96172E"/>
          </a:solidFill>
          <a:ln w="0">
            <a:solidFill>
              <a:srgbClr val="CC5700"/>
            </a:solid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itchFamily="34" charset="0"/>
              <a:ea typeface="Geneva" charset="-128"/>
            </a:endParaRPr>
          </a:p>
        </p:txBody>
      </p:sp>
      <p:cxnSp>
        <p:nvCxnSpPr>
          <p:cNvPr id="94" name="Straight Connector 93"/>
          <p:cNvCxnSpPr/>
          <p:nvPr/>
        </p:nvCxnSpPr>
        <p:spPr>
          <a:xfrm rot="2698662" flipV="1">
            <a:off x="1709617" y="3214103"/>
            <a:ext cx="841323" cy="315496"/>
          </a:xfrm>
          <a:prstGeom prst="line">
            <a:avLst/>
          </a:prstGeom>
          <a:noFill/>
          <a:ln w="3175" cap="rnd" cmpd="sng" algn="ctr">
            <a:solidFill>
              <a:srgbClr val="63666A">
                <a:lumMod val="50000"/>
              </a:srgbClr>
            </a:solidFill>
            <a:prstDash val="solid"/>
            <a:tailEnd type="oval"/>
          </a:ln>
          <a:effectLst/>
        </p:spPr>
      </p:cxnSp>
      <p:sp>
        <p:nvSpPr>
          <p:cNvPr id="95" name="Oval 94"/>
          <p:cNvSpPr/>
          <p:nvPr/>
        </p:nvSpPr>
        <p:spPr>
          <a:xfrm>
            <a:off x="1272314" y="2626860"/>
            <a:ext cx="350275" cy="349054"/>
          </a:xfrm>
          <a:prstGeom prst="ellipse">
            <a:avLst/>
          </a:prstGeom>
          <a:solidFill>
            <a:srgbClr val="D45D00"/>
          </a:solidFill>
          <a:ln w="127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Arial" pitchFamily="34" charset="0"/>
                <a:ea typeface="Arial Unicode MS"/>
                <a:cs typeface="Arial" pitchFamily="34" charset="0"/>
              </a:rPr>
              <a:t>3</a:t>
            </a:r>
            <a:endParaRPr kumimoji="0" lang="en-US" sz="2000" b="1" i="0" u="none" strike="noStrike" kern="0" cap="none" spc="0" normalizeH="0" baseline="0" noProof="0" dirty="0">
              <a:ln>
                <a:noFill/>
              </a:ln>
              <a:solidFill>
                <a:srgbClr val="FFFFFF"/>
              </a:solidFill>
              <a:effectLst/>
              <a:uLnTx/>
              <a:uFillTx/>
              <a:latin typeface="Arial" pitchFamily="34" charset="0"/>
              <a:ea typeface="Arial Unicode MS"/>
              <a:cs typeface="Arial" pitchFamily="34" charset="0"/>
            </a:endParaRPr>
          </a:p>
        </p:txBody>
      </p:sp>
      <p:grpSp>
        <p:nvGrpSpPr>
          <p:cNvPr id="96" name="Group 95"/>
          <p:cNvGrpSpPr/>
          <p:nvPr/>
        </p:nvGrpSpPr>
        <p:grpSpPr>
          <a:xfrm rot="6646889">
            <a:off x="951476" y="2298078"/>
            <a:ext cx="1017121" cy="1022199"/>
            <a:chOff x="4416552" y="3950208"/>
            <a:chExt cx="1831848" cy="1840992"/>
          </a:xfrm>
        </p:grpSpPr>
        <p:sp>
          <p:nvSpPr>
            <p:cNvPr id="140" name="Block Arc 139"/>
            <p:cNvSpPr/>
            <p:nvPr/>
          </p:nvSpPr>
          <p:spPr>
            <a:xfrm rot="15227186">
              <a:off x="4419600" y="3962400"/>
              <a:ext cx="1828800" cy="1828800"/>
            </a:xfrm>
            <a:prstGeom prst="blockArc">
              <a:avLst>
                <a:gd name="adj1" fmla="val 15441999"/>
                <a:gd name="adj2" fmla="val 160416"/>
                <a:gd name="adj3" fmla="val 9799"/>
              </a:avLst>
            </a:prstGeom>
            <a:solidFill>
              <a:srgbClr val="D45D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41" name="Block Arc 140"/>
            <p:cNvSpPr/>
            <p:nvPr/>
          </p:nvSpPr>
          <p:spPr>
            <a:xfrm rot="8840863">
              <a:off x="4416552" y="3950208"/>
              <a:ext cx="1828800" cy="1828800"/>
            </a:xfrm>
            <a:prstGeom prst="blockArc">
              <a:avLst>
                <a:gd name="adj1" fmla="val 8956766"/>
                <a:gd name="adj2" fmla="val 95764"/>
                <a:gd name="adj3" fmla="val 9609"/>
              </a:avLst>
            </a:prstGeom>
            <a:solidFill>
              <a:srgbClr val="8E93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grpSp>
      <p:grpSp>
        <p:nvGrpSpPr>
          <p:cNvPr id="97" name="Group 96"/>
          <p:cNvGrpSpPr/>
          <p:nvPr/>
        </p:nvGrpSpPr>
        <p:grpSpPr>
          <a:xfrm rot="10936440">
            <a:off x="1076133" y="2430846"/>
            <a:ext cx="762468" cy="764402"/>
            <a:chOff x="4414396" y="3952545"/>
            <a:chExt cx="1834004" cy="1838655"/>
          </a:xfrm>
        </p:grpSpPr>
        <p:sp>
          <p:nvSpPr>
            <p:cNvPr id="137" name="Block Arc 136"/>
            <p:cNvSpPr/>
            <p:nvPr/>
          </p:nvSpPr>
          <p:spPr>
            <a:xfrm>
              <a:off x="4419600" y="3962400"/>
              <a:ext cx="1828800" cy="1828800"/>
            </a:xfrm>
            <a:prstGeom prst="blockArc">
              <a:avLst>
                <a:gd name="adj1" fmla="val 15441999"/>
                <a:gd name="adj2" fmla="val 109001"/>
                <a:gd name="adj3" fmla="val 4913"/>
              </a:avLst>
            </a:prstGeom>
            <a:solidFill>
              <a:srgbClr val="63666A">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38" name="Block Arc 137"/>
            <p:cNvSpPr/>
            <p:nvPr/>
          </p:nvSpPr>
          <p:spPr>
            <a:xfrm rot="15227186">
              <a:off x="4419600" y="3962400"/>
              <a:ext cx="1828800" cy="1828800"/>
            </a:xfrm>
            <a:prstGeom prst="blockArc">
              <a:avLst>
                <a:gd name="adj1" fmla="val 15441999"/>
                <a:gd name="adj2" fmla="val 124073"/>
                <a:gd name="adj3" fmla="val 5031"/>
              </a:avLst>
            </a:prstGeom>
            <a:solidFill>
              <a:srgbClr val="D45D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39" name="Block Arc 138"/>
            <p:cNvSpPr/>
            <p:nvPr/>
          </p:nvSpPr>
          <p:spPr>
            <a:xfrm rot="8905377">
              <a:off x="4414396" y="3952545"/>
              <a:ext cx="1828800" cy="1828800"/>
            </a:xfrm>
            <a:prstGeom prst="blockArc">
              <a:avLst>
                <a:gd name="adj1" fmla="val 14856229"/>
                <a:gd name="adj2" fmla="val 39577"/>
                <a:gd name="adj3" fmla="val 4567"/>
              </a:avLst>
            </a:prstGeom>
            <a:solidFill>
              <a:srgbClr val="0D776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grpSp>
      <p:cxnSp>
        <p:nvCxnSpPr>
          <p:cNvPr id="98" name="Straight Connector 97"/>
          <p:cNvCxnSpPr/>
          <p:nvPr/>
        </p:nvCxnSpPr>
        <p:spPr>
          <a:xfrm rot="18898662" flipH="1">
            <a:off x="2425941" y="3283961"/>
            <a:ext cx="487959" cy="118409"/>
          </a:xfrm>
          <a:prstGeom prst="line">
            <a:avLst/>
          </a:prstGeom>
          <a:noFill/>
          <a:ln w="3175" cap="rnd" cmpd="sng" algn="ctr">
            <a:solidFill>
              <a:srgbClr val="63666A">
                <a:lumMod val="50000"/>
              </a:srgbClr>
            </a:solidFill>
            <a:prstDash val="solid"/>
            <a:tailEnd type="oval"/>
          </a:ln>
          <a:effectLst/>
        </p:spPr>
      </p:cxnSp>
      <p:sp>
        <p:nvSpPr>
          <p:cNvPr id="99" name="Oval 98"/>
          <p:cNvSpPr/>
          <p:nvPr/>
        </p:nvSpPr>
        <p:spPr>
          <a:xfrm>
            <a:off x="2180685" y="1412933"/>
            <a:ext cx="288170" cy="288724"/>
          </a:xfrm>
          <a:prstGeom prst="ellipse">
            <a:avLst/>
          </a:prstGeom>
          <a:solidFill>
            <a:srgbClr val="D45D00"/>
          </a:solidFill>
          <a:ln w="127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Arial" pitchFamily="34" charset="0"/>
                <a:ea typeface="Arial Unicode MS"/>
                <a:cs typeface="Arial" pitchFamily="34" charset="0"/>
              </a:rPr>
              <a:t>1</a:t>
            </a:r>
          </a:p>
        </p:txBody>
      </p:sp>
      <p:grpSp>
        <p:nvGrpSpPr>
          <p:cNvPr id="100" name="Group 99"/>
          <p:cNvGrpSpPr/>
          <p:nvPr/>
        </p:nvGrpSpPr>
        <p:grpSpPr>
          <a:xfrm rot="15906904">
            <a:off x="1893332" y="1128607"/>
            <a:ext cx="841324" cy="845523"/>
            <a:chOff x="4416552" y="3950208"/>
            <a:chExt cx="1831851" cy="1840992"/>
          </a:xfrm>
        </p:grpSpPr>
        <p:sp>
          <p:nvSpPr>
            <p:cNvPr id="135" name="Block Arc 134"/>
            <p:cNvSpPr/>
            <p:nvPr/>
          </p:nvSpPr>
          <p:spPr>
            <a:xfrm rot="15227186">
              <a:off x="4419600" y="3962400"/>
              <a:ext cx="1828800" cy="1828800"/>
            </a:xfrm>
            <a:prstGeom prst="blockArc">
              <a:avLst>
                <a:gd name="adj1" fmla="val 15441999"/>
                <a:gd name="adj2" fmla="val 160416"/>
                <a:gd name="adj3" fmla="val 9799"/>
              </a:avLst>
            </a:prstGeom>
            <a:solidFill>
              <a:srgbClr val="D45D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36" name="Block Arc 135"/>
            <p:cNvSpPr/>
            <p:nvPr/>
          </p:nvSpPr>
          <p:spPr>
            <a:xfrm rot="8840863">
              <a:off x="4416552" y="3950208"/>
              <a:ext cx="1828800" cy="1828800"/>
            </a:xfrm>
            <a:prstGeom prst="blockArc">
              <a:avLst>
                <a:gd name="adj1" fmla="val 8956766"/>
                <a:gd name="adj2" fmla="val 95764"/>
                <a:gd name="adj3" fmla="val 9609"/>
              </a:avLst>
            </a:prstGeom>
            <a:solidFill>
              <a:srgbClr val="8E93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grpSp>
      <p:grpSp>
        <p:nvGrpSpPr>
          <p:cNvPr id="101" name="Group 100"/>
          <p:cNvGrpSpPr/>
          <p:nvPr/>
        </p:nvGrpSpPr>
        <p:grpSpPr>
          <a:xfrm rot="1521363">
            <a:off x="1995710" y="1237769"/>
            <a:ext cx="630684" cy="632283"/>
            <a:chOff x="4414396" y="3952545"/>
            <a:chExt cx="1834004" cy="1838655"/>
          </a:xfrm>
        </p:grpSpPr>
        <p:sp>
          <p:nvSpPr>
            <p:cNvPr id="132" name="Block Arc 131"/>
            <p:cNvSpPr/>
            <p:nvPr/>
          </p:nvSpPr>
          <p:spPr>
            <a:xfrm>
              <a:off x="4419600" y="3962400"/>
              <a:ext cx="1828800" cy="1828800"/>
            </a:xfrm>
            <a:prstGeom prst="blockArc">
              <a:avLst>
                <a:gd name="adj1" fmla="val 15441999"/>
                <a:gd name="adj2" fmla="val 109001"/>
                <a:gd name="adj3" fmla="val 4913"/>
              </a:avLst>
            </a:prstGeom>
            <a:solidFill>
              <a:srgbClr val="4D4E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33" name="Block Arc 132"/>
            <p:cNvSpPr/>
            <p:nvPr/>
          </p:nvSpPr>
          <p:spPr>
            <a:xfrm rot="15227186">
              <a:off x="4419600" y="3962400"/>
              <a:ext cx="1828800" cy="1828800"/>
            </a:xfrm>
            <a:prstGeom prst="blockArc">
              <a:avLst>
                <a:gd name="adj1" fmla="val 15441999"/>
                <a:gd name="adj2" fmla="val 124073"/>
                <a:gd name="adj3" fmla="val 5031"/>
              </a:avLst>
            </a:prstGeom>
            <a:solidFill>
              <a:srgbClr val="0D776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34" name="Block Arc 133"/>
            <p:cNvSpPr/>
            <p:nvPr/>
          </p:nvSpPr>
          <p:spPr>
            <a:xfrm rot="8905377">
              <a:off x="4414396" y="3952545"/>
              <a:ext cx="1828800" cy="1828800"/>
            </a:xfrm>
            <a:prstGeom prst="blockArc">
              <a:avLst>
                <a:gd name="adj1" fmla="val 14856229"/>
                <a:gd name="adj2" fmla="val 39577"/>
                <a:gd name="adj3" fmla="val 4567"/>
              </a:avLst>
            </a:prstGeom>
            <a:solidFill>
              <a:srgbClr val="8E93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grpSp>
      <p:sp>
        <p:nvSpPr>
          <p:cNvPr id="102" name="Rounded Rectangle 101"/>
          <p:cNvSpPr/>
          <p:nvPr/>
        </p:nvSpPr>
        <p:spPr>
          <a:xfrm rot="20902945" flipV="1">
            <a:off x="2323134" y="2871671"/>
            <a:ext cx="273264" cy="31549"/>
          </a:xfrm>
          <a:prstGeom prst="roundRect">
            <a:avLst>
              <a:gd name="adj" fmla="val 50000"/>
            </a:avLst>
          </a:prstGeom>
          <a:solidFill>
            <a:srgbClr val="96172E"/>
          </a:solidFill>
          <a:ln w="0">
            <a:solidFill>
              <a:srgbClr val="CC5700"/>
            </a:solid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itchFamily="34" charset="0"/>
              <a:ea typeface="Geneva" charset="-128"/>
            </a:endParaRPr>
          </a:p>
        </p:txBody>
      </p:sp>
      <p:cxnSp>
        <p:nvCxnSpPr>
          <p:cNvPr id="103" name="Straight Connector 102"/>
          <p:cNvCxnSpPr/>
          <p:nvPr/>
        </p:nvCxnSpPr>
        <p:spPr>
          <a:xfrm rot="18898662" flipH="1">
            <a:off x="1095559" y="3282449"/>
            <a:ext cx="210331" cy="105165"/>
          </a:xfrm>
          <a:prstGeom prst="line">
            <a:avLst/>
          </a:prstGeom>
          <a:noFill/>
          <a:ln w="3175" cap="rnd" cmpd="sng" algn="ctr">
            <a:solidFill>
              <a:srgbClr val="63666A">
                <a:lumMod val="50000"/>
              </a:srgbClr>
            </a:solidFill>
            <a:prstDash val="solid"/>
            <a:tailEnd type="oval"/>
          </a:ln>
          <a:effectLst/>
        </p:spPr>
      </p:cxnSp>
      <p:cxnSp>
        <p:nvCxnSpPr>
          <p:cNvPr id="104" name="Straight Connector 103"/>
          <p:cNvCxnSpPr/>
          <p:nvPr/>
        </p:nvCxnSpPr>
        <p:spPr>
          <a:xfrm rot="2698662" flipV="1">
            <a:off x="1112930" y="3568953"/>
            <a:ext cx="473244" cy="52583"/>
          </a:xfrm>
          <a:prstGeom prst="line">
            <a:avLst/>
          </a:prstGeom>
          <a:noFill/>
          <a:ln w="3175" cap="rnd" cmpd="sng" algn="ctr">
            <a:solidFill>
              <a:srgbClr val="63666A">
                <a:lumMod val="50000"/>
              </a:srgbClr>
            </a:solidFill>
            <a:prstDash val="solid"/>
            <a:tailEnd type="oval"/>
          </a:ln>
          <a:effectLst/>
        </p:spPr>
      </p:cxnSp>
      <p:grpSp>
        <p:nvGrpSpPr>
          <p:cNvPr id="105" name="Group 104"/>
          <p:cNvGrpSpPr/>
          <p:nvPr/>
        </p:nvGrpSpPr>
        <p:grpSpPr>
          <a:xfrm rot="2698662">
            <a:off x="869772" y="3642949"/>
            <a:ext cx="1264088" cy="1270398"/>
            <a:chOff x="4416552" y="3950208"/>
            <a:chExt cx="1831848" cy="1840992"/>
          </a:xfrm>
        </p:grpSpPr>
        <p:sp>
          <p:nvSpPr>
            <p:cNvPr id="129" name="Block Arc 128"/>
            <p:cNvSpPr/>
            <p:nvPr/>
          </p:nvSpPr>
          <p:spPr>
            <a:xfrm>
              <a:off x="4419600" y="3962400"/>
              <a:ext cx="1828800" cy="1828800"/>
            </a:xfrm>
            <a:prstGeom prst="blockArc">
              <a:avLst>
                <a:gd name="adj1" fmla="val 15441999"/>
                <a:gd name="adj2" fmla="val 95764"/>
                <a:gd name="adj3" fmla="val 9609"/>
              </a:avLst>
            </a:prstGeom>
            <a:solidFill>
              <a:srgbClr val="4D4E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30" name="Block Arc 129"/>
            <p:cNvSpPr/>
            <p:nvPr/>
          </p:nvSpPr>
          <p:spPr>
            <a:xfrm rot="15227186">
              <a:off x="4419600" y="3962400"/>
              <a:ext cx="1828800" cy="1828800"/>
            </a:xfrm>
            <a:prstGeom prst="blockArc">
              <a:avLst>
                <a:gd name="adj1" fmla="val 18187272"/>
                <a:gd name="adj2" fmla="val 160416"/>
                <a:gd name="adj3" fmla="val 9799"/>
              </a:avLst>
            </a:prstGeom>
            <a:solidFill>
              <a:srgbClr val="D45D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31" name="Block Arc 130"/>
            <p:cNvSpPr/>
            <p:nvPr/>
          </p:nvSpPr>
          <p:spPr>
            <a:xfrm rot="8840863">
              <a:off x="4416552" y="3950208"/>
              <a:ext cx="1828800" cy="1828800"/>
            </a:xfrm>
            <a:prstGeom prst="blockArc">
              <a:avLst>
                <a:gd name="adj1" fmla="val 12950067"/>
                <a:gd name="adj2" fmla="val 95764"/>
                <a:gd name="adj3" fmla="val 9609"/>
              </a:avLst>
            </a:prstGeom>
            <a:solidFill>
              <a:srgbClr val="8E93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grpSp>
      <p:grpSp>
        <p:nvGrpSpPr>
          <p:cNvPr id="106" name="Group 105"/>
          <p:cNvGrpSpPr/>
          <p:nvPr/>
        </p:nvGrpSpPr>
        <p:grpSpPr>
          <a:xfrm>
            <a:off x="2479379" y="2183229"/>
            <a:ext cx="1017121" cy="1022199"/>
            <a:chOff x="4629821" y="1343910"/>
            <a:chExt cx="1473957" cy="1481315"/>
          </a:xfrm>
        </p:grpSpPr>
        <p:sp>
          <p:nvSpPr>
            <p:cNvPr id="121" name="Oval 120"/>
            <p:cNvSpPr/>
            <p:nvPr/>
          </p:nvSpPr>
          <p:spPr>
            <a:xfrm>
              <a:off x="5118279" y="1827564"/>
              <a:ext cx="507600" cy="505830"/>
            </a:xfrm>
            <a:prstGeom prst="ellipse">
              <a:avLst/>
            </a:prstGeom>
            <a:solidFill>
              <a:srgbClr val="D45D00"/>
            </a:solidFill>
            <a:ln w="127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Arial" pitchFamily="34" charset="0"/>
                  <a:ea typeface="Arial Unicode MS"/>
                  <a:cs typeface="Arial" pitchFamily="34" charset="0"/>
                </a:rPr>
                <a:t>2</a:t>
              </a:r>
              <a:endParaRPr kumimoji="0" lang="en-US" sz="2000" b="1" i="0" u="none" strike="noStrike" kern="0" cap="none" spc="0" normalizeH="0" baseline="0" noProof="0" dirty="0">
                <a:ln>
                  <a:noFill/>
                </a:ln>
                <a:solidFill>
                  <a:srgbClr val="FFFFFF"/>
                </a:solidFill>
                <a:effectLst/>
                <a:uLnTx/>
                <a:uFillTx/>
                <a:latin typeface="Arial" pitchFamily="34" charset="0"/>
                <a:ea typeface="Arial Unicode MS"/>
                <a:cs typeface="Arial" pitchFamily="34" charset="0"/>
              </a:endParaRPr>
            </a:p>
          </p:txBody>
        </p:sp>
        <p:grpSp>
          <p:nvGrpSpPr>
            <p:cNvPr id="122" name="Group 30"/>
            <p:cNvGrpSpPr/>
            <p:nvPr/>
          </p:nvGrpSpPr>
          <p:grpSpPr>
            <a:xfrm rot="873304">
              <a:off x="4629821" y="1343910"/>
              <a:ext cx="1473957" cy="1481315"/>
              <a:chOff x="4416552" y="3950208"/>
              <a:chExt cx="1831848" cy="1840992"/>
            </a:xfrm>
          </p:grpSpPr>
          <p:sp>
            <p:nvSpPr>
              <p:cNvPr id="127" name="Block Arc 126"/>
              <p:cNvSpPr/>
              <p:nvPr/>
            </p:nvSpPr>
            <p:spPr>
              <a:xfrm rot="15227186">
                <a:off x="4419600" y="3962400"/>
                <a:ext cx="1828800" cy="1828800"/>
              </a:xfrm>
              <a:prstGeom prst="blockArc">
                <a:avLst>
                  <a:gd name="adj1" fmla="val 15441999"/>
                  <a:gd name="adj2" fmla="val 160416"/>
                  <a:gd name="adj3" fmla="val 9799"/>
                </a:avLst>
              </a:prstGeom>
              <a:solidFill>
                <a:srgbClr val="D45D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pitchFamily="34" charset="0"/>
                  <a:ea typeface="Arial Unicode MS"/>
                  <a:cs typeface="Arial" pitchFamily="34" charset="0"/>
                </a:endParaRPr>
              </a:p>
            </p:txBody>
          </p:sp>
          <p:sp>
            <p:nvSpPr>
              <p:cNvPr id="128" name="Block Arc 37"/>
              <p:cNvSpPr/>
              <p:nvPr/>
            </p:nvSpPr>
            <p:spPr>
              <a:xfrm rot="8840863">
                <a:off x="4416552" y="3950208"/>
                <a:ext cx="1828800" cy="1828800"/>
              </a:xfrm>
              <a:prstGeom prst="blockArc">
                <a:avLst>
                  <a:gd name="adj1" fmla="val 8956766"/>
                  <a:gd name="adj2" fmla="val 95764"/>
                  <a:gd name="adj3" fmla="val 9609"/>
                </a:avLst>
              </a:prstGeom>
              <a:solidFill>
                <a:srgbClr val="8E93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pitchFamily="34" charset="0"/>
                  <a:ea typeface="Arial Unicode MS"/>
                  <a:cs typeface="Arial" pitchFamily="34" charset="0"/>
                </a:endParaRPr>
              </a:p>
            </p:txBody>
          </p:sp>
        </p:grpSp>
        <p:grpSp>
          <p:nvGrpSpPr>
            <p:cNvPr id="123" name="Group 31"/>
            <p:cNvGrpSpPr/>
            <p:nvPr/>
          </p:nvGrpSpPr>
          <p:grpSpPr>
            <a:xfrm rot="3551612">
              <a:off x="4813840" y="1537498"/>
              <a:ext cx="1104926" cy="1107731"/>
              <a:chOff x="4414398" y="3952544"/>
              <a:chExt cx="1834002" cy="1838656"/>
            </a:xfrm>
          </p:grpSpPr>
          <p:sp>
            <p:nvSpPr>
              <p:cNvPr id="124" name="Block Arc 123"/>
              <p:cNvSpPr/>
              <p:nvPr/>
            </p:nvSpPr>
            <p:spPr>
              <a:xfrm>
                <a:off x="4419600" y="3962400"/>
                <a:ext cx="1828800" cy="1828800"/>
              </a:xfrm>
              <a:prstGeom prst="blockArc">
                <a:avLst>
                  <a:gd name="adj1" fmla="val 15441999"/>
                  <a:gd name="adj2" fmla="val 109001"/>
                  <a:gd name="adj3" fmla="val 4913"/>
                </a:avLst>
              </a:prstGeom>
              <a:solidFill>
                <a:srgbClr val="4D4E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pitchFamily="34" charset="0"/>
                  <a:ea typeface="Arial Unicode MS"/>
                  <a:cs typeface="Arial" pitchFamily="34" charset="0"/>
                </a:endParaRPr>
              </a:p>
            </p:txBody>
          </p:sp>
          <p:sp>
            <p:nvSpPr>
              <p:cNvPr id="125" name="Block Arc 124"/>
              <p:cNvSpPr/>
              <p:nvPr/>
            </p:nvSpPr>
            <p:spPr>
              <a:xfrm rot="15227186">
                <a:off x="4419600" y="3962400"/>
                <a:ext cx="1828800" cy="1828800"/>
              </a:xfrm>
              <a:prstGeom prst="blockArc">
                <a:avLst>
                  <a:gd name="adj1" fmla="val 15441999"/>
                  <a:gd name="adj2" fmla="val 124073"/>
                  <a:gd name="adj3" fmla="val 5031"/>
                </a:avLst>
              </a:prstGeom>
              <a:solidFill>
                <a:srgbClr val="0D776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pitchFamily="34" charset="0"/>
                  <a:ea typeface="Arial Unicode MS"/>
                  <a:cs typeface="Arial" pitchFamily="34" charset="0"/>
                </a:endParaRPr>
              </a:p>
            </p:txBody>
          </p:sp>
          <p:sp>
            <p:nvSpPr>
              <p:cNvPr id="126" name="Block Arc 125"/>
              <p:cNvSpPr/>
              <p:nvPr/>
            </p:nvSpPr>
            <p:spPr>
              <a:xfrm rot="8905377">
                <a:off x="4414398" y="3952544"/>
                <a:ext cx="1828801" cy="1828800"/>
              </a:xfrm>
              <a:prstGeom prst="blockArc">
                <a:avLst>
                  <a:gd name="adj1" fmla="val 14856229"/>
                  <a:gd name="adj2" fmla="val 39577"/>
                  <a:gd name="adj3" fmla="val 4567"/>
                </a:avLst>
              </a:prstGeom>
              <a:solidFill>
                <a:srgbClr val="D19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pitchFamily="34" charset="0"/>
                  <a:ea typeface="Arial Unicode MS"/>
                  <a:cs typeface="Arial" pitchFamily="34" charset="0"/>
                </a:endParaRPr>
              </a:p>
            </p:txBody>
          </p:sp>
        </p:grpSp>
      </p:grpSp>
      <p:sp>
        <p:nvSpPr>
          <p:cNvPr id="107" name="Oval 106"/>
          <p:cNvSpPr/>
          <p:nvPr/>
        </p:nvSpPr>
        <p:spPr>
          <a:xfrm rot="1203673">
            <a:off x="1330452" y="2647155"/>
            <a:ext cx="282748" cy="187372"/>
          </a:xfrm>
          <a:prstGeom prst="ellipse">
            <a:avLst/>
          </a:prstGeom>
          <a:solidFill>
            <a:srgbClr val="FFFFFF">
              <a:alpha val="19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Arial Unicode MS"/>
              <a:cs typeface="Arial Unicode MS"/>
            </a:endParaRPr>
          </a:p>
        </p:txBody>
      </p:sp>
      <p:sp>
        <p:nvSpPr>
          <p:cNvPr id="108" name="Oval 107"/>
          <p:cNvSpPr/>
          <p:nvPr/>
        </p:nvSpPr>
        <p:spPr>
          <a:xfrm rot="1203673">
            <a:off x="2911438" y="2511607"/>
            <a:ext cx="239640" cy="187687"/>
          </a:xfrm>
          <a:prstGeom prst="ellipse">
            <a:avLst/>
          </a:prstGeom>
          <a:solidFill>
            <a:srgbClr val="FFFFFF">
              <a:alpha val="19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Arial Unicode MS"/>
              <a:cs typeface="Arial Unicode MS"/>
            </a:endParaRPr>
          </a:p>
        </p:txBody>
      </p:sp>
      <p:sp>
        <p:nvSpPr>
          <p:cNvPr id="109" name="Oval 108"/>
          <p:cNvSpPr/>
          <p:nvPr/>
        </p:nvSpPr>
        <p:spPr>
          <a:xfrm rot="1203673">
            <a:off x="2207029" y="1419693"/>
            <a:ext cx="251889" cy="149859"/>
          </a:xfrm>
          <a:prstGeom prst="ellipse">
            <a:avLst/>
          </a:prstGeom>
          <a:solidFill>
            <a:srgbClr val="FFFFFF">
              <a:alpha val="19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Arial Unicode MS"/>
              <a:cs typeface="Arial Unicode MS"/>
            </a:endParaRPr>
          </a:p>
        </p:txBody>
      </p:sp>
      <p:sp>
        <p:nvSpPr>
          <p:cNvPr id="110" name="Oval 109"/>
          <p:cNvSpPr/>
          <p:nvPr/>
        </p:nvSpPr>
        <p:spPr>
          <a:xfrm rot="1203673">
            <a:off x="1388494" y="4038272"/>
            <a:ext cx="325385" cy="235060"/>
          </a:xfrm>
          <a:prstGeom prst="ellipse">
            <a:avLst/>
          </a:prstGeom>
          <a:solidFill>
            <a:srgbClr val="FFFFFF">
              <a:alpha val="19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Arial Unicode MS"/>
              <a:cs typeface="Arial Unicode MS"/>
            </a:endParaRPr>
          </a:p>
        </p:txBody>
      </p:sp>
      <p:sp>
        <p:nvSpPr>
          <p:cNvPr id="111" name="Oval 110"/>
          <p:cNvSpPr/>
          <p:nvPr/>
        </p:nvSpPr>
        <p:spPr>
          <a:xfrm>
            <a:off x="2372086" y="5152811"/>
            <a:ext cx="529139" cy="530209"/>
          </a:xfrm>
          <a:prstGeom prst="ellipse">
            <a:avLst/>
          </a:prstGeom>
          <a:solidFill>
            <a:srgbClr val="D45D00"/>
          </a:solidFill>
          <a:ln w="127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Arial" pitchFamily="34" charset="0"/>
                <a:ea typeface="Arial Unicode MS"/>
                <a:cs typeface="Arial" pitchFamily="34" charset="0"/>
              </a:rPr>
              <a:t>5</a:t>
            </a:r>
          </a:p>
        </p:txBody>
      </p:sp>
      <p:grpSp>
        <p:nvGrpSpPr>
          <p:cNvPr id="112" name="Group 111"/>
          <p:cNvGrpSpPr/>
          <p:nvPr/>
        </p:nvGrpSpPr>
        <p:grpSpPr>
          <a:xfrm rot="10936440">
            <a:off x="2157111" y="4939486"/>
            <a:ext cx="947602" cy="950006"/>
            <a:chOff x="4414397" y="3952545"/>
            <a:chExt cx="1834003" cy="1838655"/>
          </a:xfrm>
        </p:grpSpPr>
        <p:sp>
          <p:nvSpPr>
            <p:cNvPr id="118" name="Block Arc 117"/>
            <p:cNvSpPr/>
            <p:nvPr/>
          </p:nvSpPr>
          <p:spPr>
            <a:xfrm>
              <a:off x="4419600" y="3962400"/>
              <a:ext cx="1828800" cy="1828800"/>
            </a:xfrm>
            <a:prstGeom prst="blockArc">
              <a:avLst>
                <a:gd name="adj1" fmla="val 15441999"/>
                <a:gd name="adj2" fmla="val 109001"/>
                <a:gd name="adj3" fmla="val 4913"/>
              </a:avLst>
            </a:prstGeom>
            <a:solidFill>
              <a:srgbClr val="96172E"/>
            </a:solidFill>
            <a:ln w="0">
              <a:solidFill>
                <a:srgbClr val="CC5700"/>
              </a:solid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itchFamily="34" charset="0"/>
                <a:ea typeface="Geneva" charset="-128"/>
              </a:endParaRPr>
            </a:p>
          </p:txBody>
        </p:sp>
        <p:sp>
          <p:nvSpPr>
            <p:cNvPr id="119" name="Block Arc 118"/>
            <p:cNvSpPr/>
            <p:nvPr/>
          </p:nvSpPr>
          <p:spPr>
            <a:xfrm rot="15227186">
              <a:off x="4419600" y="3962400"/>
              <a:ext cx="1828800" cy="1828800"/>
            </a:xfrm>
            <a:prstGeom prst="blockArc">
              <a:avLst>
                <a:gd name="adj1" fmla="val 15441999"/>
                <a:gd name="adj2" fmla="val 124073"/>
                <a:gd name="adj3" fmla="val 5031"/>
              </a:avLst>
            </a:prstGeom>
            <a:solidFill>
              <a:srgbClr val="D19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20" name="Block Arc 119"/>
            <p:cNvSpPr/>
            <p:nvPr/>
          </p:nvSpPr>
          <p:spPr>
            <a:xfrm rot="8905377">
              <a:off x="4414397" y="3952545"/>
              <a:ext cx="1828801" cy="1828800"/>
            </a:xfrm>
            <a:prstGeom prst="blockArc">
              <a:avLst>
                <a:gd name="adj1" fmla="val 12985196"/>
                <a:gd name="adj2" fmla="val 39577"/>
                <a:gd name="adj3" fmla="val 4567"/>
              </a:avLst>
            </a:prstGeom>
            <a:solidFill>
              <a:srgbClr val="0D776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grpSp>
      <p:grpSp>
        <p:nvGrpSpPr>
          <p:cNvPr id="113" name="Group 112"/>
          <p:cNvGrpSpPr/>
          <p:nvPr/>
        </p:nvGrpSpPr>
        <p:grpSpPr>
          <a:xfrm rot="2698662">
            <a:off x="2002185" y="4774481"/>
            <a:ext cx="1264088" cy="1270398"/>
            <a:chOff x="4416552" y="3950208"/>
            <a:chExt cx="1831848" cy="1840992"/>
          </a:xfrm>
        </p:grpSpPr>
        <p:sp>
          <p:nvSpPr>
            <p:cNvPr id="115" name="Block Arc 114"/>
            <p:cNvSpPr/>
            <p:nvPr/>
          </p:nvSpPr>
          <p:spPr>
            <a:xfrm>
              <a:off x="4419600" y="3962400"/>
              <a:ext cx="1828800" cy="1828800"/>
            </a:xfrm>
            <a:prstGeom prst="blockArc">
              <a:avLst>
                <a:gd name="adj1" fmla="val 15441999"/>
                <a:gd name="adj2" fmla="val 95764"/>
                <a:gd name="adj3" fmla="val 9609"/>
              </a:avLst>
            </a:prstGeom>
            <a:solidFill>
              <a:srgbClr val="4D4E5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16" name="Block Arc 115"/>
            <p:cNvSpPr/>
            <p:nvPr/>
          </p:nvSpPr>
          <p:spPr>
            <a:xfrm rot="15227186">
              <a:off x="4419600" y="3962400"/>
              <a:ext cx="1828800" cy="1828800"/>
            </a:xfrm>
            <a:prstGeom prst="blockArc">
              <a:avLst>
                <a:gd name="adj1" fmla="val 18187272"/>
                <a:gd name="adj2" fmla="val 160416"/>
                <a:gd name="adj3" fmla="val 9799"/>
              </a:avLst>
            </a:prstGeom>
            <a:solidFill>
              <a:srgbClr val="D45D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sp>
          <p:nvSpPr>
            <p:cNvPr id="117" name="Block Arc 116"/>
            <p:cNvSpPr/>
            <p:nvPr/>
          </p:nvSpPr>
          <p:spPr>
            <a:xfrm rot="8840863">
              <a:off x="4416552" y="3950208"/>
              <a:ext cx="1828800" cy="1828800"/>
            </a:xfrm>
            <a:prstGeom prst="blockArc">
              <a:avLst>
                <a:gd name="adj1" fmla="val 12950067"/>
                <a:gd name="adj2" fmla="val 95764"/>
                <a:gd name="adj3" fmla="val 9609"/>
              </a:avLst>
            </a:prstGeom>
            <a:solidFill>
              <a:srgbClr val="8E93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3666A"/>
                </a:solidFill>
                <a:effectLst/>
                <a:uLnTx/>
                <a:uFillTx/>
                <a:latin typeface="Arial"/>
                <a:ea typeface="Arial Unicode MS"/>
                <a:cs typeface="Arial Unicode MS"/>
              </a:endParaRPr>
            </a:p>
          </p:txBody>
        </p:sp>
      </p:grpSp>
      <p:sp>
        <p:nvSpPr>
          <p:cNvPr id="114" name="Oval 113"/>
          <p:cNvSpPr/>
          <p:nvPr/>
        </p:nvSpPr>
        <p:spPr>
          <a:xfrm rot="1203673">
            <a:off x="2520907" y="5169804"/>
            <a:ext cx="325385" cy="235060"/>
          </a:xfrm>
          <a:prstGeom prst="ellipse">
            <a:avLst/>
          </a:prstGeom>
          <a:solidFill>
            <a:srgbClr val="FFFFFF">
              <a:alpha val="19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Arial Unicode MS"/>
              <a:cs typeface="Arial Unicode MS"/>
            </a:endParaRPr>
          </a:p>
        </p:txBody>
      </p:sp>
      <p:sp>
        <p:nvSpPr>
          <p:cNvPr id="145" name="Rectangle 144"/>
          <p:cNvSpPr/>
          <p:nvPr/>
        </p:nvSpPr>
        <p:spPr>
          <a:xfrm>
            <a:off x="457200" y="1066826"/>
            <a:ext cx="1438215" cy="307777"/>
          </a:xfrm>
          <a:prstGeom prst="rect">
            <a:avLst/>
          </a:prstGeom>
        </p:spPr>
        <p:txBody>
          <a:bodyPr wrap="none">
            <a:spAutoFit/>
          </a:bodyPr>
          <a:lstStyle/>
          <a:p>
            <a:pPr marL="168275" lvl="0" indent="-168275" algn="ctr">
              <a:lnSpc>
                <a:spcPct val="100000"/>
              </a:lnSpc>
              <a:spcBef>
                <a:spcPts val="1200"/>
              </a:spcBef>
              <a:buClr>
                <a:srgbClr val="E87722"/>
              </a:buClr>
              <a:defRPr/>
            </a:pPr>
            <a:r>
              <a:rPr lang="en-US" sz="1400" b="1" kern="0" dirty="0" smtClean="0">
                <a:solidFill>
                  <a:srgbClr val="63666A"/>
                </a:solidFill>
                <a:latin typeface="Arial"/>
              </a:rPr>
              <a:t>1. CMU Sphinx</a:t>
            </a:r>
            <a:endParaRPr lang="en-US" sz="1400" b="1" i="1" kern="0" dirty="0" smtClean="0">
              <a:solidFill>
                <a:srgbClr val="63666A"/>
              </a:solidFill>
              <a:latin typeface="Arial"/>
            </a:endParaRPr>
          </a:p>
        </p:txBody>
      </p:sp>
      <p:sp>
        <p:nvSpPr>
          <p:cNvPr id="146" name="Rectangle 145"/>
          <p:cNvSpPr/>
          <p:nvPr/>
        </p:nvSpPr>
        <p:spPr>
          <a:xfrm>
            <a:off x="3068507" y="1916240"/>
            <a:ext cx="1407758" cy="307777"/>
          </a:xfrm>
          <a:prstGeom prst="rect">
            <a:avLst/>
          </a:prstGeom>
        </p:spPr>
        <p:txBody>
          <a:bodyPr wrap="none">
            <a:spAutoFit/>
          </a:bodyPr>
          <a:lstStyle/>
          <a:p>
            <a:pPr marL="168275" lvl="0" indent="-168275" algn="ctr">
              <a:lnSpc>
                <a:spcPct val="100000"/>
              </a:lnSpc>
              <a:spcBef>
                <a:spcPts val="1200"/>
              </a:spcBef>
              <a:buClr>
                <a:srgbClr val="E87722"/>
              </a:buClr>
              <a:defRPr/>
            </a:pPr>
            <a:r>
              <a:rPr lang="en-US" sz="1400" b="1" kern="0" dirty="0" smtClean="0">
                <a:solidFill>
                  <a:srgbClr val="63666A"/>
                </a:solidFill>
                <a:latin typeface="Arial"/>
              </a:rPr>
              <a:t>2. IBM Watson</a:t>
            </a:r>
          </a:p>
        </p:txBody>
      </p:sp>
      <p:sp>
        <p:nvSpPr>
          <p:cNvPr id="147" name="Rectangle 146"/>
          <p:cNvSpPr/>
          <p:nvPr/>
        </p:nvSpPr>
        <p:spPr>
          <a:xfrm>
            <a:off x="152400" y="2064417"/>
            <a:ext cx="1011186"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63666A"/>
                </a:solidFill>
                <a:effectLst/>
                <a:uLnTx/>
                <a:uFillTx/>
              </a:rPr>
              <a:t>3. Google STT</a:t>
            </a:r>
            <a:endParaRPr kumimoji="0" lang="en-US" sz="1600" b="1" i="0" u="none" strike="noStrike" kern="0" cap="none" spc="0" normalizeH="0" baseline="0" noProof="0" dirty="0">
              <a:ln>
                <a:noFill/>
              </a:ln>
              <a:solidFill>
                <a:srgbClr val="63666A"/>
              </a:solidFill>
              <a:effectLst/>
              <a:uLnTx/>
              <a:uFillTx/>
            </a:endParaRPr>
          </a:p>
        </p:txBody>
      </p:sp>
      <p:sp>
        <p:nvSpPr>
          <p:cNvPr id="148" name="Rectangle 147"/>
          <p:cNvSpPr/>
          <p:nvPr/>
        </p:nvSpPr>
        <p:spPr>
          <a:xfrm>
            <a:off x="228600" y="4742719"/>
            <a:ext cx="821059" cy="307777"/>
          </a:xfrm>
          <a:prstGeom prst="rect">
            <a:avLst/>
          </a:prstGeom>
        </p:spPr>
        <p:txBody>
          <a:bodyPr wrap="none">
            <a:spAutoFit/>
          </a:bodyPr>
          <a:lstStyle/>
          <a:p>
            <a:pPr lvl="0" algn="ctr"/>
            <a:r>
              <a:rPr lang="en-US" sz="1400" b="1" kern="0" dirty="0" smtClean="0">
                <a:solidFill>
                  <a:srgbClr val="63666A"/>
                </a:solidFill>
                <a:latin typeface="Arial"/>
              </a:rPr>
              <a:t>4. Kaldi</a:t>
            </a:r>
          </a:p>
        </p:txBody>
      </p:sp>
      <p:sp>
        <p:nvSpPr>
          <p:cNvPr id="149" name="Rectangle 148"/>
          <p:cNvSpPr/>
          <p:nvPr/>
        </p:nvSpPr>
        <p:spPr>
          <a:xfrm>
            <a:off x="2748142" y="4495800"/>
            <a:ext cx="1671458" cy="400110"/>
          </a:xfrm>
          <a:prstGeom prst="rect">
            <a:avLst/>
          </a:prstGeom>
        </p:spPr>
        <p:txBody>
          <a:bodyPr wrap="square">
            <a:spAutoFit/>
          </a:bodyPr>
          <a:lstStyle/>
          <a:p>
            <a:pPr lvl="0" algn="ctr"/>
            <a:r>
              <a:rPr lang="en-US" sz="2000" b="1" kern="0" dirty="0" smtClean="0">
                <a:solidFill>
                  <a:srgbClr val="63666A"/>
                </a:solidFill>
                <a:latin typeface="Arial"/>
                <a:ea typeface="Arial Unicode MS"/>
              </a:rPr>
              <a:t>5. </a:t>
            </a:r>
            <a:r>
              <a:rPr lang="en-US" sz="2000" b="1" kern="0" dirty="0" err="1" smtClean="0">
                <a:solidFill>
                  <a:srgbClr val="63666A"/>
                </a:solidFill>
                <a:latin typeface="Arial"/>
                <a:ea typeface="Arial Unicode MS"/>
              </a:rPr>
              <a:t>Rudrank</a:t>
            </a:r>
            <a:endParaRPr lang="en-US" sz="2000" b="1" kern="0" dirty="0" smtClean="0">
              <a:solidFill>
                <a:srgbClr val="63666A"/>
              </a:solidFill>
              <a:latin typeface="Arial"/>
              <a:ea typeface="Arial Unicode MS"/>
            </a:endParaRPr>
          </a:p>
        </p:txBody>
      </p:sp>
      <p:sp>
        <p:nvSpPr>
          <p:cNvPr id="165" name="Rectangle 164"/>
          <p:cNvSpPr/>
          <p:nvPr/>
        </p:nvSpPr>
        <p:spPr bwMode="auto">
          <a:xfrm rot="5400000">
            <a:off x="6791400" y="3041353"/>
            <a:ext cx="1703394" cy="583354"/>
          </a:xfrm>
          <a:prstGeom prst="rect">
            <a:avLst/>
          </a:prstGeom>
          <a:solidFill>
            <a:srgbClr val="3B3D3F"/>
          </a:solidFill>
          <a:ln w="12700" cap="flat" cmpd="sng" algn="ctr">
            <a:noFill/>
            <a:prstDash val="solid"/>
            <a:round/>
            <a:headEnd type="none" w="med" len="med"/>
            <a:tailEnd type="none" w="med" len="med"/>
          </a:ln>
          <a:effectLst>
            <a:innerShdw blurRad="63500" dist="50800" dir="10800000">
              <a:prstClr val="black">
                <a:alpha val="50000"/>
              </a:prstClr>
            </a:inn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66" name="Rectangle 165"/>
          <p:cNvSpPr/>
          <p:nvPr/>
        </p:nvSpPr>
        <p:spPr bwMode="auto">
          <a:xfrm flipH="1">
            <a:off x="6223602" y="4176300"/>
            <a:ext cx="1703394" cy="583354"/>
          </a:xfrm>
          <a:prstGeom prst="rect">
            <a:avLst/>
          </a:prstGeom>
          <a:solidFill>
            <a:srgbClr val="8E9300"/>
          </a:solidFill>
          <a:ln w="12700" cap="flat" cmpd="sng" algn="ctr">
            <a:noFill/>
            <a:prstDash val="solid"/>
            <a:round/>
            <a:headEnd type="none" w="med" len="med"/>
            <a:tailEnd type="none" w="med" len="med"/>
          </a:ln>
          <a:effectLst>
            <a:innerShdw blurRad="63500" dist="50800" dir="16200000">
              <a:prstClr val="black">
                <a:alpha val="50000"/>
              </a:prstClr>
            </a:inn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67" name="Rectangle 166"/>
          <p:cNvSpPr/>
          <p:nvPr/>
        </p:nvSpPr>
        <p:spPr bwMode="auto">
          <a:xfrm rot="16200000" flipV="1">
            <a:off x="5072708" y="3622438"/>
            <a:ext cx="1726727" cy="578687"/>
          </a:xfrm>
          <a:prstGeom prst="rect">
            <a:avLst/>
          </a:prstGeom>
          <a:solidFill>
            <a:srgbClr val="96172E"/>
          </a:solidFill>
          <a:ln w="12700" cap="flat" cmpd="sng" algn="ctr">
            <a:noFill/>
            <a:prstDash val="solid"/>
            <a:round/>
            <a:headEnd type="none" w="med" len="med"/>
            <a:tailEnd type="none" w="med" len="med"/>
          </a:ln>
          <a:effectLst>
            <a:innerShdw blurRad="63500" dist="50800">
              <a:prstClr val="black">
                <a:alpha val="50000"/>
              </a:prstClr>
            </a:inn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68" name="Rectangle 167"/>
          <p:cNvSpPr/>
          <p:nvPr/>
        </p:nvSpPr>
        <p:spPr bwMode="auto">
          <a:xfrm>
            <a:off x="5647378" y="2520223"/>
            <a:ext cx="1703394" cy="543167"/>
          </a:xfrm>
          <a:prstGeom prst="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innerShdw blurRad="63500" dist="50800" dir="18900000">
              <a:prstClr val="black">
                <a:alpha val="50000"/>
              </a:prstClr>
            </a:inn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71" name="Freeform 170"/>
          <p:cNvSpPr/>
          <p:nvPr/>
        </p:nvSpPr>
        <p:spPr bwMode="auto">
          <a:xfrm rot="10800000">
            <a:off x="7912193" y="2710417"/>
            <a:ext cx="147054" cy="294108"/>
          </a:xfrm>
          <a:custGeom>
            <a:avLst/>
            <a:gdLst>
              <a:gd name="connsiteX0" fmla="*/ 280988 w 288131"/>
              <a:gd name="connsiteY0" fmla="*/ 0 h 576263"/>
              <a:gd name="connsiteX1" fmla="*/ 0 w 288131"/>
              <a:gd name="connsiteY1" fmla="*/ 278606 h 576263"/>
              <a:gd name="connsiteX2" fmla="*/ 288131 w 288131"/>
              <a:gd name="connsiteY2" fmla="*/ 576263 h 576263"/>
              <a:gd name="connsiteX3" fmla="*/ 280988 w 288131"/>
              <a:gd name="connsiteY3" fmla="*/ 0 h 576263"/>
            </a:gdLst>
            <a:ahLst/>
            <a:cxnLst>
              <a:cxn ang="0">
                <a:pos x="connsiteX0" y="connsiteY0"/>
              </a:cxn>
              <a:cxn ang="0">
                <a:pos x="connsiteX1" y="connsiteY1"/>
              </a:cxn>
              <a:cxn ang="0">
                <a:pos x="connsiteX2" y="connsiteY2"/>
              </a:cxn>
              <a:cxn ang="0">
                <a:pos x="connsiteX3" y="connsiteY3"/>
              </a:cxn>
            </a:cxnLst>
            <a:rect l="l" t="t" r="r" b="b"/>
            <a:pathLst>
              <a:path w="288131" h="576263">
                <a:moveTo>
                  <a:pt x="280988" y="0"/>
                </a:moveTo>
                <a:lnTo>
                  <a:pt x="0" y="278606"/>
                </a:lnTo>
                <a:lnTo>
                  <a:pt x="288131" y="576263"/>
                </a:lnTo>
                <a:lnTo>
                  <a:pt x="280988" y="0"/>
                </a:lnTo>
                <a:close/>
              </a:path>
            </a:pathLst>
          </a:custGeom>
          <a:solidFill>
            <a:srgbClr val="3B3D3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72" name="Rectangle 171"/>
          <p:cNvSpPr/>
          <p:nvPr/>
        </p:nvSpPr>
        <p:spPr>
          <a:xfrm>
            <a:off x="5758891" y="2558668"/>
            <a:ext cx="1600200" cy="430887"/>
          </a:xfrm>
          <a:prstGeom prst="rect">
            <a:avLst/>
          </a:prstGeom>
        </p:spPr>
        <p:txBody>
          <a:bodyPr wrap="square">
            <a:spAutoFit/>
          </a:bodyPr>
          <a:lstStyle/>
          <a:p>
            <a:pPr algn="ctr">
              <a:spcBef>
                <a:spcPts val="600"/>
              </a:spcBef>
              <a:buClr>
                <a:srgbClr val="D45D00"/>
              </a:buClr>
              <a:defRPr/>
            </a:pPr>
            <a:r>
              <a:rPr lang="en-US" sz="1100" b="1" dirty="0" smtClean="0">
                <a:solidFill>
                  <a:schemeClr val="bg1"/>
                </a:solidFill>
                <a:latin typeface="Arial" pitchFamily="34" charset="0"/>
                <a:cs typeface="Arial" pitchFamily="34" charset="0"/>
              </a:rPr>
              <a:t>Data Privacy &amp; Security</a:t>
            </a:r>
            <a:endParaRPr lang="en-US" sz="1100" b="1" dirty="0">
              <a:solidFill>
                <a:schemeClr val="bg1"/>
              </a:solidFill>
              <a:latin typeface="Arial" pitchFamily="34" charset="0"/>
              <a:cs typeface="Arial" pitchFamily="34" charset="0"/>
            </a:endParaRPr>
          </a:p>
        </p:txBody>
      </p:sp>
      <p:sp>
        <p:nvSpPr>
          <p:cNvPr id="173" name="Rectangle 172"/>
          <p:cNvSpPr/>
          <p:nvPr/>
        </p:nvSpPr>
        <p:spPr>
          <a:xfrm rot="16200000" flipH="1">
            <a:off x="6939295" y="3181964"/>
            <a:ext cx="1356552" cy="261610"/>
          </a:xfrm>
          <a:prstGeom prst="rect">
            <a:avLst/>
          </a:prstGeom>
        </p:spPr>
        <p:txBody>
          <a:bodyPr wrap="square">
            <a:spAutoFit/>
          </a:bodyPr>
          <a:lstStyle/>
          <a:p>
            <a:pPr algn="ctr">
              <a:spcBef>
                <a:spcPts val="600"/>
              </a:spcBef>
              <a:buClr>
                <a:srgbClr val="D45D00"/>
              </a:buClr>
              <a:defRPr/>
            </a:pPr>
            <a:r>
              <a:rPr lang="en-US" sz="1100" b="1" dirty="0" smtClean="0">
                <a:solidFill>
                  <a:schemeClr val="bg1"/>
                </a:solidFill>
                <a:latin typeface="Arial" pitchFamily="34" charset="0"/>
                <a:cs typeface="Arial" pitchFamily="34" charset="0"/>
              </a:rPr>
              <a:t>Custom- made</a:t>
            </a:r>
            <a:endParaRPr lang="en-US" sz="1100" b="1" dirty="0">
              <a:solidFill>
                <a:schemeClr val="bg1"/>
              </a:solidFill>
              <a:latin typeface="Arial" pitchFamily="34" charset="0"/>
              <a:cs typeface="Arial" pitchFamily="34" charset="0"/>
            </a:endParaRPr>
          </a:p>
        </p:txBody>
      </p:sp>
      <p:sp>
        <p:nvSpPr>
          <p:cNvPr id="174" name="Rectangle 173"/>
          <p:cNvSpPr/>
          <p:nvPr/>
        </p:nvSpPr>
        <p:spPr>
          <a:xfrm>
            <a:off x="6252770" y="4294592"/>
            <a:ext cx="1548822" cy="261610"/>
          </a:xfrm>
          <a:prstGeom prst="rect">
            <a:avLst/>
          </a:prstGeom>
        </p:spPr>
        <p:txBody>
          <a:bodyPr wrap="none">
            <a:spAutoFit/>
          </a:bodyPr>
          <a:lstStyle/>
          <a:p>
            <a:pPr>
              <a:spcBef>
                <a:spcPts val="600"/>
              </a:spcBef>
              <a:buClr>
                <a:srgbClr val="D45D00"/>
              </a:buClr>
              <a:defRPr/>
            </a:pPr>
            <a:r>
              <a:rPr lang="en-US" sz="1100" b="1" dirty="0" smtClean="0">
                <a:solidFill>
                  <a:schemeClr val="bg1"/>
                </a:solidFill>
                <a:latin typeface="Arial" pitchFamily="34" charset="0"/>
                <a:cs typeface="Arial" pitchFamily="34" charset="0"/>
              </a:rPr>
              <a:t>3</a:t>
            </a:r>
            <a:r>
              <a:rPr lang="en-US" sz="1100" b="1" baseline="30000" dirty="0" smtClean="0">
                <a:solidFill>
                  <a:schemeClr val="bg1"/>
                </a:solidFill>
                <a:latin typeface="Arial" pitchFamily="34" charset="0"/>
                <a:cs typeface="Arial" pitchFamily="34" charset="0"/>
              </a:rPr>
              <a:t>rd</a:t>
            </a:r>
            <a:r>
              <a:rPr lang="en-US" sz="1100" b="1" dirty="0" smtClean="0">
                <a:solidFill>
                  <a:schemeClr val="bg1"/>
                </a:solidFill>
                <a:latin typeface="Arial" pitchFamily="34" charset="0"/>
                <a:cs typeface="Arial" pitchFamily="34" charset="0"/>
              </a:rPr>
              <a:t> Part independent</a:t>
            </a:r>
            <a:endParaRPr lang="en-US" sz="1100" b="1" dirty="0">
              <a:solidFill>
                <a:schemeClr val="bg1"/>
              </a:solidFill>
              <a:latin typeface="Arial" pitchFamily="34" charset="0"/>
              <a:cs typeface="Arial" pitchFamily="34" charset="0"/>
            </a:endParaRPr>
          </a:p>
        </p:txBody>
      </p:sp>
      <p:sp>
        <p:nvSpPr>
          <p:cNvPr id="175" name="Rectangle 174"/>
          <p:cNvSpPr/>
          <p:nvPr/>
        </p:nvSpPr>
        <p:spPr>
          <a:xfrm rot="16200000">
            <a:off x="5063354" y="3728313"/>
            <a:ext cx="1754146" cy="261610"/>
          </a:xfrm>
          <a:prstGeom prst="rect">
            <a:avLst/>
          </a:prstGeom>
        </p:spPr>
        <p:txBody>
          <a:bodyPr wrap="square">
            <a:spAutoFit/>
          </a:bodyPr>
          <a:lstStyle/>
          <a:p>
            <a:pPr algn="ctr">
              <a:spcBef>
                <a:spcPts val="600"/>
              </a:spcBef>
              <a:buClr>
                <a:srgbClr val="D45D00"/>
              </a:buClr>
              <a:defRPr/>
            </a:pPr>
            <a:r>
              <a:rPr lang="en-US" sz="1100" b="1" dirty="0" smtClean="0">
                <a:solidFill>
                  <a:schemeClr val="bg1"/>
                </a:solidFill>
                <a:latin typeface="Arial" pitchFamily="34" charset="0"/>
                <a:cs typeface="Arial" pitchFamily="34" charset="0"/>
              </a:rPr>
              <a:t>Cost</a:t>
            </a:r>
            <a:endParaRPr lang="en-US" sz="1100" b="1" dirty="0">
              <a:solidFill>
                <a:schemeClr val="bg1"/>
              </a:solidFill>
              <a:latin typeface="Arial" pitchFamily="34" charset="0"/>
              <a:cs typeface="Arial" pitchFamily="34" charset="0"/>
            </a:endParaRPr>
          </a:p>
        </p:txBody>
      </p:sp>
      <p:sp>
        <p:nvSpPr>
          <p:cNvPr id="176" name="TextBox 175"/>
          <p:cNvSpPr txBox="1"/>
          <p:nvPr/>
        </p:nvSpPr>
        <p:spPr>
          <a:xfrm>
            <a:off x="7960157" y="2897754"/>
            <a:ext cx="1031443" cy="1297791"/>
          </a:xfrm>
          <a:prstGeom prst="rect">
            <a:avLst/>
          </a:prstGeom>
          <a:noFill/>
        </p:spPr>
        <p:txBody>
          <a:bodyPr wrap="square">
            <a:spAutoFit/>
          </a:bodyPr>
          <a:lstStyle/>
          <a:p>
            <a:pPr marL="171450" indent="-171450" algn="l">
              <a:spcBef>
                <a:spcPts val="600"/>
              </a:spcBef>
              <a:spcAft>
                <a:spcPts val="400"/>
              </a:spcAft>
              <a:buClr>
                <a:srgbClr val="3B3D3F"/>
              </a:buClr>
              <a:buFont typeface="Wingdings" pitchFamily="2" charset="2"/>
              <a:buChar char="ü"/>
              <a:defRPr/>
            </a:pPr>
            <a:r>
              <a:rPr lang="en-US" sz="1000" b="0" dirty="0" smtClean="0">
                <a:solidFill>
                  <a:srgbClr val="3B3D3F"/>
                </a:solidFill>
                <a:latin typeface="Arial" pitchFamily="34" charset="0"/>
                <a:cs typeface="Arial" pitchFamily="34" charset="0"/>
              </a:rPr>
              <a:t>Custom-made for Healthcare</a:t>
            </a:r>
            <a:endParaRPr lang="en-US" sz="1000" b="0" dirty="0">
              <a:solidFill>
                <a:srgbClr val="3B3D3F"/>
              </a:solidFill>
              <a:latin typeface="Arial" pitchFamily="34" charset="0"/>
              <a:cs typeface="Arial" pitchFamily="34" charset="0"/>
            </a:endParaRPr>
          </a:p>
          <a:p>
            <a:pPr marL="171450" indent="-171450" algn="l">
              <a:spcBef>
                <a:spcPts val="600"/>
              </a:spcBef>
              <a:spcAft>
                <a:spcPts val="400"/>
              </a:spcAft>
              <a:buClr>
                <a:srgbClr val="3B3D3F"/>
              </a:buClr>
              <a:buFont typeface="Wingdings" pitchFamily="2" charset="2"/>
              <a:buChar char="ü"/>
              <a:defRPr/>
            </a:pPr>
            <a:r>
              <a:rPr lang="en-US" sz="1000" b="0" dirty="0" smtClean="0">
                <a:solidFill>
                  <a:srgbClr val="3B3D3F"/>
                </a:solidFill>
                <a:latin typeface="Arial" pitchFamily="34" charset="0"/>
                <a:cs typeface="Arial" pitchFamily="34" charset="0"/>
              </a:rPr>
              <a:t>Customizable for different businesses</a:t>
            </a:r>
            <a:endParaRPr lang="en-US" sz="1000" b="0" dirty="0">
              <a:solidFill>
                <a:srgbClr val="3B3D3F"/>
              </a:solidFill>
              <a:latin typeface="Arial" pitchFamily="34" charset="0"/>
              <a:cs typeface="Arial" pitchFamily="34" charset="0"/>
            </a:endParaRPr>
          </a:p>
        </p:txBody>
      </p:sp>
      <p:sp>
        <p:nvSpPr>
          <p:cNvPr id="177" name="TextBox 176"/>
          <p:cNvSpPr txBox="1"/>
          <p:nvPr/>
        </p:nvSpPr>
        <p:spPr>
          <a:xfrm>
            <a:off x="5869226" y="4854714"/>
            <a:ext cx="2151279" cy="707886"/>
          </a:xfrm>
          <a:prstGeom prst="rect">
            <a:avLst/>
          </a:prstGeom>
          <a:noFill/>
        </p:spPr>
        <p:txBody>
          <a:bodyPr wrap="square">
            <a:spAutoFit/>
          </a:bodyPr>
          <a:lstStyle/>
          <a:p>
            <a:pPr marL="171450" indent="-171450" algn="l">
              <a:buClr>
                <a:srgbClr val="8E9300"/>
              </a:buClr>
              <a:buFont typeface="Wingdings" pitchFamily="2" charset="2"/>
              <a:buChar char="ü"/>
              <a:defRPr/>
            </a:pPr>
            <a:r>
              <a:rPr lang="en-US" sz="1000" b="0" dirty="0" smtClean="0">
                <a:solidFill>
                  <a:srgbClr val="8E9300"/>
                </a:solidFill>
                <a:latin typeface="Arial" pitchFamily="34" charset="0"/>
                <a:cs typeface="Arial" pitchFamily="34" charset="0"/>
              </a:rPr>
              <a:t>Long Lasting solution</a:t>
            </a:r>
          </a:p>
          <a:p>
            <a:pPr marL="171450" indent="-171450" algn="l">
              <a:buClr>
                <a:srgbClr val="8E9300"/>
              </a:buClr>
              <a:buFont typeface="Wingdings" pitchFamily="2" charset="2"/>
              <a:buChar char="ü"/>
              <a:defRPr/>
            </a:pPr>
            <a:r>
              <a:rPr lang="en-US" sz="1000" dirty="0" smtClean="0">
                <a:solidFill>
                  <a:srgbClr val="8E9300"/>
                </a:solidFill>
                <a:latin typeface="Arial" pitchFamily="34" charset="0"/>
                <a:cs typeface="Arial" pitchFamily="34" charset="0"/>
              </a:rPr>
              <a:t>Independent of 3</a:t>
            </a:r>
            <a:r>
              <a:rPr lang="en-US" sz="1000" baseline="30000" dirty="0" smtClean="0">
                <a:solidFill>
                  <a:srgbClr val="8E9300"/>
                </a:solidFill>
                <a:latin typeface="Arial" pitchFamily="34" charset="0"/>
                <a:cs typeface="Arial" pitchFamily="34" charset="0"/>
              </a:rPr>
              <a:t>rd</a:t>
            </a:r>
            <a:r>
              <a:rPr lang="en-US" sz="1000" dirty="0" smtClean="0">
                <a:solidFill>
                  <a:srgbClr val="8E9300"/>
                </a:solidFill>
                <a:latin typeface="Arial" pitchFamily="34" charset="0"/>
                <a:cs typeface="Arial" pitchFamily="34" charset="0"/>
              </a:rPr>
              <a:t> party restrictions</a:t>
            </a:r>
            <a:endParaRPr lang="en-US" sz="1000" b="0" dirty="0">
              <a:solidFill>
                <a:srgbClr val="8E9300"/>
              </a:solidFill>
              <a:latin typeface="Arial" pitchFamily="34" charset="0"/>
              <a:cs typeface="Arial" pitchFamily="34" charset="0"/>
            </a:endParaRPr>
          </a:p>
          <a:p>
            <a:pPr marL="171450" indent="-171450" algn="l">
              <a:buClr>
                <a:srgbClr val="8E9300"/>
              </a:buClr>
              <a:buFont typeface="Wingdings" pitchFamily="2" charset="2"/>
              <a:buChar char="ü"/>
              <a:defRPr/>
            </a:pPr>
            <a:endParaRPr lang="en-US" sz="1000" b="0" dirty="0">
              <a:solidFill>
                <a:srgbClr val="8E9300"/>
              </a:solidFill>
              <a:latin typeface="Arial" pitchFamily="34" charset="0"/>
              <a:cs typeface="Arial" pitchFamily="34" charset="0"/>
            </a:endParaRPr>
          </a:p>
        </p:txBody>
      </p:sp>
      <p:sp>
        <p:nvSpPr>
          <p:cNvPr id="178" name="TextBox 177"/>
          <p:cNvSpPr txBox="1"/>
          <p:nvPr/>
        </p:nvSpPr>
        <p:spPr>
          <a:xfrm>
            <a:off x="4495800" y="3217395"/>
            <a:ext cx="1157629" cy="1631216"/>
          </a:xfrm>
          <a:prstGeom prst="rect">
            <a:avLst/>
          </a:prstGeom>
          <a:noFill/>
        </p:spPr>
        <p:txBody>
          <a:bodyPr wrap="square">
            <a:spAutoFit/>
          </a:bodyPr>
          <a:lstStyle/>
          <a:p>
            <a:pPr marL="171450" indent="-171450" algn="l">
              <a:buClr>
                <a:srgbClr val="C00000"/>
              </a:buClr>
              <a:buFont typeface="Wingdings" pitchFamily="2" charset="2"/>
              <a:buChar char="ü"/>
              <a:defRPr/>
            </a:pPr>
            <a:r>
              <a:rPr lang="en-US" sz="1000" b="0" dirty="0" smtClean="0">
                <a:solidFill>
                  <a:srgbClr val="96172E"/>
                </a:solidFill>
              </a:rPr>
              <a:t>20,000 call/day</a:t>
            </a:r>
          </a:p>
          <a:p>
            <a:pPr marL="171450" indent="-171450" algn="l">
              <a:buClr>
                <a:srgbClr val="C00000"/>
              </a:buClr>
              <a:buFont typeface="Wingdings" pitchFamily="2" charset="2"/>
              <a:buChar char="ü"/>
              <a:defRPr/>
            </a:pPr>
            <a:r>
              <a:rPr lang="en-US" sz="1000" dirty="0" smtClean="0">
                <a:solidFill>
                  <a:srgbClr val="96172E"/>
                </a:solidFill>
              </a:rPr>
              <a:t>Avg. Call Duration: 3min.</a:t>
            </a:r>
          </a:p>
          <a:p>
            <a:pPr marL="171450" indent="-171450" algn="l">
              <a:buClr>
                <a:srgbClr val="C00000"/>
              </a:buClr>
              <a:buFont typeface="Wingdings" pitchFamily="2" charset="2"/>
              <a:buChar char="ü"/>
              <a:defRPr/>
            </a:pPr>
            <a:r>
              <a:rPr lang="en-US" sz="1000" b="0" dirty="0" smtClean="0">
                <a:solidFill>
                  <a:srgbClr val="96172E"/>
                </a:solidFill>
              </a:rPr>
              <a:t>Hence 20,000*3*1.25=$50K</a:t>
            </a:r>
          </a:p>
          <a:p>
            <a:pPr marL="171450" indent="-171450" algn="l">
              <a:buClr>
                <a:srgbClr val="C00000"/>
              </a:buClr>
              <a:buFont typeface="Wingdings" pitchFamily="2" charset="2"/>
              <a:buChar char="ü"/>
              <a:defRPr/>
            </a:pPr>
            <a:endParaRPr lang="en-US" sz="1000" b="0" dirty="0" smtClean="0">
              <a:solidFill>
                <a:srgbClr val="96172E"/>
              </a:solidFill>
            </a:endParaRPr>
          </a:p>
          <a:p>
            <a:pPr marL="171450" indent="-171450" algn="l">
              <a:buClr>
                <a:srgbClr val="C00000"/>
              </a:buClr>
              <a:buFont typeface="Wingdings" pitchFamily="2" charset="2"/>
              <a:buChar char="ü"/>
              <a:defRPr/>
            </a:pPr>
            <a:endParaRPr lang="en-US" sz="1000" b="0" dirty="0">
              <a:solidFill>
                <a:srgbClr val="96172E"/>
              </a:solidFill>
            </a:endParaRPr>
          </a:p>
        </p:txBody>
      </p:sp>
      <p:sp>
        <p:nvSpPr>
          <p:cNvPr id="179" name="Freeform 178"/>
          <p:cNvSpPr/>
          <p:nvPr/>
        </p:nvSpPr>
        <p:spPr bwMode="auto">
          <a:xfrm rot="5400000">
            <a:off x="5788312" y="2308380"/>
            <a:ext cx="147054" cy="294108"/>
          </a:xfrm>
          <a:custGeom>
            <a:avLst/>
            <a:gdLst>
              <a:gd name="connsiteX0" fmla="*/ 280988 w 288131"/>
              <a:gd name="connsiteY0" fmla="*/ 0 h 576263"/>
              <a:gd name="connsiteX1" fmla="*/ 0 w 288131"/>
              <a:gd name="connsiteY1" fmla="*/ 278606 h 576263"/>
              <a:gd name="connsiteX2" fmla="*/ 288131 w 288131"/>
              <a:gd name="connsiteY2" fmla="*/ 576263 h 576263"/>
              <a:gd name="connsiteX3" fmla="*/ 280988 w 288131"/>
              <a:gd name="connsiteY3" fmla="*/ 0 h 576263"/>
            </a:gdLst>
            <a:ahLst/>
            <a:cxnLst>
              <a:cxn ang="0">
                <a:pos x="connsiteX0" y="connsiteY0"/>
              </a:cxn>
              <a:cxn ang="0">
                <a:pos x="connsiteX1" y="connsiteY1"/>
              </a:cxn>
              <a:cxn ang="0">
                <a:pos x="connsiteX2" y="connsiteY2"/>
              </a:cxn>
              <a:cxn ang="0">
                <a:pos x="connsiteX3" y="connsiteY3"/>
              </a:cxn>
            </a:cxnLst>
            <a:rect l="l" t="t" r="r" b="b"/>
            <a:pathLst>
              <a:path w="288131" h="576263">
                <a:moveTo>
                  <a:pt x="280988" y="0"/>
                </a:moveTo>
                <a:lnTo>
                  <a:pt x="0" y="278606"/>
                </a:lnTo>
                <a:lnTo>
                  <a:pt x="288131" y="576263"/>
                </a:lnTo>
                <a:lnTo>
                  <a:pt x="280988" y="0"/>
                </a:lnTo>
                <a:close/>
              </a:path>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80" name="Freeform 179"/>
          <p:cNvSpPr/>
          <p:nvPr/>
        </p:nvSpPr>
        <p:spPr bwMode="auto">
          <a:xfrm flipV="1">
            <a:off x="5535634" y="4363848"/>
            <a:ext cx="114892" cy="294108"/>
          </a:xfrm>
          <a:custGeom>
            <a:avLst/>
            <a:gdLst>
              <a:gd name="connsiteX0" fmla="*/ 280988 w 288131"/>
              <a:gd name="connsiteY0" fmla="*/ 0 h 576263"/>
              <a:gd name="connsiteX1" fmla="*/ 0 w 288131"/>
              <a:gd name="connsiteY1" fmla="*/ 278606 h 576263"/>
              <a:gd name="connsiteX2" fmla="*/ 288131 w 288131"/>
              <a:gd name="connsiteY2" fmla="*/ 576263 h 576263"/>
              <a:gd name="connsiteX3" fmla="*/ 280988 w 288131"/>
              <a:gd name="connsiteY3" fmla="*/ 0 h 576263"/>
            </a:gdLst>
            <a:ahLst/>
            <a:cxnLst>
              <a:cxn ang="0">
                <a:pos x="connsiteX0" y="connsiteY0"/>
              </a:cxn>
              <a:cxn ang="0">
                <a:pos x="connsiteX1" y="connsiteY1"/>
              </a:cxn>
              <a:cxn ang="0">
                <a:pos x="connsiteX2" y="connsiteY2"/>
              </a:cxn>
              <a:cxn ang="0">
                <a:pos x="connsiteX3" y="connsiteY3"/>
              </a:cxn>
            </a:cxnLst>
            <a:rect l="l" t="t" r="r" b="b"/>
            <a:pathLst>
              <a:path w="288131" h="576263">
                <a:moveTo>
                  <a:pt x="280988" y="0"/>
                </a:moveTo>
                <a:lnTo>
                  <a:pt x="0" y="278606"/>
                </a:lnTo>
                <a:lnTo>
                  <a:pt x="288131" y="576263"/>
                </a:lnTo>
                <a:lnTo>
                  <a:pt x="280988" y="0"/>
                </a:lnTo>
                <a:close/>
              </a:path>
            </a:pathLst>
          </a:custGeom>
          <a:solidFill>
            <a:srgbClr val="96172E"/>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81" name="Freeform 180"/>
          <p:cNvSpPr/>
          <p:nvPr/>
        </p:nvSpPr>
        <p:spPr bwMode="auto">
          <a:xfrm rot="5400000" flipH="1">
            <a:off x="7576873" y="4679750"/>
            <a:ext cx="147054" cy="294108"/>
          </a:xfrm>
          <a:custGeom>
            <a:avLst/>
            <a:gdLst>
              <a:gd name="connsiteX0" fmla="*/ 280988 w 288131"/>
              <a:gd name="connsiteY0" fmla="*/ 0 h 576263"/>
              <a:gd name="connsiteX1" fmla="*/ 0 w 288131"/>
              <a:gd name="connsiteY1" fmla="*/ 278606 h 576263"/>
              <a:gd name="connsiteX2" fmla="*/ 288131 w 288131"/>
              <a:gd name="connsiteY2" fmla="*/ 576263 h 576263"/>
              <a:gd name="connsiteX3" fmla="*/ 280988 w 288131"/>
              <a:gd name="connsiteY3" fmla="*/ 0 h 576263"/>
            </a:gdLst>
            <a:ahLst/>
            <a:cxnLst>
              <a:cxn ang="0">
                <a:pos x="connsiteX0" y="connsiteY0"/>
              </a:cxn>
              <a:cxn ang="0">
                <a:pos x="connsiteX1" y="connsiteY1"/>
              </a:cxn>
              <a:cxn ang="0">
                <a:pos x="connsiteX2" y="connsiteY2"/>
              </a:cxn>
              <a:cxn ang="0">
                <a:pos x="connsiteX3" y="connsiteY3"/>
              </a:cxn>
            </a:cxnLst>
            <a:rect l="l" t="t" r="r" b="b"/>
            <a:pathLst>
              <a:path w="288131" h="576263">
                <a:moveTo>
                  <a:pt x="280988" y="0"/>
                </a:moveTo>
                <a:lnTo>
                  <a:pt x="0" y="278606"/>
                </a:lnTo>
                <a:lnTo>
                  <a:pt x="288131" y="576263"/>
                </a:lnTo>
                <a:lnTo>
                  <a:pt x="280988" y="0"/>
                </a:lnTo>
                <a:close/>
              </a:path>
            </a:pathLst>
          </a:custGeom>
          <a:solidFill>
            <a:srgbClr val="8E9300"/>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182" name="Rectangle 181"/>
          <p:cNvSpPr/>
          <p:nvPr/>
        </p:nvSpPr>
        <p:spPr>
          <a:xfrm>
            <a:off x="5745825" y="1754446"/>
            <a:ext cx="2213112" cy="656590"/>
          </a:xfrm>
          <a:prstGeom prst="rect">
            <a:avLst/>
          </a:prstGeom>
        </p:spPr>
        <p:txBody>
          <a:bodyPr wrap="square">
            <a:spAutoFit/>
          </a:bodyPr>
          <a:lstStyle/>
          <a:p>
            <a:pPr marL="171450" indent="-171450">
              <a:spcAft>
                <a:spcPts val="400"/>
              </a:spcAft>
              <a:buClr>
                <a:srgbClr val="D45D00"/>
              </a:buClr>
              <a:buFont typeface="Wingdings" pitchFamily="2" charset="2"/>
              <a:buChar char="ü"/>
              <a:defRPr/>
            </a:pPr>
            <a:r>
              <a:rPr lang="en-US" sz="1000" dirty="0">
                <a:solidFill>
                  <a:srgbClr val="D45D00"/>
                </a:solidFill>
                <a:latin typeface="Arial" pitchFamily="34" charset="0"/>
                <a:cs typeface="Arial" pitchFamily="34" charset="0"/>
              </a:rPr>
              <a:t>PHI/PII</a:t>
            </a:r>
            <a:endParaRPr lang="en-US" sz="1000" b="0" dirty="0" smtClean="0">
              <a:solidFill>
                <a:srgbClr val="D45D00"/>
              </a:solidFill>
              <a:latin typeface="Arial" pitchFamily="34" charset="0"/>
              <a:cs typeface="Arial" pitchFamily="34" charset="0"/>
            </a:endParaRPr>
          </a:p>
          <a:p>
            <a:pPr marL="171450" indent="-171450" algn="l">
              <a:lnSpc>
                <a:spcPct val="100000"/>
              </a:lnSpc>
              <a:spcBef>
                <a:spcPts val="0"/>
              </a:spcBef>
              <a:spcAft>
                <a:spcPts val="400"/>
              </a:spcAft>
              <a:buClr>
                <a:srgbClr val="D45D00"/>
              </a:buClr>
              <a:buFont typeface="Wingdings" pitchFamily="2" charset="2"/>
              <a:buChar char="ü"/>
              <a:defRPr/>
            </a:pPr>
            <a:r>
              <a:rPr lang="en-US" sz="1000" b="0" dirty="0" smtClean="0">
                <a:solidFill>
                  <a:srgbClr val="D45D00"/>
                </a:solidFill>
                <a:latin typeface="Arial" pitchFamily="34" charset="0"/>
                <a:cs typeface="Arial" pitchFamily="34" charset="0"/>
              </a:rPr>
              <a:t>UHG data used to train model</a:t>
            </a:r>
          </a:p>
          <a:p>
            <a:pPr marL="171450" indent="-171450" algn="l">
              <a:lnSpc>
                <a:spcPct val="100000"/>
              </a:lnSpc>
              <a:spcBef>
                <a:spcPts val="0"/>
              </a:spcBef>
              <a:spcAft>
                <a:spcPts val="400"/>
              </a:spcAft>
              <a:buClr>
                <a:srgbClr val="D45D00"/>
              </a:buClr>
              <a:buFont typeface="Wingdings" pitchFamily="2" charset="2"/>
              <a:buChar char="ü"/>
              <a:defRPr/>
            </a:pPr>
            <a:r>
              <a:rPr lang="en-US" sz="1000" dirty="0" smtClean="0">
                <a:solidFill>
                  <a:srgbClr val="D45D00"/>
                </a:solidFill>
                <a:latin typeface="Arial" pitchFamily="34" charset="0"/>
                <a:cs typeface="Arial" pitchFamily="34" charset="0"/>
              </a:rPr>
              <a:t>No data flow outside of UHG</a:t>
            </a:r>
            <a:endParaRPr lang="en-US" sz="1000" b="0" dirty="0" smtClean="0">
              <a:solidFill>
                <a:srgbClr val="D45D00"/>
              </a:solidFill>
              <a:latin typeface="Arial" pitchFamily="34" charset="0"/>
              <a:cs typeface="Arial" pitchFamily="34" charset="0"/>
            </a:endParaRPr>
          </a:p>
        </p:txBody>
      </p:sp>
      <p:sp>
        <p:nvSpPr>
          <p:cNvPr id="19" name="TextBox 18"/>
          <p:cNvSpPr txBox="1"/>
          <p:nvPr/>
        </p:nvSpPr>
        <p:spPr>
          <a:xfrm>
            <a:off x="4572000" y="1023105"/>
            <a:ext cx="3733800" cy="338554"/>
          </a:xfrm>
          <a:prstGeom prst="rect">
            <a:avLst/>
          </a:prstGeom>
          <a:noFill/>
        </p:spPr>
        <p:txBody>
          <a:bodyPr wrap="square" rtlCol="0">
            <a:spAutoFit/>
          </a:bodyPr>
          <a:lstStyle/>
          <a:p>
            <a:r>
              <a:rPr lang="en-US" sz="1600" b="1" dirty="0" smtClean="0"/>
              <a:t>Contributing Factors</a:t>
            </a:r>
            <a:endParaRPr lang="en-US" sz="1600" b="1" dirty="0"/>
          </a:p>
        </p:txBody>
      </p:sp>
    </p:spTree>
    <p:extLst>
      <p:ext uri="{BB962C8B-B14F-4D97-AF65-F5344CB8AC3E}">
        <p14:creationId xmlns:p14="http://schemas.microsoft.com/office/powerpoint/2010/main" val="388080732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ltLang="en-US"/>
              <a:t>Word HMM</a:t>
            </a:r>
          </a:p>
        </p:txBody>
      </p:sp>
      <p:sp>
        <p:nvSpPr>
          <p:cNvPr id="632835" name="Rectangle 3"/>
          <p:cNvSpPr>
            <a:spLocks noGrp="1" noChangeArrowheads="1"/>
          </p:cNvSpPr>
          <p:nvPr>
            <p:ph type="body" idx="1"/>
          </p:nvPr>
        </p:nvSpPr>
        <p:spPr/>
        <p:txBody>
          <a:bodyPr/>
          <a:lstStyle/>
          <a:p>
            <a:pPr marL="0" indent="0">
              <a:buNone/>
            </a:pPr>
            <a:endParaRPr lang="en-US" altLang="en-US" dirty="0"/>
          </a:p>
        </p:txBody>
      </p:sp>
      <p:pic>
        <p:nvPicPr>
          <p:cNvPr id="632836" name="Picture 4" descr="ne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49438"/>
            <a:ext cx="8705850" cy="374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4219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body" idx="1"/>
          </p:nvPr>
        </p:nvSpPr>
        <p:spPr>
          <a:xfrm>
            <a:off x="685800" y="533400"/>
            <a:ext cx="7772400" cy="5562600"/>
          </a:xfrm>
        </p:spPr>
        <p:txBody>
          <a:bodyPr/>
          <a:lstStyle/>
          <a:p>
            <a:r>
              <a:rPr lang="en-US" altLang="en-US"/>
              <a:t>Initial estimates from phonetically transcribed corpus or </a:t>
            </a:r>
            <a:r>
              <a:rPr lang="en-US" altLang="en-US">
                <a:solidFill>
                  <a:srgbClr val="0066FF"/>
                </a:solidFill>
              </a:rPr>
              <a:t>flat start</a:t>
            </a:r>
          </a:p>
          <a:p>
            <a:pPr lvl="1"/>
            <a:r>
              <a:rPr lang="en-US" altLang="en-US">
                <a:solidFill>
                  <a:schemeClr val="folHlink"/>
                </a:solidFill>
              </a:rPr>
              <a:t>Transition probabilities</a:t>
            </a:r>
            <a:r>
              <a:rPr lang="en-US" altLang="en-US"/>
              <a:t> between phone states</a:t>
            </a:r>
          </a:p>
          <a:p>
            <a:pPr lvl="1"/>
            <a:r>
              <a:rPr lang="en-US" altLang="en-US">
                <a:solidFill>
                  <a:schemeClr val="folHlink"/>
                </a:solidFill>
              </a:rPr>
              <a:t>Observation probabilities</a:t>
            </a:r>
            <a:r>
              <a:rPr lang="en-US" altLang="en-US"/>
              <a:t> associating phone states with acoustic features of windows of waveform</a:t>
            </a:r>
          </a:p>
          <a:p>
            <a:r>
              <a:rPr lang="en-US" altLang="en-US">
                <a:solidFill>
                  <a:srgbClr val="0066FF"/>
                </a:solidFill>
              </a:rPr>
              <a:t>Embedded training</a:t>
            </a:r>
            <a:r>
              <a:rPr lang="en-US" altLang="en-US"/>
              <a:t>: </a:t>
            </a:r>
          </a:p>
          <a:p>
            <a:pPr lvl="1"/>
            <a:r>
              <a:rPr lang="en-US" altLang="en-US"/>
              <a:t>Re-estimate probabilities using </a:t>
            </a:r>
            <a:r>
              <a:rPr lang="en-US" altLang="en-US">
                <a:solidFill>
                  <a:srgbClr val="990099"/>
                </a:solidFill>
              </a:rPr>
              <a:t>initial phone HMMs</a:t>
            </a:r>
            <a:r>
              <a:rPr lang="en-US" altLang="en-US"/>
              <a:t> + </a:t>
            </a:r>
            <a:r>
              <a:rPr lang="en-US" altLang="en-US">
                <a:solidFill>
                  <a:srgbClr val="990099"/>
                </a:solidFill>
              </a:rPr>
              <a:t>orthographically transcribed corpus</a:t>
            </a:r>
            <a:r>
              <a:rPr lang="en-US" altLang="en-US"/>
              <a:t> + </a:t>
            </a:r>
            <a:r>
              <a:rPr lang="en-US" altLang="en-US">
                <a:solidFill>
                  <a:srgbClr val="990099"/>
                </a:solidFill>
              </a:rPr>
              <a:t>pronunciation lexicon</a:t>
            </a:r>
            <a:r>
              <a:rPr lang="en-US" altLang="en-US"/>
              <a:t> to create </a:t>
            </a:r>
            <a:r>
              <a:rPr lang="en-US" altLang="en-US">
                <a:solidFill>
                  <a:srgbClr val="0066FF"/>
                </a:solidFill>
              </a:rPr>
              <a:t>whole sentence HMMs</a:t>
            </a:r>
            <a:r>
              <a:rPr lang="en-US" altLang="en-US"/>
              <a:t> for each sentence in training corpus</a:t>
            </a:r>
          </a:p>
          <a:p>
            <a:pPr lvl="1"/>
            <a:r>
              <a:rPr lang="en-US" altLang="en-US"/>
              <a:t>Iteratively retrain transition and observation probabilities by running the training data through the model until convergence</a:t>
            </a:r>
          </a:p>
        </p:txBody>
      </p:sp>
    </p:spTree>
    <p:extLst>
      <p:ext uri="{BB962C8B-B14F-4D97-AF65-F5344CB8AC3E}">
        <p14:creationId xmlns:p14="http://schemas.microsoft.com/office/powerpoint/2010/main" val="362608730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2028825"/>
            <a:ext cx="526732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9157" name="Rectangle 5"/>
          <p:cNvSpPr>
            <a:spLocks noGrp="1" noChangeArrowheads="1"/>
          </p:cNvSpPr>
          <p:nvPr>
            <p:ph type="title"/>
          </p:nvPr>
        </p:nvSpPr>
        <p:spPr/>
        <p:txBody>
          <a:bodyPr/>
          <a:lstStyle/>
          <a:p>
            <a:r>
              <a:rPr lang="en-US" altLang="en-US"/>
              <a:t>Training the Acoustic Model</a:t>
            </a:r>
          </a:p>
        </p:txBody>
      </p:sp>
    </p:spTree>
    <p:extLst>
      <p:ext uri="{BB962C8B-B14F-4D97-AF65-F5344CB8AC3E}">
        <p14:creationId xmlns:p14="http://schemas.microsoft.com/office/powerpoint/2010/main" val="362549299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a:solidFill>
                  <a:schemeClr val="tx1"/>
                </a:solidFill>
              </a:rPr>
              <a:t>Building the Pronunciation Model</a:t>
            </a:r>
          </a:p>
        </p:txBody>
      </p:sp>
      <p:sp>
        <p:nvSpPr>
          <p:cNvPr id="439299" name="Rectangle 3"/>
          <p:cNvSpPr>
            <a:spLocks noGrp="1" noChangeArrowheads="1"/>
          </p:cNvSpPr>
          <p:nvPr>
            <p:ph type="body" idx="1"/>
          </p:nvPr>
        </p:nvSpPr>
        <p:spPr/>
        <p:txBody>
          <a:bodyPr/>
          <a:lstStyle/>
          <a:p>
            <a:r>
              <a:rPr lang="en-US" altLang="en-US"/>
              <a:t>Models likelihood of word given network of candidate phone hypotheses </a:t>
            </a:r>
          </a:p>
          <a:p>
            <a:pPr lvl="1"/>
            <a:r>
              <a:rPr lang="en-US" altLang="en-US"/>
              <a:t>Multiple pronunciations for each word</a:t>
            </a:r>
          </a:p>
          <a:p>
            <a:pPr lvl="1"/>
            <a:r>
              <a:rPr lang="en-US" altLang="en-US"/>
              <a:t>May be weighted automaton or simple dictionary</a:t>
            </a:r>
          </a:p>
          <a:p>
            <a:r>
              <a:rPr lang="en-US" altLang="en-US"/>
              <a:t>Words come from all corpora (including text)</a:t>
            </a:r>
          </a:p>
          <a:p>
            <a:r>
              <a:rPr lang="en-US" altLang="en-US"/>
              <a:t>Pronunciations come from pronouncing dictionary or TTS system</a:t>
            </a:r>
          </a:p>
          <a:p>
            <a:endParaRPr lang="en-US" altLang="en-US"/>
          </a:p>
        </p:txBody>
      </p:sp>
    </p:spTree>
    <p:extLst>
      <p:ext uri="{BB962C8B-B14F-4D97-AF65-F5344CB8AC3E}">
        <p14:creationId xmlns:p14="http://schemas.microsoft.com/office/powerpoint/2010/main" val="33429589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ltLang="en-US"/>
              <a:t>ASR Lexicon: Markov Models for Pronunciation</a:t>
            </a:r>
          </a:p>
        </p:txBody>
      </p:sp>
      <p:pic>
        <p:nvPicPr>
          <p:cNvPr id="643075" name="Picture 3" descr="fig0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944688"/>
            <a:ext cx="8229600" cy="3454400"/>
          </a:xfrm>
        </p:spPr>
      </p:pic>
    </p:spTree>
    <p:extLst>
      <p:ext uri="{BB962C8B-B14F-4D97-AF65-F5344CB8AC3E}">
        <p14:creationId xmlns:p14="http://schemas.microsoft.com/office/powerpoint/2010/main" val="173771885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a:t>Building the Language Model</a:t>
            </a:r>
          </a:p>
        </p:txBody>
      </p:sp>
      <p:sp>
        <p:nvSpPr>
          <p:cNvPr id="442371" name="Rectangle 3"/>
          <p:cNvSpPr>
            <a:spLocks noGrp="1" noChangeArrowheads="1"/>
          </p:cNvSpPr>
          <p:nvPr>
            <p:ph type="body" idx="1"/>
          </p:nvPr>
        </p:nvSpPr>
        <p:spPr/>
        <p:txBody>
          <a:bodyPr/>
          <a:lstStyle/>
          <a:p>
            <a:r>
              <a:rPr lang="en-US" altLang="en-US"/>
              <a:t>Models likelihood of word given previous word(s)</a:t>
            </a:r>
          </a:p>
          <a:p>
            <a:r>
              <a:rPr lang="en-US" altLang="en-US"/>
              <a:t>Ngram models:</a:t>
            </a:r>
          </a:p>
          <a:p>
            <a:pPr lvl="1"/>
            <a:r>
              <a:rPr lang="en-US" altLang="en-US"/>
              <a:t>Build the LM by calculating bigram or trigram probabilities from text training corpus:  how likely is one word to follow another?  To follow the two previous words?</a:t>
            </a:r>
          </a:p>
          <a:p>
            <a:pPr lvl="1"/>
            <a:r>
              <a:rPr lang="en-US" altLang="en-US"/>
              <a:t>Smoothing issues </a:t>
            </a:r>
          </a:p>
          <a:p>
            <a:r>
              <a:rPr lang="en-US" altLang="en-US"/>
              <a:t>Grammars</a:t>
            </a:r>
          </a:p>
          <a:p>
            <a:pPr lvl="1"/>
            <a:r>
              <a:rPr lang="en-US" altLang="en-US"/>
              <a:t>Finite state grammar or </a:t>
            </a:r>
            <a:r>
              <a:rPr lang="en-US" altLang="en-US">
                <a:solidFill>
                  <a:schemeClr val="folHlink"/>
                </a:solidFill>
              </a:rPr>
              <a:t>Context Free Grammar </a:t>
            </a:r>
            <a:r>
              <a:rPr lang="en-US" altLang="en-US"/>
              <a:t> (CFG) or </a:t>
            </a:r>
            <a:r>
              <a:rPr lang="en-US" altLang="en-US">
                <a:solidFill>
                  <a:schemeClr val="folHlink"/>
                </a:solidFill>
              </a:rPr>
              <a:t>semantic grammar</a:t>
            </a:r>
            <a:endParaRPr lang="en-US" altLang="en-US"/>
          </a:p>
          <a:p>
            <a:r>
              <a:rPr lang="en-US" altLang="en-US">
                <a:solidFill>
                  <a:schemeClr val="folHlink"/>
                </a:solidFill>
              </a:rPr>
              <a:t>Out of Vocabulary</a:t>
            </a:r>
            <a:r>
              <a:rPr lang="en-US" altLang="en-US"/>
              <a:t> (OOV) problem</a:t>
            </a:r>
          </a:p>
        </p:txBody>
      </p:sp>
    </p:spTree>
    <p:extLst>
      <p:ext uri="{BB962C8B-B14F-4D97-AF65-F5344CB8AC3E}">
        <p14:creationId xmlns:p14="http://schemas.microsoft.com/office/powerpoint/2010/main" val="7761670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en-US"/>
              <a:t>Search/</a:t>
            </a:r>
            <a:r>
              <a:rPr lang="en-US" altLang="en-US">
                <a:solidFill>
                  <a:srgbClr val="0066FF"/>
                </a:solidFill>
              </a:rPr>
              <a:t>Decoding</a:t>
            </a:r>
          </a:p>
        </p:txBody>
      </p:sp>
      <p:sp>
        <p:nvSpPr>
          <p:cNvPr id="444419" name="Rectangle 3"/>
          <p:cNvSpPr>
            <a:spLocks noGrp="1" noChangeArrowheads="1"/>
          </p:cNvSpPr>
          <p:nvPr>
            <p:ph type="body" idx="1"/>
          </p:nvPr>
        </p:nvSpPr>
        <p:spPr/>
        <p:txBody>
          <a:bodyPr/>
          <a:lstStyle/>
          <a:p>
            <a:pPr>
              <a:lnSpc>
                <a:spcPct val="90000"/>
              </a:lnSpc>
            </a:pPr>
            <a:r>
              <a:rPr lang="en-US" altLang="en-US" sz="2400" dirty="0"/>
              <a:t>Find the best hypothesis P(O|W) P(W) given</a:t>
            </a:r>
          </a:p>
          <a:p>
            <a:pPr lvl="1">
              <a:lnSpc>
                <a:spcPct val="90000"/>
              </a:lnSpc>
            </a:pPr>
            <a:r>
              <a:rPr lang="en-US" altLang="en-US" sz="2000" dirty="0"/>
              <a:t>A sequence of acoustic feature vectors (O)</a:t>
            </a:r>
          </a:p>
          <a:p>
            <a:pPr lvl="1">
              <a:lnSpc>
                <a:spcPct val="90000"/>
              </a:lnSpc>
            </a:pPr>
            <a:r>
              <a:rPr lang="en-US" altLang="en-US" sz="2000" dirty="0"/>
              <a:t>A trained HMM (</a:t>
            </a:r>
            <a:r>
              <a:rPr lang="en-US" altLang="en-US" sz="2000" dirty="0">
                <a:solidFill>
                  <a:schemeClr val="folHlink"/>
                </a:solidFill>
              </a:rPr>
              <a:t>AM</a:t>
            </a:r>
            <a:r>
              <a:rPr lang="en-US" altLang="en-US" sz="2000" dirty="0"/>
              <a:t>)</a:t>
            </a:r>
          </a:p>
          <a:p>
            <a:pPr lvl="1">
              <a:lnSpc>
                <a:spcPct val="90000"/>
              </a:lnSpc>
            </a:pPr>
            <a:r>
              <a:rPr lang="en-US" altLang="en-US" sz="2000" dirty="0"/>
              <a:t>Lexicon (</a:t>
            </a:r>
            <a:r>
              <a:rPr lang="en-US" altLang="en-US" sz="2000" dirty="0">
                <a:solidFill>
                  <a:schemeClr val="folHlink"/>
                </a:solidFill>
              </a:rPr>
              <a:t>PM</a:t>
            </a:r>
            <a:r>
              <a:rPr lang="en-US" altLang="en-US" sz="2000" dirty="0"/>
              <a:t>)</a:t>
            </a:r>
          </a:p>
          <a:p>
            <a:pPr lvl="1">
              <a:lnSpc>
                <a:spcPct val="90000"/>
              </a:lnSpc>
            </a:pPr>
            <a:r>
              <a:rPr lang="en-US" altLang="en-US" sz="2000" dirty="0"/>
              <a:t>Probabilities of word sequences (</a:t>
            </a:r>
            <a:r>
              <a:rPr lang="en-US" altLang="en-US" sz="2000" dirty="0">
                <a:solidFill>
                  <a:schemeClr val="folHlink"/>
                </a:solidFill>
              </a:rPr>
              <a:t>LM</a:t>
            </a:r>
            <a:r>
              <a:rPr lang="en-US" altLang="en-US" sz="2000" dirty="0"/>
              <a:t>)</a:t>
            </a:r>
          </a:p>
          <a:p>
            <a:pPr>
              <a:lnSpc>
                <a:spcPct val="90000"/>
              </a:lnSpc>
            </a:pPr>
            <a:r>
              <a:rPr lang="en-US" altLang="en-US" sz="2400" dirty="0"/>
              <a:t>For O</a:t>
            </a:r>
          </a:p>
          <a:p>
            <a:pPr lvl="1">
              <a:lnSpc>
                <a:spcPct val="90000"/>
              </a:lnSpc>
            </a:pPr>
            <a:r>
              <a:rPr lang="en-US" altLang="en-US" sz="2000" dirty="0"/>
              <a:t>Calculate most likely state sequence in HMM given transition and observation </a:t>
            </a:r>
            <a:r>
              <a:rPr lang="en-US" altLang="en-US" sz="2000" dirty="0" err="1"/>
              <a:t>probs</a:t>
            </a:r>
            <a:r>
              <a:rPr lang="en-US" altLang="en-US" sz="2000" dirty="0"/>
              <a:t> </a:t>
            </a:r>
          </a:p>
          <a:p>
            <a:pPr lvl="1">
              <a:lnSpc>
                <a:spcPct val="90000"/>
              </a:lnSpc>
            </a:pPr>
            <a:r>
              <a:rPr lang="en-US" altLang="en-US" sz="2000" dirty="0"/>
              <a:t>Trace back thru state sequence to assign words to states</a:t>
            </a:r>
          </a:p>
          <a:p>
            <a:pPr lvl="1">
              <a:lnSpc>
                <a:spcPct val="90000"/>
              </a:lnSpc>
            </a:pPr>
            <a:r>
              <a:rPr lang="en-US" altLang="en-US" sz="2000" dirty="0"/>
              <a:t>N best vs. 1 best vs. lattice </a:t>
            </a:r>
            <a:r>
              <a:rPr lang="en-US" altLang="en-US" sz="2000" dirty="0" smtClean="0"/>
              <a:t>output</a:t>
            </a:r>
            <a:endParaRPr lang="en-US" altLang="en-US" sz="2000" dirty="0" smtClean="0"/>
          </a:p>
        </p:txBody>
      </p:sp>
    </p:spTree>
    <p:extLst>
      <p:ext uri="{BB962C8B-B14F-4D97-AF65-F5344CB8AC3E}">
        <p14:creationId xmlns:p14="http://schemas.microsoft.com/office/powerpoint/2010/main" val="291013523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4544" y="2590800"/>
            <a:ext cx="6124575" cy="647700"/>
          </a:xfrm>
        </p:spPr>
        <p:txBody>
          <a:bodyPr/>
          <a:lstStyle/>
          <a:p>
            <a:pPr algn="ctr"/>
            <a:r>
              <a:rPr lang="en-US" b="1" dirty="0" smtClean="0"/>
              <a:t>Thank You</a:t>
            </a:r>
            <a:endParaRPr lang="en-US" b="1" dirty="0"/>
          </a:p>
        </p:txBody>
      </p:sp>
      <p:sp>
        <p:nvSpPr>
          <p:cNvPr id="4" name="Slide Number Placeholder 3"/>
          <p:cNvSpPr>
            <a:spLocks noGrp="1"/>
          </p:cNvSpPr>
          <p:nvPr>
            <p:ph type="sldNum" sz="quarter" idx="4294967295"/>
          </p:nvPr>
        </p:nvSpPr>
        <p:spPr>
          <a:xfrm>
            <a:off x="8839200" y="6543675"/>
            <a:ext cx="304800" cy="152400"/>
          </a:xfrm>
        </p:spPr>
        <p:txBody>
          <a:bodyPr/>
          <a:lstStyle/>
          <a:p>
            <a:pPr>
              <a:defRPr/>
            </a:pPr>
            <a:fld id="{CAB91F5A-6DD5-40DA-A6BA-2031AA227555}" type="slidenum">
              <a:rPr lang="en-US" smtClean="0"/>
              <a:pPr>
                <a:defRPr/>
              </a:pPr>
              <a:t>27</a:t>
            </a:fld>
            <a:endParaRPr lang="en-US"/>
          </a:p>
        </p:txBody>
      </p:sp>
    </p:spTree>
    <p:extLst>
      <p:ext uri="{BB962C8B-B14F-4D97-AF65-F5344CB8AC3E}">
        <p14:creationId xmlns:p14="http://schemas.microsoft.com/office/powerpoint/2010/main" val="176353577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4294967295"/>
          </p:nvPr>
        </p:nvSpPr>
        <p:spPr>
          <a:xfrm>
            <a:off x="6553200" y="6356350"/>
            <a:ext cx="2133600" cy="365125"/>
          </a:xfrm>
          <a:prstGeom prst="rect">
            <a:avLst/>
          </a:prstGeom>
        </p:spPr>
        <p:txBody>
          <a:bodyPr/>
          <a:lstStyle/>
          <a:p>
            <a:fld id="{7573DA6E-988C-406B-B414-37F2B7B05588}" type="slidenum">
              <a:rPr lang="en-US" altLang="en-US"/>
              <a:pPr/>
              <a:t>3</a:t>
            </a:fld>
            <a:endParaRPr lang="en-US" altLang="en-US"/>
          </a:p>
        </p:txBody>
      </p:sp>
      <p:sp>
        <p:nvSpPr>
          <p:cNvPr id="664578" name="Rectangle 2"/>
          <p:cNvSpPr>
            <a:spLocks noGrp="1" noChangeArrowheads="1"/>
          </p:cNvSpPr>
          <p:nvPr>
            <p:ph type="title"/>
          </p:nvPr>
        </p:nvSpPr>
        <p:spPr>
          <a:xfrm>
            <a:off x="76200" y="381000"/>
            <a:ext cx="6138863" cy="401638"/>
          </a:xfrm>
        </p:spPr>
        <p:txBody>
          <a:bodyPr>
            <a:normAutofit/>
          </a:bodyPr>
          <a:lstStyle/>
          <a:p>
            <a:pPr algn="l"/>
            <a:r>
              <a:rPr lang="en-US" altLang="en-US" dirty="0">
                <a:hlinkClick r:id="rId3"/>
              </a:rPr>
              <a:t>Recreating the Speech Chain</a:t>
            </a:r>
            <a:endParaRPr lang="en-US" altLang="en-US" dirty="0"/>
          </a:p>
        </p:txBody>
      </p:sp>
      <p:pic>
        <p:nvPicPr>
          <p:cNvPr id="664579" name="Picture 3" descr="metropoli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66713" y="1139825"/>
            <a:ext cx="6827837" cy="5197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64580" name="Group 4"/>
          <p:cNvGrpSpPr>
            <a:grpSpLocks/>
          </p:cNvGrpSpPr>
          <p:nvPr/>
        </p:nvGrpSpPr>
        <p:grpSpPr bwMode="auto">
          <a:xfrm>
            <a:off x="4837113" y="233363"/>
            <a:ext cx="4306887" cy="6138862"/>
            <a:chOff x="3047" y="147"/>
            <a:chExt cx="2713" cy="3867"/>
          </a:xfrm>
        </p:grpSpPr>
        <p:sp>
          <p:nvSpPr>
            <p:cNvPr id="664581" name="AutoShape 5"/>
            <p:cNvSpPr>
              <a:spLocks noChangeArrowheads="1"/>
            </p:cNvSpPr>
            <p:nvPr/>
          </p:nvSpPr>
          <p:spPr bwMode="auto">
            <a:xfrm>
              <a:off x="3915" y="147"/>
              <a:ext cx="1737" cy="415"/>
            </a:xfrm>
            <a:prstGeom prst="cloudCallout">
              <a:avLst>
                <a:gd name="adj1" fmla="val -18565"/>
                <a:gd name="adj2" fmla="val 95060"/>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DIALOG</a:t>
              </a:r>
            </a:p>
          </p:txBody>
        </p:sp>
        <p:sp>
          <p:nvSpPr>
            <p:cNvPr id="664582" name="AutoShape 6"/>
            <p:cNvSpPr>
              <a:spLocks noChangeArrowheads="1"/>
            </p:cNvSpPr>
            <p:nvPr/>
          </p:nvSpPr>
          <p:spPr bwMode="auto">
            <a:xfrm>
              <a:off x="4023" y="493"/>
              <a:ext cx="1737" cy="415"/>
            </a:xfrm>
            <a:prstGeom prst="cloudCallout">
              <a:avLst>
                <a:gd name="adj1" fmla="val -18565"/>
                <a:gd name="adj2" fmla="val 95060"/>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SEMANTICS</a:t>
              </a:r>
            </a:p>
          </p:txBody>
        </p:sp>
        <p:sp>
          <p:nvSpPr>
            <p:cNvPr id="664583" name="AutoShape 7"/>
            <p:cNvSpPr>
              <a:spLocks noChangeArrowheads="1"/>
            </p:cNvSpPr>
            <p:nvPr/>
          </p:nvSpPr>
          <p:spPr bwMode="auto">
            <a:xfrm>
              <a:off x="3806" y="839"/>
              <a:ext cx="1737" cy="345"/>
            </a:xfrm>
            <a:prstGeom prst="cloudCallout">
              <a:avLst>
                <a:gd name="adj1" fmla="val -19028"/>
                <a:gd name="adj2" fmla="val 134926"/>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SYNTAX</a:t>
              </a:r>
            </a:p>
          </p:txBody>
        </p:sp>
        <p:sp>
          <p:nvSpPr>
            <p:cNvPr id="664584" name="AutoShape 8"/>
            <p:cNvSpPr>
              <a:spLocks noChangeArrowheads="1"/>
            </p:cNvSpPr>
            <p:nvPr/>
          </p:nvSpPr>
          <p:spPr bwMode="auto">
            <a:xfrm>
              <a:off x="3575" y="1115"/>
              <a:ext cx="1737" cy="371"/>
            </a:xfrm>
            <a:prstGeom prst="cloudCallout">
              <a:avLst>
                <a:gd name="adj1" fmla="val -18565"/>
                <a:gd name="adj2" fmla="val 205528"/>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LEXICON</a:t>
              </a:r>
            </a:p>
          </p:txBody>
        </p:sp>
        <p:sp>
          <p:nvSpPr>
            <p:cNvPr id="664585" name="AutoShape 9"/>
            <p:cNvSpPr>
              <a:spLocks noChangeArrowheads="1"/>
            </p:cNvSpPr>
            <p:nvPr/>
          </p:nvSpPr>
          <p:spPr bwMode="auto">
            <a:xfrm>
              <a:off x="3450" y="1417"/>
              <a:ext cx="1737" cy="371"/>
            </a:xfrm>
            <a:prstGeom prst="cloudCallout">
              <a:avLst>
                <a:gd name="adj1" fmla="val -18565"/>
                <a:gd name="adj2" fmla="val 205528"/>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MORPHOLOGY</a:t>
              </a:r>
            </a:p>
          </p:txBody>
        </p:sp>
        <p:sp>
          <p:nvSpPr>
            <p:cNvPr id="664586" name="AutoShape 10"/>
            <p:cNvSpPr>
              <a:spLocks noChangeArrowheads="1"/>
            </p:cNvSpPr>
            <p:nvPr/>
          </p:nvSpPr>
          <p:spPr bwMode="auto">
            <a:xfrm>
              <a:off x="3688" y="1719"/>
              <a:ext cx="1737" cy="371"/>
            </a:xfrm>
            <a:prstGeom prst="cloudCallout">
              <a:avLst>
                <a:gd name="adj1" fmla="val -59329"/>
                <a:gd name="adj2" fmla="val 71565"/>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PHONETICS</a:t>
              </a:r>
            </a:p>
          </p:txBody>
        </p:sp>
        <p:sp>
          <p:nvSpPr>
            <p:cNvPr id="664587" name="AutoShape 11"/>
            <p:cNvSpPr>
              <a:spLocks noChangeArrowheads="1"/>
            </p:cNvSpPr>
            <p:nvPr/>
          </p:nvSpPr>
          <p:spPr bwMode="auto">
            <a:xfrm>
              <a:off x="3047" y="3359"/>
              <a:ext cx="1985" cy="655"/>
            </a:xfrm>
            <a:prstGeom prst="cloudCallout">
              <a:avLst>
                <a:gd name="adj1" fmla="val -38060"/>
                <a:gd name="adj2" fmla="val -151681"/>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VOCAL-TRACT</a:t>
              </a:r>
            </a:p>
            <a:p>
              <a:pPr algn="ctr">
                <a:buFont typeface="Wingdings" pitchFamily="2" charset="2"/>
                <a:buNone/>
              </a:pPr>
              <a:r>
                <a:rPr lang="en-US" altLang="en-US" b="1">
                  <a:solidFill>
                    <a:schemeClr val="bg1"/>
                  </a:solidFill>
                  <a:cs typeface="Arial" charset="0"/>
                </a:rPr>
                <a:t>ARTICULATORS</a:t>
              </a:r>
            </a:p>
          </p:txBody>
        </p:sp>
        <p:sp>
          <p:nvSpPr>
            <p:cNvPr id="664588" name="AutoShape 12"/>
            <p:cNvSpPr>
              <a:spLocks noChangeArrowheads="1"/>
            </p:cNvSpPr>
            <p:nvPr/>
          </p:nvSpPr>
          <p:spPr bwMode="auto">
            <a:xfrm>
              <a:off x="3933" y="2329"/>
              <a:ext cx="1684" cy="770"/>
            </a:xfrm>
            <a:prstGeom prst="cloudCallout">
              <a:avLst>
                <a:gd name="adj1" fmla="val -66032"/>
                <a:gd name="adj2" fmla="val -37662"/>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Font typeface="Wingdings" pitchFamily="2" charset="2"/>
                <a:buNone/>
              </a:pPr>
              <a:r>
                <a:rPr lang="en-US" altLang="en-US" b="1">
                  <a:solidFill>
                    <a:schemeClr val="bg1"/>
                  </a:solidFill>
                  <a:cs typeface="Arial" charset="0"/>
                </a:rPr>
                <a:t>INNER EAR</a:t>
              </a:r>
            </a:p>
            <a:p>
              <a:pPr algn="ctr">
                <a:buFont typeface="Wingdings" pitchFamily="2" charset="2"/>
                <a:buNone/>
              </a:pPr>
              <a:r>
                <a:rPr lang="en-US" altLang="en-US" b="1">
                  <a:solidFill>
                    <a:schemeClr val="bg1"/>
                  </a:solidFill>
                  <a:cs typeface="Arial" charset="0"/>
                </a:rPr>
                <a:t>ACOUSTIC NERVE</a:t>
              </a:r>
            </a:p>
          </p:txBody>
        </p:sp>
      </p:grpSp>
      <p:grpSp>
        <p:nvGrpSpPr>
          <p:cNvPr id="664589" name="Group 13"/>
          <p:cNvGrpSpPr>
            <a:grpSpLocks/>
          </p:cNvGrpSpPr>
          <p:nvPr/>
        </p:nvGrpSpPr>
        <p:grpSpPr bwMode="auto">
          <a:xfrm>
            <a:off x="234950" y="1181100"/>
            <a:ext cx="4322763" cy="3033713"/>
            <a:chOff x="148" y="744"/>
            <a:chExt cx="2723" cy="1911"/>
          </a:xfrm>
        </p:grpSpPr>
        <p:sp>
          <p:nvSpPr>
            <p:cNvPr id="664590" name="Rectangle 14"/>
            <p:cNvSpPr>
              <a:spLocks noChangeArrowheads="1"/>
            </p:cNvSpPr>
            <p:nvPr/>
          </p:nvSpPr>
          <p:spPr bwMode="auto">
            <a:xfrm>
              <a:off x="2046" y="744"/>
              <a:ext cx="825" cy="576"/>
            </a:xfrm>
            <a:prstGeom prst="rect">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Wingdings" pitchFamily="2" charset="2"/>
                <a:buNone/>
              </a:pPr>
              <a:r>
                <a:rPr lang="en-US" altLang="en-US" sz="1400" b="1">
                  <a:solidFill>
                    <a:schemeClr val="bg1"/>
                  </a:solidFill>
                  <a:cs typeface="Arial" charset="0"/>
                </a:rPr>
                <a:t>SPEECH</a:t>
              </a:r>
            </a:p>
            <a:p>
              <a:pPr algn="ctr">
                <a:buFont typeface="Wingdings" pitchFamily="2" charset="2"/>
                <a:buNone/>
              </a:pPr>
              <a:r>
                <a:rPr lang="en-US" altLang="en-US" sz="1400" b="1">
                  <a:solidFill>
                    <a:schemeClr val="bg1"/>
                  </a:solidFill>
                  <a:cs typeface="Arial" charset="0"/>
                </a:rPr>
                <a:t>RECOGNITION</a:t>
              </a:r>
            </a:p>
          </p:txBody>
        </p:sp>
        <p:sp>
          <p:nvSpPr>
            <p:cNvPr id="664591" name="Rectangle 15"/>
            <p:cNvSpPr>
              <a:spLocks noChangeArrowheads="1"/>
            </p:cNvSpPr>
            <p:nvPr/>
          </p:nvSpPr>
          <p:spPr bwMode="auto">
            <a:xfrm>
              <a:off x="624" y="2079"/>
              <a:ext cx="1038" cy="576"/>
            </a:xfrm>
            <a:prstGeom prst="rect">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Wingdings" pitchFamily="2" charset="2"/>
                <a:buNone/>
              </a:pPr>
              <a:r>
                <a:rPr lang="en-US" altLang="en-US" sz="1400" b="1">
                  <a:solidFill>
                    <a:schemeClr val="bg1"/>
                  </a:solidFill>
                  <a:cs typeface="Arial" charset="0"/>
                </a:rPr>
                <a:t>DIALOG</a:t>
              </a:r>
            </a:p>
            <a:p>
              <a:pPr algn="ctr">
                <a:buFont typeface="Wingdings" pitchFamily="2" charset="2"/>
                <a:buNone/>
              </a:pPr>
              <a:r>
                <a:rPr lang="en-US" altLang="en-US" sz="1400" b="1">
                  <a:solidFill>
                    <a:schemeClr val="bg1"/>
                  </a:solidFill>
                  <a:cs typeface="Arial" charset="0"/>
                </a:rPr>
                <a:t>MANAGEMENT</a:t>
              </a:r>
            </a:p>
          </p:txBody>
        </p:sp>
        <p:sp>
          <p:nvSpPr>
            <p:cNvPr id="664592" name="Rectangle 16"/>
            <p:cNvSpPr>
              <a:spLocks noChangeArrowheads="1"/>
            </p:cNvSpPr>
            <p:nvPr/>
          </p:nvSpPr>
          <p:spPr bwMode="auto">
            <a:xfrm>
              <a:off x="148" y="778"/>
              <a:ext cx="1038" cy="576"/>
            </a:xfrm>
            <a:prstGeom prst="rect">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Wingdings" pitchFamily="2" charset="2"/>
                <a:buNone/>
              </a:pPr>
              <a:r>
                <a:rPr lang="en-US" altLang="en-US" sz="1400" b="1">
                  <a:solidFill>
                    <a:schemeClr val="bg1"/>
                  </a:solidFill>
                  <a:cs typeface="Arial" charset="0"/>
                </a:rPr>
                <a:t>SPOKEN</a:t>
              </a:r>
            </a:p>
            <a:p>
              <a:pPr algn="ctr">
                <a:buFont typeface="Wingdings" pitchFamily="2" charset="2"/>
                <a:buNone/>
              </a:pPr>
              <a:r>
                <a:rPr lang="en-US" altLang="en-US" sz="1400" b="1">
                  <a:solidFill>
                    <a:schemeClr val="bg1"/>
                  </a:solidFill>
                  <a:cs typeface="Arial" charset="0"/>
                </a:rPr>
                <a:t>LANGUAGE</a:t>
              </a:r>
            </a:p>
            <a:p>
              <a:pPr algn="ctr">
                <a:buFont typeface="Wingdings" pitchFamily="2" charset="2"/>
                <a:buNone/>
              </a:pPr>
              <a:r>
                <a:rPr lang="en-US" altLang="en-US" sz="1400" b="1">
                  <a:solidFill>
                    <a:schemeClr val="bg1"/>
                  </a:solidFill>
                  <a:cs typeface="Arial" charset="0"/>
                </a:rPr>
                <a:t>UNDERSTANDING</a:t>
              </a:r>
            </a:p>
          </p:txBody>
        </p:sp>
        <p:sp>
          <p:nvSpPr>
            <p:cNvPr id="664593" name="Rectangle 17"/>
            <p:cNvSpPr>
              <a:spLocks noChangeArrowheads="1"/>
            </p:cNvSpPr>
            <p:nvPr/>
          </p:nvSpPr>
          <p:spPr bwMode="auto">
            <a:xfrm>
              <a:off x="1957" y="1584"/>
              <a:ext cx="825" cy="576"/>
            </a:xfrm>
            <a:prstGeom prst="rect">
              <a:avLst/>
            </a:prstGeom>
            <a:solidFill>
              <a:schemeClr val="tx1"/>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Wingdings" pitchFamily="2" charset="2"/>
                <a:buNone/>
              </a:pPr>
              <a:r>
                <a:rPr lang="en-US" altLang="en-US" sz="1400" b="1">
                  <a:solidFill>
                    <a:schemeClr val="bg1"/>
                  </a:solidFill>
                  <a:cs typeface="Arial" charset="0"/>
                </a:rPr>
                <a:t>SPEECH</a:t>
              </a:r>
            </a:p>
            <a:p>
              <a:pPr algn="ctr">
                <a:buFont typeface="Wingdings" pitchFamily="2" charset="2"/>
                <a:buNone/>
              </a:pPr>
              <a:r>
                <a:rPr lang="en-US" altLang="en-US" sz="1400" b="1">
                  <a:solidFill>
                    <a:schemeClr val="bg1"/>
                  </a:solidFill>
                  <a:cs typeface="Arial" charset="0"/>
                </a:rPr>
                <a:t>SYNTHESIS</a:t>
              </a:r>
            </a:p>
          </p:txBody>
        </p:sp>
      </p:grpSp>
      <p:sp>
        <p:nvSpPr>
          <p:cNvPr id="664594" name="AutoShape 18"/>
          <p:cNvSpPr>
            <a:spLocks noChangeArrowheads="1"/>
          </p:cNvSpPr>
          <p:nvPr/>
        </p:nvSpPr>
        <p:spPr bwMode="auto">
          <a:xfrm rot="12073659">
            <a:off x="3659188" y="3646488"/>
            <a:ext cx="1101725" cy="4111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5" name="AutoShape 19"/>
          <p:cNvSpPr>
            <a:spLocks noChangeArrowheads="1"/>
          </p:cNvSpPr>
          <p:nvPr/>
        </p:nvSpPr>
        <p:spPr bwMode="auto">
          <a:xfrm rot="1433438">
            <a:off x="4479925" y="3411538"/>
            <a:ext cx="1101725" cy="4111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41702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EEC497C-7B1E-4916-B0AC-E0B0627E4F44}" type="slidenum">
              <a:rPr lang="en-US" altLang="en-US"/>
              <a:pPr/>
              <a:t>4</a:t>
            </a:fld>
            <a:endParaRPr lang="en-US" altLang="en-US"/>
          </a:p>
        </p:txBody>
      </p:sp>
      <p:sp>
        <p:nvSpPr>
          <p:cNvPr id="668674" name="Rectangle 2"/>
          <p:cNvSpPr>
            <a:spLocks noGrp="1" noChangeArrowheads="1"/>
          </p:cNvSpPr>
          <p:nvPr>
            <p:ph type="title"/>
          </p:nvPr>
        </p:nvSpPr>
        <p:spPr/>
        <p:txBody>
          <a:bodyPr/>
          <a:lstStyle/>
          <a:p>
            <a:r>
              <a:rPr lang="en-US" altLang="en-US" sz="2800"/>
              <a:t>1960’s – Speech Processing and  Digital Computers</a:t>
            </a:r>
          </a:p>
        </p:txBody>
      </p:sp>
      <p:pic>
        <p:nvPicPr>
          <p:cNvPr id="668675" name="Picture 3" descr="Data_General_Super_Nova"/>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19100" y="2159000"/>
            <a:ext cx="4537075" cy="248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8676" name="Text Box 4"/>
          <p:cNvSpPr txBox="1">
            <a:spLocks noChangeArrowheads="1"/>
          </p:cNvSpPr>
          <p:nvPr/>
        </p:nvSpPr>
        <p:spPr bwMode="auto">
          <a:xfrm>
            <a:off x="5080000" y="12461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itchFamily="2" charset="2"/>
              <a:buNone/>
            </a:pPr>
            <a:endParaRPr lang="en-US" altLang="en-US">
              <a:cs typeface="Arial" charset="0"/>
            </a:endParaRPr>
          </a:p>
        </p:txBody>
      </p:sp>
      <p:sp>
        <p:nvSpPr>
          <p:cNvPr id="668677" name="Text Box 5"/>
          <p:cNvSpPr txBox="1">
            <a:spLocks noChangeArrowheads="1"/>
          </p:cNvSpPr>
          <p:nvPr/>
        </p:nvSpPr>
        <p:spPr bwMode="auto">
          <a:xfrm>
            <a:off x="468313" y="1200150"/>
            <a:ext cx="52339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
            </a:pPr>
            <a:r>
              <a:rPr lang="en-US" altLang="en-US">
                <a:cs typeface="Arial" charset="0"/>
              </a:rPr>
              <a:t> AD/DA converters and digital computers start appearing in the labs</a:t>
            </a:r>
          </a:p>
          <a:p>
            <a:pPr>
              <a:buFont typeface="Wingdings" pitchFamily="2" charset="2"/>
              <a:buNone/>
            </a:pPr>
            <a:endParaRPr lang="en-US" altLang="en-US">
              <a:cs typeface="Arial" charset="0"/>
            </a:endParaRPr>
          </a:p>
        </p:txBody>
      </p:sp>
      <p:sp>
        <p:nvSpPr>
          <p:cNvPr id="668678" name="Text Box 6"/>
          <p:cNvSpPr txBox="1">
            <a:spLocks noChangeArrowheads="1"/>
          </p:cNvSpPr>
          <p:nvPr/>
        </p:nvSpPr>
        <p:spPr bwMode="auto">
          <a:xfrm>
            <a:off x="6178550" y="3009900"/>
            <a:ext cx="1681163" cy="5175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 typeface="Wingdings" pitchFamily="2" charset="2"/>
              <a:buNone/>
            </a:pPr>
            <a:r>
              <a:rPr lang="en-US" altLang="en-US" sz="1400">
                <a:cs typeface="Arial" charset="0"/>
              </a:rPr>
              <a:t>James Flanagan</a:t>
            </a:r>
          </a:p>
          <a:p>
            <a:pPr algn="ctr">
              <a:buFont typeface="Wingdings" pitchFamily="2" charset="2"/>
              <a:buNone/>
            </a:pPr>
            <a:r>
              <a:rPr lang="en-US" altLang="en-US" sz="1400">
                <a:cs typeface="Arial" charset="0"/>
              </a:rPr>
              <a:t>Bell Laboratories</a:t>
            </a:r>
          </a:p>
        </p:txBody>
      </p:sp>
      <p:pic>
        <p:nvPicPr>
          <p:cNvPr id="668679" name="Picture 7" descr="Flanagan"/>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6176963" y="1076325"/>
            <a:ext cx="1598612" cy="198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8680" name="Picture 8" descr="Flanagan_team"/>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3825875" y="3638550"/>
            <a:ext cx="4873625" cy="321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529515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Voice Recognition</a:t>
            </a:r>
            <a:endParaRPr lang="en-US" dirty="0"/>
          </a:p>
        </p:txBody>
      </p:sp>
      <p:sp>
        <p:nvSpPr>
          <p:cNvPr id="3" name="Content Placeholder 2"/>
          <p:cNvSpPr>
            <a:spLocks noGrp="1"/>
          </p:cNvSpPr>
          <p:nvPr>
            <p:ph idx="1"/>
          </p:nvPr>
        </p:nvSpPr>
        <p:spPr/>
        <p:txBody>
          <a:bodyPr>
            <a:normAutofit/>
          </a:bodyPr>
          <a:lstStyle/>
          <a:p>
            <a:r>
              <a:rPr lang="en-US" dirty="0" smtClean="0"/>
              <a:t>Aimed towards identifying the person who is speaking</a:t>
            </a:r>
          </a:p>
          <a:p>
            <a:r>
              <a:rPr lang="en-US" dirty="0" smtClean="0"/>
              <a:t>How it works</a:t>
            </a:r>
          </a:p>
          <a:p>
            <a:r>
              <a:rPr lang="en-US" dirty="0" smtClean="0"/>
              <a:t>Every individual has unique pattern of speech due to their anatomy and behavioral patterns</a:t>
            </a:r>
          </a:p>
          <a:p>
            <a:r>
              <a:rPr lang="en-US" dirty="0" smtClean="0"/>
              <a:t>Speaker verification vs. Speaker identification</a:t>
            </a:r>
            <a:endParaRPr lang="en-US" dirty="0"/>
          </a:p>
        </p:txBody>
      </p:sp>
    </p:spTree>
    <p:extLst>
      <p:ext uri="{BB962C8B-B14F-4D97-AF65-F5344CB8AC3E}">
        <p14:creationId xmlns:p14="http://schemas.microsoft.com/office/powerpoint/2010/main" val="17794988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Diagram of the Speech Production/Perception Process</a:t>
            </a:r>
            <a:endParaRPr lang="en-US" dirty="0"/>
          </a:p>
        </p:txBody>
      </p:sp>
      <p:pic>
        <p:nvPicPr>
          <p:cNvPr id="4" name="Content Placeholder 3"/>
          <p:cNvPicPr>
            <a:picLocks noGrp="1" noChangeAspect="1"/>
          </p:cNvPicPr>
          <p:nvPr>
            <p:ph idx="1"/>
          </p:nvPr>
        </p:nvPicPr>
        <p:blipFill>
          <a:blip r:embed="rId3"/>
          <a:srcRect l="7569" r="7569"/>
          <a:stretch>
            <a:fillRect/>
          </a:stretch>
        </p:blipFill>
        <p:spPr>
          <a:prstGeom prst="rect">
            <a:avLst/>
          </a:prstGeom>
        </p:spPr>
      </p:pic>
    </p:spTree>
    <p:extLst>
      <p:ext uri="{BB962C8B-B14F-4D97-AF65-F5344CB8AC3E}">
        <p14:creationId xmlns:p14="http://schemas.microsoft.com/office/powerpoint/2010/main" val="30164206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Speech Representation</a:t>
            </a:r>
            <a:endParaRPr lang="en-US" dirty="0"/>
          </a:p>
        </p:txBody>
      </p:sp>
      <p:sp>
        <p:nvSpPr>
          <p:cNvPr id="3" name="Content Placeholder 2"/>
          <p:cNvSpPr>
            <a:spLocks noGrp="1"/>
          </p:cNvSpPr>
          <p:nvPr>
            <p:ph idx="1"/>
          </p:nvPr>
        </p:nvSpPr>
        <p:spPr/>
        <p:txBody>
          <a:bodyPr>
            <a:normAutofit/>
          </a:bodyPr>
          <a:lstStyle/>
          <a:p>
            <a:r>
              <a:rPr lang="en-US" dirty="0" smtClean="0"/>
              <a:t>Speech signal represented in two different domains:  time and the frequency domain</a:t>
            </a:r>
          </a:p>
          <a:p>
            <a:pPr marL="36576" indent="0">
              <a:buNone/>
            </a:pPr>
            <a:endParaRPr lang="en-US" dirty="0"/>
          </a:p>
          <a:p>
            <a:r>
              <a:rPr lang="en-US" dirty="0" smtClean="0"/>
              <a:t>Three speech representations:</a:t>
            </a:r>
          </a:p>
          <a:p>
            <a:pPr lvl="1"/>
            <a:r>
              <a:rPr lang="en-US" dirty="0" smtClean="0"/>
              <a:t>Able to use speech signal and interpret its characteristics</a:t>
            </a:r>
          </a:p>
          <a:p>
            <a:pPr lvl="2"/>
            <a:r>
              <a:rPr lang="en-US" dirty="0" smtClean="0"/>
              <a:t>Three-state Representation</a:t>
            </a:r>
          </a:p>
          <a:p>
            <a:pPr lvl="2"/>
            <a:r>
              <a:rPr lang="en-US" dirty="0" smtClean="0"/>
              <a:t>Spectral Representation</a:t>
            </a:r>
          </a:p>
          <a:p>
            <a:pPr lvl="2"/>
            <a:r>
              <a:rPr lang="en-US" dirty="0" smtClean="0"/>
              <a:t>Parameterization of the Spectral Activity</a:t>
            </a:r>
          </a:p>
          <a:p>
            <a:pPr lvl="2"/>
            <a:endParaRPr lang="en-US" dirty="0" smtClean="0"/>
          </a:p>
          <a:p>
            <a:r>
              <a:rPr lang="en-US" dirty="0" smtClean="0"/>
              <a:t>Useful to label the speech waveform being analyzed in a linguistic sense</a:t>
            </a:r>
          </a:p>
        </p:txBody>
      </p:sp>
    </p:spTree>
    <p:extLst>
      <p:ext uri="{BB962C8B-B14F-4D97-AF65-F5344CB8AC3E}">
        <p14:creationId xmlns:p14="http://schemas.microsoft.com/office/powerpoint/2010/main" val="31165556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Basic Model of Speech Recognition</a:t>
            </a:r>
            <a:endParaRPr lang="en-US" dirty="0"/>
          </a:p>
        </p:txBody>
      </p:sp>
      <p:pic>
        <p:nvPicPr>
          <p:cNvPr id="5" name="Content Placeholder 4"/>
          <p:cNvPicPr>
            <a:picLocks noGrp="1" noChangeAspect="1"/>
          </p:cNvPicPr>
          <p:nvPr>
            <p:ph sz="half" idx="1"/>
          </p:nvPr>
        </p:nvPicPr>
        <p:blipFill>
          <a:blip r:embed="rId2"/>
          <a:srcRect l="3182" r="3182"/>
          <a:stretch>
            <a:fillRect/>
          </a:stretch>
        </p:blipFill>
        <p:spPr/>
      </p:pic>
      <p:sp>
        <p:nvSpPr>
          <p:cNvPr id="4" name="Content Placeholder 3"/>
          <p:cNvSpPr>
            <a:spLocks noGrp="1"/>
          </p:cNvSpPr>
          <p:nvPr>
            <p:ph sz="half" idx="2"/>
          </p:nvPr>
        </p:nvSpPr>
        <p:spPr/>
        <p:txBody>
          <a:bodyPr/>
          <a:lstStyle/>
          <a:p>
            <a:r>
              <a:rPr lang="en-US" dirty="0" smtClean="0"/>
              <a:t>This is a diagram of the recognition process</a:t>
            </a:r>
          </a:p>
          <a:p>
            <a:endParaRPr lang="en-US" dirty="0" smtClean="0"/>
          </a:p>
          <a:p>
            <a:r>
              <a:rPr lang="en-US" dirty="0" smtClean="0"/>
              <a:t>Standard Approach</a:t>
            </a:r>
          </a:p>
          <a:p>
            <a:pPr lvl="1"/>
            <a:r>
              <a:rPr lang="en-US" dirty="0" smtClean="0"/>
              <a:t>P(W,Y)</a:t>
            </a:r>
          </a:p>
          <a:p>
            <a:endParaRPr lang="en-US" dirty="0"/>
          </a:p>
          <a:p>
            <a:r>
              <a:rPr lang="en-US" dirty="0" smtClean="0"/>
              <a:t>Goal:</a:t>
            </a:r>
          </a:p>
          <a:p>
            <a:pPr lvl="1"/>
            <a:r>
              <a:rPr lang="en-US" dirty="0" smtClean="0"/>
              <a:t>Decode string</a:t>
            </a:r>
            <a:endParaRPr lang="en-US" dirty="0"/>
          </a:p>
        </p:txBody>
      </p:sp>
    </p:spTree>
    <p:extLst>
      <p:ext uri="{BB962C8B-B14F-4D97-AF65-F5344CB8AC3E}">
        <p14:creationId xmlns:p14="http://schemas.microsoft.com/office/powerpoint/2010/main" val="370703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Speech Recognition</a:t>
            </a:r>
            <a:endParaRPr lang="en-US" dirty="0"/>
          </a:p>
        </p:txBody>
      </p:sp>
      <p:sp>
        <p:nvSpPr>
          <p:cNvPr id="3" name="Content Placeholder 2"/>
          <p:cNvSpPr>
            <a:spLocks noGrp="1"/>
          </p:cNvSpPr>
          <p:nvPr>
            <p:ph idx="1"/>
          </p:nvPr>
        </p:nvSpPr>
        <p:spPr/>
        <p:txBody>
          <a:bodyPr/>
          <a:lstStyle/>
          <a:p>
            <a:r>
              <a:rPr lang="en-US" dirty="0" smtClean="0"/>
              <a:t>Different classes based on types of utterances they are able to recognize</a:t>
            </a:r>
          </a:p>
          <a:p>
            <a:pPr lvl="1"/>
            <a:r>
              <a:rPr lang="en-US" dirty="0" smtClean="0"/>
              <a:t>1.  Isolated Words</a:t>
            </a:r>
          </a:p>
          <a:p>
            <a:pPr lvl="3"/>
            <a:r>
              <a:rPr lang="en-US" dirty="0" smtClean="0"/>
              <a:t>“Listen/Not-Listen” states</a:t>
            </a:r>
          </a:p>
          <a:p>
            <a:pPr lvl="1"/>
            <a:r>
              <a:rPr lang="en-US" dirty="0" smtClean="0"/>
              <a:t>2.  Connected Words</a:t>
            </a:r>
          </a:p>
          <a:p>
            <a:pPr lvl="3"/>
            <a:r>
              <a:rPr lang="en-US" dirty="0" smtClean="0"/>
              <a:t>“run-together”</a:t>
            </a:r>
          </a:p>
          <a:p>
            <a:pPr lvl="1"/>
            <a:r>
              <a:rPr lang="en-US" dirty="0" smtClean="0"/>
              <a:t>3.  Continuous Speech</a:t>
            </a:r>
          </a:p>
          <a:p>
            <a:pPr lvl="3"/>
            <a:r>
              <a:rPr lang="en-US" dirty="0" smtClean="0"/>
              <a:t>Natural speech</a:t>
            </a:r>
          </a:p>
          <a:p>
            <a:pPr lvl="1"/>
            <a:r>
              <a:rPr lang="en-US" dirty="0" smtClean="0"/>
              <a:t>4.  Spontaneous Speech</a:t>
            </a:r>
          </a:p>
          <a:p>
            <a:pPr lvl="3"/>
            <a:r>
              <a:rPr lang="en-US" dirty="0" smtClean="0"/>
              <a:t>“ums”, “ahs”, stutter</a:t>
            </a:r>
            <a:endParaRPr lang="en-US" dirty="0"/>
          </a:p>
        </p:txBody>
      </p:sp>
    </p:spTree>
    <p:extLst>
      <p:ext uri="{BB962C8B-B14F-4D97-AF65-F5344CB8AC3E}">
        <p14:creationId xmlns:p14="http://schemas.microsoft.com/office/powerpoint/2010/main" val="38040436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C3A95611FE91439B4CD0D7C7C743DB" ma:contentTypeVersion="1" ma:contentTypeDescription="Create a new document." ma:contentTypeScope="" ma:versionID="2119d934a4bd0b8807310d1e6cd7dbe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8A52AA-EECB-43E9-BE07-29353292E4E7}">
  <ds:schemaRefs>
    <ds:schemaRef ds:uri="http://purl.org/dc/terms/"/>
    <ds:schemaRef ds:uri="http://schemas.microsoft.com/office/infopath/2007/PartnerControl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7E1D99C-49F1-4BD5-A0B0-A1AD0B4D6596}">
  <ds:schemaRefs>
    <ds:schemaRef ds:uri="http://schemas.microsoft.com/sharepoint/v3/contenttype/forms"/>
  </ds:schemaRefs>
</ds:datastoreItem>
</file>

<file path=customXml/itemProps3.xml><?xml version="1.0" encoding="utf-8"?>
<ds:datastoreItem xmlns:ds="http://schemas.openxmlformats.org/officeDocument/2006/customXml" ds:itemID="{904B624D-8CF7-44CA-908D-5EEBF7323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NEWOPTUM-OGSPowerPointTemplate</Template>
  <TotalTime>18567</TotalTime>
  <Words>1162</Words>
  <Application>Microsoft Office PowerPoint</Application>
  <PresentationFormat>On-screen Show (4:3)</PresentationFormat>
  <Paragraphs>263</Paragraphs>
  <Slides>27</Slides>
  <Notes>14</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27</vt:i4>
      </vt:variant>
    </vt:vector>
  </HeadingPairs>
  <TitlesOfParts>
    <vt:vector size="33" baseType="lpstr">
      <vt:lpstr>Main</vt:lpstr>
      <vt:lpstr>Section A</vt:lpstr>
      <vt:lpstr>Section B/Thank You</vt:lpstr>
      <vt:lpstr>Section C/Photo</vt:lpstr>
      <vt:lpstr>1_Section C/Photo</vt:lpstr>
      <vt:lpstr>Equation</vt:lpstr>
      <vt:lpstr>RUDRANK ASR TRAINING OGS ANALYTICS </vt:lpstr>
      <vt:lpstr>Our Journey</vt:lpstr>
      <vt:lpstr>Recreating the Speech Chain</vt:lpstr>
      <vt:lpstr>1960’s – Speech Processing and  Digital Computers</vt:lpstr>
      <vt:lpstr>Voice Recognition</vt:lpstr>
      <vt:lpstr>Diagram of the Speech Production/Perception Process</vt:lpstr>
      <vt:lpstr>Speech Representation</vt:lpstr>
      <vt:lpstr>Basic Model of Speech Recognition</vt:lpstr>
      <vt:lpstr>Types of Speech Recognition</vt:lpstr>
      <vt:lpstr>The Illusion of Segmentation... or...</vt:lpstr>
      <vt:lpstr>Approaches to Speech Recognition</vt:lpstr>
      <vt:lpstr>Building an ASR System</vt:lpstr>
      <vt:lpstr>The Noisy Channel Model</vt:lpstr>
      <vt:lpstr>The Noisy Channel Model (II)</vt:lpstr>
      <vt:lpstr>Noisy Channel Model (III)</vt:lpstr>
      <vt:lpstr>Speech Recognition Meets Noisy Channel: Acoustic Likelihoods and LM Priors</vt:lpstr>
      <vt:lpstr>Components of an ASR System</vt:lpstr>
      <vt:lpstr>Training and Test Corpora</vt:lpstr>
      <vt:lpstr>Building the Acoustic Model</vt:lpstr>
      <vt:lpstr>Word HMM</vt:lpstr>
      <vt:lpstr>PowerPoint Presentation</vt:lpstr>
      <vt:lpstr>Training the Acoustic Model</vt:lpstr>
      <vt:lpstr>Building the Pronunciation Model</vt:lpstr>
      <vt:lpstr>ASR Lexicon: Markov Models for Pronunciation</vt:lpstr>
      <vt:lpstr>Building the Language Model</vt:lpstr>
      <vt:lpstr>Search/Decoding</vt:lpstr>
      <vt:lpstr>Thank You</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graphics template</dc:title>
  <dc:creator>Sethi, Sumeet</dc:creator>
  <cp:lastModifiedBy>Pandey, Ravi</cp:lastModifiedBy>
  <cp:revision>218</cp:revision>
  <dcterms:created xsi:type="dcterms:W3CDTF">2014-05-01T06:10:22Z</dcterms:created>
  <dcterms:modified xsi:type="dcterms:W3CDTF">2019-01-11T07:18:03Z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0x0101001FC3A95611FE91439B4CD0D7C7C743DB</vt:lpwstr>
  </property>
</Properties>
</file>