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0" r:id="rId4"/>
    <p:sldId id="271" r:id="rId5"/>
    <p:sldId id="272" r:id="rId6"/>
    <p:sldId id="273" r:id="rId7"/>
    <p:sldId id="274" r:id="rId8"/>
    <p:sldId id="275" r:id="rId9"/>
    <p:sldId id="276" r:id="rId10"/>
    <p:sldId id="277" r:id="rId11"/>
    <p:sldId id="280" r:id="rId12"/>
    <p:sldId id="278" r:id="rId13"/>
    <p:sldId id="281" r:id="rId14"/>
    <p:sldId id="27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5" d="100"/>
          <a:sy n="55" d="100"/>
        </p:scale>
        <p:origin x="10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D9E8-5D11-63BA-F9B9-57D7122F2984}"/>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1CB177DE-5813-9F1B-7D2C-547591BAEDE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E9F512AD-F145-438B-4860-3E1CE1B39C7F}"/>
              </a:ext>
            </a:extLst>
          </p:cNvPr>
          <p:cNvSpPr txBox="1">
            <a:spLocks noGrp="1"/>
          </p:cNvSpPr>
          <p:nvPr>
            <p:ph type="dt" sz="half" idx="7"/>
          </p:nvPr>
        </p:nvSpPr>
        <p:spPr/>
        <p:txBody>
          <a:bodyPr/>
          <a:lstStyle>
            <a:lvl1pPr>
              <a:defRPr/>
            </a:lvl1pPr>
          </a:lstStyle>
          <a:p>
            <a:pPr lvl="0"/>
            <a:fld id="{229CE8E3-3949-43B5-8D7B-0EAD10E882BD}" type="datetime1">
              <a:rPr lang="en-US"/>
              <a:pPr lvl="0"/>
              <a:t>11/21/2022</a:t>
            </a:fld>
            <a:endParaRPr lang="en-US"/>
          </a:p>
        </p:txBody>
      </p:sp>
      <p:sp>
        <p:nvSpPr>
          <p:cNvPr id="5" name="Footer Placeholder 4">
            <a:extLst>
              <a:ext uri="{FF2B5EF4-FFF2-40B4-BE49-F238E27FC236}">
                <a16:creationId xmlns:a16="http://schemas.microsoft.com/office/drawing/2014/main" id="{A41616D0-96B9-774B-729B-0085914F22EF}"/>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966B1E0-9C68-CDE5-F19D-0FB86E9846B7}"/>
              </a:ext>
            </a:extLst>
          </p:cNvPr>
          <p:cNvSpPr txBox="1">
            <a:spLocks noGrp="1"/>
          </p:cNvSpPr>
          <p:nvPr>
            <p:ph type="sldNum" sz="quarter" idx="8"/>
          </p:nvPr>
        </p:nvSpPr>
        <p:spPr/>
        <p:txBody>
          <a:bodyPr/>
          <a:lstStyle>
            <a:lvl1pPr>
              <a:defRPr/>
            </a:lvl1pPr>
          </a:lstStyle>
          <a:p>
            <a:pPr lvl="0"/>
            <a:fld id="{A45082C5-BDF3-4494-B2BC-1CC1D93B1D80}" type="slidenum">
              <a:t>‹#›</a:t>
            </a:fld>
            <a:endParaRPr lang="en-US"/>
          </a:p>
        </p:txBody>
      </p:sp>
    </p:spTree>
    <p:extLst>
      <p:ext uri="{BB962C8B-B14F-4D97-AF65-F5344CB8AC3E}">
        <p14:creationId xmlns:p14="http://schemas.microsoft.com/office/powerpoint/2010/main" val="154843203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1A35-C3D7-F7CF-A7FC-91EFD655CAD2}"/>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BB8898B7-F88B-D741-FDCC-122BFAFEA89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0DF56-8BE4-CF75-0AB9-96E0D4F9509E}"/>
              </a:ext>
            </a:extLst>
          </p:cNvPr>
          <p:cNvSpPr txBox="1">
            <a:spLocks noGrp="1"/>
          </p:cNvSpPr>
          <p:nvPr>
            <p:ph type="dt" sz="half" idx="7"/>
          </p:nvPr>
        </p:nvSpPr>
        <p:spPr/>
        <p:txBody>
          <a:bodyPr/>
          <a:lstStyle>
            <a:lvl1pPr>
              <a:defRPr/>
            </a:lvl1pPr>
          </a:lstStyle>
          <a:p>
            <a:pPr lvl="0"/>
            <a:fld id="{EF8B0065-13C3-4BAA-A48B-486359FAE7F9}" type="datetime1">
              <a:rPr lang="en-US"/>
              <a:pPr lvl="0"/>
              <a:t>11/21/2022</a:t>
            </a:fld>
            <a:endParaRPr lang="en-US"/>
          </a:p>
        </p:txBody>
      </p:sp>
      <p:sp>
        <p:nvSpPr>
          <p:cNvPr id="5" name="Footer Placeholder 4">
            <a:extLst>
              <a:ext uri="{FF2B5EF4-FFF2-40B4-BE49-F238E27FC236}">
                <a16:creationId xmlns:a16="http://schemas.microsoft.com/office/drawing/2014/main" id="{0945808D-6933-2765-B7AB-14DAA33D05D7}"/>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F59BBA9-A616-6042-0201-D54030D24DCD}"/>
              </a:ext>
            </a:extLst>
          </p:cNvPr>
          <p:cNvSpPr txBox="1">
            <a:spLocks noGrp="1"/>
          </p:cNvSpPr>
          <p:nvPr>
            <p:ph type="sldNum" sz="quarter" idx="8"/>
          </p:nvPr>
        </p:nvSpPr>
        <p:spPr/>
        <p:txBody>
          <a:bodyPr/>
          <a:lstStyle>
            <a:lvl1pPr>
              <a:defRPr/>
            </a:lvl1pPr>
          </a:lstStyle>
          <a:p>
            <a:pPr lvl="0"/>
            <a:fld id="{D512E8EA-E58C-46E4-99FD-6CED3E6FB995}" type="slidenum">
              <a:t>‹#›</a:t>
            </a:fld>
            <a:endParaRPr lang="en-US"/>
          </a:p>
        </p:txBody>
      </p:sp>
    </p:spTree>
    <p:extLst>
      <p:ext uri="{BB962C8B-B14F-4D97-AF65-F5344CB8AC3E}">
        <p14:creationId xmlns:p14="http://schemas.microsoft.com/office/powerpoint/2010/main" val="19844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EABD6-173B-C529-263B-AA45193F1DA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5F2A8118-0659-2B00-529E-15AF232F769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4CAA1-F572-620F-149A-4A1EBC6ED429}"/>
              </a:ext>
            </a:extLst>
          </p:cNvPr>
          <p:cNvSpPr txBox="1">
            <a:spLocks noGrp="1"/>
          </p:cNvSpPr>
          <p:nvPr>
            <p:ph type="dt" sz="half" idx="7"/>
          </p:nvPr>
        </p:nvSpPr>
        <p:spPr/>
        <p:txBody>
          <a:bodyPr/>
          <a:lstStyle>
            <a:lvl1pPr>
              <a:defRPr/>
            </a:lvl1pPr>
          </a:lstStyle>
          <a:p>
            <a:pPr lvl="0"/>
            <a:fld id="{7D495ED6-1A95-41DD-904C-3F5BEEFF7309}" type="datetime1">
              <a:rPr lang="en-US"/>
              <a:pPr lvl="0"/>
              <a:t>11/21/2022</a:t>
            </a:fld>
            <a:endParaRPr lang="en-US"/>
          </a:p>
        </p:txBody>
      </p:sp>
      <p:sp>
        <p:nvSpPr>
          <p:cNvPr id="5" name="Footer Placeholder 4">
            <a:extLst>
              <a:ext uri="{FF2B5EF4-FFF2-40B4-BE49-F238E27FC236}">
                <a16:creationId xmlns:a16="http://schemas.microsoft.com/office/drawing/2014/main" id="{DC41925E-2A38-C0C4-D792-1A1CC6115926}"/>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6DC4E1C-A788-83D1-8464-76F20B2F68F0}"/>
              </a:ext>
            </a:extLst>
          </p:cNvPr>
          <p:cNvSpPr txBox="1">
            <a:spLocks noGrp="1"/>
          </p:cNvSpPr>
          <p:nvPr>
            <p:ph type="sldNum" sz="quarter" idx="8"/>
          </p:nvPr>
        </p:nvSpPr>
        <p:spPr/>
        <p:txBody>
          <a:bodyPr/>
          <a:lstStyle>
            <a:lvl1pPr>
              <a:defRPr/>
            </a:lvl1pPr>
          </a:lstStyle>
          <a:p>
            <a:pPr lvl="0"/>
            <a:fld id="{EB3043A9-E83B-4CAF-8C1C-F981F03F1FD6}" type="slidenum">
              <a:t>‹#›</a:t>
            </a:fld>
            <a:endParaRPr lang="en-US"/>
          </a:p>
        </p:txBody>
      </p:sp>
    </p:spTree>
    <p:extLst>
      <p:ext uri="{BB962C8B-B14F-4D97-AF65-F5344CB8AC3E}">
        <p14:creationId xmlns:p14="http://schemas.microsoft.com/office/powerpoint/2010/main" val="278400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4390-FD77-B255-9B96-EDC25D00F003}"/>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1C296DF9-CC33-C8A0-CFBC-456DA9CCE27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6D1B6-9FB8-8E15-09BB-703A6B88EF29}"/>
              </a:ext>
            </a:extLst>
          </p:cNvPr>
          <p:cNvSpPr txBox="1">
            <a:spLocks noGrp="1"/>
          </p:cNvSpPr>
          <p:nvPr>
            <p:ph type="dt" sz="half" idx="7"/>
          </p:nvPr>
        </p:nvSpPr>
        <p:spPr/>
        <p:txBody>
          <a:bodyPr/>
          <a:lstStyle>
            <a:lvl1pPr>
              <a:defRPr/>
            </a:lvl1pPr>
          </a:lstStyle>
          <a:p>
            <a:pPr lvl="0"/>
            <a:fld id="{3FFB1130-EAE9-403C-A27E-7C1A41C40F5F}" type="datetime1">
              <a:rPr lang="en-US"/>
              <a:pPr lvl="0"/>
              <a:t>11/21/2022</a:t>
            </a:fld>
            <a:endParaRPr lang="en-US"/>
          </a:p>
        </p:txBody>
      </p:sp>
      <p:sp>
        <p:nvSpPr>
          <p:cNvPr id="5" name="Footer Placeholder 4">
            <a:extLst>
              <a:ext uri="{FF2B5EF4-FFF2-40B4-BE49-F238E27FC236}">
                <a16:creationId xmlns:a16="http://schemas.microsoft.com/office/drawing/2014/main" id="{DD5DDA48-B060-C0BF-04C0-E19792DA10B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7941477E-EDC6-D099-4437-719AB5A33E56}"/>
              </a:ext>
            </a:extLst>
          </p:cNvPr>
          <p:cNvSpPr txBox="1">
            <a:spLocks noGrp="1"/>
          </p:cNvSpPr>
          <p:nvPr>
            <p:ph type="sldNum" sz="quarter" idx="8"/>
          </p:nvPr>
        </p:nvSpPr>
        <p:spPr/>
        <p:txBody>
          <a:bodyPr/>
          <a:lstStyle>
            <a:lvl1pPr>
              <a:defRPr/>
            </a:lvl1pPr>
          </a:lstStyle>
          <a:p>
            <a:pPr lvl="0"/>
            <a:fld id="{078EABE9-1FB9-4C53-AB10-726A32C8A558}" type="slidenum">
              <a:t>‹#›</a:t>
            </a:fld>
            <a:endParaRPr lang="en-US"/>
          </a:p>
        </p:txBody>
      </p:sp>
    </p:spTree>
    <p:extLst>
      <p:ext uri="{BB962C8B-B14F-4D97-AF65-F5344CB8AC3E}">
        <p14:creationId xmlns:p14="http://schemas.microsoft.com/office/powerpoint/2010/main" val="39552068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BECF-F1D3-F1F5-AA17-CF3337CFC5FD}"/>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EE104DF0-4309-8F50-EF3A-DD838E61930E}"/>
              </a:ext>
            </a:extLst>
          </p:cNvPr>
          <p:cNvSpPr txBox="1">
            <a:spLocks noGrp="1"/>
          </p:cNvSpPr>
          <p:nvPr>
            <p:ph type="body" idx="1"/>
          </p:nvPr>
        </p:nvSpPr>
        <p:spPr>
          <a:xfrm>
            <a:off x="831847" y="4589465"/>
            <a:ext cx="10515600" cy="1500182"/>
          </a:xfrm>
        </p:spPr>
        <p:txBody>
          <a:bodyPr/>
          <a:lstStyle>
            <a:lvl1pPr marL="0" indent="0">
              <a:buNone/>
              <a:defRPr sz="2400"/>
            </a:lvl1pPr>
          </a:lstStyle>
          <a:p>
            <a:pPr lvl="0"/>
            <a:r>
              <a:rPr lang="en-US"/>
              <a:t>Click to edit Master text styles</a:t>
            </a:r>
          </a:p>
        </p:txBody>
      </p:sp>
      <p:sp>
        <p:nvSpPr>
          <p:cNvPr id="4" name="Date Placeholder 3">
            <a:extLst>
              <a:ext uri="{FF2B5EF4-FFF2-40B4-BE49-F238E27FC236}">
                <a16:creationId xmlns:a16="http://schemas.microsoft.com/office/drawing/2014/main" id="{F2BEB4F8-5B3E-F3D2-F4FD-040470CFAFF7}"/>
              </a:ext>
            </a:extLst>
          </p:cNvPr>
          <p:cNvSpPr txBox="1">
            <a:spLocks noGrp="1"/>
          </p:cNvSpPr>
          <p:nvPr>
            <p:ph type="dt" sz="half" idx="7"/>
          </p:nvPr>
        </p:nvSpPr>
        <p:spPr/>
        <p:txBody>
          <a:bodyPr/>
          <a:lstStyle>
            <a:lvl1pPr>
              <a:defRPr/>
            </a:lvl1pPr>
          </a:lstStyle>
          <a:p>
            <a:pPr lvl="0"/>
            <a:fld id="{EA2E78C8-4A97-41BB-83B2-E6DBC0A673B2}" type="datetime1">
              <a:rPr lang="en-US"/>
              <a:pPr lvl="0"/>
              <a:t>11/21/2022</a:t>
            </a:fld>
            <a:endParaRPr lang="en-US"/>
          </a:p>
        </p:txBody>
      </p:sp>
      <p:sp>
        <p:nvSpPr>
          <p:cNvPr id="5" name="Footer Placeholder 4">
            <a:extLst>
              <a:ext uri="{FF2B5EF4-FFF2-40B4-BE49-F238E27FC236}">
                <a16:creationId xmlns:a16="http://schemas.microsoft.com/office/drawing/2014/main" id="{75689B9D-52FB-2AFC-574A-6F5DB26352F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FA68B0F-31A6-E53E-51BE-FF9B30BBF654}"/>
              </a:ext>
            </a:extLst>
          </p:cNvPr>
          <p:cNvSpPr txBox="1">
            <a:spLocks noGrp="1"/>
          </p:cNvSpPr>
          <p:nvPr>
            <p:ph type="sldNum" sz="quarter" idx="8"/>
          </p:nvPr>
        </p:nvSpPr>
        <p:spPr/>
        <p:txBody>
          <a:bodyPr/>
          <a:lstStyle>
            <a:lvl1pPr>
              <a:defRPr/>
            </a:lvl1pPr>
          </a:lstStyle>
          <a:p>
            <a:pPr lvl="0"/>
            <a:fld id="{FFE60FF2-D135-4002-8AC1-C9896A4862D3}" type="slidenum">
              <a:t>‹#›</a:t>
            </a:fld>
            <a:endParaRPr lang="en-US"/>
          </a:p>
        </p:txBody>
      </p:sp>
    </p:spTree>
    <p:extLst>
      <p:ext uri="{BB962C8B-B14F-4D97-AF65-F5344CB8AC3E}">
        <p14:creationId xmlns:p14="http://schemas.microsoft.com/office/powerpoint/2010/main" val="245684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B546-3207-6FB1-4065-3D3BFC5B9596}"/>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DC288EF-F5F3-3210-D3B6-52CD1F595168}"/>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F23AC-4D30-1022-1138-81FB1425F5CE}"/>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81C9C1-7B0F-FDC7-CE7C-96E852D4D04A}"/>
              </a:ext>
            </a:extLst>
          </p:cNvPr>
          <p:cNvSpPr txBox="1">
            <a:spLocks noGrp="1"/>
          </p:cNvSpPr>
          <p:nvPr>
            <p:ph type="dt" sz="half" idx="7"/>
          </p:nvPr>
        </p:nvSpPr>
        <p:spPr/>
        <p:txBody>
          <a:bodyPr/>
          <a:lstStyle>
            <a:lvl1pPr>
              <a:defRPr/>
            </a:lvl1pPr>
          </a:lstStyle>
          <a:p>
            <a:pPr lvl="0"/>
            <a:fld id="{ED4D7813-88F0-4E87-A58E-2FB4A318C6D2}" type="datetime1">
              <a:rPr lang="en-US"/>
              <a:pPr lvl="0"/>
              <a:t>11/21/2022</a:t>
            </a:fld>
            <a:endParaRPr lang="en-US"/>
          </a:p>
        </p:txBody>
      </p:sp>
      <p:sp>
        <p:nvSpPr>
          <p:cNvPr id="6" name="Footer Placeholder 5">
            <a:extLst>
              <a:ext uri="{FF2B5EF4-FFF2-40B4-BE49-F238E27FC236}">
                <a16:creationId xmlns:a16="http://schemas.microsoft.com/office/drawing/2014/main" id="{0B45B60E-4C38-CC9A-FEA3-CC4A5E8F2342}"/>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450A1F3-99A7-055D-B5C5-7E675EBA565B}"/>
              </a:ext>
            </a:extLst>
          </p:cNvPr>
          <p:cNvSpPr txBox="1">
            <a:spLocks noGrp="1"/>
          </p:cNvSpPr>
          <p:nvPr>
            <p:ph type="sldNum" sz="quarter" idx="8"/>
          </p:nvPr>
        </p:nvSpPr>
        <p:spPr/>
        <p:txBody>
          <a:bodyPr/>
          <a:lstStyle>
            <a:lvl1pPr>
              <a:defRPr/>
            </a:lvl1pPr>
          </a:lstStyle>
          <a:p>
            <a:pPr lvl="0"/>
            <a:fld id="{68D5C5FB-0DF7-4637-9EBF-E2BD737F19A2}" type="slidenum">
              <a:t>‹#›</a:t>
            </a:fld>
            <a:endParaRPr lang="en-US"/>
          </a:p>
        </p:txBody>
      </p:sp>
    </p:spTree>
    <p:extLst>
      <p:ext uri="{BB962C8B-B14F-4D97-AF65-F5344CB8AC3E}">
        <p14:creationId xmlns:p14="http://schemas.microsoft.com/office/powerpoint/2010/main" val="325216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9BEC-8FDA-0846-4B29-343643A8100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1F8FD215-C2EC-DA15-4478-EC92C2E78676}"/>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F7E4800-0E34-C0EC-278A-9ABD1FA66DFD}"/>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A50895-FD7A-E6BA-0F86-3D00953C3C9F}"/>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8F66A2F-2181-05E3-3BD9-D6B27FDE2FA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B5E03A-BDA7-BA96-56D0-80EB3267CBE8}"/>
              </a:ext>
            </a:extLst>
          </p:cNvPr>
          <p:cNvSpPr txBox="1">
            <a:spLocks noGrp="1"/>
          </p:cNvSpPr>
          <p:nvPr>
            <p:ph type="dt" sz="half" idx="7"/>
          </p:nvPr>
        </p:nvSpPr>
        <p:spPr/>
        <p:txBody>
          <a:bodyPr/>
          <a:lstStyle>
            <a:lvl1pPr>
              <a:defRPr/>
            </a:lvl1pPr>
          </a:lstStyle>
          <a:p>
            <a:pPr lvl="0"/>
            <a:fld id="{2EDE5ECA-B976-4C27-AB65-A19EAE24B4BB}" type="datetime1">
              <a:rPr lang="en-US"/>
              <a:pPr lvl="0"/>
              <a:t>11/21/2022</a:t>
            </a:fld>
            <a:endParaRPr lang="en-US"/>
          </a:p>
        </p:txBody>
      </p:sp>
      <p:sp>
        <p:nvSpPr>
          <p:cNvPr id="8" name="Footer Placeholder 7">
            <a:extLst>
              <a:ext uri="{FF2B5EF4-FFF2-40B4-BE49-F238E27FC236}">
                <a16:creationId xmlns:a16="http://schemas.microsoft.com/office/drawing/2014/main" id="{9B6A980F-AA6C-587B-61A7-FA44338A0527}"/>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0C054D70-F9E5-1459-9466-F2323A26B192}"/>
              </a:ext>
            </a:extLst>
          </p:cNvPr>
          <p:cNvSpPr txBox="1">
            <a:spLocks noGrp="1"/>
          </p:cNvSpPr>
          <p:nvPr>
            <p:ph type="sldNum" sz="quarter" idx="8"/>
          </p:nvPr>
        </p:nvSpPr>
        <p:spPr/>
        <p:txBody>
          <a:bodyPr/>
          <a:lstStyle>
            <a:lvl1pPr>
              <a:defRPr/>
            </a:lvl1pPr>
          </a:lstStyle>
          <a:p>
            <a:pPr lvl="0"/>
            <a:fld id="{2CD22327-AF25-43BD-8E01-3F23F57C1975}" type="slidenum">
              <a:t>‹#›</a:t>
            </a:fld>
            <a:endParaRPr lang="en-US"/>
          </a:p>
        </p:txBody>
      </p:sp>
    </p:spTree>
    <p:extLst>
      <p:ext uri="{BB962C8B-B14F-4D97-AF65-F5344CB8AC3E}">
        <p14:creationId xmlns:p14="http://schemas.microsoft.com/office/powerpoint/2010/main" val="1572512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D523-B304-D963-E80B-3EB1223DA2F3}"/>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8D48C826-A4DC-0E27-EFC7-02112FC4048B}"/>
              </a:ext>
            </a:extLst>
          </p:cNvPr>
          <p:cNvSpPr txBox="1">
            <a:spLocks noGrp="1"/>
          </p:cNvSpPr>
          <p:nvPr>
            <p:ph type="dt" sz="half" idx="7"/>
          </p:nvPr>
        </p:nvSpPr>
        <p:spPr/>
        <p:txBody>
          <a:bodyPr/>
          <a:lstStyle>
            <a:lvl1pPr>
              <a:defRPr/>
            </a:lvl1pPr>
          </a:lstStyle>
          <a:p>
            <a:pPr lvl="0"/>
            <a:fld id="{75C6E5AA-56E0-4E22-BBA0-51F801EE4444}" type="datetime1">
              <a:rPr lang="en-US"/>
              <a:pPr lvl="0"/>
              <a:t>11/21/2022</a:t>
            </a:fld>
            <a:endParaRPr lang="en-US"/>
          </a:p>
        </p:txBody>
      </p:sp>
      <p:sp>
        <p:nvSpPr>
          <p:cNvPr id="4" name="Footer Placeholder 3">
            <a:extLst>
              <a:ext uri="{FF2B5EF4-FFF2-40B4-BE49-F238E27FC236}">
                <a16:creationId xmlns:a16="http://schemas.microsoft.com/office/drawing/2014/main" id="{D92205B3-366A-F834-3E51-3D651CE4342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68E13183-FF86-DE6E-C5C8-65A302C043BC}"/>
              </a:ext>
            </a:extLst>
          </p:cNvPr>
          <p:cNvSpPr txBox="1">
            <a:spLocks noGrp="1"/>
          </p:cNvSpPr>
          <p:nvPr>
            <p:ph type="sldNum" sz="quarter" idx="8"/>
          </p:nvPr>
        </p:nvSpPr>
        <p:spPr/>
        <p:txBody>
          <a:bodyPr/>
          <a:lstStyle>
            <a:lvl1pPr>
              <a:defRPr/>
            </a:lvl1pPr>
          </a:lstStyle>
          <a:p>
            <a:pPr lvl="0"/>
            <a:fld id="{F6E14E79-9EC5-4F84-8EE9-16686FE0ACD9}" type="slidenum">
              <a:t>‹#›</a:t>
            </a:fld>
            <a:endParaRPr lang="en-US"/>
          </a:p>
        </p:txBody>
      </p:sp>
    </p:spTree>
    <p:extLst>
      <p:ext uri="{BB962C8B-B14F-4D97-AF65-F5344CB8AC3E}">
        <p14:creationId xmlns:p14="http://schemas.microsoft.com/office/powerpoint/2010/main" val="105613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D7A23-D693-636E-1E45-E8576935B8A3}"/>
              </a:ext>
            </a:extLst>
          </p:cNvPr>
          <p:cNvSpPr txBox="1">
            <a:spLocks noGrp="1"/>
          </p:cNvSpPr>
          <p:nvPr>
            <p:ph type="dt" sz="half" idx="7"/>
          </p:nvPr>
        </p:nvSpPr>
        <p:spPr/>
        <p:txBody>
          <a:bodyPr/>
          <a:lstStyle>
            <a:lvl1pPr>
              <a:defRPr/>
            </a:lvl1pPr>
          </a:lstStyle>
          <a:p>
            <a:pPr lvl="0"/>
            <a:fld id="{615AE08F-03C0-45E6-A75F-E15DF67178F0}" type="datetime1">
              <a:rPr lang="en-US"/>
              <a:pPr lvl="0"/>
              <a:t>11/21/2022</a:t>
            </a:fld>
            <a:endParaRPr lang="en-US"/>
          </a:p>
        </p:txBody>
      </p:sp>
      <p:sp>
        <p:nvSpPr>
          <p:cNvPr id="3" name="Footer Placeholder 2">
            <a:extLst>
              <a:ext uri="{FF2B5EF4-FFF2-40B4-BE49-F238E27FC236}">
                <a16:creationId xmlns:a16="http://schemas.microsoft.com/office/drawing/2014/main" id="{ED7C30D2-DC66-910F-FE4E-03A6B2E7ADA6}"/>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8527CFF6-6D31-1C49-8E55-61D609A89B0C}"/>
              </a:ext>
            </a:extLst>
          </p:cNvPr>
          <p:cNvSpPr txBox="1">
            <a:spLocks noGrp="1"/>
          </p:cNvSpPr>
          <p:nvPr>
            <p:ph type="sldNum" sz="quarter" idx="8"/>
          </p:nvPr>
        </p:nvSpPr>
        <p:spPr/>
        <p:txBody>
          <a:bodyPr/>
          <a:lstStyle>
            <a:lvl1pPr>
              <a:defRPr/>
            </a:lvl1pPr>
          </a:lstStyle>
          <a:p>
            <a:pPr lvl="0"/>
            <a:fld id="{27362E36-E971-407D-AA7D-2CDC160D301B}" type="slidenum">
              <a:t>‹#›</a:t>
            </a:fld>
            <a:endParaRPr lang="en-US"/>
          </a:p>
        </p:txBody>
      </p:sp>
    </p:spTree>
    <p:extLst>
      <p:ext uri="{BB962C8B-B14F-4D97-AF65-F5344CB8AC3E}">
        <p14:creationId xmlns:p14="http://schemas.microsoft.com/office/powerpoint/2010/main" val="21858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0380-FEAF-7485-A28C-3F4463F7228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F951DD55-AE8E-9B94-A405-19DC149EF6EF}"/>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D4998-699B-3A84-7435-88DE4BB1AEA6}"/>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EBE29AD5-955E-96E8-A0AB-FECA2730D40F}"/>
              </a:ext>
            </a:extLst>
          </p:cNvPr>
          <p:cNvSpPr txBox="1">
            <a:spLocks noGrp="1"/>
          </p:cNvSpPr>
          <p:nvPr>
            <p:ph type="dt" sz="half" idx="7"/>
          </p:nvPr>
        </p:nvSpPr>
        <p:spPr/>
        <p:txBody>
          <a:bodyPr/>
          <a:lstStyle>
            <a:lvl1pPr>
              <a:defRPr/>
            </a:lvl1pPr>
          </a:lstStyle>
          <a:p>
            <a:pPr lvl="0"/>
            <a:fld id="{3A1B3A1B-8F9E-4F40-BA00-BFA081AA9383}" type="datetime1">
              <a:rPr lang="en-US"/>
              <a:pPr lvl="0"/>
              <a:t>11/21/2022</a:t>
            </a:fld>
            <a:endParaRPr lang="en-US"/>
          </a:p>
        </p:txBody>
      </p:sp>
      <p:sp>
        <p:nvSpPr>
          <p:cNvPr id="6" name="Footer Placeholder 5">
            <a:extLst>
              <a:ext uri="{FF2B5EF4-FFF2-40B4-BE49-F238E27FC236}">
                <a16:creationId xmlns:a16="http://schemas.microsoft.com/office/drawing/2014/main" id="{0D8DB51C-A3DC-8F68-AD89-D250758B962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0EA2F721-CFDB-0F5A-C76E-F05A8163180C}"/>
              </a:ext>
            </a:extLst>
          </p:cNvPr>
          <p:cNvSpPr txBox="1">
            <a:spLocks noGrp="1"/>
          </p:cNvSpPr>
          <p:nvPr>
            <p:ph type="sldNum" sz="quarter" idx="8"/>
          </p:nvPr>
        </p:nvSpPr>
        <p:spPr/>
        <p:txBody>
          <a:bodyPr/>
          <a:lstStyle>
            <a:lvl1pPr>
              <a:defRPr/>
            </a:lvl1pPr>
          </a:lstStyle>
          <a:p>
            <a:pPr lvl="0"/>
            <a:fld id="{AA64341D-D206-4A93-BED5-3E179CC35076}" type="slidenum">
              <a:t>‹#›</a:t>
            </a:fld>
            <a:endParaRPr lang="en-US"/>
          </a:p>
        </p:txBody>
      </p:sp>
    </p:spTree>
    <p:extLst>
      <p:ext uri="{BB962C8B-B14F-4D97-AF65-F5344CB8AC3E}">
        <p14:creationId xmlns:p14="http://schemas.microsoft.com/office/powerpoint/2010/main" val="333559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67FB-D456-4D5D-A9AA-883507CB2D57}"/>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EA6ACFFB-C79C-F332-C1E8-286E33DD90A5}"/>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7F6A5082-E187-535A-4E13-6E66B8200B0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7BFC69F-3679-1787-3E26-D8BE89DEEA8E}"/>
              </a:ext>
            </a:extLst>
          </p:cNvPr>
          <p:cNvSpPr txBox="1">
            <a:spLocks noGrp="1"/>
          </p:cNvSpPr>
          <p:nvPr>
            <p:ph type="dt" sz="half" idx="7"/>
          </p:nvPr>
        </p:nvSpPr>
        <p:spPr/>
        <p:txBody>
          <a:bodyPr/>
          <a:lstStyle>
            <a:lvl1pPr>
              <a:defRPr/>
            </a:lvl1pPr>
          </a:lstStyle>
          <a:p>
            <a:pPr lvl="0"/>
            <a:fld id="{F7250C4D-EF8B-4193-8460-2F6DE9681F5E}" type="datetime1">
              <a:rPr lang="en-US"/>
              <a:pPr lvl="0"/>
              <a:t>11/21/2022</a:t>
            </a:fld>
            <a:endParaRPr lang="en-US"/>
          </a:p>
        </p:txBody>
      </p:sp>
      <p:sp>
        <p:nvSpPr>
          <p:cNvPr id="6" name="Footer Placeholder 5">
            <a:extLst>
              <a:ext uri="{FF2B5EF4-FFF2-40B4-BE49-F238E27FC236}">
                <a16:creationId xmlns:a16="http://schemas.microsoft.com/office/drawing/2014/main" id="{0566D7D0-03A7-859B-D825-F6712E0AA861}"/>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34E1BDF-6330-2112-41E7-B6991A7A8A53}"/>
              </a:ext>
            </a:extLst>
          </p:cNvPr>
          <p:cNvSpPr txBox="1">
            <a:spLocks noGrp="1"/>
          </p:cNvSpPr>
          <p:nvPr>
            <p:ph type="sldNum" sz="quarter" idx="8"/>
          </p:nvPr>
        </p:nvSpPr>
        <p:spPr/>
        <p:txBody>
          <a:bodyPr/>
          <a:lstStyle>
            <a:lvl1pPr>
              <a:defRPr/>
            </a:lvl1pPr>
          </a:lstStyle>
          <a:p>
            <a:pPr lvl="0"/>
            <a:fld id="{B4FF4E26-8442-467D-A7B9-67325F425EB2}" type="slidenum">
              <a:t>‹#›</a:t>
            </a:fld>
            <a:endParaRPr lang="en-US"/>
          </a:p>
        </p:txBody>
      </p:sp>
    </p:spTree>
    <p:extLst>
      <p:ext uri="{BB962C8B-B14F-4D97-AF65-F5344CB8AC3E}">
        <p14:creationId xmlns:p14="http://schemas.microsoft.com/office/powerpoint/2010/main" val="28631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10946-71D0-373A-5265-2196601827D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2FEC87FE-F02D-A0E1-534A-0F1177113058}"/>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88953-35E2-8F0A-6696-3FB67BE9FD1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FFFFFF"/>
                </a:solidFill>
                <a:uFillTx/>
                <a:latin typeface="Calibri"/>
              </a:defRPr>
            </a:lvl1pPr>
          </a:lstStyle>
          <a:p>
            <a:pPr lvl="0"/>
            <a:fld id="{BA06BA0E-8DAC-42A2-8EDB-D44C9714DC75}" type="datetime1">
              <a:rPr lang="en-US"/>
              <a:pPr lvl="0"/>
              <a:t>11/21/2022</a:t>
            </a:fld>
            <a:endParaRPr lang="en-US"/>
          </a:p>
        </p:txBody>
      </p:sp>
      <p:sp>
        <p:nvSpPr>
          <p:cNvPr id="5" name="Footer Placeholder 4">
            <a:extLst>
              <a:ext uri="{FF2B5EF4-FFF2-40B4-BE49-F238E27FC236}">
                <a16:creationId xmlns:a16="http://schemas.microsoft.com/office/drawing/2014/main" id="{BD054D5D-7C69-6445-3D40-62A2D8486E80}"/>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US" sz="1200" b="0" i="0" u="none" strike="noStrike" kern="1200" cap="none" spc="0" baseline="0">
                <a:solidFill>
                  <a:srgbClr val="FFFFFF"/>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C46EA238-EE06-1B5A-3C9E-5E349B6D998C}"/>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FFFFFF"/>
                </a:solidFill>
                <a:uFillTx/>
                <a:latin typeface="Calibri"/>
              </a:defRPr>
            </a:lvl1pPr>
          </a:lstStyle>
          <a:p>
            <a:pPr lvl="0"/>
            <a:fld id="{C39B1CC0-BBC9-433E-8B0F-D55F20C24CC7}"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FFFFF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FFFFF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FFFFF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FFFFF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FFFFF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3B3B3B"/>
        </a:solidFill>
        <a:effectLst/>
      </p:bgPr>
    </p:bg>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75C31D31-BAE5-E21D-81E4-317E202D7814}"/>
              </a:ext>
            </a:extLst>
          </p:cNvPr>
          <p:cNvPicPr>
            <a:picLocks noChangeAspect="1"/>
          </p:cNvPicPr>
          <p:nvPr/>
        </p:nvPicPr>
        <p:blipFill>
          <a:blip r:embed="rId2"/>
          <a:stretch>
            <a:fillRect/>
          </a:stretch>
        </p:blipFill>
        <p:spPr>
          <a:xfrm>
            <a:off x="1027328" y="0"/>
            <a:ext cx="2325465" cy="2325465"/>
          </a:xfrm>
          <a:prstGeom prst="rect">
            <a:avLst/>
          </a:prstGeom>
          <a:noFill/>
          <a:ln cap="flat">
            <a:noFill/>
          </a:ln>
        </p:spPr>
      </p:pic>
      <p:sp>
        <p:nvSpPr>
          <p:cNvPr id="3" name="TextBox 10">
            <a:extLst>
              <a:ext uri="{FF2B5EF4-FFF2-40B4-BE49-F238E27FC236}">
                <a16:creationId xmlns:a16="http://schemas.microsoft.com/office/drawing/2014/main" id="{5C4EB442-1180-25C0-F62A-9FDF15201B70}"/>
              </a:ext>
            </a:extLst>
          </p:cNvPr>
          <p:cNvSpPr txBox="1"/>
          <p:nvPr/>
        </p:nvSpPr>
        <p:spPr>
          <a:xfrm>
            <a:off x="870856" y="2380338"/>
            <a:ext cx="8873712" cy="2154436"/>
          </a:xfrm>
          <a:prstGeom prst="rect">
            <a:avLst/>
          </a:prstGeom>
          <a:solidFill>
            <a:srgbClr val="3B3B3B"/>
          </a:solid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6600" b="0" i="0" u="none" strike="noStrike" kern="1200" cap="none" spc="0" baseline="0">
                <a:solidFill>
                  <a:srgbClr val="CA6F06"/>
                </a:solidFill>
                <a:uFillTx/>
                <a:latin typeface="Calibri"/>
              </a:rPr>
              <a:t>Exploratory Data Analysis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000000"/>
                </a:solidFill>
                <a:uFillTx/>
                <a:latin typeface="Calibri"/>
              </a:rPr>
              <a:t>Cab Investment</a:t>
            </a:r>
            <a:endParaRPr lang="en-US" sz="40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0" cap="none" spc="0" baseline="0">
                <a:solidFill>
                  <a:srgbClr val="000000"/>
                </a:solidFill>
                <a:uFillTx/>
                <a:latin typeface="Calibri"/>
              </a:rPr>
              <a:t>18/11/2022</a:t>
            </a:r>
            <a:endParaRPr lang="en-US" sz="40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33DA-6576-1CE5-3596-E9B68B5BEDFD}"/>
              </a:ext>
            </a:extLst>
          </p:cNvPr>
          <p:cNvSpPr txBox="1">
            <a:spLocks noGrp="1"/>
          </p:cNvSpPr>
          <p:nvPr>
            <p:ph type="title"/>
          </p:nvPr>
        </p:nvSpPr>
        <p:spPr>
          <a:xfrm>
            <a:off x="838203" y="330409"/>
            <a:ext cx="10515600" cy="656639"/>
          </a:xfrm>
        </p:spPr>
        <p:txBody>
          <a:bodyPr>
            <a:noAutofit/>
          </a:bodyPr>
          <a:lstStyle/>
          <a:p>
            <a:pPr lvl="0"/>
            <a:r>
              <a:rPr lang="en-US" sz="2800" dirty="0">
                <a:solidFill>
                  <a:srgbClr val="CA6F06"/>
                </a:solidFill>
              </a:rPr>
              <a:t>Yellow Cab company has travelled more km than the Pink Cab company.</a:t>
            </a:r>
            <a:br>
              <a:rPr lang="en-US" sz="2800" dirty="0">
                <a:solidFill>
                  <a:srgbClr val="CA6F06"/>
                </a:solidFill>
              </a:rPr>
            </a:br>
            <a:endParaRPr lang="en-GB" sz="2800" dirty="0">
              <a:solidFill>
                <a:srgbClr val="CA6F06"/>
              </a:solidFill>
            </a:endParaRPr>
          </a:p>
        </p:txBody>
      </p:sp>
      <p:pic>
        <p:nvPicPr>
          <p:cNvPr id="3" name="Content Placeholder 3">
            <a:extLst>
              <a:ext uri="{FF2B5EF4-FFF2-40B4-BE49-F238E27FC236}">
                <a16:creationId xmlns:a16="http://schemas.microsoft.com/office/drawing/2014/main" id="{C9B93115-0BA2-7496-3150-22B31169A344}"/>
              </a:ext>
            </a:extLst>
          </p:cNvPr>
          <p:cNvPicPr>
            <a:picLocks noGrp="1" noChangeAspect="1"/>
          </p:cNvPicPr>
          <p:nvPr>
            <p:ph idx="1"/>
          </p:nvPr>
        </p:nvPicPr>
        <p:blipFill>
          <a:blip r:embed="rId2"/>
          <a:stretch>
            <a:fillRect/>
          </a:stretch>
        </p:blipFill>
        <p:spPr>
          <a:xfrm>
            <a:off x="1018568" y="1021768"/>
            <a:ext cx="8785189" cy="2581159"/>
          </a:xfrm>
        </p:spPr>
      </p:pic>
      <p:pic>
        <p:nvPicPr>
          <p:cNvPr id="4" name="Picture 4">
            <a:extLst>
              <a:ext uri="{FF2B5EF4-FFF2-40B4-BE49-F238E27FC236}">
                <a16:creationId xmlns:a16="http://schemas.microsoft.com/office/drawing/2014/main" id="{0FE80D67-95B3-EA0D-D186-663F42E1B8A9}"/>
              </a:ext>
            </a:extLst>
          </p:cNvPr>
          <p:cNvPicPr>
            <a:picLocks noChangeAspect="1"/>
          </p:cNvPicPr>
          <p:nvPr/>
        </p:nvPicPr>
        <p:blipFill>
          <a:blip r:embed="rId3"/>
          <a:stretch>
            <a:fillRect/>
          </a:stretch>
        </p:blipFill>
        <p:spPr>
          <a:xfrm>
            <a:off x="838203" y="3429000"/>
            <a:ext cx="9544287" cy="3041550"/>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7D2A-8734-55E2-7865-2680948C59A0}"/>
              </a:ext>
            </a:extLst>
          </p:cNvPr>
          <p:cNvSpPr txBox="1">
            <a:spLocks noGrp="1"/>
          </p:cNvSpPr>
          <p:nvPr>
            <p:ph type="title"/>
          </p:nvPr>
        </p:nvSpPr>
        <p:spPr>
          <a:xfrm>
            <a:off x="838203" y="295676"/>
            <a:ext cx="10515600" cy="1325559"/>
          </a:xfrm>
        </p:spPr>
        <p:txBody>
          <a:bodyPr>
            <a:normAutofit/>
          </a:bodyPr>
          <a:lstStyle/>
          <a:p>
            <a:pPr lvl="0"/>
            <a:r>
              <a:rPr lang="en-GB" sz="2800" dirty="0">
                <a:solidFill>
                  <a:srgbClr val="CA6F06"/>
                </a:solidFill>
              </a:rPr>
              <a:t>The average price charged per KM travelled by Pink Cab is 10.57</a:t>
            </a:r>
            <a:br>
              <a:rPr lang="en-GB" sz="2800" dirty="0">
                <a:solidFill>
                  <a:srgbClr val="CA6F06"/>
                </a:solidFill>
              </a:rPr>
            </a:br>
            <a:r>
              <a:rPr lang="en-GB" sz="2800" dirty="0">
                <a:solidFill>
                  <a:srgbClr val="CA6F06"/>
                </a:solidFill>
              </a:rPr>
              <a:t>The average price charged per KM travelled by Yellow is 12.79</a:t>
            </a:r>
          </a:p>
        </p:txBody>
      </p:sp>
      <p:pic>
        <p:nvPicPr>
          <p:cNvPr id="3" name="Content Placeholder 5">
            <a:extLst>
              <a:ext uri="{FF2B5EF4-FFF2-40B4-BE49-F238E27FC236}">
                <a16:creationId xmlns:a16="http://schemas.microsoft.com/office/drawing/2014/main" id="{256706C7-6BED-154C-EE16-930062E497F0}"/>
              </a:ext>
            </a:extLst>
          </p:cNvPr>
          <p:cNvPicPr>
            <a:picLocks noGrp="1" noChangeAspect="1"/>
          </p:cNvPicPr>
          <p:nvPr>
            <p:ph idx="1"/>
          </p:nvPr>
        </p:nvPicPr>
        <p:blipFill>
          <a:blip r:embed="rId2"/>
          <a:stretch>
            <a:fillRect/>
          </a:stretch>
        </p:blipFill>
        <p:spPr>
          <a:xfrm>
            <a:off x="1134322" y="2096838"/>
            <a:ext cx="3217581" cy="2903430"/>
          </a:xfrm>
        </p:spPr>
      </p:pic>
      <p:pic>
        <p:nvPicPr>
          <p:cNvPr id="4" name="Picture 6">
            <a:extLst>
              <a:ext uri="{FF2B5EF4-FFF2-40B4-BE49-F238E27FC236}">
                <a16:creationId xmlns:a16="http://schemas.microsoft.com/office/drawing/2014/main" id="{AA238BCC-A3A6-2F10-820C-7CB30D120D6F}"/>
              </a:ext>
            </a:extLst>
          </p:cNvPr>
          <p:cNvPicPr>
            <a:picLocks noChangeAspect="1"/>
          </p:cNvPicPr>
          <p:nvPr/>
        </p:nvPicPr>
        <p:blipFill>
          <a:blip r:embed="rId3"/>
          <a:stretch>
            <a:fillRect/>
          </a:stretch>
        </p:blipFill>
        <p:spPr>
          <a:xfrm>
            <a:off x="4807412" y="1939003"/>
            <a:ext cx="4429125" cy="3295653"/>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33DE-32D6-3E55-FBD9-A199F568BFF8}"/>
              </a:ext>
            </a:extLst>
          </p:cNvPr>
          <p:cNvSpPr txBox="1">
            <a:spLocks noGrp="1"/>
          </p:cNvSpPr>
          <p:nvPr>
            <p:ph type="title"/>
          </p:nvPr>
        </p:nvSpPr>
        <p:spPr/>
        <p:txBody>
          <a:bodyPr>
            <a:normAutofit/>
          </a:bodyPr>
          <a:lstStyle/>
          <a:p>
            <a:pPr lvl="0"/>
            <a:r>
              <a:rPr lang="en-US" sz="2800" dirty="0">
                <a:solidFill>
                  <a:srgbClr val="CA6F06"/>
                </a:solidFill>
              </a:rPr>
              <a:t>Pink Cab company has in all three years a lower number of customers comparing to the Yellow Cab company</a:t>
            </a:r>
            <a:r>
              <a:rPr lang="en-US" sz="2800" dirty="0"/>
              <a:t>.</a:t>
            </a:r>
            <a:endParaRPr lang="en-GB" sz="2800" dirty="0"/>
          </a:p>
        </p:txBody>
      </p:sp>
      <p:pic>
        <p:nvPicPr>
          <p:cNvPr id="3" name="Content Placeholder 3">
            <a:extLst>
              <a:ext uri="{FF2B5EF4-FFF2-40B4-BE49-F238E27FC236}">
                <a16:creationId xmlns:a16="http://schemas.microsoft.com/office/drawing/2014/main" id="{E1917306-E23B-76C1-C2C0-5C12F60DA4AF}"/>
              </a:ext>
            </a:extLst>
          </p:cNvPr>
          <p:cNvPicPr>
            <a:picLocks noGrp="1" noChangeAspect="1"/>
          </p:cNvPicPr>
          <p:nvPr>
            <p:ph idx="1"/>
          </p:nvPr>
        </p:nvPicPr>
        <p:blipFill>
          <a:blip r:embed="rId2"/>
          <a:stretch>
            <a:fillRect/>
          </a:stretch>
        </p:blipFill>
        <p:spPr>
          <a:xfrm>
            <a:off x="1423684" y="2010564"/>
            <a:ext cx="8414793" cy="398145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6586-504B-6521-864D-8F25386E6C42}"/>
              </a:ext>
            </a:extLst>
          </p:cNvPr>
          <p:cNvSpPr txBox="1">
            <a:spLocks noGrp="1"/>
          </p:cNvSpPr>
          <p:nvPr>
            <p:ph type="title"/>
          </p:nvPr>
        </p:nvSpPr>
        <p:spPr/>
        <p:txBody>
          <a:bodyPr>
            <a:normAutofit/>
          </a:bodyPr>
          <a:lstStyle/>
          <a:p>
            <a:pPr lvl="0"/>
            <a:r>
              <a:rPr lang="en-GB" sz="2800" dirty="0">
                <a:solidFill>
                  <a:srgbClr val="CA6F06"/>
                </a:solidFill>
              </a:rPr>
              <a:t>In the year 2017 both companies had the most customers and in the 2016 both companies had the least customers.</a:t>
            </a:r>
          </a:p>
        </p:txBody>
      </p:sp>
      <p:pic>
        <p:nvPicPr>
          <p:cNvPr id="3" name="Content Placeholder 4" descr="Chart, bar chart&#10;&#10;Description automatically generated">
            <a:extLst>
              <a:ext uri="{FF2B5EF4-FFF2-40B4-BE49-F238E27FC236}">
                <a16:creationId xmlns:a16="http://schemas.microsoft.com/office/drawing/2014/main" id="{E261E833-47A4-E327-F698-12ECA11A9B06}"/>
              </a:ext>
            </a:extLst>
          </p:cNvPr>
          <p:cNvPicPr>
            <a:picLocks noGrp="1" noChangeAspect="1"/>
          </p:cNvPicPr>
          <p:nvPr>
            <p:ph idx="1"/>
          </p:nvPr>
        </p:nvPicPr>
        <p:blipFill>
          <a:blip r:embed="rId2"/>
          <a:stretch>
            <a:fillRect/>
          </a:stretch>
        </p:blipFill>
        <p:spPr>
          <a:xfrm>
            <a:off x="983848" y="1825627"/>
            <a:ext cx="9907926" cy="435133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D2918-2489-5CE8-94DC-B6BE229DCF87}"/>
              </a:ext>
            </a:extLst>
          </p:cNvPr>
          <p:cNvSpPr txBox="1">
            <a:spLocks noGrp="1"/>
          </p:cNvSpPr>
          <p:nvPr>
            <p:ph type="title"/>
          </p:nvPr>
        </p:nvSpPr>
        <p:spPr/>
        <p:txBody>
          <a:bodyPr/>
          <a:lstStyle/>
          <a:p>
            <a:pPr lvl="0"/>
            <a:r>
              <a:rPr lang="en-US" dirty="0">
                <a:solidFill>
                  <a:srgbClr val="CA6F06"/>
                </a:solidFill>
              </a:rPr>
              <a:t>Recommendations</a:t>
            </a:r>
            <a:endParaRPr lang="en-GB" dirty="0">
              <a:solidFill>
                <a:srgbClr val="CA6F06"/>
              </a:solidFill>
            </a:endParaRPr>
          </a:p>
        </p:txBody>
      </p:sp>
      <p:sp>
        <p:nvSpPr>
          <p:cNvPr id="3" name="Content Placeholder 2">
            <a:extLst>
              <a:ext uri="{FF2B5EF4-FFF2-40B4-BE49-F238E27FC236}">
                <a16:creationId xmlns:a16="http://schemas.microsoft.com/office/drawing/2014/main" id="{CA8E3FA3-A96A-B50A-5113-DD2217854386}"/>
              </a:ext>
            </a:extLst>
          </p:cNvPr>
          <p:cNvSpPr txBox="1">
            <a:spLocks noGrp="1"/>
          </p:cNvSpPr>
          <p:nvPr>
            <p:ph idx="1"/>
          </p:nvPr>
        </p:nvSpPr>
        <p:spPr>
          <a:xfrm>
            <a:off x="838203" y="1860346"/>
            <a:ext cx="10515600" cy="4351336"/>
          </a:xfrm>
        </p:spPr>
        <p:txBody>
          <a:bodyPr/>
          <a:lstStyle/>
          <a:p>
            <a:pPr lvl="0" algn="just">
              <a:lnSpc>
                <a:spcPct val="70000"/>
              </a:lnSpc>
            </a:pPr>
            <a:r>
              <a:rPr lang="en-US" dirty="0">
                <a:solidFill>
                  <a:srgbClr val="CA6F06"/>
                </a:solidFill>
              </a:rPr>
              <a:t>Yellow Cab company has higher margins than the Pink Cab company.</a:t>
            </a:r>
          </a:p>
          <a:p>
            <a:pPr lvl="0" algn="just">
              <a:lnSpc>
                <a:spcPct val="70000"/>
              </a:lnSpc>
            </a:pPr>
            <a:r>
              <a:rPr lang="en-US" dirty="0">
                <a:solidFill>
                  <a:srgbClr val="CA6F06"/>
                </a:solidFill>
              </a:rPr>
              <a:t>Yellow Cab has more customers than Pink Cab </a:t>
            </a:r>
          </a:p>
          <a:p>
            <a:pPr lvl="0" algn="just">
              <a:lnSpc>
                <a:spcPct val="70000"/>
              </a:lnSpc>
            </a:pPr>
            <a:r>
              <a:rPr lang="en-US" dirty="0">
                <a:solidFill>
                  <a:srgbClr val="CA6F06"/>
                </a:solidFill>
              </a:rPr>
              <a:t>Yellow Cab has travelled more KM than Pink Cab </a:t>
            </a:r>
          </a:p>
          <a:p>
            <a:pPr lvl="0" algn="just">
              <a:lnSpc>
                <a:spcPct val="70000"/>
              </a:lnSpc>
            </a:pPr>
            <a:r>
              <a:rPr lang="en-US" dirty="0">
                <a:solidFill>
                  <a:srgbClr val="CA6F06"/>
                </a:solidFill>
              </a:rPr>
              <a:t>Both companies take most payments by card and have more male than female.</a:t>
            </a:r>
          </a:p>
          <a:p>
            <a:pPr lvl="0" algn="just">
              <a:lnSpc>
                <a:spcPct val="70000"/>
              </a:lnSpc>
            </a:pPr>
            <a:r>
              <a:rPr lang="en-US" dirty="0">
                <a:solidFill>
                  <a:srgbClr val="CA6F06"/>
                </a:solidFill>
              </a:rPr>
              <a:t>The price charged per Km by Pink Cab company is lower than the Yellow Cab company.</a:t>
            </a:r>
          </a:p>
          <a:p>
            <a:pPr lvl="0" algn="just">
              <a:lnSpc>
                <a:spcPct val="70000"/>
              </a:lnSpc>
            </a:pPr>
            <a:r>
              <a:rPr lang="en-US" dirty="0">
                <a:solidFill>
                  <a:srgbClr val="CA6F06"/>
                </a:solidFill>
              </a:rPr>
              <a:t>Yellow Company has more customers even if the price charged is higher than Pink Cab</a:t>
            </a:r>
          </a:p>
          <a:p>
            <a:pPr lvl="0" algn="just">
              <a:lnSpc>
                <a:spcPct val="70000"/>
              </a:lnSpc>
            </a:pPr>
            <a:r>
              <a:rPr lang="en-US" dirty="0">
                <a:solidFill>
                  <a:srgbClr val="CA6F06"/>
                </a:solidFill>
              </a:rPr>
              <a:t>Age has no influence over margins of both cab companies</a:t>
            </a:r>
          </a:p>
          <a:p>
            <a:pPr lvl="0" algn="just">
              <a:lnSpc>
                <a:spcPct val="70000"/>
              </a:lnSpc>
            </a:pPr>
            <a:r>
              <a:rPr lang="en-US" dirty="0">
                <a:solidFill>
                  <a:srgbClr val="CA6F06"/>
                </a:solidFill>
              </a:rPr>
              <a:t>From all this insights is advisable to invest in Yellow Cab.</a:t>
            </a:r>
          </a:p>
          <a:p>
            <a:pPr lvl="0">
              <a:lnSpc>
                <a:spcPct val="70000"/>
              </a:lnSpc>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9249-0829-1F84-E9E9-766939FE586A}"/>
              </a:ext>
            </a:extLst>
          </p:cNvPr>
          <p:cNvSpPr txBox="1">
            <a:spLocks noGrp="1"/>
          </p:cNvSpPr>
          <p:nvPr>
            <p:ph type="ctrTitle"/>
          </p:nvPr>
        </p:nvSpPr>
        <p:spPr>
          <a:xfrm rot="5400013">
            <a:off x="-3406141" y="3406130"/>
            <a:ext cx="6858000" cy="45719"/>
          </a:xfrm>
          <a:solidFill>
            <a:srgbClr val="3B3B3B"/>
          </a:solidFill>
        </p:spPr>
        <p:txBody>
          <a:bodyPr anchor="t">
            <a:normAutofit fontScale="90000"/>
          </a:bodyPr>
          <a:lstStyle/>
          <a:p>
            <a:endParaRPr lang="en-GB" dirty="0"/>
          </a:p>
        </p:txBody>
      </p:sp>
      <p:sp>
        <p:nvSpPr>
          <p:cNvPr id="3" name="Subtitle 5">
            <a:extLst>
              <a:ext uri="{FF2B5EF4-FFF2-40B4-BE49-F238E27FC236}">
                <a16:creationId xmlns:a16="http://schemas.microsoft.com/office/drawing/2014/main" id="{6FA4162C-B151-2E56-7C2E-84F4499C38A5}"/>
              </a:ext>
            </a:extLst>
          </p:cNvPr>
          <p:cNvSpPr txBox="1">
            <a:spLocks noGrp="1"/>
          </p:cNvSpPr>
          <p:nvPr>
            <p:ph type="subTitle" idx="1"/>
          </p:nvPr>
        </p:nvSpPr>
        <p:spPr>
          <a:xfrm>
            <a:off x="2615878" y="2481946"/>
            <a:ext cx="8095668" cy="1655758"/>
          </a:xfrm>
        </p:spPr>
        <p:txBody>
          <a:bodyPr/>
          <a:lstStyle/>
          <a:p>
            <a:pPr lvl="0"/>
            <a:r>
              <a:rPr lang="en-US" sz="6600" dirty="0">
                <a:solidFill>
                  <a:srgbClr val="FF6600"/>
                </a:solidFill>
              </a:rPr>
              <a:t>Thank You</a:t>
            </a:r>
          </a:p>
          <a:p>
            <a:pPr lvl="0"/>
            <a:endParaRPr lang="en-US" sz="6600" dirty="0">
              <a:solidFill>
                <a:srgbClr val="FF6600"/>
              </a:solidFill>
            </a:endParaRPr>
          </a:p>
        </p:txBody>
      </p:sp>
      <p:pic>
        <p:nvPicPr>
          <p:cNvPr id="4" name="Picture 3">
            <a:extLst>
              <a:ext uri="{FF2B5EF4-FFF2-40B4-BE49-F238E27FC236}">
                <a16:creationId xmlns:a16="http://schemas.microsoft.com/office/drawing/2014/main" id="{5D2148F6-DBB5-DE24-756D-70B1CEC73914}"/>
              </a:ext>
            </a:extLst>
          </p:cNvPr>
          <p:cNvPicPr>
            <a:picLocks noChangeAspect="1"/>
          </p:cNvPicPr>
          <p:nvPr/>
        </p:nvPicPr>
        <p:blipFill>
          <a:blip r:embed="rId2"/>
          <a:stretch>
            <a:fillRect/>
          </a:stretch>
        </p:blipFill>
        <p:spPr>
          <a:xfrm>
            <a:off x="0" y="5863772"/>
            <a:ext cx="1654625" cy="994236"/>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139F-BC7F-F565-BC27-C2C5B9922570}"/>
              </a:ext>
            </a:extLst>
          </p:cNvPr>
          <p:cNvSpPr txBox="1">
            <a:spLocks noGrp="1"/>
          </p:cNvSpPr>
          <p:nvPr>
            <p:ph type="ctrTitle"/>
          </p:nvPr>
        </p:nvSpPr>
        <p:spPr>
          <a:xfrm>
            <a:off x="1524003" y="1122361"/>
            <a:ext cx="9144000" cy="961080"/>
          </a:xfrm>
          <a:solidFill>
            <a:srgbClr val="3B3B3B"/>
          </a:solidFill>
        </p:spPr>
        <p:txBody>
          <a:bodyPr anchor="t"/>
          <a:lstStyle/>
          <a:p>
            <a:pPr lvl="0"/>
            <a:br>
              <a:rPr lang="en-US" sz="4400"/>
            </a:br>
            <a:br>
              <a:rPr lang="en-US" sz="4400"/>
            </a:br>
            <a:br>
              <a:rPr lang="en-US" sz="4400"/>
            </a:br>
            <a:r>
              <a:rPr lang="en-US" sz="4400" b="1">
                <a:solidFill>
                  <a:srgbClr val="FF6600"/>
                </a:solidFill>
              </a:rPr>
              <a:t>Agenda</a:t>
            </a:r>
          </a:p>
        </p:txBody>
      </p:sp>
      <p:sp>
        <p:nvSpPr>
          <p:cNvPr id="3" name="Subtitle 2">
            <a:extLst>
              <a:ext uri="{FF2B5EF4-FFF2-40B4-BE49-F238E27FC236}">
                <a16:creationId xmlns:a16="http://schemas.microsoft.com/office/drawing/2014/main" id="{EBE51410-4F18-32D3-73DF-C177328CF9D7}"/>
              </a:ext>
            </a:extLst>
          </p:cNvPr>
          <p:cNvSpPr txBox="1">
            <a:spLocks noGrp="1"/>
          </p:cNvSpPr>
          <p:nvPr>
            <p:ph type="subTitle" idx="1"/>
          </p:nvPr>
        </p:nvSpPr>
        <p:spPr>
          <a:xfrm>
            <a:off x="1524003" y="2546430"/>
            <a:ext cx="9144000" cy="3576575"/>
          </a:xfrm>
        </p:spPr>
        <p:txBody>
          <a:bodyPr anchorCtr="0"/>
          <a:lstStyle/>
          <a:p>
            <a:pPr lvl="0">
              <a:lnSpc>
                <a:spcPct val="70000"/>
              </a:lnSpc>
            </a:pPr>
            <a:endParaRPr lang="en-US" sz="2000" dirty="0">
              <a:solidFill>
                <a:srgbClr val="FF6600"/>
              </a:solidFill>
            </a:endParaRPr>
          </a:p>
          <a:p>
            <a:pPr lvl="0" algn="just">
              <a:lnSpc>
                <a:spcPct val="70000"/>
              </a:lnSpc>
            </a:pPr>
            <a:r>
              <a:rPr lang="en-US" sz="2000" dirty="0">
                <a:solidFill>
                  <a:srgbClr val="FF6600"/>
                </a:solidFill>
              </a:rPr>
              <a:t>   </a:t>
            </a:r>
          </a:p>
          <a:p>
            <a:pPr lvl="0" algn="just">
              <a:lnSpc>
                <a:spcPct val="70000"/>
              </a:lnSpc>
            </a:pPr>
            <a:r>
              <a:rPr lang="en-US" dirty="0">
                <a:solidFill>
                  <a:srgbClr val="FF6600"/>
                </a:solidFill>
              </a:rPr>
              <a:t>         </a:t>
            </a:r>
            <a:endParaRPr lang="en-US" dirty="0">
              <a:solidFill>
                <a:srgbClr val="CA6F06"/>
              </a:solidFill>
            </a:endParaRPr>
          </a:p>
          <a:p>
            <a:pPr lvl="0" algn="just">
              <a:lnSpc>
                <a:spcPct val="70000"/>
              </a:lnSpc>
            </a:pPr>
            <a:r>
              <a:rPr lang="en-US" dirty="0">
                <a:solidFill>
                  <a:srgbClr val="CA6F06"/>
                </a:solidFill>
              </a:rPr>
              <a:t>        </a:t>
            </a:r>
          </a:p>
          <a:p>
            <a:pPr lvl="0" algn="just">
              <a:lnSpc>
                <a:spcPct val="70000"/>
              </a:lnSpc>
            </a:pPr>
            <a:r>
              <a:rPr lang="en-US" dirty="0">
                <a:solidFill>
                  <a:srgbClr val="CA6F06"/>
                </a:solidFill>
              </a:rPr>
              <a:t>         Problem Statement</a:t>
            </a:r>
          </a:p>
          <a:p>
            <a:pPr lvl="0" algn="just">
              <a:lnSpc>
                <a:spcPct val="70000"/>
              </a:lnSpc>
            </a:pPr>
            <a:r>
              <a:rPr lang="en-US" dirty="0">
                <a:solidFill>
                  <a:srgbClr val="CA6F06"/>
                </a:solidFill>
              </a:rPr>
              <a:t>         Approach</a:t>
            </a:r>
          </a:p>
          <a:p>
            <a:pPr lvl="0" algn="just">
              <a:lnSpc>
                <a:spcPct val="70000"/>
              </a:lnSpc>
            </a:pPr>
            <a:r>
              <a:rPr lang="en-US" dirty="0">
                <a:solidFill>
                  <a:srgbClr val="CA6F06"/>
                </a:solidFill>
              </a:rPr>
              <a:t>         EDA</a:t>
            </a:r>
          </a:p>
          <a:p>
            <a:pPr lvl="0" algn="just">
              <a:lnSpc>
                <a:spcPct val="70000"/>
              </a:lnSpc>
            </a:pPr>
            <a:r>
              <a:rPr lang="en-US" dirty="0">
                <a:solidFill>
                  <a:srgbClr val="CA6F06"/>
                </a:solidFill>
              </a:rPr>
              <a:t>         EDA Summary</a:t>
            </a:r>
          </a:p>
          <a:p>
            <a:pPr lvl="0" algn="just">
              <a:lnSpc>
                <a:spcPct val="70000"/>
              </a:lnSpc>
            </a:pPr>
            <a:r>
              <a:rPr lang="en-US" dirty="0">
                <a:solidFill>
                  <a:srgbClr val="CA6F06"/>
                </a:solidFill>
              </a:rPr>
              <a:t>         Recommendations</a:t>
            </a:r>
          </a:p>
          <a:p>
            <a:pPr lvl="0">
              <a:lnSpc>
                <a:spcPct val="70000"/>
              </a:lnSpc>
            </a:pPr>
            <a:endParaRPr lang="en-US" sz="2700" dirty="0">
              <a:solidFill>
                <a:srgbClr val="CA6F06"/>
              </a:solidFill>
            </a:endParaRPr>
          </a:p>
          <a:p>
            <a:pPr lvl="0">
              <a:lnSpc>
                <a:spcPct val="70000"/>
              </a:lnSpc>
            </a:pPr>
            <a:endParaRPr lang="en-US" sz="2000" dirty="0">
              <a:solidFill>
                <a:srgbClr val="CA6F06"/>
              </a:solidFill>
            </a:endParaRPr>
          </a:p>
          <a:p>
            <a:pPr lvl="0">
              <a:lnSpc>
                <a:spcPct val="70000"/>
              </a:lnSpc>
            </a:pPr>
            <a:endParaRPr lang="en-US" sz="2000" dirty="0">
              <a:solidFill>
                <a:srgbClr val="FF6600"/>
              </a:solidFill>
            </a:endParaRPr>
          </a:p>
        </p:txBody>
      </p:sp>
      <p:pic>
        <p:nvPicPr>
          <p:cNvPr id="4" name="Picture 3">
            <a:extLst>
              <a:ext uri="{FF2B5EF4-FFF2-40B4-BE49-F238E27FC236}">
                <a16:creationId xmlns:a16="http://schemas.microsoft.com/office/drawing/2014/main" id="{134A8E01-86CC-2DD3-F502-75C92813131F}"/>
              </a:ext>
            </a:extLst>
          </p:cNvPr>
          <p:cNvPicPr>
            <a:picLocks noChangeAspect="1"/>
          </p:cNvPicPr>
          <p:nvPr/>
        </p:nvPicPr>
        <p:blipFill>
          <a:blip r:embed="rId2"/>
          <a:stretch>
            <a:fillRect/>
          </a:stretch>
        </p:blipFill>
        <p:spPr>
          <a:xfrm>
            <a:off x="0" y="5863772"/>
            <a:ext cx="1654625" cy="994236"/>
          </a:xfrm>
          <a:prstGeom prst="rect">
            <a:avLst/>
          </a:prstGeom>
          <a:noFill/>
          <a:ln cap="flat">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C0EA-10DC-A404-031B-2C1D3716E951}"/>
              </a:ext>
            </a:extLst>
          </p:cNvPr>
          <p:cNvSpPr txBox="1">
            <a:spLocks noGrp="1"/>
          </p:cNvSpPr>
          <p:nvPr>
            <p:ph type="title"/>
          </p:nvPr>
        </p:nvSpPr>
        <p:spPr>
          <a:xfrm>
            <a:off x="838203" y="330400"/>
            <a:ext cx="10515600" cy="1325559"/>
          </a:xfrm>
        </p:spPr>
        <p:txBody>
          <a:bodyPr/>
          <a:lstStyle/>
          <a:p>
            <a:pPr lvl="0"/>
            <a:r>
              <a:rPr lang="en-US">
                <a:solidFill>
                  <a:srgbClr val="CA6F06"/>
                </a:solidFill>
              </a:rPr>
              <a:t>Problem Statement</a:t>
            </a:r>
            <a:endParaRPr lang="en-GB">
              <a:solidFill>
                <a:srgbClr val="CA6F06"/>
              </a:solidFill>
            </a:endParaRPr>
          </a:p>
        </p:txBody>
      </p:sp>
      <p:sp>
        <p:nvSpPr>
          <p:cNvPr id="3" name="Content Placeholder 2">
            <a:extLst>
              <a:ext uri="{FF2B5EF4-FFF2-40B4-BE49-F238E27FC236}">
                <a16:creationId xmlns:a16="http://schemas.microsoft.com/office/drawing/2014/main" id="{4A1862B7-732B-41CA-C5BC-9F33B50F94C8}"/>
              </a:ext>
            </a:extLst>
          </p:cNvPr>
          <p:cNvSpPr txBox="1">
            <a:spLocks noGrp="1"/>
          </p:cNvSpPr>
          <p:nvPr>
            <p:ph idx="1"/>
          </p:nvPr>
        </p:nvSpPr>
        <p:spPr/>
        <p:txBody>
          <a:bodyPr/>
          <a:lstStyle/>
          <a:p>
            <a:pPr lvl="0"/>
            <a:r>
              <a:rPr lang="en-US">
                <a:solidFill>
                  <a:srgbClr val="CA6F06"/>
                </a:solidFill>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lvl="0"/>
            <a:r>
              <a:rPr lang="en-GB">
                <a:solidFill>
                  <a:srgbClr val="CA6F06"/>
                </a:solidFill>
              </a:rPr>
              <a:t>Objective: To provide actionable insights to help XYZ company to choose the best investment in the Cab industry</a:t>
            </a:r>
            <a:r>
              <a:rPr lang="en-GB"/>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88F9-223A-A290-9D0B-5A829C68AF87}"/>
              </a:ext>
            </a:extLst>
          </p:cNvPr>
          <p:cNvSpPr txBox="1">
            <a:spLocks noGrp="1"/>
          </p:cNvSpPr>
          <p:nvPr>
            <p:ph type="title"/>
          </p:nvPr>
        </p:nvSpPr>
        <p:spPr/>
        <p:txBody>
          <a:bodyPr/>
          <a:lstStyle/>
          <a:p>
            <a:pPr lvl="0"/>
            <a:r>
              <a:rPr lang="en-US">
                <a:solidFill>
                  <a:srgbClr val="CA6F06"/>
                </a:solidFill>
              </a:rPr>
              <a:t>Approach</a:t>
            </a:r>
            <a:endParaRPr lang="en-GB">
              <a:solidFill>
                <a:srgbClr val="CA6F06"/>
              </a:solidFill>
            </a:endParaRPr>
          </a:p>
        </p:txBody>
      </p:sp>
      <p:sp>
        <p:nvSpPr>
          <p:cNvPr id="3" name="Content Placeholder 2">
            <a:extLst>
              <a:ext uri="{FF2B5EF4-FFF2-40B4-BE49-F238E27FC236}">
                <a16:creationId xmlns:a16="http://schemas.microsoft.com/office/drawing/2014/main" id="{A871AE1E-C954-0FD0-755B-583DBFDE856D}"/>
              </a:ext>
            </a:extLst>
          </p:cNvPr>
          <p:cNvSpPr txBox="1">
            <a:spLocks noGrp="1"/>
          </p:cNvSpPr>
          <p:nvPr>
            <p:ph idx="1"/>
          </p:nvPr>
        </p:nvSpPr>
        <p:spPr/>
        <p:txBody>
          <a:bodyPr/>
          <a:lstStyle/>
          <a:p>
            <a:pPr lvl="0"/>
            <a:r>
              <a:rPr lang="en-US">
                <a:solidFill>
                  <a:srgbClr val="CA6F06"/>
                </a:solidFill>
              </a:rPr>
              <a:t>To understand Data</a:t>
            </a:r>
          </a:p>
          <a:p>
            <a:pPr lvl="0"/>
            <a:r>
              <a:rPr lang="en-US">
                <a:solidFill>
                  <a:srgbClr val="CA6F06"/>
                </a:solidFill>
              </a:rPr>
              <a:t>To compare the two Cab Companies</a:t>
            </a:r>
          </a:p>
          <a:p>
            <a:pPr lvl="0"/>
            <a:r>
              <a:rPr lang="en-US">
                <a:solidFill>
                  <a:srgbClr val="CA6F06"/>
                </a:solidFill>
              </a:rPr>
              <a:t>To find the most profitable Cab Company</a:t>
            </a:r>
          </a:p>
          <a:p>
            <a:pPr lvl="0"/>
            <a:r>
              <a:rPr lang="en-US">
                <a:solidFill>
                  <a:srgbClr val="CA6F06"/>
                </a:solidFill>
              </a:rPr>
              <a:t>To make recommendations for investment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90F5-C4AF-5C85-5283-857EE89F1A76}"/>
              </a:ext>
            </a:extLst>
          </p:cNvPr>
          <p:cNvSpPr txBox="1">
            <a:spLocks noGrp="1"/>
          </p:cNvSpPr>
          <p:nvPr>
            <p:ph type="title"/>
          </p:nvPr>
        </p:nvSpPr>
        <p:spPr/>
        <p:txBody>
          <a:bodyPr/>
          <a:lstStyle/>
          <a:p>
            <a:pPr lvl="0"/>
            <a:r>
              <a:rPr lang="en-US">
                <a:solidFill>
                  <a:srgbClr val="CA6F06"/>
                </a:solidFill>
              </a:rPr>
              <a:t>Data Understanding</a:t>
            </a:r>
            <a:endParaRPr lang="en-GB">
              <a:solidFill>
                <a:srgbClr val="CA6F06"/>
              </a:solidFill>
            </a:endParaRPr>
          </a:p>
        </p:txBody>
      </p:sp>
      <p:sp>
        <p:nvSpPr>
          <p:cNvPr id="3" name="Content Placeholder 2">
            <a:extLst>
              <a:ext uri="{FF2B5EF4-FFF2-40B4-BE49-F238E27FC236}">
                <a16:creationId xmlns:a16="http://schemas.microsoft.com/office/drawing/2014/main" id="{37C0F967-5456-0EC6-5EA9-2A405EB492B1}"/>
              </a:ext>
            </a:extLst>
          </p:cNvPr>
          <p:cNvSpPr txBox="1">
            <a:spLocks noGrp="1"/>
          </p:cNvSpPr>
          <p:nvPr>
            <p:ph idx="1"/>
          </p:nvPr>
        </p:nvSpPr>
        <p:spPr/>
        <p:txBody>
          <a:bodyPr/>
          <a:lstStyle/>
          <a:p>
            <a:pPr lvl="0"/>
            <a:r>
              <a:rPr lang="en-US">
                <a:solidFill>
                  <a:srgbClr val="CA6F06"/>
                </a:solidFill>
              </a:rPr>
              <a:t>The final dataset comprised of three datasets Customer_ID_df, Transaction_ID_df and Cab_Data_df; the City_df dataset has not been used due to the data not being a true representation of the population.</a:t>
            </a:r>
          </a:p>
          <a:p>
            <a:pPr lvl="0"/>
            <a:r>
              <a:rPr lang="en-US">
                <a:solidFill>
                  <a:srgbClr val="CA6F06"/>
                </a:solidFill>
              </a:rPr>
              <a:t>The final dataset had 359392 rows and 14 variables</a:t>
            </a:r>
          </a:p>
          <a:p>
            <a:pPr lvl="0"/>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8525-128C-6184-1F6B-6379786967BB}"/>
              </a:ext>
            </a:extLst>
          </p:cNvPr>
          <p:cNvSpPr txBox="1">
            <a:spLocks noGrp="1"/>
          </p:cNvSpPr>
          <p:nvPr>
            <p:ph type="title"/>
          </p:nvPr>
        </p:nvSpPr>
        <p:spPr/>
        <p:txBody>
          <a:bodyPr/>
          <a:lstStyle/>
          <a:p>
            <a:pPr lvl="0"/>
            <a:r>
              <a:rPr lang="en-US">
                <a:solidFill>
                  <a:srgbClr val="CA6F06"/>
                </a:solidFill>
              </a:rPr>
              <a:t>Exploratory Data Analysis</a:t>
            </a:r>
            <a:endParaRPr lang="en-GB">
              <a:solidFill>
                <a:srgbClr val="CA6F06"/>
              </a:solidFill>
            </a:endParaRPr>
          </a:p>
        </p:txBody>
      </p:sp>
      <p:sp>
        <p:nvSpPr>
          <p:cNvPr id="3" name="Content Placeholder 2">
            <a:extLst>
              <a:ext uri="{FF2B5EF4-FFF2-40B4-BE49-F238E27FC236}">
                <a16:creationId xmlns:a16="http://schemas.microsoft.com/office/drawing/2014/main" id="{E34A2EF2-51E1-7305-22B0-5E9D73C85027}"/>
              </a:ext>
            </a:extLst>
          </p:cNvPr>
          <p:cNvSpPr txBox="1">
            <a:spLocks noGrp="1"/>
          </p:cNvSpPr>
          <p:nvPr>
            <p:ph idx="1"/>
          </p:nvPr>
        </p:nvSpPr>
        <p:spPr/>
        <p:txBody>
          <a:bodyPr/>
          <a:lstStyle/>
          <a:p>
            <a:pPr lvl="0"/>
            <a:r>
              <a:rPr lang="en-US" dirty="0">
                <a:solidFill>
                  <a:srgbClr val="CA6F06"/>
                </a:solidFill>
              </a:rPr>
              <a:t>Included use of descriptive statistics to understand the data such as minimum value, maximum value.</a:t>
            </a:r>
          </a:p>
          <a:p>
            <a:pPr lvl="0"/>
            <a:r>
              <a:rPr lang="en-US" dirty="0">
                <a:solidFill>
                  <a:srgbClr val="CA6F06"/>
                </a:solidFill>
              </a:rPr>
              <a:t>Use of boxplots to check for outliers. Presence of outliers could be found be found in the Price Charged but it has not be treated as outliers as it could be seen later that it increased with the KM travelled by the cab company.</a:t>
            </a:r>
          </a:p>
          <a:p>
            <a:pPr lvl="0"/>
            <a:r>
              <a:rPr lang="en-US" dirty="0">
                <a:solidFill>
                  <a:srgbClr val="CA6F06"/>
                </a:solidFill>
              </a:rPr>
              <a:t>Use of histograms to check for normality of data and it could be seen that most data was not normal .</a:t>
            </a:r>
            <a:endParaRPr lang="en-GB" dirty="0">
              <a:solidFill>
                <a:srgbClr val="CA6F0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48CE-7A03-081F-23C0-3254FCF3B48F}"/>
              </a:ext>
            </a:extLst>
          </p:cNvPr>
          <p:cNvSpPr txBox="1">
            <a:spLocks noGrp="1"/>
          </p:cNvSpPr>
          <p:nvPr>
            <p:ph type="title"/>
          </p:nvPr>
        </p:nvSpPr>
        <p:spPr/>
        <p:txBody>
          <a:bodyPr>
            <a:normAutofit/>
          </a:bodyPr>
          <a:lstStyle/>
          <a:p>
            <a:pPr lvl="0"/>
            <a:r>
              <a:rPr lang="en-US" sz="2800" b="1" dirty="0">
                <a:solidFill>
                  <a:srgbClr val="CA6F06"/>
                </a:solidFill>
              </a:rPr>
              <a:t>Margins have been calculated by taking in consideration only Price Charged –Cost of Trip</a:t>
            </a:r>
            <a:br>
              <a:rPr lang="en-US" sz="2800" b="1" dirty="0">
                <a:solidFill>
                  <a:srgbClr val="CA6F06"/>
                </a:solidFill>
              </a:rPr>
            </a:br>
            <a:r>
              <a:rPr lang="en-US" sz="2800" b="1" dirty="0">
                <a:solidFill>
                  <a:srgbClr val="CA6F06"/>
                </a:solidFill>
              </a:rPr>
              <a:t>Yellow Cab company has higher margins than the Pink Cab company.</a:t>
            </a:r>
            <a:endParaRPr lang="en-GB" sz="2800" b="1" dirty="0">
              <a:solidFill>
                <a:srgbClr val="CA6F06"/>
              </a:solidFill>
            </a:endParaRPr>
          </a:p>
        </p:txBody>
      </p:sp>
      <p:pic>
        <p:nvPicPr>
          <p:cNvPr id="3" name="Content Placeholder 3">
            <a:extLst>
              <a:ext uri="{FF2B5EF4-FFF2-40B4-BE49-F238E27FC236}">
                <a16:creationId xmlns:a16="http://schemas.microsoft.com/office/drawing/2014/main" id="{D19EA971-CF96-FB93-FFE0-7E165021EFDB}"/>
              </a:ext>
            </a:extLst>
          </p:cNvPr>
          <p:cNvPicPr>
            <a:picLocks noGrp="1" noChangeAspect="1"/>
          </p:cNvPicPr>
          <p:nvPr>
            <p:ph idx="1"/>
          </p:nvPr>
        </p:nvPicPr>
        <p:blipFill>
          <a:blip r:embed="rId2"/>
          <a:stretch>
            <a:fillRect/>
          </a:stretch>
        </p:blipFill>
        <p:spPr>
          <a:xfrm>
            <a:off x="2095018" y="2339181"/>
            <a:ext cx="6771186" cy="332422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A900-17FB-EB5E-47E3-19E55E2613A8}"/>
              </a:ext>
            </a:extLst>
          </p:cNvPr>
          <p:cNvSpPr txBox="1">
            <a:spLocks noGrp="1"/>
          </p:cNvSpPr>
          <p:nvPr>
            <p:ph type="title"/>
          </p:nvPr>
        </p:nvSpPr>
        <p:spPr/>
        <p:txBody>
          <a:bodyPr>
            <a:normAutofit/>
          </a:bodyPr>
          <a:lstStyle/>
          <a:p>
            <a:pPr lvl="0"/>
            <a:r>
              <a:rPr lang="en-US" sz="2800" dirty="0">
                <a:solidFill>
                  <a:srgbClr val="CA6F06"/>
                </a:solidFill>
              </a:rPr>
              <a:t>Yellow Cab has more customers than Pink Cab and that both companies have more male customers than female.</a:t>
            </a:r>
            <a:endParaRPr lang="en-GB" sz="2800" dirty="0">
              <a:solidFill>
                <a:srgbClr val="CA6F06"/>
              </a:solidFill>
            </a:endParaRPr>
          </a:p>
        </p:txBody>
      </p:sp>
      <p:pic>
        <p:nvPicPr>
          <p:cNvPr id="3" name="Content Placeholder 3">
            <a:extLst>
              <a:ext uri="{FF2B5EF4-FFF2-40B4-BE49-F238E27FC236}">
                <a16:creationId xmlns:a16="http://schemas.microsoft.com/office/drawing/2014/main" id="{70510901-3F4B-CB78-0AD9-1DB5A280DD12}"/>
              </a:ext>
            </a:extLst>
          </p:cNvPr>
          <p:cNvPicPr>
            <a:picLocks noGrp="1" noChangeAspect="1"/>
          </p:cNvPicPr>
          <p:nvPr>
            <p:ph idx="1"/>
          </p:nvPr>
        </p:nvPicPr>
        <p:blipFill>
          <a:blip r:embed="rId2"/>
          <a:stretch>
            <a:fillRect/>
          </a:stretch>
        </p:blipFill>
        <p:spPr>
          <a:xfrm>
            <a:off x="520860" y="2210589"/>
            <a:ext cx="6829068" cy="4282281"/>
          </a:xfrm>
        </p:spPr>
      </p:pic>
      <p:pic>
        <p:nvPicPr>
          <p:cNvPr id="4" name="Picture 4">
            <a:extLst>
              <a:ext uri="{FF2B5EF4-FFF2-40B4-BE49-F238E27FC236}">
                <a16:creationId xmlns:a16="http://schemas.microsoft.com/office/drawing/2014/main" id="{AAF06C66-7F19-D9E9-0349-367D0470724D}"/>
              </a:ext>
            </a:extLst>
          </p:cNvPr>
          <p:cNvPicPr>
            <a:picLocks noChangeAspect="1"/>
          </p:cNvPicPr>
          <p:nvPr/>
        </p:nvPicPr>
        <p:blipFill>
          <a:blip r:embed="rId3"/>
          <a:stretch>
            <a:fillRect/>
          </a:stretch>
        </p:blipFill>
        <p:spPr>
          <a:xfrm>
            <a:off x="8131338" y="2215097"/>
            <a:ext cx="3222464" cy="2935635"/>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1851-67DD-6512-091A-1ED7D0DF9C1B}"/>
              </a:ext>
            </a:extLst>
          </p:cNvPr>
          <p:cNvSpPr txBox="1">
            <a:spLocks noGrp="1"/>
          </p:cNvSpPr>
          <p:nvPr>
            <p:ph type="title"/>
          </p:nvPr>
        </p:nvSpPr>
        <p:spPr/>
        <p:txBody>
          <a:bodyPr>
            <a:noAutofit/>
          </a:bodyPr>
          <a:lstStyle/>
          <a:p>
            <a:pPr lvl="0"/>
            <a:r>
              <a:rPr lang="en-US" sz="2800" dirty="0">
                <a:solidFill>
                  <a:srgbClr val="CA6F06"/>
                </a:solidFill>
              </a:rPr>
              <a:t>Yellow Cab has more customers than Pink Cab.</a:t>
            </a:r>
            <a:br>
              <a:rPr lang="en-US" sz="2800" dirty="0">
                <a:solidFill>
                  <a:srgbClr val="CA6F06"/>
                </a:solidFill>
              </a:rPr>
            </a:br>
            <a:r>
              <a:rPr lang="en-US" sz="2800" dirty="0">
                <a:solidFill>
                  <a:srgbClr val="CA6F06"/>
                </a:solidFill>
              </a:rPr>
              <a:t>Both companies have higher number of payments made by card</a:t>
            </a:r>
            <a:endParaRPr lang="en-GB" sz="2800" dirty="0">
              <a:solidFill>
                <a:srgbClr val="CA6F06"/>
              </a:solidFill>
            </a:endParaRPr>
          </a:p>
        </p:txBody>
      </p:sp>
      <p:pic>
        <p:nvPicPr>
          <p:cNvPr id="3" name="Content Placeholder 3">
            <a:extLst>
              <a:ext uri="{FF2B5EF4-FFF2-40B4-BE49-F238E27FC236}">
                <a16:creationId xmlns:a16="http://schemas.microsoft.com/office/drawing/2014/main" id="{543B3615-9DDD-4079-F09A-63687691236F}"/>
              </a:ext>
            </a:extLst>
          </p:cNvPr>
          <p:cNvPicPr>
            <a:picLocks noGrp="1" noChangeAspect="1"/>
          </p:cNvPicPr>
          <p:nvPr>
            <p:ph idx="1"/>
          </p:nvPr>
        </p:nvPicPr>
        <p:blipFill>
          <a:blip r:embed="rId2"/>
          <a:stretch>
            <a:fillRect/>
          </a:stretch>
        </p:blipFill>
        <p:spPr>
          <a:xfrm>
            <a:off x="7790541" y="2308731"/>
            <a:ext cx="3324228" cy="2807281"/>
          </a:xfrm>
        </p:spPr>
      </p:pic>
      <p:pic>
        <p:nvPicPr>
          <p:cNvPr id="4" name="Picture 4">
            <a:extLst>
              <a:ext uri="{FF2B5EF4-FFF2-40B4-BE49-F238E27FC236}">
                <a16:creationId xmlns:a16="http://schemas.microsoft.com/office/drawing/2014/main" id="{675E3766-48C8-7B27-9F1A-E4C2F289FADB}"/>
              </a:ext>
            </a:extLst>
          </p:cNvPr>
          <p:cNvPicPr>
            <a:picLocks noChangeAspect="1"/>
          </p:cNvPicPr>
          <p:nvPr/>
        </p:nvPicPr>
        <p:blipFill>
          <a:blip r:embed="rId3"/>
          <a:stretch>
            <a:fillRect/>
          </a:stretch>
        </p:blipFill>
        <p:spPr>
          <a:xfrm>
            <a:off x="971550" y="2343451"/>
            <a:ext cx="6262625" cy="3443886"/>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0</TotalTime>
  <Words>517</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   Agenda</vt:lpstr>
      <vt:lpstr>Problem Statement</vt:lpstr>
      <vt:lpstr>Approach</vt:lpstr>
      <vt:lpstr>Data Understanding</vt:lpstr>
      <vt:lpstr>Exploratory Data Analysis</vt:lpstr>
      <vt:lpstr>Margins have been calculated by taking in consideration only Price Charged –Cost of Trip Yellow Cab company has higher margins than the Pink Cab company.</vt:lpstr>
      <vt:lpstr>Yellow Cab has more customers than Pink Cab and that both companies have more male customers than female.</vt:lpstr>
      <vt:lpstr>Yellow Cab has more customers than Pink Cab. Both companies have higher number of payments made by card</vt:lpstr>
      <vt:lpstr>Yellow Cab company has travelled more km than the Pink Cab company. </vt:lpstr>
      <vt:lpstr>The average price charged per KM travelled by Pink Cab is 10.57 The average price charged per KM travelled by Yellow is 12.79</vt:lpstr>
      <vt:lpstr>Pink Cab company has in all three years a lower number of customers comparing to the Yellow Cab company.</vt:lpstr>
      <vt:lpstr>In the year 2017 both companies had the most customers and in the 2016 both companies had the least customers.</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ION VIRLAN</dc:creator>
  <cp:lastModifiedBy>ION VIRLAN</cp:lastModifiedBy>
  <cp:revision>17</cp:revision>
  <dcterms:created xsi:type="dcterms:W3CDTF">2022-11-14T12:18:04Z</dcterms:created>
  <dcterms:modified xsi:type="dcterms:W3CDTF">2022-11-21T09:17:55Z</dcterms:modified>
</cp:coreProperties>
</file>