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8C0E02-FFE9-45B8-A1EC-F1E6F1FEC80C}">
  <a:tblStyle styleId="{828C0E02-FFE9-45B8-A1EC-F1E6F1FEC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KeruKaffe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8"/>
            <a:ext cx="8520600" cy="19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							  	Hoi Yan	 	        (hym)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/>
              <a:t>						         Pedro Silva</a:t>
            </a:r>
            <a:r>
              <a:rPr lang="pt-BR"/>
              <a:t>	 	  	  </a:t>
            </a:r>
            <a:r>
              <a:rPr lang="pt-BR"/>
              <a:t>(phrps)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/>
              <a:t>						        Renato Vieira</a:t>
            </a:r>
            <a:r>
              <a:rPr lang="pt-BR"/>
              <a:t>	 	  </a:t>
            </a:r>
            <a:r>
              <a:rPr lang="pt-BR"/>
              <a:t>(rvlb)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/>
              <a:t>					         Vítor Castelo Branco     (vtcb)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2 - Logar no sistema (Diagrama de Sequência)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1017725"/>
            <a:ext cx="75628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3 - Sair do sistema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Identificação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UC3 - </a:t>
                      </a:r>
                      <a:r>
                        <a:rPr lang="pt-BR" sz="1100"/>
                        <a:t>Sair do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Fluxo no qual o usuário segue para poder sair do sistema.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Pré-condições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está logado no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Ator(es)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Principal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O usuário escolhe opção de logout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O usuário confirma quando solicitado que deseja realmente sair do sistema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3 - O usuário é redirecionado para a tela de login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Secundário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No passo 2, caso o usuário cancele a ação, ele permanece na tela atual.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Pós-condições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não </a:t>
                      </a:r>
                      <a:r>
                        <a:rPr lang="pt-BR" sz="1100"/>
                        <a:t>estará</a:t>
                      </a:r>
                      <a:r>
                        <a:rPr lang="pt-BR" sz="1100"/>
                        <a:t> conectado ao sistema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3 - Sair do sistema (Diagrama de Classes)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7" y="1119187"/>
            <a:ext cx="30956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3 - Sair do sistema (Diagrama de Sequência)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017725"/>
            <a:ext cx="5562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4 - Registrar pedido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Identificação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UC4 - </a:t>
                      </a:r>
                      <a:r>
                        <a:rPr lang="pt-BR" sz="1100"/>
                        <a:t>Registrar pedido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Fluxo em que usuário solicita item presente no cardápio.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Pré-condições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tem acesso ao cardápio.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Ator(es)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e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Principal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Usuário escolhe itens presente no cardápio que lhe foi disponibilizado pelo sistema.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Sistema cria novo pedido em que registra os itens solicitados.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3 - Usuário é encaminhado para tela de confirmação de pedido ao encerrar a etapa de selecionar os itens.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4 - Ao confirmar o pedido, sistema registra este no sistema.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5 - O usuário é informado que o pedido foi realizado com sucesso.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Secundário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</a:t>
                      </a:r>
                      <a:r>
                        <a:rPr lang="pt-BR" sz="1000"/>
                        <a:t>No passo 4, caso o usuário cancele o pedido, o sistema volta a disponibilizar o cardápio para o usuário.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Pós-condições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Pedido do usuário registrado no sistema.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4 - Registrar pedido</a:t>
            </a:r>
            <a:r>
              <a:rPr lang="pt-BR" sz="2500"/>
              <a:t> (Diagrama de Classes)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487" y="1017725"/>
            <a:ext cx="55890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4 - Registrar pedido </a:t>
            </a:r>
            <a:r>
              <a:rPr lang="pt-BR" sz="2500"/>
              <a:t>(Diagrama de Sequência)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00" y="1017725"/>
            <a:ext cx="60696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5</a:t>
            </a:r>
            <a:r>
              <a:rPr lang="pt-BR" sz="2500"/>
              <a:t> - Entregar pedido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Identificação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UC5 - </a:t>
                      </a:r>
                      <a:r>
                        <a:rPr lang="pt-BR" sz="1100"/>
                        <a:t>Entregar</a:t>
                      </a:r>
                      <a:r>
                        <a:rPr lang="pt-BR" sz="1100"/>
                        <a:t> pedido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Fluxo em que o robô entrega pedido preparado pela cafeteria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Pré-condições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Pedido pronto no balcão</a:t>
                      </a:r>
                      <a:r>
                        <a:rPr lang="pt-BR" sz="1100"/>
                        <a:t>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Ator(es)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Cafeteria e Robô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Principal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Cafeteria solicita ao robô a entrega do pedido pronto presente no balcão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Robô entrega ao cliente o pedido que foi feito por este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3 - Pedido é removido do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Secundário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Não há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Pós-condições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Pedido entregue ao cliente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5 - Entregar pedido (Diagrama de Classes)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62" y="1017725"/>
            <a:ext cx="67414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5 - Entregar pedido (Diagrama de Sequência)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273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500"/>
              <a:t>Roteiro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Introdução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Modelagem dos casos de uso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Casos de uso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Cadastrar Cliente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Logar no sistema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Sair do sistema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Registrar pedido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Entregar Pedido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Mapeamento de classes de análise em elementos de projeto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Diagrama arquitetural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Diagrama de pacotes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500"/>
              <a:t>Mapeamento de classes de análise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Classes de análise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1200"/>
                        <a:t>Elementos de Projeto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Facade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AbstractRepositoryFactory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RelationalRepositoryFactory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Decorator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SignUpScreen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SignUpScreen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SignUpMVC_Controller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LoginScreen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LoginScreen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LoginMVC_Controller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LogoutScreen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LogoutScreen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LogoutMVC_Controller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OrderScreen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OrderScreen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OrderMVC_Controller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Mapeamento de classes de análise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Classes de análise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200"/>
                        <a:t>Elementos de Projeto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DeliverScreen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DeliverScreen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DeliverMVC_Controller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SignUpController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SignUpController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LoginController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LoginController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LogoutController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LogoutController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OrderController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OrderController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DeliverController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DeliverController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User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User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Order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Order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MenuItem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MenuItem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Mapeamento de classes de análise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Classes de análise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200"/>
                        <a:t>Elementos de Projeto</a:t>
                      </a:r>
                    </a:p>
                  </a:txBody>
                  <a:tcPr marT="91425" marB="91425" marR="91425" marL="91425"/>
                </a:tc>
              </a:tr>
              <a:tr h="3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UserCollection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UserCollection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IRepUser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RepUserBDR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OrderCollection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OrderCollection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IRepOrder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RepOrderBDR</a:t>
                      </a:r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RobotBoundary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RobotBoundary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RobotCommunicationInterface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RobotSubsystemFacade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500"/>
              <a:t>Diagrama arquitetural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62" y="972825"/>
            <a:ext cx="59236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MVC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75278" l="0" r="0" t="0"/>
          <a:stretch/>
        </p:blipFill>
        <p:spPr>
          <a:xfrm>
            <a:off x="910999" y="1126750"/>
            <a:ext cx="6171401" cy="1022124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31029"/>
          <a:stretch/>
        </p:blipFill>
        <p:spPr>
          <a:xfrm>
            <a:off x="910999" y="2280025"/>
            <a:ext cx="6171401" cy="2742398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7" name="Shape 197"/>
          <p:cNvSpPr txBox="1"/>
          <p:nvPr/>
        </p:nvSpPr>
        <p:spPr>
          <a:xfrm>
            <a:off x="7297825" y="1126750"/>
            <a:ext cx="1095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/ Controller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297825" y="2393750"/>
            <a:ext cx="897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Fachada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1107300"/>
            <a:ext cx="84603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Decorator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12" y="1152175"/>
            <a:ext cx="39459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Abstract Factory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1170125"/>
            <a:ext cx="26289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Subsystem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587" y="1206025"/>
            <a:ext cx="37168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User Repository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0" y="1125250"/>
            <a:ext cx="13800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82" y="3979600"/>
            <a:ext cx="44100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Introdução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159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pt-B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KeruKaffe é um sistema de gerenciamento de cafeteria. Com ele, usuários sentirão um toque </a:t>
            </a:r>
            <a:r>
              <a:rPr b="1" i="1" lang="pt-B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b="1" lang="pt-B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ao degustarem seus pedidos. O atendimento poderá ser feito por meio de robôs garçons que contribuem na experiência um tanto moderna para os usuários.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Diagrama arquitetural - Order Repository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412" y="1134225"/>
            <a:ext cx="22791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500"/>
              <a:t>Diagrama de pacotes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58" y="1017725"/>
            <a:ext cx="38380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Modelagem dos casos de uso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87" y="1017725"/>
            <a:ext cx="41450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1 - Cadastrar Cliente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1042775" y="9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40375"/>
                <a:gridCol w="5060650"/>
              </a:tblGrid>
              <a:tr h="297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Identificação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900"/>
                        <a:t>UC1 - </a:t>
                      </a:r>
                      <a:r>
                        <a:rPr lang="pt-BR" sz="900"/>
                        <a:t>Cadastrar no sistema</a:t>
                      </a:r>
                    </a:p>
                  </a:txBody>
                  <a:tcPr marT="91425" marB="91425" marR="91425" marL="91425"/>
                </a:tc>
              </a:tr>
              <a:tr h="510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Fluxo no qual o usuário segue para poder se cadastrar no sistema, visando poder futuramente acessar as funcionalidades restritas do mesmo.</a:t>
                      </a:r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Pré-condições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O usuário não possui conta no sistema</a:t>
                      </a:r>
                    </a:p>
                  </a:txBody>
                  <a:tcPr marT="91425" marB="91425" marR="91425" marL="91425"/>
                </a:tc>
              </a:tr>
              <a:tr h="297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Ator(es)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Usuário</a:t>
                      </a:r>
                    </a:p>
                  </a:txBody>
                  <a:tcPr marT="91425" marB="91425" marR="91425" marL="91425"/>
                </a:tc>
              </a:tr>
              <a:tr h="93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Principal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O usuário está na tela de cadastro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O usuário preenche os campos com as informações solicitadas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3 - Em seguida clica no botão de cadastro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4 - O usuário é informado que o cadastro foi realizado com sucesso e é redirecionado para a tela de principal</a:t>
                      </a:r>
                    </a:p>
                  </a:txBody>
                  <a:tcPr marT="91425" marB="91425" marR="91425" marL="91425"/>
                </a:tc>
              </a:tr>
              <a:tr h="85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Secundário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No passo 3, caso o usuário não tenha preenchido todos os campos do passo 2, é apresentada uma janela informando-o do ocorrido.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No passo 3, caso o usuário tenha escolhido no passo 2 um email que jpa esteja cadastrado no sistema, é informado através de uma janela que ele deve escolher outro.</a:t>
                      </a:r>
                    </a:p>
                  </a:txBody>
                  <a:tcPr marT="91425" marB="91425" marR="91425" marL="91425"/>
                </a:tc>
              </a:tr>
              <a:tr h="351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Pós-condições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Usuário está cadastrado no sistema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1 - Cadastrar Cliente (Diagrama de Classes)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125" y="1017725"/>
            <a:ext cx="54137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1 - Cadastrar Cliente (Diagrama de Sequência)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37" y="1017725"/>
            <a:ext cx="67261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2</a:t>
            </a:r>
            <a:r>
              <a:rPr lang="pt-BR" sz="2500"/>
              <a:t> - Logar no sistema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{828C0E02-FFE9-45B8-A1EC-F1E6F1FEC80C}</a:tableStyleId>
              </a:tblPr>
              <a:tblGrid>
                <a:gridCol w="2221350"/>
                <a:gridCol w="50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Identificação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UC2 - </a:t>
                      </a:r>
                      <a:r>
                        <a:rPr lang="pt-BR" sz="1100"/>
                        <a:t>Logar no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Fluxo no qual o usuário segue para poder acessar as funcionalidades do sistema restritas àqueles que são cadastrados no mesmo.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Pré-condições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cadastrado no sistema.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Ator(es)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Principal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O usuário informa seu e-mail e sua senha previamente cadastrados nos campos apropriados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2 - Em seguida, clica no botão de logar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3 - Caso os dados estejam corretos, o usuário é direcionado para a tela principal do sistema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Fluxo Secundário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1 - No passo 2, caso o usuário tenha informado um username e/ou senha incorretos no passo 1, ou ainda tenha esquecido de preencher um dos campos, será apresentado para ele uma janela informando-o do ocorrido e solicitando para que ele informe os dados corretos.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Pós-condições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Usuário está logado no sistema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2 - Logar no sistema</a:t>
            </a:r>
            <a:r>
              <a:rPr lang="pt-BR" sz="2500"/>
              <a:t> (Diagrama de Classes)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87" y="1017725"/>
            <a:ext cx="5378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