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754DC-B3A1-48AA-B2AD-D6017113A9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56858B50-05F8-4F2B-B26E-70245F212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7FF8155F-A891-4375-B779-4E5F760D40A0}"/>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5" name="Marcador de pie de página 4">
            <a:extLst>
              <a:ext uri="{FF2B5EF4-FFF2-40B4-BE49-F238E27FC236}">
                <a16:creationId xmlns:a16="http://schemas.microsoft.com/office/drawing/2014/main" id="{F677FE5B-9D87-4A76-8611-311B57740ED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B2938D3-FDC6-472A-B249-A6C9D523EC91}"/>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67892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7AB9D-A173-4FE7-B86C-A0CFFC298C1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38DAE227-B931-4A1C-854A-95C549A2D14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084E28E-C041-4FA4-AA7F-16422D512431}"/>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5" name="Marcador de pie de página 4">
            <a:extLst>
              <a:ext uri="{FF2B5EF4-FFF2-40B4-BE49-F238E27FC236}">
                <a16:creationId xmlns:a16="http://schemas.microsoft.com/office/drawing/2014/main" id="{29A86F75-3422-4528-AB1B-EAB4542779E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BCE811C2-D112-4535-A15C-702FAE3668FE}"/>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236523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61BC8E-458E-4FBE-9C07-F54CBD55B55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ED87CE08-4F0D-4331-AC54-1530D126EDA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773598F-5673-4BDA-9EDA-0F8069EBE453}"/>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5" name="Marcador de pie de página 4">
            <a:extLst>
              <a:ext uri="{FF2B5EF4-FFF2-40B4-BE49-F238E27FC236}">
                <a16:creationId xmlns:a16="http://schemas.microsoft.com/office/drawing/2014/main" id="{A365EB81-FD56-4B81-A3F0-BACC4AE2A83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092AE80-9EE8-472A-9BEB-F2AC018E62DA}"/>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4565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F24B5-BEEF-4F21-899D-6B97384D47E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E3E6763F-F509-44F0-82C0-FEC8E5C0F4E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627A01F-504C-4308-8726-E415D9738214}"/>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5" name="Marcador de pie de página 4">
            <a:extLst>
              <a:ext uri="{FF2B5EF4-FFF2-40B4-BE49-F238E27FC236}">
                <a16:creationId xmlns:a16="http://schemas.microsoft.com/office/drawing/2014/main" id="{1D2F4BDB-5A17-4B99-ACBA-F608A5E5C26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E313EA6-49C7-424F-992D-6791AE45BA3C}"/>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201222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7D445-2799-4C95-A6BB-294FFFD804C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D4AD244-5908-4FEF-BB41-49F59E6C2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50352B4-5828-4279-9814-A2CEADA12454}"/>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5" name="Marcador de pie de página 4">
            <a:extLst>
              <a:ext uri="{FF2B5EF4-FFF2-40B4-BE49-F238E27FC236}">
                <a16:creationId xmlns:a16="http://schemas.microsoft.com/office/drawing/2014/main" id="{A6B97016-15D3-41C8-B728-AD45CE3733E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09ED5B5-89C9-4FC4-81C2-94E34DBB785F}"/>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410927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6264D-F5BC-44B6-9590-5007E3E0C64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C895CDB-F419-4294-B45B-E00AD46DAF1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3271EF92-34D3-4A02-A404-0EC489C85795}"/>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A6B95689-EB66-46CB-A705-AC4A448A59E0}"/>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6" name="Marcador de pie de página 5">
            <a:extLst>
              <a:ext uri="{FF2B5EF4-FFF2-40B4-BE49-F238E27FC236}">
                <a16:creationId xmlns:a16="http://schemas.microsoft.com/office/drawing/2014/main" id="{D9561964-ECF3-4657-BCB6-C5478356387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98EE3EA-0DAE-4F34-ABB2-455523D0917D}"/>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404786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A1D30-2739-40A1-B711-0483019B069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07D8C3BA-8B82-4ADD-A626-B4C46BC7B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83690AC-570B-4D7D-9607-81FC2F452B4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A7D49D23-0ED1-4559-BC2D-1D8B21439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B499F28-9FD6-4D0F-BA73-EA1DF9D791A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2E75A0AE-34FC-4CD1-B3FB-0CF6D70E0E9C}"/>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8" name="Marcador de pie de página 7">
            <a:extLst>
              <a:ext uri="{FF2B5EF4-FFF2-40B4-BE49-F238E27FC236}">
                <a16:creationId xmlns:a16="http://schemas.microsoft.com/office/drawing/2014/main" id="{0A235E9F-EEF7-4C8A-BA3D-3348A2248E81}"/>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5D1942BE-3B1E-48D9-9CCE-42A7750AAA54}"/>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4819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9F322A-494B-4BA3-8924-E965DCC460D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C19E64EE-E5B0-4984-8187-BF28673E4284}"/>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4" name="Marcador de pie de página 3">
            <a:extLst>
              <a:ext uri="{FF2B5EF4-FFF2-40B4-BE49-F238E27FC236}">
                <a16:creationId xmlns:a16="http://schemas.microsoft.com/office/drawing/2014/main" id="{E9800D7A-A039-4E47-9671-7F879D1E64A0}"/>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57FCAF1-C0EA-462E-95B6-E6B3ACE89F3E}"/>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339317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FDBEAE1-7445-4F40-8A5A-E78AC1D3620A}"/>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3" name="Marcador de pie de página 2">
            <a:extLst>
              <a:ext uri="{FF2B5EF4-FFF2-40B4-BE49-F238E27FC236}">
                <a16:creationId xmlns:a16="http://schemas.microsoft.com/office/drawing/2014/main" id="{798AE649-6A51-439A-B4E4-6FEF1300072F}"/>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022C1B1D-B909-42BD-B5D2-4962B7644BBC}"/>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264817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B8184-6BA1-49F8-ADD9-351F9DA819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1A15F377-7EFC-4481-AC4F-2D00FE3EA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93446447-A9B6-471E-9C90-C1241CA92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10C69C3-29DB-44ED-9037-24557E87CCA0}"/>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6" name="Marcador de pie de página 5">
            <a:extLst>
              <a:ext uri="{FF2B5EF4-FFF2-40B4-BE49-F238E27FC236}">
                <a16:creationId xmlns:a16="http://schemas.microsoft.com/office/drawing/2014/main" id="{0C9E8295-79CC-4610-96B4-4542D3C3B1F8}"/>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3F0B067-CCC8-42A0-BA3E-DE775FEEF682}"/>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148953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7B3B8-CFD8-47A3-8599-99C16983B8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68DDDA4D-A48F-47C8-9971-49E05A595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B182032A-A8C0-4150-8E61-4E02DF0D1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6BC314A-6953-46D2-A53B-028A64731389}"/>
              </a:ext>
            </a:extLst>
          </p:cNvPr>
          <p:cNvSpPr>
            <a:spLocks noGrp="1"/>
          </p:cNvSpPr>
          <p:nvPr>
            <p:ph type="dt" sz="half" idx="10"/>
          </p:nvPr>
        </p:nvSpPr>
        <p:spPr/>
        <p:txBody>
          <a:bodyPr/>
          <a:lstStyle/>
          <a:p>
            <a:fld id="{6A79D676-6E09-4E5C-9A2F-AD6AB9626485}" type="datetimeFigureOut">
              <a:rPr lang="en-US" smtClean="0"/>
              <a:t>12/20/2018</a:t>
            </a:fld>
            <a:endParaRPr lang="en-US"/>
          </a:p>
        </p:txBody>
      </p:sp>
      <p:sp>
        <p:nvSpPr>
          <p:cNvPr id="6" name="Marcador de pie de página 5">
            <a:extLst>
              <a:ext uri="{FF2B5EF4-FFF2-40B4-BE49-F238E27FC236}">
                <a16:creationId xmlns:a16="http://schemas.microsoft.com/office/drawing/2014/main" id="{444003AE-3E0F-4C83-9494-3B1DD009418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B2F963A7-BD45-4DC8-BE5C-A47C9D024071}"/>
              </a:ext>
            </a:extLst>
          </p:cNvPr>
          <p:cNvSpPr>
            <a:spLocks noGrp="1"/>
          </p:cNvSpPr>
          <p:nvPr>
            <p:ph type="sldNum" sz="quarter" idx="12"/>
          </p:nvPr>
        </p:nvSpPr>
        <p:spPr/>
        <p:txBody>
          <a:bodyPr/>
          <a:lstStyle/>
          <a:p>
            <a:fld id="{4570D9CE-E02D-426D-8B76-A9FB5C94A9CA}" type="slidenum">
              <a:rPr lang="en-US" smtClean="0"/>
              <a:t>‹Nº›</a:t>
            </a:fld>
            <a:endParaRPr lang="en-US"/>
          </a:p>
        </p:txBody>
      </p:sp>
    </p:spTree>
    <p:extLst>
      <p:ext uri="{BB962C8B-B14F-4D97-AF65-F5344CB8AC3E}">
        <p14:creationId xmlns:p14="http://schemas.microsoft.com/office/powerpoint/2010/main" val="202170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67C37CF-5B25-46D4-9941-D332F1124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DF32D74-85F9-4DE6-AA03-F8E20D16E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5A519F1-EB8F-46CE-A2B1-C969BCCA1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9D676-6E09-4E5C-9A2F-AD6AB9626485}" type="datetimeFigureOut">
              <a:rPr lang="en-US" smtClean="0"/>
              <a:t>12/20/2018</a:t>
            </a:fld>
            <a:endParaRPr lang="en-US"/>
          </a:p>
        </p:txBody>
      </p:sp>
      <p:sp>
        <p:nvSpPr>
          <p:cNvPr id="5" name="Marcador de pie de página 4">
            <a:extLst>
              <a:ext uri="{FF2B5EF4-FFF2-40B4-BE49-F238E27FC236}">
                <a16:creationId xmlns:a16="http://schemas.microsoft.com/office/drawing/2014/main" id="{A7B97D7D-4D2F-43CD-9B45-51FA8362F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796F64E4-908F-4CCD-8408-C56F348B2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0D9CE-E02D-426D-8B76-A9FB5C94A9CA}" type="slidenum">
              <a:rPr lang="en-US" smtClean="0"/>
              <a:t>‹Nº›</a:t>
            </a:fld>
            <a:endParaRPr lang="en-US"/>
          </a:p>
        </p:txBody>
      </p:sp>
    </p:spTree>
    <p:extLst>
      <p:ext uri="{BB962C8B-B14F-4D97-AF65-F5344CB8AC3E}">
        <p14:creationId xmlns:p14="http://schemas.microsoft.com/office/powerpoint/2010/main" val="320052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C1E10-72F4-43E9-B02F-DBD40203DC6C}"/>
              </a:ext>
            </a:extLst>
          </p:cNvPr>
          <p:cNvSpPr>
            <a:spLocks noGrp="1"/>
          </p:cNvSpPr>
          <p:nvPr>
            <p:ph type="ctrTitle"/>
          </p:nvPr>
        </p:nvSpPr>
        <p:spPr/>
        <p:txBody>
          <a:bodyPr/>
          <a:lstStyle/>
          <a:p>
            <a:r>
              <a:rPr lang="en-US" b="1" dirty="0"/>
              <a:t>Date-A-Scientist</a:t>
            </a:r>
            <a:br>
              <a:rPr lang="en-US" b="1" dirty="0"/>
            </a:br>
            <a:endParaRPr lang="en-US" dirty="0"/>
          </a:p>
        </p:txBody>
      </p:sp>
      <p:sp>
        <p:nvSpPr>
          <p:cNvPr id="3" name="Subtítulo 2">
            <a:extLst>
              <a:ext uri="{FF2B5EF4-FFF2-40B4-BE49-F238E27FC236}">
                <a16:creationId xmlns:a16="http://schemas.microsoft.com/office/drawing/2014/main" id="{265D5A42-7A23-4C84-9775-7109FB522EA8}"/>
              </a:ext>
            </a:extLst>
          </p:cNvPr>
          <p:cNvSpPr>
            <a:spLocks noGrp="1"/>
          </p:cNvSpPr>
          <p:nvPr>
            <p:ph type="subTitle" idx="1"/>
          </p:nvPr>
        </p:nvSpPr>
        <p:spPr/>
        <p:txBody>
          <a:bodyPr/>
          <a:lstStyle/>
          <a:p>
            <a:pPr algn="l"/>
            <a:r>
              <a:rPr lang="en-US" dirty="0"/>
              <a:t>Machine Learning Fundamentals</a:t>
            </a:r>
          </a:p>
          <a:p>
            <a:pPr algn="l"/>
            <a:r>
              <a:rPr lang="en-US" dirty="0"/>
              <a:t>Yonel Meza Avila</a:t>
            </a:r>
          </a:p>
          <a:p>
            <a:pPr algn="l"/>
            <a:r>
              <a:rPr lang="en-US" dirty="0"/>
              <a:t>2018-12-20</a:t>
            </a:r>
          </a:p>
        </p:txBody>
      </p:sp>
    </p:spTree>
    <p:extLst>
      <p:ext uri="{BB962C8B-B14F-4D97-AF65-F5344CB8AC3E}">
        <p14:creationId xmlns:p14="http://schemas.microsoft.com/office/powerpoint/2010/main" val="105660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38D88-CFF1-46E1-81DA-2A914B975073}"/>
              </a:ext>
            </a:extLst>
          </p:cNvPr>
          <p:cNvSpPr>
            <a:spLocks noGrp="1"/>
          </p:cNvSpPr>
          <p:nvPr>
            <p:ph type="title"/>
          </p:nvPr>
        </p:nvSpPr>
        <p:spPr/>
        <p:txBody>
          <a:bodyPr/>
          <a:lstStyle/>
          <a:p>
            <a:r>
              <a:rPr lang="en-US" dirty="0"/>
              <a:t>Classification Approaches</a:t>
            </a:r>
          </a:p>
        </p:txBody>
      </p:sp>
      <p:sp>
        <p:nvSpPr>
          <p:cNvPr id="3" name="Marcador de contenido 2">
            <a:extLst>
              <a:ext uri="{FF2B5EF4-FFF2-40B4-BE49-F238E27FC236}">
                <a16:creationId xmlns:a16="http://schemas.microsoft.com/office/drawing/2014/main" id="{F8B67503-CF49-4D7B-A8FF-38D4440590B0}"/>
              </a:ext>
            </a:extLst>
          </p:cNvPr>
          <p:cNvSpPr>
            <a:spLocks noGrp="1"/>
          </p:cNvSpPr>
          <p:nvPr>
            <p:ph idx="1"/>
          </p:nvPr>
        </p:nvSpPr>
        <p:spPr/>
        <p:txBody>
          <a:bodyPr/>
          <a:lstStyle/>
          <a:p>
            <a:pPr marL="0" indent="0">
              <a:buNone/>
            </a:pPr>
            <a:r>
              <a:rPr lang="en-US" dirty="0"/>
              <a:t>I use the K-Nearest Neighbors and the Support Vector Machines approaches. </a:t>
            </a:r>
          </a:p>
        </p:txBody>
      </p:sp>
    </p:spTree>
    <p:extLst>
      <p:ext uri="{BB962C8B-B14F-4D97-AF65-F5344CB8AC3E}">
        <p14:creationId xmlns:p14="http://schemas.microsoft.com/office/powerpoint/2010/main" val="161475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456DC-6709-4D31-939E-B806A2C83178}"/>
              </a:ext>
            </a:extLst>
          </p:cNvPr>
          <p:cNvSpPr>
            <a:spLocks noGrp="1"/>
          </p:cNvSpPr>
          <p:nvPr>
            <p:ph type="title"/>
          </p:nvPr>
        </p:nvSpPr>
        <p:spPr/>
        <p:txBody>
          <a:bodyPr/>
          <a:lstStyle/>
          <a:p>
            <a:r>
              <a:rPr lang="en-US" dirty="0"/>
              <a:t>K-Nearest Neighbors approach</a:t>
            </a:r>
          </a:p>
        </p:txBody>
      </p:sp>
      <p:sp>
        <p:nvSpPr>
          <p:cNvPr id="3" name="Marcador de contenido 2">
            <a:extLst>
              <a:ext uri="{FF2B5EF4-FFF2-40B4-BE49-F238E27FC236}">
                <a16:creationId xmlns:a16="http://schemas.microsoft.com/office/drawing/2014/main" id="{03E56055-155D-4C16-9337-CBAF57582B55}"/>
              </a:ext>
            </a:extLst>
          </p:cNvPr>
          <p:cNvSpPr>
            <a:spLocks noGrp="1"/>
          </p:cNvSpPr>
          <p:nvPr>
            <p:ph idx="1"/>
          </p:nvPr>
        </p:nvSpPr>
        <p:spPr>
          <a:xfrm>
            <a:off x="838200" y="1825625"/>
            <a:ext cx="5772325" cy="4351338"/>
          </a:xfrm>
        </p:spPr>
        <p:txBody>
          <a:bodyPr/>
          <a:lstStyle/>
          <a:p>
            <a:pPr marL="0" indent="0" algn="just">
              <a:buNone/>
            </a:pPr>
            <a:r>
              <a:rPr lang="en-US" dirty="0"/>
              <a:t>For this approach I created a loop to test the accuracy varying the number of neighbors, as you can see on the chart there is a improvement of the accuracy on ~20-40 neighbors then it doesn’t get any better, the problem here is that the best accuracy that I got was around 0.28, it’s a pretty bad result, I think the problem is the distribution of the data.</a:t>
            </a:r>
          </a:p>
        </p:txBody>
      </p:sp>
      <p:pic>
        <p:nvPicPr>
          <p:cNvPr id="6" name="Imagen 5">
            <a:extLst>
              <a:ext uri="{FF2B5EF4-FFF2-40B4-BE49-F238E27FC236}">
                <a16:creationId xmlns:a16="http://schemas.microsoft.com/office/drawing/2014/main" id="{516B51C5-937C-4CFF-9370-9918DEB1F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348" y="1690688"/>
            <a:ext cx="5492651" cy="4119488"/>
          </a:xfrm>
          <a:prstGeom prst="rect">
            <a:avLst/>
          </a:prstGeom>
        </p:spPr>
      </p:pic>
    </p:spTree>
    <p:extLst>
      <p:ext uri="{BB962C8B-B14F-4D97-AF65-F5344CB8AC3E}">
        <p14:creationId xmlns:p14="http://schemas.microsoft.com/office/powerpoint/2010/main" val="200039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456DC-6709-4D31-939E-B806A2C83178}"/>
              </a:ext>
            </a:extLst>
          </p:cNvPr>
          <p:cNvSpPr>
            <a:spLocks noGrp="1"/>
          </p:cNvSpPr>
          <p:nvPr>
            <p:ph type="title"/>
          </p:nvPr>
        </p:nvSpPr>
        <p:spPr/>
        <p:txBody>
          <a:bodyPr/>
          <a:lstStyle/>
          <a:p>
            <a:r>
              <a:rPr lang="en-US" dirty="0"/>
              <a:t>SVM approach</a:t>
            </a:r>
          </a:p>
        </p:txBody>
      </p:sp>
      <p:sp>
        <p:nvSpPr>
          <p:cNvPr id="3" name="Marcador de contenido 2">
            <a:extLst>
              <a:ext uri="{FF2B5EF4-FFF2-40B4-BE49-F238E27FC236}">
                <a16:creationId xmlns:a16="http://schemas.microsoft.com/office/drawing/2014/main" id="{03E56055-155D-4C16-9337-CBAF57582B55}"/>
              </a:ext>
            </a:extLst>
          </p:cNvPr>
          <p:cNvSpPr>
            <a:spLocks noGrp="1"/>
          </p:cNvSpPr>
          <p:nvPr>
            <p:ph idx="1"/>
          </p:nvPr>
        </p:nvSpPr>
        <p:spPr>
          <a:xfrm>
            <a:off x="838200" y="1825625"/>
            <a:ext cx="5772325" cy="4351338"/>
          </a:xfrm>
        </p:spPr>
        <p:txBody>
          <a:bodyPr>
            <a:normAutofit lnSpcReduction="10000"/>
          </a:bodyPr>
          <a:lstStyle/>
          <a:p>
            <a:pPr marL="0" indent="0" algn="just">
              <a:buNone/>
            </a:pPr>
            <a:r>
              <a:rPr lang="en-US" dirty="0"/>
              <a:t>For this approach I created a loop to test the accuracy varying the gamma value, the loop increase the gamma value by 0.1 from 0.1 to 10 and using the default kernel, as you can see on the chart there isn’t much variation of the accuracy from 0.1 to 2 after that it drops  but not by much, almost 0.01, getting a max value of almost 0.28, I think the problem here, as it was with the other approach, is the distribution of the data.</a:t>
            </a:r>
          </a:p>
        </p:txBody>
      </p:sp>
      <p:pic>
        <p:nvPicPr>
          <p:cNvPr id="5" name="Imagen 4">
            <a:extLst>
              <a:ext uri="{FF2B5EF4-FFF2-40B4-BE49-F238E27FC236}">
                <a16:creationId xmlns:a16="http://schemas.microsoft.com/office/drawing/2014/main" id="{491187F3-C4E4-4064-BE55-AD12B5F33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049" y="1805472"/>
            <a:ext cx="5177874" cy="3883406"/>
          </a:xfrm>
          <a:prstGeom prst="rect">
            <a:avLst/>
          </a:prstGeom>
        </p:spPr>
      </p:pic>
    </p:spTree>
    <p:extLst>
      <p:ext uri="{BB962C8B-B14F-4D97-AF65-F5344CB8AC3E}">
        <p14:creationId xmlns:p14="http://schemas.microsoft.com/office/powerpoint/2010/main" val="288493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67E6C-0C07-41E6-998E-5BBAFF36DEA8}"/>
              </a:ext>
            </a:extLst>
          </p:cNvPr>
          <p:cNvSpPr>
            <a:spLocks noGrp="1"/>
          </p:cNvSpPr>
          <p:nvPr>
            <p:ph type="title"/>
          </p:nvPr>
        </p:nvSpPr>
        <p:spPr/>
        <p:txBody>
          <a:bodyPr/>
          <a:lstStyle/>
          <a:p>
            <a:r>
              <a:rPr lang="en-US" dirty="0"/>
              <a:t>Exploration of the Dataset for regression</a:t>
            </a:r>
          </a:p>
        </p:txBody>
      </p:sp>
      <p:sp>
        <p:nvSpPr>
          <p:cNvPr id="3" name="Marcador de contenido 2">
            <a:extLst>
              <a:ext uri="{FF2B5EF4-FFF2-40B4-BE49-F238E27FC236}">
                <a16:creationId xmlns:a16="http://schemas.microsoft.com/office/drawing/2014/main" id="{53966B4C-10B7-42D7-BCA0-FD33BE311BF9}"/>
              </a:ext>
            </a:extLst>
          </p:cNvPr>
          <p:cNvSpPr>
            <a:spLocks noGrp="1"/>
          </p:cNvSpPr>
          <p:nvPr>
            <p:ph idx="1"/>
          </p:nvPr>
        </p:nvSpPr>
        <p:spPr/>
        <p:txBody>
          <a:bodyPr/>
          <a:lstStyle/>
          <a:p>
            <a:pPr marL="0" indent="0">
              <a:buNone/>
            </a:pPr>
            <a:r>
              <a:rPr lang="en-US" dirty="0"/>
              <a:t>For this I need some continuous variables so I did another exploration, for this part I found age and incomes, and as a related variable job. Ages and Jobs has a more distributed data that the other variables that I used for the classification, but the income variable hasn’t. As I did for the classification I create a new column (</a:t>
            </a:r>
            <a:r>
              <a:rPr lang="en-US" dirty="0" err="1"/>
              <a:t>job_code</a:t>
            </a:r>
            <a:r>
              <a:rPr lang="en-US" dirty="0"/>
              <a:t>) </a:t>
            </a:r>
            <a:r>
              <a:rPr lang="en-US" dirty="0" err="1"/>
              <a:t>fo</a:t>
            </a:r>
            <a:r>
              <a:rPr lang="en-US" dirty="0"/>
              <a:t> the variable job</a:t>
            </a:r>
          </a:p>
        </p:txBody>
      </p:sp>
      <p:pic>
        <p:nvPicPr>
          <p:cNvPr id="5" name="Imagen 4">
            <a:extLst>
              <a:ext uri="{FF2B5EF4-FFF2-40B4-BE49-F238E27FC236}">
                <a16:creationId xmlns:a16="http://schemas.microsoft.com/office/drawing/2014/main" id="{82E509AF-EF0C-4F6D-8E09-85D2D2268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444" y="4139692"/>
            <a:ext cx="2605735" cy="1954301"/>
          </a:xfrm>
          <a:prstGeom prst="rect">
            <a:avLst/>
          </a:prstGeom>
        </p:spPr>
      </p:pic>
      <p:pic>
        <p:nvPicPr>
          <p:cNvPr id="7" name="Imagen 6">
            <a:extLst>
              <a:ext uri="{FF2B5EF4-FFF2-40B4-BE49-F238E27FC236}">
                <a16:creationId xmlns:a16="http://schemas.microsoft.com/office/drawing/2014/main" id="{5933D9F1-3EDD-45F5-8C32-248C64F70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179" y="4116364"/>
            <a:ext cx="3094036" cy="2320527"/>
          </a:xfrm>
          <a:prstGeom prst="rect">
            <a:avLst/>
          </a:prstGeom>
        </p:spPr>
      </p:pic>
      <p:pic>
        <p:nvPicPr>
          <p:cNvPr id="9" name="Imagen 8">
            <a:extLst>
              <a:ext uri="{FF2B5EF4-FFF2-40B4-BE49-F238E27FC236}">
                <a16:creationId xmlns:a16="http://schemas.microsoft.com/office/drawing/2014/main" id="{926C1CE8-425A-45AC-90DE-518ADF57D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7836" y="4172348"/>
            <a:ext cx="3094036" cy="2320527"/>
          </a:xfrm>
          <a:prstGeom prst="rect">
            <a:avLst/>
          </a:prstGeom>
        </p:spPr>
      </p:pic>
    </p:spTree>
    <p:extLst>
      <p:ext uri="{BB962C8B-B14F-4D97-AF65-F5344CB8AC3E}">
        <p14:creationId xmlns:p14="http://schemas.microsoft.com/office/powerpoint/2010/main" val="333027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92BED-8623-4003-9598-1BB46B8EC7EB}"/>
              </a:ext>
            </a:extLst>
          </p:cNvPr>
          <p:cNvSpPr>
            <a:spLocks noGrp="1"/>
          </p:cNvSpPr>
          <p:nvPr>
            <p:ph type="title"/>
          </p:nvPr>
        </p:nvSpPr>
        <p:spPr/>
        <p:txBody>
          <a:bodyPr/>
          <a:lstStyle/>
          <a:p>
            <a:r>
              <a:rPr lang="en-US" dirty="0"/>
              <a:t>Question(s) to Answer</a:t>
            </a:r>
            <a:br>
              <a:rPr lang="en-US" dirty="0"/>
            </a:br>
            <a:endParaRPr lang="en-US" dirty="0"/>
          </a:p>
        </p:txBody>
      </p:sp>
      <p:sp>
        <p:nvSpPr>
          <p:cNvPr id="3" name="Marcador de contenido 2">
            <a:extLst>
              <a:ext uri="{FF2B5EF4-FFF2-40B4-BE49-F238E27FC236}">
                <a16:creationId xmlns:a16="http://schemas.microsoft.com/office/drawing/2014/main" id="{B96473FF-0AB4-464C-A982-E29E4A158675}"/>
              </a:ext>
            </a:extLst>
          </p:cNvPr>
          <p:cNvSpPr>
            <a:spLocks noGrp="1"/>
          </p:cNvSpPr>
          <p:nvPr>
            <p:ph idx="1"/>
          </p:nvPr>
        </p:nvSpPr>
        <p:spPr/>
        <p:txBody>
          <a:bodyPr/>
          <a:lstStyle/>
          <a:p>
            <a:pPr marL="0" indent="0" algn="just">
              <a:buNone/>
            </a:pPr>
            <a:r>
              <a:rPr lang="en-US" dirty="0"/>
              <a:t>When I saw the data for this part I wanted to see if we can predict the income using the combination of: age and job, I added the age part because it can be directly related with the time of experience of a person have in a job, so I though that it can be related to the income also.</a:t>
            </a:r>
          </a:p>
          <a:p>
            <a:pPr marL="0" indent="0" algn="just">
              <a:buNone/>
            </a:pPr>
            <a:r>
              <a:rPr lang="en-US" dirty="0"/>
              <a:t>Normally I persona that have a “more complicated” job have a better income, and when you have more experience also you can get a better income.</a:t>
            </a:r>
          </a:p>
        </p:txBody>
      </p:sp>
    </p:spTree>
    <p:extLst>
      <p:ext uri="{BB962C8B-B14F-4D97-AF65-F5344CB8AC3E}">
        <p14:creationId xmlns:p14="http://schemas.microsoft.com/office/powerpoint/2010/main" val="180580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38D88-CFF1-46E1-81DA-2A914B975073}"/>
              </a:ext>
            </a:extLst>
          </p:cNvPr>
          <p:cNvSpPr>
            <a:spLocks noGrp="1"/>
          </p:cNvSpPr>
          <p:nvPr>
            <p:ph type="title"/>
          </p:nvPr>
        </p:nvSpPr>
        <p:spPr/>
        <p:txBody>
          <a:bodyPr/>
          <a:lstStyle/>
          <a:p>
            <a:r>
              <a:rPr lang="en-US" dirty="0"/>
              <a:t>Classification Approaches</a:t>
            </a:r>
          </a:p>
        </p:txBody>
      </p:sp>
      <p:sp>
        <p:nvSpPr>
          <p:cNvPr id="3" name="Marcador de contenido 2">
            <a:extLst>
              <a:ext uri="{FF2B5EF4-FFF2-40B4-BE49-F238E27FC236}">
                <a16:creationId xmlns:a16="http://schemas.microsoft.com/office/drawing/2014/main" id="{F8B67503-CF49-4D7B-A8FF-38D4440590B0}"/>
              </a:ext>
            </a:extLst>
          </p:cNvPr>
          <p:cNvSpPr>
            <a:spLocks noGrp="1"/>
          </p:cNvSpPr>
          <p:nvPr>
            <p:ph idx="1"/>
          </p:nvPr>
        </p:nvSpPr>
        <p:spPr/>
        <p:txBody>
          <a:bodyPr/>
          <a:lstStyle/>
          <a:p>
            <a:pPr marL="0" indent="0">
              <a:buNone/>
            </a:pPr>
            <a:r>
              <a:rPr lang="en-US" dirty="0"/>
              <a:t>I use the Linear Regression (with multiple variables) and the K-Nearest Neighbor Regressor approaches. </a:t>
            </a:r>
          </a:p>
        </p:txBody>
      </p:sp>
    </p:spTree>
    <p:extLst>
      <p:ext uri="{BB962C8B-B14F-4D97-AF65-F5344CB8AC3E}">
        <p14:creationId xmlns:p14="http://schemas.microsoft.com/office/powerpoint/2010/main" val="2539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456DC-6709-4D31-939E-B806A2C83178}"/>
              </a:ext>
            </a:extLst>
          </p:cNvPr>
          <p:cNvSpPr>
            <a:spLocks noGrp="1"/>
          </p:cNvSpPr>
          <p:nvPr>
            <p:ph type="title"/>
          </p:nvPr>
        </p:nvSpPr>
        <p:spPr/>
        <p:txBody>
          <a:bodyPr/>
          <a:lstStyle/>
          <a:p>
            <a:r>
              <a:rPr lang="en-US" dirty="0"/>
              <a:t>Linear Regression approach</a:t>
            </a:r>
          </a:p>
        </p:txBody>
      </p:sp>
      <p:sp>
        <p:nvSpPr>
          <p:cNvPr id="3" name="Marcador de contenido 2">
            <a:extLst>
              <a:ext uri="{FF2B5EF4-FFF2-40B4-BE49-F238E27FC236}">
                <a16:creationId xmlns:a16="http://schemas.microsoft.com/office/drawing/2014/main" id="{03E56055-155D-4C16-9337-CBAF57582B55}"/>
              </a:ext>
            </a:extLst>
          </p:cNvPr>
          <p:cNvSpPr>
            <a:spLocks noGrp="1"/>
          </p:cNvSpPr>
          <p:nvPr>
            <p:ph idx="1"/>
          </p:nvPr>
        </p:nvSpPr>
        <p:spPr>
          <a:xfrm>
            <a:off x="838200" y="1825625"/>
            <a:ext cx="5772325" cy="4351338"/>
          </a:xfrm>
        </p:spPr>
        <p:txBody>
          <a:bodyPr>
            <a:normAutofit fontScale="85000" lnSpcReduction="20000"/>
          </a:bodyPr>
          <a:lstStyle/>
          <a:p>
            <a:pPr marL="0" indent="0" algn="just">
              <a:buNone/>
            </a:pPr>
            <a:r>
              <a:rPr lang="en-US" dirty="0"/>
              <a:t>For this approach I created a training group for the fit method and a verification group for the test I got pretty bad scores ~0.1, what I did next was filter the data, I remove some of the records that were off,  like the people that answer that their income were more than 100k, and some others like the one that answered 'rather not say’ in the job column, after some of those filters, the best scores that I got were:</a:t>
            </a:r>
          </a:p>
          <a:p>
            <a:pPr marL="0" indent="0" algn="just">
              <a:buNone/>
            </a:pPr>
            <a:r>
              <a:rPr lang="en-US" dirty="0"/>
              <a:t>For training:  0.38</a:t>
            </a:r>
          </a:p>
          <a:p>
            <a:pPr marL="0" indent="0" algn="just">
              <a:buNone/>
            </a:pPr>
            <a:r>
              <a:rPr lang="en-US" dirty="0"/>
              <a:t>For verification: 0.37</a:t>
            </a:r>
          </a:p>
          <a:p>
            <a:pPr marL="0" indent="0" algn="just">
              <a:buNone/>
            </a:pPr>
            <a:r>
              <a:rPr lang="en-US" dirty="0"/>
              <a:t>These scores better that the one I got at first but I think they aren’t good enough.</a:t>
            </a:r>
          </a:p>
        </p:txBody>
      </p:sp>
      <p:pic>
        <p:nvPicPr>
          <p:cNvPr id="6" name="Imagen 5">
            <a:extLst>
              <a:ext uri="{FF2B5EF4-FFF2-40B4-BE49-F238E27FC236}">
                <a16:creationId xmlns:a16="http://schemas.microsoft.com/office/drawing/2014/main" id="{516B51C5-937C-4CFF-9370-9918DEB1F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348" y="1690688"/>
            <a:ext cx="5492651" cy="4119488"/>
          </a:xfrm>
          <a:prstGeom prst="rect">
            <a:avLst/>
          </a:prstGeom>
        </p:spPr>
      </p:pic>
    </p:spTree>
    <p:extLst>
      <p:ext uri="{BB962C8B-B14F-4D97-AF65-F5344CB8AC3E}">
        <p14:creationId xmlns:p14="http://schemas.microsoft.com/office/powerpoint/2010/main" val="21955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43245-B13D-4355-A199-89CE50C793F5}"/>
              </a:ext>
            </a:extLst>
          </p:cNvPr>
          <p:cNvSpPr>
            <a:spLocks noGrp="1"/>
          </p:cNvSpPr>
          <p:nvPr>
            <p:ph type="title"/>
          </p:nvPr>
        </p:nvSpPr>
        <p:spPr/>
        <p:txBody>
          <a:bodyPr/>
          <a:lstStyle/>
          <a:p>
            <a:r>
              <a:rPr lang="en-US" dirty="0"/>
              <a:t>Linear Regression approach</a:t>
            </a:r>
          </a:p>
        </p:txBody>
      </p:sp>
      <p:sp>
        <p:nvSpPr>
          <p:cNvPr id="3" name="Marcador de contenido 2">
            <a:extLst>
              <a:ext uri="{FF2B5EF4-FFF2-40B4-BE49-F238E27FC236}">
                <a16:creationId xmlns:a16="http://schemas.microsoft.com/office/drawing/2014/main" id="{19EBD2CF-52CB-45C9-8261-88BC4188505F}"/>
              </a:ext>
            </a:extLst>
          </p:cNvPr>
          <p:cNvSpPr>
            <a:spLocks noGrp="1"/>
          </p:cNvSpPr>
          <p:nvPr>
            <p:ph idx="1"/>
          </p:nvPr>
        </p:nvSpPr>
        <p:spPr>
          <a:xfrm>
            <a:off x="838200" y="1825625"/>
            <a:ext cx="5889171" cy="4351338"/>
          </a:xfrm>
        </p:spPr>
        <p:txBody>
          <a:bodyPr/>
          <a:lstStyle/>
          <a:p>
            <a:pPr marL="0" indent="0">
              <a:buNone/>
            </a:pPr>
            <a:r>
              <a:rPr lang="en-US" dirty="0"/>
              <a:t>After I saw those result I decided to create a 3d chart to see the data distribution and as you can see the data didn’t align with a plane, it is scattered so it can’t be good represented by a plane</a:t>
            </a:r>
          </a:p>
        </p:txBody>
      </p:sp>
      <p:pic>
        <p:nvPicPr>
          <p:cNvPr id="9" name="Imagen 8">
            <a:extLst>
              <a:ext uri="{FF2B5EF4-FFF2-40B4-BE49-F238E27FC236}">
                <a16:creationId xmlns:a16="http://schemas.microsoft.com/office/drawing/2014/main" id="{947FDCC9-124F-4749-92CA-57DC6B8B8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074" y="2192693"/>
            <a:ext cx="4263474" cy="3197606"/>
          </a:xfrm>
          <a:prstGeom prst="rect">
            <a:avLst/>
          </a:prstGeom>
        </p:spPr>
      </p:pic>
    </p:spTree>
    <p:extLst>
      <p:ext uri="{BB962C8B-B14F-4D97-AF65-F5344CB8AC3E}">
        <p14:creationId xmlns:p14="http://schemas.microsoft.com/office/powerpoint/2010/main" val="41183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456DC-6709-4D31-939E-B806A2C83178}"/>
              </a:ext>
            </a:extLst>
          </p:cNvPr>
          <p:cNvSpPr>
            <a:spLocks noGrp="1"/>
          </p:cNvSpPr>
          <p:nvPr>
            <p:ph type="title"/>
          </p:nvPr>
        </p:nvSpPr>
        <p:spPr/>
        <p:txBody>
          <a:bodyPr/>
          <a:lstStyle/>
          <a:p>
            <a:r>
              <a:rPr lang="en-US" dirty="0"/>
              <a:t>K-Nearest Neighbor Regressor approach</a:t>
            </a:r>
          </a:p>
        </p:txBody>
      </p:sp>
      <p:sp>
        <p:nvSpPr>
          <p:cNvPr id="3" name="Marcador de contenido 2">
            <a:extLst>
              <a:ext uri="{FF2B5EF4-FFF2-40B4-BE49-F238E27FC236}">
                <a16:creationId xmlns:a16="http://schemas.microsoft.com/office/drawing/2014/main" id="{03E56055-155D-4C16-9337-CBAF57582B55}"/>
              </a:ext>
            </a:extLst>
          </p:cNvPr>
          <p:cNvSpPr>
            <a:spLocks noGrp="1"/>
          </p:cNvSpPr>
          <p:nvPr>
            <p:ph idx="1"/>
          </p:nvPr>
        </p:nvSpPr>
        <p:spPr>
          <a:xfrm>
            <a:off x="838200" y="1825625"/>
            <a:ext cx="5772325" cy="4351338"/>
          </a:xfrm>
        </p:spPr>
        <p:txBody>
          <a:bodyPr>
            <a:normAutofit/>
          </a:bodyPr>
          <a:lstStyle/>
          <a:p>
            <a:pPr marL="0" indent="0" algn="just">
              <a:buNone/>
            </a:pPr>
            <a:r>
              <a:rPr lang="en-US" dirty="0"/>
              <a:t>For this approach I created a loop as I did for the K-Nearest Neighbor in the classification part, varying the neighbors number, with this I got a much better result 0.6 that is almost twice that the one I got with the other approach, but even with this result I think this approach isn’t the right one for this data. </a:t>
            </a:r>
          </a:p>
        </p:txBody>
      </p:sp>
      <p:pic>
        <p:nvPicPr>
          <p:cNvPr id="5" name="Imagen 4">
            <a:extLst>
              <a:ext uri="{FF2B5EF4-FFF2-40B4-BE49-F238E27FC236}">
                <a16:creationId xmlns:a16="http://schemas.microsoft.com/office/drawing/2014/main" id="{A7372A45-D6CC-4086-9590-BA75C44FD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686" y="1561006"/>
            <a:ext cx="5399314" cy="4389129"/>
          </a:xfrm>
          <a:prstGeom prst="rect">
            <a:avLst/>
          </a:prstGeom>
        </p:spPr>
      </p:pic>
    </p:spTree>
    <p:extLst>
      <p:ext uri="{BB962C8B-B14F-4D97-AF65-F5344CB8AC3E}">
        <p14:creationId xmlns:p14="http://schemas.microsoft.com/office/powerpoint/2010/main" val="266672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08191-F523-4AC7-BD34-512818EDF260}"/>
              </a:ext>
            </a:extLst>
          </p:cNvPr>
          <p:cNvSpPr>
            <a:spLocks noGrp="1"/>
          </p:cNvSpPr>
          <p:nvPr>
            <p:ph type="title"/>
          </p:nvPr>
        </p:nvSpPr>
        <p:spPr/>
        <p:txBody>
          <a:bodyPr/>
          <a:lstStyle/>
          <a:p>
            <a:r>
              <a:rPr lang="en-US" dirty="0"/>
              <a:t>Conclusions/Next steps</a:t>
            </a:r>
          </a:p>
        </p:txBody>
      </p:sp>
      <p:sp>
        <p:nvSpPr>
          <p:cNvPr id="3" name="Marcador de contenido 2">
            <a:extLst>
              <a:ext uri="{FF2B5EF4-FFF2-40B4-BE49-F238E27FC236}">
                <a16:creationId xmlns:a16="http://schemas.microsoft.com/office/drawing/2014/main" id="{0773FE11-CFA5-4D7C-AB68-4B98588CCF72}"/>
              </a:ext>
            </a:extLst>
          </p:cNvPr>
          <p:cNvSpPr>
            <a:spLocks noGrp="1"/>
          </p:cNvSpPr>
          <p:nvPr>
            <p:ph idx="1"/>
          </p:nvPr>
        </p:nvSpPr>
        <p:spPr/>
        <p:txBody>
          <a:bodyPr/>
          <a:lstStyle/>
          <a:p>
            <a:pPr marL="0" indent="0">
              <a:buNone/>
            </a:pPr>
            <a:r>
              <a:rPr lang="en-US" dirty="0"/>
              <a:t>With this exercise I can conclude:</a:t>
            </a:r>
          </a:p>
          <a:p>
            <a:r>
              <a:rPr lang="en-US" dirty="0"/>
              <a:t>The distribution of the data is pretty important, we need to have a good set of data or we can improve the data that we have using some techniques like filtering (the one I use for regression).</a:t>
            </a:r>
          </a:p>
          <a:p>
            <a:r>
              <a:rPr lang="en-US" dirty="0"/>
              <a:t>Not all the methods that we have are a good fit for the data that we could have, we have to evaluate which one we can use. </a:t>
            </a:r>
          </a:p>
          <a:p>
            <a:r>
              <a:rPr lang="en-US" dirty="0"/>
              <a:t>Some of the methods that I learn here are pretty have parameters that  we can adjust and get different results but this tuning is like “trials and errors” sometimes is difficult find a good set of those parameters</a:t>
            </a:r>
          </a:p>
        </p:txBody>
      </p:sp>
    </p:spTree>
    <p:extLst>
      <p:ext uri="{BB962C8B-B14F-4D97-AF65-F5344CB8AC3E}">
        <p14:creationId xmlns:p14="http://schemas.microsoft.com/office/powerpoint/2010/main" val="264200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59B9F-10E0-4CE1-A819-5C045E9EED77}"/>
              </a:ext>
            </a:extLst>
          </p:cNvPr>
          <p:cNvSpPr>
            <a:spLocks noGrp="1"/>
          </p:cNvSpPr>
          <p:nvPr>
            <p:ph type="title"/>
          </p:nvPr>
        </p:nvSpPr>
        <p:spPr/>
        <p:txBody>
          <a:bodyPr/>
          <a:lstStyle/>
          <a:p>
            <a:r>
              <a:rPr lang="en-US" dirty="0"/>
              <a:t>Table of Contents</a:t>
            </a:r>
          </a:p>
        </p:txBody>
      </p:sp>
      <p:sp>
        <p:nvSpPr>
          <p:cNvPr id="3" name="Marcador de contenido 2">
            <a:extLst>
              <a:ext uri="{FF2B5EF4-FFF2-40B4-BE49-F238E27FC236}">
                <a16:creationId xmlns:a16="http://schemas.microsoft.com/office/drawing/2014/main" id="{35B36200-6719-4CAF-B09A-2F46539F1D39}"/>
              </a:ext>
            </a:extLst>
          </p:cNvPr>
          <p:cNvSpPr>
            <a:spLocks noGrp="1"/>
          </p:cNvSpPr>
          <p:nvPr>
            <p:ph idx="1"/>
          </p:nvPr>
        </p:nvSpPr>
        <p:spPr/>
        <p:txBody>
          <a:bodyPr>
            <a:normAutofit/>
          </a:bodyPr>
          <a:lstStyle/>
          <a:p>
            <a:r>
              <a:rPr lang="en-US" dirty="0"/>
              <a:t>Exploration of the Dataset for classification</a:t>
            </a:r>
          </a:p>
          <a:p>
            <a:r>
              <a:rPr lang="en-US" dirty="0"/>
              <a:t>Question(s) to Answer</a:t>
            </a:r>
          </a:p>
          <a:p>
            <a:r>
              <a:rPr lang="en-US" dirty="0"/>
              <a:t>Augmenting the Dataset</a:t>
            </a:r>
          </a:p>
          <a:p>
            <a:r>
              <a:rPr lang="en-US" dirty="0"/>
              <a:t>Classification Approaches</a:t>
            </a:r>
          </a:p>
          <a:p>
            <a:r>
              <a:rPr lang="en-US" dirty="0"/>
              <a:t>Exploration of the Dataset for regression</a:t>
            </a:r>
          </a:p>
          <a:p>
            <a:r>
              <a:rPr lang="en-US" dirty="0"/>
              <a:t>Question(s) to Answer</a:t>
            </a:r>
          </a:p>
          <a:p>
            <a:r>
              <a:rPr lang="en-US" dirty="0"/>
              <a:t>Regression Approaches</a:t>
            </a:r>
          </a:p>
          <a:p>
            <a:r>
              <a:rPr lang="en-US" dirty="0"/>
              <a:t>Conclusions/Next steps</a:t>
            </a:r>
          </a:p>
          <a:p>
            <a:endParaRPr lang="en-US" dirty="0"/>
          </a:p>
        </p:txBody>
      </p:sp>
    </p:spTree>
    <p:extLst>
      <p:ext uri="{BB962C8B-B14F-4D97-AF65-F5344CB8AC3E}">
        <p14:creationId xmlns:p14="http://schemas.microsoft.com/office/powerpoint/2010/main" val="372957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59B9F-10E0-4CE1-A819-5C045E9EED77}"/>
              </a:ext>
            </a:extLst>
          </p:cNvPr>
          <p:cNvSpPr>
            <a:spLocks noGrp="1"/>
          </p:cNvSpPr>
          <p:nvPr>
            <p:ph type="title"/>
          </p:nvPr>
        </p:nvSpPr>
        <p:spPr/>
        <p:txBody>
          <a:bodyPr/>
          <a:lstStyle/>
          <a:p>
            <a:r>
              <a:rPr lang="en-US" dirty="0"/>
              <a:t>Exploration of the Dataset</a:t>
            </a:r>
            <a:br>
              <a:rPr lang="en-US" dirty="0"/>
            </a:br>
            <a:endParaRPr lang="en-US" dirty="0"/>
          </a:p>
        </p:txBody>
      </p:sp>
      <p:sp>
        <p:nvSpPr>
          <p:cNvPr id="3" name="Marcador de contenido 2">
            <a:extLst>
              <a:ext uri="{FF2B5EF4-FFF2-40B4-BE49-F238E27FC236}">
                <a16:creationId xmlns:a16="http://schemas.microsoft.com/office/drawing/2014/main" id="{35B36200-6719-4CAF-B09A-2F46539F1D39}"/>
              </a:ext>
            </a:extLst>
          </p:cNvPr>
          <p:cNvSpPr>
            <a:spLocks noGrp="1"/>
          </p:cNvSpPr>
          <p:nvPr>
            <p:ph idx="1"/>
          </p:nvPr>
        </p:nvSpPr>
        <p:spPr>
          <a:xfrm>
            <a:off x="838200" y="1115736"/>
            <a:ext cx="10515600" cy="5377139"/>
          </a:xfrm>
        </p:spPr>
        <p:txBody>
          <a:bodyPr>
            <a:normAutofit/>
          </a:bodyPr>
          <a:lstStyle/>
          <a:p>
            <a:pPr marL="0" indent="0">
              <a:buNone/>
            </a:pPr>
            <a:r>
              <a:rPr lang="en-US" dirty="0"/>
              <a:t>The first column I explored was “Body Type”: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a 3">
            <a:extLst>
              <a:ext uri="{FF2B5EF4-FFF2-40B4-BE49-F238E27FC236}">
                <a16:creationId xmlns:a16="http://schemas.microsoft.com/office/drawing/2014/main" id="{858BA0F3-7248-453F-9F2E-66CF5C05351E}"/>
              </a:ext>
            </a:extLst>
          </p:cNvPr>
          <p:cNvGraphicFramePr>
            <a:graphicFrameLocks noGrp="1"/>
          </p:cNvGraphicFramePr>
          <p:nvPr>
            <p:extLst>
              <p:ext uri="{D42A27DB-BD31-4B8C-83A1-F6EECF244321}">
                <p14:modId xmlns:p14="http://schemas.microsoft.com/office/powerpoint/2010/main" val="3476232225"/>
              </p:ext>
            </p:extLst>
          </p:nvPr>
        </p:nvGraphicFramePr>
        <p:xfrm>
          <a:off x="948884" y="1771349"/>
          <a:ext cx="2109403" cy="3315302"/>
        </p:xfrm>
        <a:graphic>
          <a:graphicData uri="http://schemas.openxmlformats.org/drawingml/2006/table">
            <a:tbl>
              <a:tblPr firstRow="1" bandRow="1">
                <a:tableStyleId>{5C22544A-7EE6-4342-B048-85BDC9FD1C3A}</a:tableStyleId>
              </a:tblPr>
              <a:tblGrid>
                <a:gridCol w="1094335">
                  <a:extLst>
                    <a:ext uri="{9D8B030D-6E8A-4147-A177-3AD203B41FA5}">
                      <a16:colId xmlns:a16="http://schemas.microsoft.com/office/drawing/2014/main" val="780987868"/>
                    </a:ext>
                  </a:extLst>
                </a:gridCol>
                <a:gridCol w="1015068">
                  <a:extLst>
                    <a:ext uri="{9D8B030D-6E8A-4147-A177-3AD203B41FA5}">
                      <a16:colId xmlns:a16="http://schemas.microsoft.com/office/drawing/2014/main" val="2490177727"/>
                    </a:ext>
                  </a:extLst>
                </a:gridCol>
              </a:tblGrid>
              <a:tr h="370840">
                <a:tc>
                  <a:txBody>
                    <a:bodyPr/>
                    <a:lstStyle/>
                    <a:p>
                      <a:pPr algn="ctr"/>
                      <a:r>
                        <a:rPr lang="en-US" dirty="0"/>
                        <a:t>Value</a:t>
                      </a:r>
                    </a:p>
                  </a:txBody>
                  <a:tcPr/>
                </a:tc>
                <a:tc>
                  <a:txBody>
                    <a:bodyPr/>
                    <a:lstStyle/>
                    <a:p>
                      <a:pPr algn="ctr"/>
                      <a:r>
                        <a:rPr lang="en-US" dirty="0"/>
                        <a:t>Count</a:t>
                      </a:r>
                    </a:p>
                  </a:txBody>
                  <a:tcPr/>
                </a:tc>
                <a:extLst>
                  <a:ext uri="{0D108BD9-81ED-4DB2-BD59-A6C34878D82A}">
                    <a16:rowId xmlns:a16="http://schemas.microsoft.com/office/drawing/2014/main" val="771933254"/>
                  </a:ext>
                </a:extLst>
              </a:tr>
              <a:tr h="262222">
                <a:tc>
                  <a:txBody>
                    <a:bodyPr/>
                    <a:lstStyle/>
                    <a:p>
                      <a:pPr algn="ctr" fontAlgn="b"/>
                      <a:r>
                        <a:rPr lang="en-US" sz="1000" u="none" strike="noStrike" dirty="0">
                          <a:effectLst/>
                        </a:rPr>
                        <a:t>average</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1207</a:t>
                      </a:r>
                      <a:endParaRPr lang="en-US" sz="1000" dirty="0"/>
                    </a:p>
                  </a:txBody>
                  <a:tcPr/>
                </a:tc>
                <a:extLst>
                  <a:ext uri="{0D108BD9-81ED-4DB2-BD59-A6C34878D82A}">
                    <a16:rowId xmlns:a16="http://schemas.microsoft.com/office/drawing/2014/main" val="2058451238"/>
                  </a:ext>
                </a:extLst>
              </a:tr>
              <a:tr h="0">
                <a:tc>
                  <a:txBody>
                    <a:bodyPr/>
                    <a:lstStyle/>
                    <a:p>
                      <a:pPr algn="ctr" fontAlgn="b"/>
                      <a:r>
                        <a:rPr lang="en-US" sz="1000" u="none" strike="noStrike" dirty="0">
                          <a:effectLst/>
                        </a:rPr>
                        <a:t>fit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906</a:t>
                      </a:r>
                      <a:endParaRPr lang="en-US" sz="1000" dirty="0"/>
                    </a:p>
                  </a:txBody>
                  <a:tcPr/>
                </a:tc>
                <a:extLst>
                  <a:ext uri="{0D108BD9-81ED-4DB2-BD59-A6C34878D82A}">
                    <a16:rowId xmlns:a16="http://schemas.microsoft.com/office/drawing/2014/main" val="993424977"/>
                  </a:ext>
                </a:extLst>
              </a:tr>
              <a:tr h="0">
                <a:tc>
                  <a:txBody>
                    <a:bodyPr/>
                    <a:lstStyle/>
                    <a:p>
                      <a:pPr algn="ctr" fontAlgn="b"/>
                      <a:r>
                        <a:rPr lang="en-US" sz="1000" u="none" strike="noStrike" dirty="0">
                          <a:effectLst/>
                        </a:rPr>
                        <a:t>athletic</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799</a:t>
                      </a:r>
                      <a:endParaRPr lang="en-US" sz="1000" dirty="0"/>
                    </a:p>
                  </a:txBody>
                  <a:tcPr/>
                </a:tc>
                <a:extLst>
                  <a:ext uri="{0D108BD9-81ED-4DB2-BD59-A6C34878D82A}">
                    <a16:rowId xmlns:a16="http://schemas.microsoft.com/office/drawing/2014/main" val="434530750"/>
                  </a:ext>
                </a:extLst>
              </a:tr>
              <a:tr h="0">
                <a:tc>
                  <a:txBody>
                    <a:bodyPr/>
                    <a:lstStyle/>
                    <a:p>
                      <a:pPr algn="ctr" fontAlgn="b"/>
                      <a:r>
                        <a:rPr lang="en-US" sz="1000" u="none" strike="noStrike" dirty="0">
                          <a:effectLst/>
                        </a:rPr>
                        <a:t>curvy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448</a:t>
                      </a:r>
                      <a:endParaRPr lang="en-US" sz="1000" dirty="0"/>
                    </a:p>
                  </a:txBody>
                  <a:tcPr/>
                </a:tc>
                <a:extLst>
                  <a:ext uri="{0D108BD9-81ED-4DB2-BD59-A6C34878D82A}">
                    <a16:rowId xmlns:a16="http://schemas.microsoft.com/office/drawing/2014/main" val="462322429"/>
                  </a:ext>
                </a:extLst>
              </a:tr>
              <a:tr h="223934">
                <a:tc>
                  <a:txBody>
                    <a:bodyPr/>
                    <a:lstStyle/>
                    <a:p>
                      <a:pPr algn="ctr" fontAlgn="b"/>
                      <a:r>
                        <a:rPr lang="en-US" sz="1000" u="none" strike="noStrike" dirty="0">
                          <a:effectLst/>
                        </a:rPr>
                        <a:t>thin</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348</a:t>
                      </a:r>
                      <a:endParaRPr lang="en-US" sz="1000" dirty="0"/>
                    </a:p>
                  </a:txBody>
                  <a:tcPr/>
                </a:tc>
                <a:extLst>
                  <a:ext uri="{0D108BD9-81ED-4DB2-BD59-A6C34878D82A}">
                    <a16:rowId xmlns:a16="http://schemas.microsoft.com/office/drawing/2014/main" val="2705866211"/>
                  </a:ext>
                </a:extLst>
              </a:tr>
              <a:tr h="194698">
                <a:tc>
                  <a:txBody>
                    <a:bodyPr/>
                    <a:lstStyle/>
                    <a:p>
                      <a:pPr algn="ctr" fontAlgn="b"/>
                      <a:r>
                        <a:rPr lang="en-US" sz="1000" u="none" strike="noStrike" dirty="0">
                          <a:effectLst/>
                        </a:rPr>
                        <a:t>a little extra</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322</a:t>
                      </a:r>
                      <a:endParaRPr lang="en-US" sz="1000" dirty="0"/>
                    </a:p>
                  </a:txBody>
                  <a:tcPr/>
                </a:tc>
                <a:extLst>
                  <a:ext uri="{0D108BD9-81ED-4DB2-BD59-A6C34878D82A}">
                    <a16:rowId xmlns:a16="http://schemas.microsoft.com/office/drawing/2014/main" val="801855033"/>
                  </a:ext>
                </a:extLst>
              </a:tr>
              <a:tr h="184124">
                <a:tc>
                  <a:txBody>
                    <a:bodyPr/>
                    <a:lstStyle/>
                    <a:p>
                      <a:pPr algn="ctr" fontAlgn="b"/>
                      <a:r>
                        <a:rPr lang="en-US" sz="1000" u="none" strike="noStrike" dirty="0">
                          <a:effectLst/>
                        </a:rPr>
                        <a:t>skinny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125</a:t>
                      </a:r>
                      <a:endParaRPr lang="en-US" sz="1000" dirty="0"/>
                    </a:p>
                  </a:txBody>
                  <a:tcPr/>
                </a:tc>
                <a:extLst>
                  <a:ext uri="{0D108BD9-81ED-4DB2-BD59-A6C34878D82A}">
                    <a16:rowId xmlns:a16="http://schemas.microsoft.com/office/drawing/2014/main" val="2981847201"/>
                  </a:ext>
                </a:extLst>
              </a:tr>
              <a:tr h="117565">
                <a:tc>
                  <a:txBody>
                    <a:bodyPr/>
                    <a:lstStyle/>
                    <a:p>
                      <a:pPr algn="ctr" fontAlgn="b"/>
                      <a:r>
                        <a:rPr lang="en-US" sz="1000" u="none" strike="noStrike" dirty="0">
                          <a:effectLst/>
                        </a:rPr>
                        <a:t>full figured</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102</a:t>
                      </a:r>
                      <a:endParaRPr lang="en-US" sz="1000" dirty="0"/>
                    </a:p>
                  </a:txBody>
                  <a:tcPr/>
                </a:tc>
                <a:extLst>
                  <a:ext uri="{0D108BD9-81ED-4DB2-BD59-A6C34878D82A}">
                    <a16:rowId xmlns:a16="http://schemas.microsoft.com/office/drawing/2014/main" val="3867905033"/>
                  </a:ext>
                </a:extLst>
              </a:tr>
              <a:tr h="0">
                <a:tc>
                  <a:txBody>
                    <a:bodyPr/>
                    <a:lstStyle/>
                    <a:p>
                      <a:pPr algn="ctr" fontAlgn="b"/>
                      <a:r>
                        <a:rPr lang="en-US" sz="1000" u="none" strike="noStrike" dirty="0">
                          <a:effectLst/>
                        </a:rPr>
                        <a:t>overweight</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60</a:t>
                      </a:r>
                      <a:endParaRPr lang="en-US" sz="1000" dirty="0"/>
                    </a:p>
                  </a:txBody>
                  <a:tcPr/>
                </a:tc>
                <a:extLst>
                  <a:ext uri="{0D108BD9-81ED-4DB2-BD59-A6C34878D82A}">
                    <a16:rowId xmlns:a16="http://schemas.microsoft.com/office/drawing/2014/main" val="650946566"/>
                  </a:ext>
                </a:extLst>
              </a:tr>
              <a:tr h="0">
                <a:tc>
                  <a:txBody>
                    <a:bodyPr/>
                    <a:lstStyle/>
                    <a:p>
                      <a:pPr algn="ctr" fontAlgn="b"/>
                      <a:r>
                        <a:rPr lang="en-US" sz="1000" u="none" strike="noStrike" dirty="0">
                          <a:effectLst/>
                        </a:rPr>
                        <a:t>jacked</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40</a:t>
                      </a:r>
                      <a:endParaRPr lang="en-US" sz="1000" dirty="0"/>
                    </a:p>
                  </a:txBody>
                  <a:tcPr/>
                </a:tc>
                <a:extLst>
                  <a:ext uri="{0D108BD9-81ED-4DB2-BD59-A6C34878D82A}">
                    <a16:rowId xmlns:a16="http://schemas.microsoft.com/office/drawing/2014/main" val="3548590909"/>
                  </a:ext>
                </a:extLst>
              </a:tr>
              <a:tr h="0">
                <a:tc>
                  <a:txBody>
                    <a:bodyPr/>
                    <a:lstStyle/>
                    <a:p>
                      <a:pPr algn="ctr" fontAlgn="b"/>
                      <a:r>
                        <a:rPr lang="en-US" sz="1000" u="none" strike="noStrike" dirty="0">
                          <a:effectLst/>
                        </a:rPr>
                        <a:t>used up</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40</a:t>
                      </a:r>
                      <a:endParaRPr lang="en-US" sz="1000" dirty="0"/>
                    </a:p>
                  </a:txBody>
                  <a:tcPr/>
                </a:tc>
                <a:extLst>
                  <a:ext uri="{0D108BD9-81ED-4DB2-BD59-A6C34878D82A}">
                    <a16:rowId xmlns:a16="http://schemas.microsoft.com/office/drawing/2014/main" val="1019735391"/>
                  </a:ext>
                </a:extLst>
              </a:tr>
              <a:tr h="0">
                <a:tc>
                  <a:txBody>
                    <a:bodyPr/>
                    <a:lstStyle/>
                    <a:p>
                      <a:pPr algn="ctr" fontAlgn="b"/>
                      <a:r>
                        <a:rPr lang="en-US" sz="1000" u="none" strike="noStrike" dirty="0">
                          <a:effectLst/>
                        </a:rPr>
                        <a:t>rather not say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10</a:t>
                      </a:r>
                      <a:endParaRPr lang="en-US" sz="1000" dirty="0"/>
                    </a:p>
                  </a:txBody>
                  <a:tcPr/>
                </a:tc>
                <a:extLst>
                  <a:ext uri="{0D108BD9-81ED-4DB2-BD59-A6C34878D82A}">
                    <a16:rowId xmlns:a16="http://schemas.microsoft.com/office/drawing/2014/main" val="754100781"/>
                  </a:ext>
                </a:extLst>
              </a:tr>
            </a:tbl>
          </a:graphicData>
        </a:graphic>
      </p:graphicFrame>
      <p:pic>
        <p:nvPicPr>
          <p:cNvPr id="7" name="Imagen 6">
            <a:extLst>
              <a:ext uri="{FF2B5EF4-FFF2-40B4-BE49-F238E27FC236}">
                <a16:creationId xmlns:a16="http://schemas.microsoft.com/office/drawing/2014/main" id="{1EFC4FE8-677C-48E7-BA26-B1D2DFB0E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498" y="1582982"/>
            <a:ext cx="5411140" cy="4058355"/>
          </a:xfrm>
          <a:prstGeom prst="rect">
            <a:avLst/>
          </a:prstGeom>
        </p:spPr>
      </p:pic>
    </p:spTree>
    <p:extLst>
      <p:ext uri="{BB962C8B-B14F-4D97-AF65-F5344CB8AC3E}">
        <p14:creationId xmlns:p14="http://schemas.microsoft.com/office/powerpoint/2010/main" val="65419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59B9F-10E0-4CE1-A819-5C045E9EED77}"/>
              </a:ext>
            </a:extLst>
          </p:cNvPr>
          <p:cNvSpPr>
            <a:spLocks noGrp="1"/>
          </p:cNvSpPr>
          <p:nvPr>
            <p:ph type="title"/>
          </p:nvPr>
        </p:nvSpPr>
        <p:spPr/>
        <p:txBody>
          <a:bodyPr/>
          <a:lstStyle/>
          <a:p>
            <a:r>
              <a:rPr lang="en-US" dirty="0"/>
              <a:t>Exploration of the Dataset</a:t>
            </a:r>
            <a:br>
              <a:rPr lang="en-US" dirty="0"/>
            </a:br>
            <a:endParaRPr lang="en-US" dirty="0"/>
          </a:p>
        </p:txBody>
      </p:sp>
      <p:sp>
        <p:nvSpPr>
          <p:cNvPr id="3" name="Marcador de contenido 2">
            <a:extLst>
              <a:ext uri="{FF2B5EF4-FFF2-40B4-BE49-F238E27FC236}">
                <a16:creationId xmlns:a16="http://schemas.microsoft.com/office/drawing/2014/main" id="{35B36200-6719-4CAF-B09A-2F46539F1D39}"/>
              </a:ext>
            </a:extLst>
          </p:cNvPr>
          <p:cNvSpPr>
            <a:spLocks noGrp="1"/>
          </p:cNvSpPr>
          <p:nvPr>
            <p:ph idx="1"/>
          </p:nvPr>
        </p:nvSpPr>
        <p:spPr>
          <a:xfrm>
            <a:off x="838200" y="1115736"/>
            <a:ext cx="10515600" cy="5377139"/>
          </a:xfrm>
        </p:spPr>
        <p:txBody>
          <a:bodyPr>
            <a:normAutofit/>
          </a:bodyPr>
          <a:lstStyle/>
          <a:p>
            <a:pPr marL="0" indent="0">
              <a:buNone/>
            </a:pPr>
            <a:r>
              <a:rPr lang="en-US" dirty="0"/>
              <a:t>The first column I explored was “smokes”: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u="sng" dirty="0"/>
          </a:p>
          <a:p>
            <a:pPr marL="0" indent="0">
              <a:buNone/>
            </a:pPr>
            <a:endParaRPr lang="en-US" dirty="0"/>
          </a:p>
          <a:p>
            <a:pPr marL="0" indent="0">
              <a:buNone/>
            </a:pPr>
            <a:endParaRPr lang="en-US" dirty="0"/>
          </a:p>
          <a:p>
            <a:pPr marL="0" indent="0">
              <a:buNone/>
            </a:pPr>
            <a:endParaRPr lang="en-US" dirty="0"/>
          </a:p>
        </p:txBody>
      </p:sp>
      <p:graphicFrame>
        <p:nvGraphicFramePr>
          <p:cNvPr id="4" name="Tabla 3">
            <a:extLst>
              <a:ext uri="{FF2B5EF4-FFF2-40B4-BE49-F238E27FC236}">
                <a16:creationId xmlns:a16="http://schemas.microsoft.com/office/drawing/2014/main" id="{858BA0F3-7248-453F-9F2E-66CF5C05351E}"/>
              </a:ext>
            </a:extLst>
          </p:cNvPr>
          <p:cNvGraphicFramePr>
            <a:graphicFrameLocks noGrp="1"/>
          </p:cNvGraphicFramePr>
          <p:nvPr>
            <p:extLst>
              <p:ext uri="{D42A27DB-BD31-4B8C-83A1-F6EECF244321}">
                <p14:modId xmlns:p14="http://schemas.microsoft.com/office/powerpoint/2010/main" val="1551693833"/>
              </p:ext>
            </p:extLst>
          </p:nvPr>
        </p:nvGraphicFramePr>
        <p:xfrm>
          <a:off x="948884" y="1771349"/>
          <a:ext cx="2109403" cy="1608422"/>
        </p:xfrm>
        <a:graphic>
          <a:graphicData uri="http://schemas.openxmlformats.org/drawingml/2006/table">
            <a:tbl>
              <a:tblPr firstRow="1" bandRow="1">
                <a:tableStyleId>{5C22544A-7EE6-4342-B048-85BDC9FD1C3A}</a:tableStyleId>
              </a:tblPr>
              <a:tblGrid>
                <a:gridCol w="1094335">
                  <a:extLst>
                    <a:ext uri="{9D8B030D-6E8A-4147-A177-3AD203B41FA5}">
                      <a16:colId xmlns:a16="http://schemas.microsoft.com/office/drawing/2014/main" val="780987868"/>
                    </a:ext>
                  </a:extLst>
                </a:gridCol>
                <a:gridCol w="1015068">
                  <a:extLst>
                    <a:ext uri="{9D8B030D-6E8A-4147-A177-3AD203B41FA5}">
                      <a16:colId xmlns:a16="http://schemas.microsoft.com/office/drawing/2014/main" val="2490177727"/>
                    </a:ext>
                  </a:extLst>
                </a:gridCol>
              </a:tblGrid>
              <a:tr h="370840">
                <a:tc>
                  <a:txBody>
                    <a:bodyPr/>
                    <a:lstStyle/>
                    <a:p>
                      <a:pPr algn="ctr"/>
                      <a:r>
                        <a:rPr lang="en-US" dirty="0"/>
                        <a:t>Value</a:t>
                      </a:r>
                    </a:p>
                  </a:txBody>
                  <a:tcPr/>
                </a:tc>
                <a:tc>
                  <a:txBody>
                    <a:bodyPr/>
                    <a:lstStyle/>
                    <a:p>
                      <a:pPr algn="ctr"/>
                      <a:r>
                        <a:rPr lang="en-US" dirty="0"/>
                        <a:t>Count</a:t>
                      </a:r>
                    </a:p>
                  </a:txBody>
                  <a:tcPr/>
                </a:tc>
                <a:extLst>
                  <a:ext uri="{0D108BD9-81ED-4DB2-BD59-A6C34878D82A}">
                    <a16:rowId xmlns:a16="http://schemas.microsoft.com/office/drawing/2014/main" val="771933254"/>
                  </a:ext>
                </a:extLst>
              </a:tr>
              <a:tr h="262222">
                <a:tc>
                  <a:txBody>
                    <a:bodyPr/>
                    <a:lstStyle/>
                    <a:p>
                      <a:pPr algn="ctr" fontAlgn="b"/>
                      <a:r>
                        <a:rPr lang="en-US" sz="1000" u="none" strike="noStrike" dirty="0">
                          <a:effectLst/>
                        </a:rPr>
                        <a:t>no</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3523</a:t>
                      </a:r>
                      <a:endParaRPr lang="en-US" sz="1000" dirty="0"/>
                    </a:p>
                  </a:txBody>
                  <a:tcPr/>
                </a:tc>
                <a:extLst>
                  <a:ext uri="{0D108BD9-81ED-4DB2-BD59-A6C34878D82A}">
                    <a16:rowId xmlns:a16="http://schemas.microsoft.com/office/drawing/2014/main" val="2058451238"/>
                  </a:ext>
                </a:extLst>
              </a:tr>
              <a:tr h="0">
                <a:tc>
                  <a:txBody>
                    <a:bodyPr/>
                    <a:lstStyle/>
                    <a:p>
                      <a:pPr algn="ctr" fontAlgn="b"/>
                      <a:r>
                        <a:rPr lang="en-US" sz="1000" u="none" strike="noStrike" dirty="0">
                          <a:effectLst/>
                        </a:rPr>
                        <a:t>sometimes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305</a:t>
                      </a:r>
                      <a:endParaRPr lang="en-US" sz="1000" dirty="0"/>
                    </a:p>
                  </a:txBody>
                  <a:tcPr/>
                </a:tc>
                <a:extLst>
                  <a:ext uri="{0D108BD9-81ED-4DB2-BD59-A6C34878D82A}">
                    <a16:rowId xmlns:a16="http://schemas.microsoft.com/office/drawing/2014/main" val="993424977"/>
                  </a:ext>
                </a:extLst>
              </a:tr>
              <a:tr h="0">
                <a:tc>
                  <a:txBody>
                    <a:bodyPr/>
                    <a:lstStyle/>
                    <a:p>
                      <a:pPr algn="ctr" fontAlgn="b"/>
                      <a:r>
                        <a:rPr lang="en-US" sz="1000" u="none" strike="noStrike" dirty="0">
                          <a:effectLst/>
                        </a:rPr>
                        <a:t>when drinking</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233</a:t>
                      </a:r>
                      <a:endParaRPr lang="en-US" sz="1000" dirty="0"/>
                    </a:p>
                  </a:txBody>
                  <a:tcPr/>
                </a:tc>
                <a:extLst>
                  <a:ext uri="{0D108BD9-81ED-4DB2-BD59-A6C34878D82A}">
                    <a16:rowId xmlns:a16="http://schemas.microsoft.com/office/drawing/2014/main" val="434530750"/>
                  </a:ext>
                </a:extLst>
              </a:tr>
              <a:tr h="0">
                <a:tc>
                  <a:txBody>
                    <a:bodyPr/>
                    <a:lstStyle/>
                    <a:p>
                      <a:pPr algn="ctr" fontAlgn="b"/>
                      <a:r>
                        <a:rPr lang="en-US" sz="1000" u="none" strike="noStrike" dirty="0">
                          <a:effectLst/>
                        </a:rPr>
                        <a:t>yes</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200</a:t>
                      </a:r>
                      <a:endParaRPr lang="en-US" sz="1000" dirty="0"/>
                    </a:p>
                  </a:txBody>
                  <a:tcPr/>
                </a:tc>
                <a:extLst>
                  <a:ext uri="{0D108BD9-81ED-4DB2-BD59-A6C34878D82A}">
                    <a16:rowId xmlns:a16="http://schemas.microsoft.com/office/drawing/2014/main" val="462322429"/>
                  </a:ext>
                </a:extLst>
              </a:tr>
              <a:tr h="223934">
                <a:tc>
                  <a:txBody>
                    <a:bodyPr/>
                    <a:lstStyle/>
                    <a:p>
                      <a:pPr algn="ctr" fontAlgn="b"/>
                      <a:r>
                        <a:rPr lang="en-US" sz="1000" b="0" i="0" u="none" strike="noStrike" dirty="0">
                          <a:solidFill>
                            <a:srgbClr val="000000"/>
                          </a:solidFill>
                          <a:effectLst/>
                          <a:latin typeface="Calibri" panose="020F0502020204030204" pitchFamily="34" charset="0"/>
                        </a:rPr>
                        <a:t>trying to quit</a:t>
                      </a:r>
                    </a:p>
                  </a:txBody>
                  <a:tcPr marL="9525" marR="9525" marT="9525" marB="0" anchor="b"/>
                </a:tc>
                <a:tc>
                  <a:txBody>
                    <a:bodyPr/>
                    <a:lstStyle/>
                    <a:p>
                      <a:pPr algn="ctr"/>
                      <a:r>
                        <a:rPr lang="en-US" sz="1000" u="none" strike="noStrike" dirty="0">
                          <a:effectLst/>
                        </a:rPr>
                        <a:t>146</a:t>
                      </a:r>
                      <a:endParaRPr lang="en-US" sz="1000" dirty="0"/>
                    </a:p>
                  </a:txBody>
                  <a:tcPr/>
                </a:tc>
                <a:extLst>
                  <a:ext uri="{0D108BD9-81ED-4DB2-BD59-A6C34878D82A}">
                    <a16:rowId xmlns:a16="http://schemas.microsoft.com/office/drawing/2014/main" val="2705866211"/>
                  </a:ext>
                </a:extLst>
              </a:tr>
            </a:tbl>
          </a:graphicData>
        </a:graphic>
      </p:graphicFrame>
      <p:pic>
        <p:nvPicPr>
          <p:cNvPr id="9" name="Imagen 8">
            <a:extLst>
              <a:ext uri="{FF2B5EF4-FFF2-40B4-BE49-F238E27FC236}">
                <a16:creationId xmlns:a16="http://schemas.microsoft.com/office/drawing/2014/main" id="{286DB18D-DDC1-48F5-91DB-55FD73E7E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032" y="1690688"/>
            <a:ext cx="4590045" cy="3442534"/>
          </a:xfrm>
          <a:prstGeom prst="rect">
            <a:avLst/>
          </a:prstGeom>
        </p:spPr>
      </p:pic>
    </p:spTree>
    <p:extLst>
      <p:ext uri="{BB962C8B-B14F-4D97-AF65-F5344CB8AC3E}">
        <p14:creationId xmlns:p14="http://schemas.microsoft.com/office/powerpoint/2010/main" val="29977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59B9F-10E0-4CE1-A819-5C045E9EED77}"/>
              </a:ext>
            </a:extLst>
          </p:cNvPr>
          <p:cNvSpPr>
            <a:spLocks noGrp="1"/>
          </p:cNvSpPr>
          <p:nvPr>
            <p:ph type="title"/>
          </p:nvPr>
        </p:nvSpPr>
        <p:spPr/>
        <p:txBody>
          <a:bodyPr/>
          <a:lstStyle/>
          <a:p>
            <a:r>
              <a:rPr lang="en-US" dirty="0"/>
              <a:t>Exploration of the Dataset</a:t>
            </a:r>
            <a:br>
              <a:rPr lang="en-US" dirty="0"/>
            </a:br>
            <a:endParaRPr lang="en-US" dirty="0"/>
          </a:p>
        </p:txBody>
      </p:sp>
      <p:sp>
        <p:nvSpPr>
          <p:cNvPr id="3" name="Marcador de contenido 2">
            <a:extLst>
              <a:ext uri="{FF2B5EF4-FFF2-40B4-BE49-F238E27FC236}">
                <a16:creationId xmlns:a16="http://schemas.microsoft.com/office/drawing/2014/main" id="{35B36200-6719-4CAF-B09A-2F46539F1D39}"/>
              </a:ext>
            </a:extLst>
          </p:cNvPr>
          <p:cNvSpPr>
            <a:spLocks noGrp="1"/>
          </p:cNvSpPr>
          <p:nvPr>
            <p:ph idx="1"/>
          </p:nvPr>
        </p:nvSpPr>
        <p:spPr>
          <a:xfrm>
            <a:off x="838200" y="1115736"/>
            <a:ext cx="10515600" cy="5377139"/>
          </a:xfrm>
        </p:spPr>
        <p:txBody>
          <a:bodyPr>
            <a:normAutofit/>
          </a:bodyPr>
          <a:lstStyle/>
          <a:p>
            <a:pPr marL="0" indent="0">
              <a:buNone/>
            </a:pPr>
            <a:r>
              <a:rPr lang="en-US" dirty="0"/>
              <a:t>The first column I explored was “drinks”:</a:t>
            </a:r>
          </a:p>
          <a:p>
            <a:pPr marL="0" indent="0">
              <a:buNone/>
            </a:pPr>
            <a:endParaRPr lang="en-US" dirty="0"/>
          </a:p>
          <a:p>
            <a:pPr marL="0" indent="0">
              <a:buNone/>
            </a:pPr>
            <a:endParaRPr lang="en-US" dirty="0"/>
          </a:p>
          <a:p>
            <a:pPr marL="0" indent="0">
              <a:buNone/>
            </a:pPr>
            <a:endParaRPr lang="en-US" u="sng"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8" name="Tabla 7">
            <a:extLst>
              <a:ext uri="{FF2B5EF4-FFF2-40B4-BE49-F238E27FC236}">
                <a16:creationId xmlns:a16="http://schemas.microsoft.com/office/drawing/2014/main" id="{83D22EAD-FBB5-452B-AD1A-B3D24102C910}"/>
              </a:ext>
            </a:extLst>
          </p:cNvPr>
          <p:cNvGraphicFramePr>
            <a:graphicFrameLocks noGrp="1"/>
          </p:cNvGraphicFramePr>
          <p:nvPr>
            <p:extLst>
              <p:ext uri="{D42A27DB-BD31-4B8C-83A1-F6EECF244321}">
                <p14:modId xmlns:p14="http://schemas.microsoft.com/office/powerpoint/2010/main" val="229331990"/>
              </p:ext>
            </p:extLst>
          </p:nvPr>
        </p:nvGraphicFramePr>
        <p:xfrm>
          <a:off x="948884" y="1771349"/>
          <a:ext cx="2109403" cy="1852262"/>
        </p:xfrm>
        <a:graphic>
          <a:graphicData uri="http://schemas.openxmlformats.org/drawingml/2006/table">
            <a:tbl>
              <a:tblPr firstRow="1" bandRow="1">
                <a:tableStyleId>{5C22544A-7EE6-4342-B048-85BDC9FD1C3A}</a:tableStyleId>
              </a:tblPr>
              <a:tblGrid>
                <a:gridCol w="1094335">
                  <a:extLst>
                    <a:ext uri="{9D8B030D-6E8A-4147-A177-3AD203B41FA5}">
                      <a16:colId xmlns:a16="http://schemas.microsoft.com/office/drawing/2014/main" val="780987868"/>
                    </a:ext>
                  </a:extLst>
                </a:gridCol>
                <a:gridCol w="1015068">
                  <a:extLst>
                    <a:ext uri="{9D8B030D-6E8A-4147-A177-3AD203B41FA5}">
                      <a16:colId xmlns:a16="http://schemas.microsoft.com/office/drawing/2014/main" val="2490177727"/>
                    </a:ext>
                  </a:extLst>
                </a:gridCol>
              </a:tblGrid>
              <a:tr h="370840">
                <a:tc>
                  <a:txBody>
                    <a:bodyPr/>
                    <a:lstStyle/>
                    <a:p>
                      <a:pPr algn="ctr"/>
                      <a:r>
                        <a:rPr lang="en-US" dirty="0"/>
                        <a:t>Value</a:t>
                      </a:r>
                    </a:p>
                  </a:txBody>
                  <a:tcPr/>
                </a:tc>
                <a:tc>
                  <a:txBody>
                    <a:bodyPr/>
                    <a:lstStyle/>
                    <a:p>
                      <a:pPr algn="ctr"/>
                      <a:r>
                        <a:rPr lang="en-US" dirty="0"/>
                        <a:t>Count</a:t>
                      </a:r>
                    </a:p>
                  </a:txBody>
                  <a:tcPr/>
                </a:tc>
                <a:extLst>
                  <a:ext uri="{0D108BD9-81ED-4DB2-BD59-A6C34878D82A}">
                    <a16:rowId xmlns:a16="http://schemas.microsoft.com/office/drawing/2014/main" val="771933254"/>
                  </a:ext>
                </a:extLst>
              </a:tr>
              <a:tr h="262222">
                <a:tc>
                  <a:txBody>
                    <a:bodyPr/>
                    <a:lstStyle/>
                    <a:p>
                      <a:pPr algn="ctr" fontAlgn="b"/>
                      <a:r>
                        <a:rPr lang="en-US" sz="1000" u="none" strike="noStrike" dirty="0">
                          <a:effectLst/>
                        </a:rPr>
                        <a:t>socially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u="none" strike="noStrike" dirty="0">
                          <a:effectLst/>
                        </a:rPr>
                        <a:t>2958</a:t>
                      </a:r>
                      <a:endParaRPr lang="en-US" sz="1000" dirty="0"/>
                    </a:p>
                  </a:txBody>
                  <a:tcPr/>
                </a:tc>
                <a:extLst>
                  <a:ext uri="{0D108BD9-81ED-4DB2-BD59-A6C34878D82A}">
                    <a16:rowId xmlns:a16="http://schemas.microsoft.com/office/drawing/2014/main" val="2058451238"/>
                  </a:ext>
                </a:extLst>
              </a:tr>
              <a:tr h="0">
                <a:tc>
                  <a:txBody>
                    <a:bodyPr/>
                    <a:lstStyle/>
                    <a:p>
                      <a:pPr algn="ctr" fontAlgn="b"/>
                      <a:r>
                        <a:rPr lang="en-US" sz="1000" u="none" strike="noStrike" dirty="0">
                          <a:effectLst/>
                        </a:rPr>
                        <a:t>rarely</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dirty="0"/>
                        <a:t>581</a:t>
                      </a:r>
                    </a:p>
                  </a:txBody>
                  <a:tcPr/>
                </a:tc>
                <a:extLst>
                  <a:ext uri="{0D108BD9-81ED-4DB2-BD59-A6C34878D82A}">
                    <a16:rowId xmlns:a16="http://schemas.microsoft.com/office/drawing/2014/main" val="993424977"/>
                  </a:ext>
                </a:extLst>
              </a:tr>
              <a:tr h="0">
                <a:tc>
                  <a:txBody>
                    <a:bodyPr/>
                    <a:lstStyle/>
                    <a:p>
                      <a:pPr algn="ctr" fontAlgn="b"/>
                      <a:r>
                        <a:rPr lang="en-US" sz="1000" u="none" strike="noStrike" dirty="0">
                          <a:effectLst/>
                        </a:rPr>
                        <a:t>often</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dirty="0"/>
                        <a:t>396</a:t>
                      </a:r>
                    </a:p>
                  </a:txBody>
                  <a:tcPr/>
                </a:tc>
                <a:extLst>
                  <a:ext uri="{0D108BD9-81ED-4DB2-BD59-A6C34878D82A}">
                    <a16:rowId xmlns:a16="http://schemas.microsoft.com/office/drawing/2014/main" val="434530750"/>
                  </a:ext>
                </a:extLst>
              </a:tr>
              <a:tr h="0">
                <a:tc>
                  <a:txBody>
                    <a:bodyPr/>
                    <a:lstStyle/>
                    <a:p>
                      <a:pPr algn="ctr" fontAlgn="b"/>
                      <a:r>
                        <a:rPr lang="en-US" sz="1000" u="none" strike="noStrike" dirty="0">
                          <a:effectLst/>
                        </a:rPr>
                        <a:t>not at all</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a:r>
                        <a:rPr lang="en-US" sz="1000" dirty="0"/>
                        <a:t>386</a:t>
                      </a:r>
                    </a:p>
                  </a:txBody>
                  <a:tcPr/>
                </a:tc>
                <a:extLst>
                  <a:ext uri="{0D108BD9-81ED-4DB2-BD59-A6C34878D82A}">
                    <a16:rowId xmlns:a16="http://schemas.microsoft.com/office/drawing/2014/main" val="462322429"/>
                  </a:ext>
                </a:extLst>
              </a:tr>
              <a:tr h="223934">
                <a:tc>
                  <a:txBody>
                    <a:bodyPr/>
                    <a:lstStyle/>
                    <a:p>
                      <a:pPr algn="ctr" fontAlgn="b"/>
                      <a:r>
                        <a:rPr lang="en-US" sz="1000" b="0" i="0" u="none" strike="noStrike" dirty="0">
                          <a:solidFill>
                            <a:srgbClr val="000000"/>
                          </a:solidFill>
                          <a:effectLst/>
                          <a:latin typeface="Calibri" panose="020F0502020204030204" pitchFamily="34" charset="0"/>
                        </a:rPr>
                        <a:t>very often </a:t>
                      </a:r>
                    </a:p>
                  </a:txBody>
                  <a:tcPr marL="9525" marR="9525" marT="9525" marB="0" anchor="b"/>
                </a:tc>
                <a:tc>
                  <a:txBody>
                    <a:bodyPr/>
                    <a:lstStyle/>
                    <a:p>
                      <a:pPr algn="ctr"/>
                      <a:r>
                        <a:rPr lang="en-US" sz="1000" u="none" strike="noStrike" dirty="0">
                          <a:effectLst/>
                        </a:rPr>
                        <a:t>52</a:t>
                      </a:r>
                      <a:endParaRPr lang="en-US" sz="1000" dirty="0"/>
                    </a:p>
                  </a:txBody>
                  <a:tcPr/>
                </a:tc>
                <a:extLst>
                  <a:ext uri="{0D108BD9-81ED-4DB2-BD59-A6C34878D82A}">
                    <a16:rowId xmlns:a16="http://schemas.microsoft.com/office/drawing/2014/main" val="2705866211"/>
                  </a:ext>
                </a:extLst>
              </a:tr>
              <a:tr h="223934">
                <a:tc>
                  <a:txBody>
                    <a:bodyPr/>
                    <a:lstStyle/>
                    <a:p>
                      <a:pPr algn="ctr" fontAlgn="b"/>
                      <a:r>
                        <a:rPr lang="en-US" sz="1000" b="0" i="0" u="none" strike="noStrike" dirty="0">
                          <a:solidFill>
                            <a:srgbClr val="000000"/>
                          </a:solidFill>
                          <a:effectLst/>
                          <a:latin typeface="Calibri" panose="020F0502020204030204" pitchFamily="34" charset="0"/>
                        </a:rPr>
                        <a:t>desperately</a:t>
                      </a:r>
                    </a:p>
                  </a:txBody>
                  <a:tcPr marL="9525" marR="9525" marT="9525" marB="0" anchor="b"/>
                </a:tc>
                <a:tc>
                  <a:txBody>
                    <a:bodyPr/>
                    <a:lstStyle/>
                    <a:p>
                      <a:pPr algn="ctr"/>
                      <a:r>
                        <a:rPr lang="en-US" sz="1000" dirty="0"/>
                        <a:t>34</a:t>
                      </a:r>
                    </a:p>
                  </a:txBody>
                  <a:tcPr/>
                </a:tc>
                <a:extLst>
                  <a:ext uri="{0D108BD9-81ED-4DB2-BD59-A6C34878D82A}">
                    <a16:rowId xmlns:a16="http://schemas.microsoft.com/office/drawing/2014/main" val="655047490"/>
                  </a:ext>
                </a:extLst>
              </a:tr>
            </a:tbl>
          </a:graphicData>
        </a:graphic>
      </p:graphicFrame>
      <p:pic>
        <p:nvPicPr>
          <p:cNvPr id="10" name="Imagen 9">
            <a:extLst>
              <a:ext uri="{FF2B5EF4-FFF2-40B4-BE49-F238E27FC236}">
                <a16:creationId xmlns:a16="http://schemas.microsoft.com/office/drawing/2014/main" id="{73C000F7-28FC-4A30-A6A8-E3B200057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669" y="1690688"/>
            <a:ext cx="4813980" cy="3610485"/>
          </a:xfrm>
          <a:prstGeom prst="rect">
            <a:avLst/>
          </a:prstGeom>
        </p:spPr>
      </p:pic>
    </p:spTree>
    <p:extLst>
      <p:ext uri="{BB962C8B-B14F-4D97-AF65-F5344CB8AC3E}">
        <p14:creationId xmlns:p14="http://schemas.microsoft.com/office/powerpoint/2010/main" val="426863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59B9F-10E0-4CE1-A819-5C045E9EED77}"/>
              </a:ext>
            </a:extLst>
          </p:cNvPr>
          <p:cNvSpPr>
            <a:spLocks noGrp="1"/>
          </p:cNvSpPr>
          <p:nvPr>
            <p:ph type="title"/>
          </p:nvPr>
        </p:nvSpPr>
        <p:spPr/>
        <p:txBody>
          <a:bodyPr/>
          <a:lstStyle/>
          <a:p>
            <a:r>
              <a:rPr lang="en-US" dirty="0"/>
              <a:t>Exploration of the Dataset</a:t>
            </a:r>
            <a:br>
              <a:rPr lang="en-US" dirty="0"/>
            </a:br>
            <a:endParaRPr lang="en-US" dirty="0"/>
          </a:p>
        </p:txBody>
      </p:sp>
      <p:sp>
        <p:nvSpPr>
          <p:cNvPr id="3" name="Marcador de contenido 2">
            <a:extLst>
              <a:ext uri="{FF2B5EF4-FFF2-40B4-BE49-F238E27FC236}">
                <a16:creationId xmlns:a16="http://schemas.microsoft.com/office/drawing/2014/main" id="{35B36200-6719-4CAF-B09A-2F46539F1D39}"/>
              </a:ext>
            </a:extLst>
          </p:cNvPr>
          <p:cNvSpPr>
            <a:spLocks noGrp="1"/>
          </p:cNvSpPr>
          <p:nvPr>
            <p:ph idx="1"/>
          </p:nvPr>
        </p:nvSpPr>
        <p:spPr>
          <a:xfrm>
            <a:off x="838200" y="1115736"/>
            <a:ext cx="10515600" cy="5377139"/>
          </a:xfrm>
        </p:spPr>
        <p:txBody>
          <a:bodyPr>
            <a:normAutofit/>
          </a:bodyPr>
          <a:lstStyle/>
          <a:p>
            <a:pPr marL="0" indent="0">
              <a:buNone/>
            </a:pPr>
            <a:r>
              <a:rPr lang="en-US" dirty="0"/>
              <a:t>The first column I explored was “drugs”: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u="sng" dirty="0"/>
          </a:p>
          <a:p>
            <a:pPr marL="0" indent="0">
              <a:buNone/>
            </a:pPr>
            <a:endParaRPr lang="en-US" dirty="0"/>
          </a:p>
          <a:p>
            <a:pPr marL="0" indent="0">
              <a:buNone/>
            </a:pPr>
            <a:endParaRPr lang="en-US" dirty="0"/>
          </a:p>
          <a:p>
            <a:pPr marL="0" indent="0">
              <a:buNone/>
            </a:pPr>
            <a:endParaRPr lang="en-US" dirty="0"/>
          </a:p>
        </p:txBody>
      </p:sp>
      <p:graphicFrame>
        <p:nvGraphicFramePr>
          <p:cNvPr id="4" name="Tabla 3">
            <a:extLst>
              <a:ext uri="{FF2B5EF4-FFF2-40B4-BE49-F238E27FC236}">
                <a16:creationId xmlns:a16="http://schemas.microsoft.com/office/drawing/2014/main" id="{858BA0F3-7248-453F-9F2E-66CF5C05351E}"/>
              </a:ext>
            </a:extLst>
          </p:cNvPr>
          <p:cNvGraphicFramePr>
            <a:graphicFrameLocks noGrp="1"/>
          </p:cNvGraphicFramePr>
          <p:nvPr>
            <p:extLst>
              <p:ext uri="{D42A27DB-BD31-4B8C-83A1-F6EECF244321}">
                <p14:modId xmlns:p14="http://schemas.microsoft.com/office/powerpoint/2010/main" val="645940118"/>
              </p:ext>
            </p:extLst>
          </p:nvPr>
        </p:nvGraphicFramePr>
        <p:xfrm>
          <a:off x="948884" y="1771349"/>
          <a:ext cx="2109403" cy="1120742"/>
        </p:xfrm>
        <a:graphic>
          <a:graphicData uri="http://schemas.openxmlformats.org/drawingml/2006/table">
            <a:tbl>
              <a:tblPr firstRow="1" bandRow="1">
                <a:tableStyleId>{5C22544A-7EE6-4342-B048-85BDC9FD1C3A}</a:tableStyleId>
              </a:tblPr>
              <a:tblGrid>
                <a:gridCol w="1094335">
                  <a:extLst>
                    <a:ext uri="{9D8B030D-6E8A-4147-A177-3AD203B41FA5}">
                      <a16:colId xmlns:a16="http://schemas.microsoft.com/office/drawing/2014/main" val="780987868"/>
                    </a:ext>
                  </a:extLst>
                </a:gridCol>
                <a:gridCol w="1015068">
                  <a:extLst>
                    <a:ext uri="{9D8B030D-6E8A-4147-A177-3AD203B41FA5}">
                      <a16:colId xmlns:a16="http://schemas.microsoft.com/office/drawing/2014/main" val="2490177727"/>
                    </a:ext>
                  </a:extLst>
                </a:gridCol>
              </a:tblGrid>
              <a:tr h="370840">
                <a:tc>
                  <a:txBody>
                    <a:bodyPr/>
                    <a:lstStyle/>
                    <a:p>
                      <a:pPr algn="ctr"/>
                      <a:r>
                        <a:rPr lang="en-US" dirty="0"/>
                        <a:t>Value</a:t>
                      </a:r>
                    </a:p>
                  </a:txBody>
                  <a:tcPr/>
                </a:tc>
                <a:tc>
                  <a:txBody>
                    <a:bodyPr/>
                    <a:lstStyle/>
                    <a:p>
                      <a:pPr algn="ctr"/>
                      <a:r>
                        <a:rPr lang="en-US" dirty="0"/>
                        <a:t>Count</a:t>
                      </a:r>
                    </a:p>
                  </a:txBody>
                  <a:tcPr/>
                </a:tc>
                <a:extLst>
                  <a:ext uri="{0D108BD9-81ED-4DB2-BD59-A6C34878D82A}">
                    <a16:rowId xmlns:a16="http://schemas.microsoft.com/office/drawing/2014/main" val="771933254"/>
                  </a:ext>
                </a:extLst>
              </a:tr>
              <a:tr h="262222">
                <a:tc>
                  <a:txBody>
                    <a:bodyPr/>
                    <a:lstStyle/>
                    <a:p>
                      <a:pPr algn="ctr" fontAlgn="b"/>
                      <a:r>
                        <a:rPr lang="en-US" sz="1000" b="0" i="0" u="none" strike="noStrike" dirty="0">
                          <a:solidFill>
                            <a:srgbClr val="000000"/>
                          </a:solidFill>
                          <a:effectLst/>
                          <a:latin typeface="Calibri" panose="020F0502020204030204" pitchFamily="34" charset="0"/>
                        </a:rPr>
                        <a:t>Never</a:t>
                      </a:r>
                    </a:p>
                  </a:txBody>
                  <a:tcPr marL="9525" marR="9525" marT="9525" marB="0" anchor="b"/>
                </a:tc>
                <a:tc>
                  <a:txBody>
                    <a:bodyPr/>
                    <a:lstStyle/>
                    <a:p>
                      <a:pPr algn="ctr"/>
                      <a:r>
                        <a:rPr lang="en-US" sz="1000" dirty="0"/>
                        <a:t>3423</a:t>
                      </a:r>
                    </a:p>
                  </a:txBody>
                  <a:tcPr/>
                </a:tc>
                <a:extLst>
                  <a:ext uri="{0D108BD9-81ED-4DB2-BD59-A6C34878D82A}">
                    <a16:rowId xmlns:a16="http://schemas.microsoft.com/office/drawing/2014/main" val="2058451238"/>
                  </a:ext>
                </a:extLst>
              </a:tr>
              <a:tr h="0">
                <a:tc>
                  <a:txBody>
                    <a:bodyPr/>
                    <a:lstStyle/>
                    <a:p>
                      <a:pPr algn="ctr" fontAlgn="b"/>
                      <a:r>
                        <a:rPr lang="en-US" sz="1000" b="0" i="0" u="none" strike="noStrike" dirty="0">
                          <a:solidFill>
                            <a:srgbClr val="000000"/>
                          </a:solidFill>
                          <a:effectLst/>
                          <a:latin typeface="Calibri" panose="020F0502020204030204" pitchFamily="34" charset="0"/>
                        </a:rPr>
                        <a:t>Sometimes</a:t>
                      </a:r>
                    </a:p>
                  </a:txBody>
                  <a:tcPr marL="9525" marR="9525" marT="9525" marB="0" anchor="b"/>
                </a:tc>
                <a:tc>
                  <a:txBody>
                    <a:bodyPr/>
                    <a:lstStyle/>
                    <a:p>
                      <a:pPr algn="ctr"/>
                      <a:r>
                        <a:rPr lang="en-US" sz="1000" dirty="0"/>
                        <a:t>916</a:t>
                      </a:r>
                    </a:p>
                  </a:txBody>
                  <a:tcPr/>
                </a:tc>
                <a:extLst>
                  <a:ext uri="{0D108BD9-81ED-4DB2-BD59-A6C34878D82A}">
                    <a16:rowId xmlns:a16="http://schemas.microsoft.com/office/drawing/2014/main" val="993424977"/>
                  </a:ext>
                </a:extLst>
              </a:tr>
              <a:tr h="0">
                <a:tc>
                  <a:txBody>
                    <a:bodyPr/>
                    <a:lstStyle/>
                    <a:p>
                      <a:pPr algn="ctr" fontAlgn="b"/>
                      <a:r>
                        <a:rPr lang="en-US" sz="1000" b="0" i="0" u="none" strike="noStrike" dirty="0">
                          <a:solidFill>
                            <a:srgbClr val="000000"/>
                          </a:solidFill>
                          <a:effectLst/>
                          <a:latin typeface="Calibri" panose="020F0502020204030204" pitchFamily="34" charset="0"/>
                        </a:rPr>
                        <a:t>often</a:t>
                      </a:r>
                    </a:p>
                  </a:txBody>
                  <a:tcPr marL="9525" marR="9525" marT="9525" marB="0" anchor="b"/>
                </a:tc>
                <a:tc>
                  <a:txBody>
                    <a:bodyPr/>
                    <a:lstStyle/>
                    <a:p>
                      <a:pPr algn="ctr"/>
                      <a:r>
                        <a:rPr lang="en-US" sz="1000" dirty="0"/>
                        <a:t>68</a:t>
                      </a:r>
                    </a:p>
                  </a:txBody>
                  <a:tcPr/>
                </a:tc>
                <a:extLst>
                  <a:ext uri="{0D108BD9-81ED-4DB2-BD59-A6C34878D82A}">
                    <a16:rowId xmlns:a16="http://schemas.microsoft.com/office/drawing/2014/main" val="434530750"/>
                  </a:ext>
                </a:extLst>
              </a:tr>
            </a:tbl>
          </a:graphicData>
        </a:graphic>
      </p:graphicFrame>
      <p:pic>
        <p:nvPicPr>
          <p:cNvPr id="6" name="Imagen 5">
            <a:extLst>
              <a:ext uri="{FF2B5EF4-FFF2-40B4-BE49-F238E27FC236}">
                <a16:creationId xmlns:a16="http://schemas.microsoft.com/office/drawing/2014/main" id="{AAA1BEA0-941D-4651-97AE-A20FA36F5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572" y="1609740"/>
            <a:ext cx="5852172" cy="4389129"/>
          </a:xfrm>
          <a:prstGeom prst="rect">
            <a:avLst/>
          </a:prstGeom>
        </p:spPr>
      </p:pic>
    </p:spTree>
    <p:extLst>
      <p:ext uri="{BB962C8B-B14F-4D97-AF65-F5344CB8AC3E}">
        <p14:creationId xmlns:p14="http://schemas.microsoft.com/office/powerpoint/2010/main" val="189489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1DDF33-A5F8-43FE-A8E7-48F6E22688FE}"/>
              </a:ext>
            </a:extLst>
          </p:cNvPr>
          <p:cNvSpPr>
            <a:spLocks noGrp="1"/>
          </p:cNvSpPr>
          <p:nvPr>
            <p:ph type="title"/>
          </p:nvPr>
        </p:nvSpPr>
        <p:spPr/>
        <p:txBody>
          <a:bodyPr/>
          <a:lstStyle/>
          <a:p>
            <a:r>
              <a:rPr lang="en-US" dirty="0"/>
              <a:t>Exploration of the Dataset</a:t>
            </a:r>
          </a:p>
        </p:txBody>
      </p:sp>
      <p:sp>
        <p:nvSpPr>
          <p:cNvPr id="3" name="Marcador de contenido 2">
            <a:extLst>
              <a:ext uri="{FF2B5EF4-FFF2-40B4-BE49-F238E27FC236}">
                <a16:creationId xmlns:a16="http://schemas.microsoft.com/office/drawing/2014/main" id="{144088FD-B993-4A79-8477-4A942826BBA2}"/>
              </a:ext>
            </a:extLst>
          </p:cNvPr>
          <p:cNvSpPr>
            <a:spLocks noGrp="1"/>
          </p:cNvSpPr>
          <p:nvPr>
            <p:ph idx="1"/>
          </p:nvPr>
        </p:nvSpPr>
        <p:spPr/>
        <p:txBody>
          <a:bodyPr/>
          <a:lstStyle/>
          <a:p>
            <a:pPr marL="0" indent="0">
              <a:buNone/>
            </a:pPr>
            <a:r>
              <a:rPr lang="en-US" dirty="0"/>
              <a:t>Almost all the columns that I explored seems to be not even, almost all of them has a some of the categories has much more responses than other, for example in “Smoke” we have that “No” has almost 80% but the other responses have  less that 10% this can be a problem (and it was) when you are try to learn and predict from that kind of data.</a:t>
            </a:r>
          </a:p>
        </p:txBody>
      </p:sp>
    </p:spTree>
    <p:extLst>
      <p:ext uri="{BB962C8B-B14F-4D97-AF65-F5344CB8AC3E}">
        <p14:creationId xmlns:p14="http://schemas.microsoft.com/office/powerpoint/2010/main" val="322119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92BED-8623-4003-9598-1BB46B8EC7EB}"/>
              </a:ext>
            </a:extLst>
          </p:cNvPr>
          <p:cNvSpPr>
            <a:spLocks noGrp="1"/>
          </p:cNvSpPr>
          <p:nvPr>
            <p:ph type="title"/>
          </p:nvPr>
        </p:nvSpPr>
        <p:spPr/>
        <p:txBody>
          <a:bodyPr/>
          <a:lstStyle/>
          <a:p>
            <a:r>
              <a:rPr lang="en-US" dirty="0"/>
              <a:t>Question(s) to Answer</a:t>
            </a:r>
            <a:br>
              <a:rPr lang="en-US" dirty="0"/>
            </a:br>
            <a:endParaRPr lang="en-US" dirty="0"/>
          </a:p>
        </p:txBody>
      </p:sp>
      <p:sp>
        <p:nvSpPr>
          <p:cNvPr id="3" name="Marcador de contenido 2">
            <a:extLst>
              <a:ext uri="{FF2B5EF4-FFF2-40B4-BE49-F238E27FC236}">
                <a16:creationId xmlns:a16="http://schemas.microsoft.com/office/drawing/2014/main" id="{B96473FF-0AB4-464C-A982-E29E4A158675}"/>
              </a:ext>
            </a:extLst>
          </p:cNvPr>
          <p:cNvSpPr>
            <a:spLocks noGrp="1"/>
          </p:cNvSpPr>
          <p:nvPr>
            <p:ph idx="1"/>
          </p:nvPr>
        </p:nvSpPr>
        <p:spPr/>
        <p:txBody>
          <a:bodyPr/>
          <a:lstStyle/>
          <a:p>
            <a:pPr marL="0" indent="0" algn="just">
              <a:buNone/>
            </a:pPr>
            <a:r>
              <a:rPr lang="en-US" dirty="0"/>
              <a:t>When I saw the data I wanted to see if we can predict the body type using the combination of: drinks, smokes, drugs and diet, obviously because those parameters normally affect you body shape.</a:t>
            </a:r>
          </a:p>
          <a:p>
            <a:pPr marL="0" indent="0" algn="just">
              <a:buNone/>
            </a:pPr>
            <a:r>
              <a:rPr lang="en-US" dirty="0"/>
              <a:t>Normally people that use drugs or smoke get thinner and some others that drinks get fatter and so on.</a:t>
            </a:r>
          </a:p>
        </p:txBody>
      </p:sp>
    </p:spTree>
    <p:extLst>
      <p:ext uri="{BB962C8B-B14F-4D97-AF65-F5344CB8AC3E}">
        <p14:creationId xmlns:p14="http://schemas.microsoft.com/office/powerpoint/2010/main" val="405718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A705E-2A57-47AF-9BB2-06670B1187DF}"/>
              </a:ext>
            </a:extLst>
          </p:cNvPr>
          <p:cNvSpPr>
            <a:spLocks noGrp="1"/>
          </p:cNvSpPr>
          <p:nvPr>
            <p:ph type="title"/>
          </p:nvPr>
        </p:nvSpPr>
        <p:spPr/>
        <p:txBody>
          <a:bodyPr/>
          <a:lstStyle/>
          <a:p>
            <a:r>
              <a:rPr lang="en-US" dirty="0"/>
              <a:t>Augmenting the Dataset</a:t>
            </a:r>
          </a:p>
        </p:txBody>
      </p:sp>
      <p:sp>
        <p:nvSpPr>
          <p:cNvPr id="3" name="Marcador de contenido 2">
            <a:extLst>
              <a:ext uri="{FF2B5EF4-FFF2-40B4-BE49-F238E27FC236}">
                <a16:creationId xmlns:a16="http://schemas.microsoft.com/office/drawing/2014/main" id="{CE0FE158-79C2-4F95-9153-421268B4C757}"/>
              </a:ext>
            </a:extLst>
          </p:cNvPr>
          <p:cNvSpPr>
            <a:spLocks noGrp="1"/>
          </p:cNvSpPr>
          <p:nvPr>
            <p:ph idx="1"/>
          </p:nvPr>
        </p:nvSpPr>
        <p:spPr>
          <a:xfrm>
            <a:off x="838200" y="1825625"/>
            <a:ext cx="10515600" cy="4351338"/>
          </a:xfrm>
        </p:spPr>
        <p:txBody>
          <a:bodyPr/>
          <a:lstStyle/>
          <a:p>
            <a:pPr marL="0" indent="0">
              <a:buNone/>
            </a:pPr>
            <a:r>
              <a:rPr lang="en-US" dirty="0"/>
              <a:t>As I had string values (labels) for the column that I wanted to use I created a column for each one of them with a code, using the result </a:t>
            </a:r>
            <a:r>
              <a:rPr lang="en-US" dirty="0" err="1"/>
              <a:t>value_counts</a:t>
            </a:r>
            <a:r>
              <a:rPr lang="en-US" dirty="0"/>
              <a:t> method, I iterated them and create an map and with that I created the new column, for example: </a:t>
            </a:r>
          </a:p>
          <a:p>
            <a:pPr marL="0" indent="0">
              <a:buNone/>
            </a:pPr>
            <a:endParaRPr lang="en-US" dirty="0"/>
          </a:p>
          <a:p>
            <a:pPr marL="0" indent="0">
              <a:buNone/>
            </a:pPr>
            <a:endParaRPr lang="en-US" dirty="0"/>
          </a:p>
          <a:p>
            <a:pPr marL="0" indent="0">
              <a:buNone/>
            </a:pPr>
            <a:endParaRPr lang="en-US" dirty="0"/>
          </a:p>
          <a:p>
            <a:pPr marL="0" indent="0">
              <a:buNone/>
            </a:pPr>
            <a:r>
              <a:rPr lang="en-US" dirty="0"/>
              <a:t>The columns I created were: </a:t>
            </a:r>
            <a:r>
              <a:rPr lang="en-US" dirty="0" err="1"/>
              <a:t>smokes_code</a:t>
            </a:r>
            <a:r>
              <a:rPr lang="en-US" dirty="0"/>
              <a:t>, </a:t>
            </a:r>
            <a:r>
              <a:rPr lang="en-US" dirty="0" err="1"/>
              <a:t>drinks_code</a:t>
            </a:r>
            <a:r>
              <a:rPr lang="en-US" dirty="0"/>
              <a:t>, </a:t>
            </a:r>
            <a:r>
              <a:rPr lang="en-US" dirty="0" err="1"/>
              <a:t>drugs_code</a:t>
            </a:r>
            <a:r>
              <a:rPr lang="en-US" dirty="0"/>
              <a:t>, </a:t>
            </a:r>
            <a:r>
              <a:rPr lang="en-US" dirty="0" err="1"/>
              <a:t>diet_code</a:t>
            </a:r>
            <a:r>
              <a:rPr lang="en-US" dirty="0"/>
              <a:t> and </a:t>
            </a:r>
            <a:r>
              <a:rPr lang="en-US" dirty="0" err="1"/>
              <a:t>body_type_code</a:t>
            </a:r>
            <a:endParaRPr lang="en-US" dirty="0"/>
          </a:p>
        </p:txBody>
      </p:sp>
      <p:sp>
        <p:nvSpPr>
          <p:cNvPr id="6" name="Rectangle 3">
            <a:extLst>
              <a:ext uri="{FF2B5EF4-FFF2-40B4-BE49-F238E27FC236}">
                <a16:creationId xmlns:a16="http://schemas.microsoft.com/office/drawing/2014/main" id="{B4DA8DAF-AAA0-41CE-B44A-359FFE3E8E9C}"/>
              </a:ext>
            </a:extLst>
          </p:cNvPr>
          <p:cNvSpPr>
            <a:spLocks noChangeArrowheads="1"/>
          </p:cNvSpPr>
          <p:nvPr/>
        </p:nvSpPr>
        <p:spPr bwMode="auto">
          <a:xfrm>
            <a:off x="1291904" y="3682496"/>
            <a:ext cx="3229761"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code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b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diet_mapping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diet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df.diet.value_counts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().index:</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diet_mapping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[diet] = code</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code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df[</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diet_code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df.diet.map</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diet_mapping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2874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1145</Words>
  <Application>Microsoft Office PowerPoint</Application>
  <PresentationFormat>Panorámica</PresentationFormat>
  <Paragraphs>144</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Courier New</vt:lpstr>
      <vt:lpstr>Tema de Office</vt:lpstr>
      <vt:lpstr>Date-A-Scientist </vt:lpstr>
      <vt:lpstr>Table of Contents</vt:lpstr>
      <vt:lpstr>Exploration of the Dataset </vt:lpstr>
      <vt:lpstr>Exploration of the Dataset </vt:lpstr>
      <vt:lpstr>Exploration of the Dataset </vt:lpstr>
      <vt:lpstr>Exploration of the Dataset </vt:lpstr>
      <vt:lpstr>Exploration of the Dataset</vt:lpstr>
      <vt:lpstr>Question(s) to Answer </vt:lpstr>
      <vt:lpstr>Augmenting the Dataset</vt:lpstr>
      <vt:lpstr>Classification Approaches</vt:lpstr>
      <vt:lpstr>K-Nearest Neighbors approach</vt:lpstr>
      <vt:lpstr>SVM approach</vt:lpstr>
      <vt:lpstr>Exploration of the Dataset for regression</vt:lpstr>
      <vt:lpstr>Question(s) to Answer </vt:lpstr>
      <vt:lpstr>Classification Approaches</vt:lpstr>
      <vt:lpstr>Linear Regression approach</vt:lpstr>
      <vt:lpstr>Linear Regression approach</vt:lpstr>
      <vt:lpstr>K-Nearest Neighbor Regressor approach</vt:lpstr>
      <vt:lpstr>Conclusions/Next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Date-A-Scientist</dc:title>
  <dc:creator>Yonel Meza Avila</dc:creator>
  <cp:lastModifiedBy>Yonel Meza Avila</cp:lastModifiedBy>
  <cp:revision>23</cp:revision>
  <dcterms:created xsi:type="dcterms:W3CDTF">2018-12-21T03:37:25Z</dcterms:created>
  <dcterms:modified xsi:type="dcterms:W3CDTF">2018-12-21T05:43:57Z</dcterms:modified>
</cp:coreProperties>
</file>