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9144000" cy="6858000" type="screen4x3"/>
  <p:notesSz cx="10234613" cy="71040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66"/>
    <a:srgbClr val="FFFFFF"/>
    <a:srgbClr val="FFFF99"/>
    <a:srgbClr val="CCFFFF"/>
    <a:srgbClr val="9900CC"/>
    <a:srgbClr val="009900"/>
    <a:srgbClr val="3366FF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3" autoAdjust="0"/>
    <p:restoredTop sz="94677" autoAdjust="0"/>
  </p:normalViewPr>
  <p:slideViewPr>
    <p:cSldViewPr snapToGrid="0">
      <p:cViewPr>
        <p:scale>
          <a:sx n="125" d="100"/>
          <a:sy n="125" d="100"/>
        </p:scale>
        <p:origin x="1092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03" d="100"/>
          <a:sy n="103" d="100"/>
        </p:scale>
        <p:origin x="129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3CBC05C-562D-A3B0-A521-351ADB338B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7C1A472-8CB3-C298-7E2C-36C4C15FFB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FB4815-A868-F720-4BD5-16DA8BB22B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5" y="6747630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083D5780-8A0E-48A3-B0B6-8AA28C1D4EB5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7D55E819-3977-97C4-91D5-732F618443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5" y="1"/>
            <a:ext cx="4434999" cy="356436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D8959733-EB94-4507-B77C-B7BB14276F46}" type="datetimeFigureOut">
              <a:rPr lang="en-US" smtClean="0"/>
              <a:t>2/8/2025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33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238" userDrawn="1">
          <p15:clr>
            <a:srgbClr val="F26B43"/>
          </p15:clr>
        </p15:guide>
        <p15:guide id="2" pos="322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9044" tIns="49523" rIns="99044" bIns="49523" rtlCol="0"/>
          <a:lstStyle>
            <a:lvl1pPr algn="r">
              <a:defRPr sz="1300"/>
            </a:lvl1pPr>
          </a:lstStyle>
          <a:p>
            <a:fld id="{B2443FBB-9CB7-4D70-89FA-E22DF903325A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4" tIns="49523" rIns="99044" bIns="49523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023462" y="3418834"/>
            <a:ext cx="8187690" cy="2797224"/>
          </a:xfrm>
          <a:prstGeom prst="rect">
            <a:avLst/>
          </a:prstGeom>
        </p:spPr>
        <p:txBody>
          <a:bodyPr vert="horz" lIns="99044" tIns="49523" rIns="99044" bIns="49523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797838" y="6747219"/>
            <a:ext cx="4434999" cy="356847"/>
          </a:xfrm>
          <a:prstGeom prst="rect">
            <a:avLst/>
          </a:prstGeom>
        </p:spPr>
        <p:txBody>
          <a:bodyPr vert="horz" lIns="99044" tIns="49523" rIns="99044" bIns="49523" rtlCol="0" anchor="b"/>
          <a:lstStyle>
            <a:lvl1pPr algn="r">
              <a:defRPr sz="1300"/>
            </a:lvl1pPr>
          </a:lstStyle>
          <a:p>
            <a:fld id="{32A0AF24-2455-4752-B52A-EE2EC9E042F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95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87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24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70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563" y="365126"/>
            <a:ext cx="8453535" cy="437307"/>
          </a:xfrm>
        </p:spPr>
        <p:txBody>
          <a:bodyPr>
            <a:normAutofit/>
          </a:bodyPr>
          <a:lstStyle>
            <a:lvl1pPr>
              <a:defRPr sz="2200">
                <a:latin typeface="Bierstadt" panose="020B0004020202020204" pitchFamily="34" charset="0"/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563" y="961053"/>
            <a:ext cx="8453535" cy="5215910"/>
          </a:xfrm>
        </p:spPr>
        <p:txBody>
          <a:bodyPr>
            <a:normAutofit/>
          </a:bodyPr>
          <a:lstStyle>
            <a:lvl1pPr>
              <a:defRPr sz="1600">
                <a:latin typeface="Bierstadt" panose="020B0004020202020204" pitchFamily="34" charset="0"/>
              </a:defRPr>
            </a:lvl1pPr>
            <a:lvl2pPr>
              <a:defRPr sz="1400">
                <a:latin typeface="Bierstadt" panose="020B0004020202020204" pitchFamily="34" charset="0"/>
              </a:defRPr>
            </a:lvl2pPr>
            <a:lvl3pPr>
              <a:defRPr sz="1200">
                <a:latin typeface="Bierstadt" panose="020B0004020202020204" pitchFamily="34" charset="0"/>
              </a:defRPr>
            </a:lvl3pPr>
            <a:lvl4pPr>
              <a:defRPr sz="1100">
                <a:latin typeface="Bierstadt" panose="020B0004020202020204" pitchFamily="34" charset="0"/>
              </a:defRPr>
            </a:lvl4pPr>
            <a:lvl5pPr>
              <a:defRPr sz="1100">
                <a:latin typeface="Bierstadt" panose="020B0004020202020204" pitchFamily="34" charset="0"/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44EB039A-0E12-544D-1467-49702358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39875" y="6454773"/>
            <a:ext cx="882910" cy="228602"/>
          </a:xfrm>
        </p:spPr>
        <p:txBody>
          <a:bodyPr bIns="0" anchor="b"/>
          <a:lstStyle>
            <a:lvl1pPr algn="ctr">
              <a:defRPr/>
            </a:lvl1pPr>
          </a:lstStyle>
          <a:p>
            <a:fld id="{CDD3E4C6-0AE9-43F4-BA46-44D760D34ACE}" type="datetime1">
              <a:rPr lang="fr-FR" smtClean="0"/>
              <a:pPr/>
              <a:t>08/02/2025</a:t>
            </a:fld>
            <a:endParaRPr lang="en-US" dirty="0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8F56703-1F8B-076B-2DCB-F7A188B5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563" y="6454774"/>
            <a:ext cx="2646395" cy="228601"/>
          </a:xfrm>
        </p:spPr>
        <p:txBody>
          <a:bodyPr lIns="0" rIns="0" bIns="0" anchor="b"/>
          <a:lstStyle>
            <a:lvl1pPr algn="l">
              <a:defRPr sz="700" i="1">
                <a:latin typeface="Bierstadt" panose="020B0004020202020204" pitchFamily="34" charset="0"/>
              </a:defRPr>
            </a:lvl1pPr>
          </a:lstStyle>
          <a:p>
            <a:r>
              <a:rPr lang="en-US" dirty="0"/>
              <a:t>SPDX-</a:t>
            </a:r>
            <a:r>
              <a:rPr lang="en-US" dirty="0" err="1"/>
              <a:t>FileCopyrightText</a:t>
            </a:r>
            <a:r>
              <a:rPr lang="en-US" dirty="0"/>
              <a:t>: 2024 R. Vassallo</a:t>
            </a:r>
          </a:p>
          <a:p>
            <a:r>
              <a:rPr lang="en-US" dirty="0"/>
              <a:t>SPDX-License-Identifier: FSF All Permissive License</a:t>
            </a:r>
          </a:p>
        </p:txBody>
      </p:sp>
      <p:sp>
        <p:nvSpPr>
          <p:cNvPr id="39" name="Espace réservé du numéro de diapositive 38">
            <a:extLst>
              <a:ext uri="{FF2B5EF4-FFF2-40B4-BE49-F238E27FC236}">
                <a16:creationId xmlns:a16="http://schemas.microsoft.com/office/drawing/2014/main" id="{36EB64E4-2D57-D4C6-EA84-2D99A0068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648" y="6451597"/>
            <a:ext cx="552450" cy="228601"/>
          </a:xfrm>
        </p:spPr>
        <p:txBody>
          <a:bodyPr lIns="0" tIns="0" rIns="0" bIns="0" anchor="b"/>
          <a:lstStyle>
            <a:lvl1pPr>
              <a:defRPr sz="900">
                <a:latin typeface="Bierstadt" panose="020B0004020202020204" pitchFamily="34" charset="0"/>
              </a:defRPr>
            </a:lvl1pPr>
          </a:lstStyle>
          <a:p>
            <a:fld id="{273A0318-FDCF-4CF6-A352-E5F487A29EA0}" type="slidenum">
              <a:rPr lang="en-US" smtClean="0"/>
              <a:pPr/>
              <a:t>‹N°›</a:t>
            </a:fld>
            <a:r>
              <a:rPr lang="en-US" dirty="0"/>
              <a:t> / 1</a:t>
            </a:r>
          </a:p>
        </p:txBody>
      </p:sp>
    </p:spTree>
    <p:extLst>
      <p:ext uri="{BB962C8B-B14F-4D97-AF65-F5344CB8AC3E}">
        <p14:creationId xmlns:p14="http://schemas.microsoft.com/office/powerpoint/2010/main" val="29722082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46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6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5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3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6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399A3-6BFB-482E-AE76-C646E24B709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5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49" y="6356351"/>
            <a:ext cx="2646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i="1">
                <a:solidFill>
                  <a:schemeClr val="tx1">
                    <a:tint val="82000"/>
                  </a:schemeClr>
                </a:solidFill>
                <a:latin typeface="Bierstadt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48269" y="6356351"/>
            <a:ext cx="1838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399A3-6BFB-482E-AE76-C646E24B709B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9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Flèche : bas 122">
            <a:extLst>
              <a:ext uri="{FF2B5EF4-FFF2-40B4-BE49-F238E27FC236}">
                <a16:creationId xmlns:a16="http://schemas.microsoft.com/office/drawing/2014/main" id="{A4D3076A-A45A-BE54-C8B6-D32271DF50AF}"/>
              </a:ext>
            </a:extLst>
          </p:cNvPr>
          <p:cNvSpPr/>
          <p:nvPr/>
        </p:nvSpPr>
        <p:spPr>
          <a:xfrm rot="5400000">
            <a:off x="5539689" y="2965330"/>
            <a:ext cx="348015" cy="10641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Flèche : bas 121">
            <a:extLst>
              <a:ext uri="{FF2B5EF4-FFF2-40B4-BE49-F238E27FC236}">
                <a16:creationId xmlns:a16="http://schemas.microsoft.com/office/drawing/2014/main" id="{FB71AA85-45DC-30BF-4694-7B404FCDF1DD}"/>
              </a:ext>
            </a:extLst>
          </p:cNvPr>
          <p:cNvSpPr/>
          <p:nvPr/>
        </p:nvSpPr>
        <p:spPr>
          <a:xfrm>
            <a:off x="4622172" y="2001489"/>
            <a:ext cx="348015" cy="106413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64AAEE5-3310-E2F0-ABAE-A287A0B92A84}"/>
              </a:ext>
            </a:extLst>
          </p:cNvPr>
          <p:cNvSpPr/>
          <p:nvPr/>
        </p:nvSpPr>
        <p:spPr>
          <a:xfrm>
            <a:off x="1247141" y="1064785"/>
            <a:ext cx="2622993" cy="1798676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09900"/>
                      <a:gd name="connsiteY0" fmla="*/ 0 h 1566628"/>
                      <a:gd name="connsiteX1" fmla="*/ 3009900 w 3009900"/>
                      <a:gd name="connsiteY1" fmla="*/ 0 h 1566628"/>
                      <a:gd name="connsiteX2" fmla="*/ 3009900 w 3009900"/>
                      <a:gd name="connsiteY2" fmla="*/ 1566628 h 1566628"/>
                      <a:gd name="connsiteX3" fmla="*/ 0 w 3009900"/>
                      <a:gd name="connsiteY3" fmla="*/ 1566628 h 1566628"/>
                      <a:gd name="connsiteX4" fmla="*/ 0 w 3009900"/>
                      <a:gd name="connsiteY4" fmla="*/ 0 h 1566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9900" h="1566628" extrusionOk="0">
                        <a:moveTo>
                          <a:pt x="0" y="0"/>
                        </a:moveTo>
                        <a:cubicBezTo>
                          <a:pt x="765539" y="118645"/>
                          <a:pt x="1910029" y="116012"/>
                          <a:pt x="3009900" y="0"/>
                        </a:cubicBezTo>
                        <a:cubicBezTo>
                          <a:pt x="3098282" y="625059"/>
                          <a:pt x="3024125" y="1334072"/>
                          <a:pt x="3009900" y="1566628"/>
                        </a:cubicBezTo>
                        <a:cubicBezTo>
                          <a:pt x="2639599" y="1701228"/>
                          <a:pt x="510588" y="1409432"/>
                          <a:pt x="0" y="1566628"/>
                        </a:cubicBezTo>
                        <a:cubicBezTo>
                          <a:pt x="115074" y="1387154"/>
                          <a:pt x="139726" y="50778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531EA0-4DF8-DB54-D9B5-2F38BE507D9A}"/>
              </a:ext>
            </a:extLst>
          </p:cNvPr>
          <p:cNvSpPr/>
          <p:nvPr/>
        </p:nvSpPr>
        <p:spPr>
          <a:xfrm>
            <a:off x="1247141" y="3130329"/>
            <a:ext cx="3882914" cy="1460828"/>
          </a:xfrm>
          <a:prstGeom prst="rect">
            <a:avLst/>
          </a:prstGeom>
          <a:noFill/>
          <a:ln w="34925">
            <a:solidFill>
              <a:schemeClr val="bg1">
                <a:lumMod val="75000"/>
              </a:scheme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009900"/>
                      <a:gd name="connsiteY0" fmla="*/ 0 h 1566628"/>
                      <a:gd name="connsiteX1" fmla="*/ 3009900 w 3009900"/>
                      <a:gd name="connsiteY1" fmla="*/ 0 h 1566628"/>
                      <a:gd name="connsiteX2" fmla="*/ 3009900 w 3009900"/>
                      <a:gd name="connsiteY2" fmla="*/ 1566628 h 1566628"/>
                      <a:gd name="connsiteX3" fmla="*/ 0 w 3009900"/>
                      <a:gd name="connsiteY3" fmla="*/ 1566628 h 1566628"/>
                      <a:gd name="connsiteX4" fmla="*/ 0 w 3009900"/>
                      <a:gd name="connsiteY4" fmla="*/ 0 h 1566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09900" h="1566628" extrusionOk="0">
                        <a:moveTo>
                          <a:pt x="0" y="0"/>
                        </a:moveTo>
                        <a:cubicBezTo>
                          <a:pt x="765539" y="118645"/>
                          <a:pt x="1910029" y="116012"/>
                          <a:pt x="3009900" y="0"/>
                        </a:cubicBezTo>
                        <a:cubicBezTo>
                          <a:pt x="3098282" y="625059"/>
                          <a:pt x="3024125" y="1334072"/>
                          <a:pt x="3009900" y="1566628"/>
                        </a:cubicBezTo>
                        <a:cubicBezTo>
                          <a:pt x="2639599" y="1701228"/>
                          <a:pt x="510588" y="1409432"/>
                          <a:pt x="0" y="1566628"/>
                        </a:cubicBezTo>
                        <a:cubicBezTo>
                          <a:pt x="115074" y="1387154"/>
                          <a:pt x="139726" y="50778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A29794-0E5F-9336-2A3F-A694C4523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593969"/>
            <a:ext cx="8453535" cy="5582994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 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40CC78-829E-C4EE-33E5-E976661F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1"/>
              <a:t>SPDX-FileCopyrightText: 2025 R. Vassallo</a:t>
            </a:r>
          </a:p>
          <a:p>
            <a:r>
              <a:rPr lang="en-US" noProof="1"/>
              <a:t>SPDX-License-Identifier: FSF All Permissive License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DF2854-E1E4-82BD-B5C3-CB8E8A54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0318-FDCF-4CF6-A352-E5F487A29EA0}" type="slidenum">
              <a:rPr lang="en-US" smtClean="0"/>
              <a:pPr/>
              <a:t>1</a:t>
            </a:fld>
            <a:r>
              <a:rPr lang="en-US"/>
              <a:t> / 1</a:t>
            </a:r>
            <a:endParaRPr lang="en-US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C29F4BB3-5A2C-B89B-3261-7C9F9440546B}"/>
              </a:ext>
            </a:extLst>
          </p:cNvPr>
          <p:cNvSpPr txBox="1">
            <a:spLocks/>
          </p:cNvSpPr>
          <p:nvPr/>
        </p:nvSpPr>
        <p:spPr>
          <a:xfrm>
            <a:off x="354563" y="178437"/>
            <a:ext cx="8453535" cy="2882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>
                <a:solidFill>
                  <a:schemeClr val="tx1"/>
                </a:solidFill>
                <a:latin typeface="Bierstadt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Overview of SQL Processing</a:t>
            </a:r>
            <a:endParaRPr lang="en-US" sz="900" i="1" dirty="0">
              <a:solidFill>
                <a:schemeClr val="tx2">
                  <a:lumMod val="75000"/>
                  <a:lumOff val="25000"/>
                </a:schemeClr>
              </a:solidFill>
              <a:latin typeface="Bierstadt" panose="020B0004020202020204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135EBC0-EEC2-45A4-685A-E8F5242A33BC}"/>
              </a:ext>
            </a:extLst>
          </p:cNvPr>
          <p:cNvSpPr/>
          <p:nvPr/>
        </p:nvSpPr>
        <p:spPr>
          <a:xfrm>
            <a:off x="6018239" y="4363168"/>
            <a:ext cx="1839754" cy="164266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915F698-50D5-4C00-5B26-C1EA8423678F}"/>
              </a:ext>
            </a:extLst>
          </p:cNvPr>
          <p:cNvSpPr/>
          <p:nvPr/>
        </p:nvSpPr>
        <p:spPr>
          <a:xfrm>
            <a:off x="6130000" y="4579620"/>
            <a:ext cx="1630362" cy="1324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77CEF6-EEA8-E471-E5D3-D0BD0FDEC4B7}"/>
              </a:ext>
            </a:extLst>
          </p:cNvPr>
          <p:cNvSpPr/>
          <p:nvPr/>
        </p:nvSpPr>
        <p:spPr>
          <a:xfrm>
            <a:off x="6247474" y="4798771"/>
            <a:ext cx="1403349" cy="984809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53310FE-FC80-537E-50A0-9D18E1AE31BF}"/>
              </a:ext>
            </a:extLst>
          </p:cNvPr>
          <p:cNvSpPr txBox="1"/>
          <p:nvPr/>
        </p:nvSpPr>
        <p:spPr>
          <a:xfrm>
            <a:off x="6234060" y="4379927"/>
            <a:ext cx="140334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Bahnschrift" panose="020B0502040204020203" pitchFamily="34" charset="0"/>
              </a:rPr>
              <a:t>System Global Area (SGA)</a:t>
            </a:r>
            <a:endParaRPr lang="en-US" sz="900" dirty="0">
              <a:latin typeface="Bahnschrift" panose="020B0502040204020203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5AA5C31E-A12E-1186-6E48-D1192FA244C2}"/>
              </a:ext>
            </a:extLst>
          </p:cNvPr>
          <p:cNvSpPr txBox="1"/>
          <p:nvPr/>
        </p:nvSpPr>
        <p:spPr>
          <a:xfrm>
            <a:off x="6286765" y="4610544"/>
            <a:ext cx="79732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noProof="1">
                <a:latin typeface="Bahnschrift" panose="020B0502040204020203" pitchFamily="34" charset="0"/>
              </a:rPr>
              <a:t>Shared Pool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9F9C990-D502-C2D1-7A42-8B48F5B73F72}"/>
              </a:ext>
            </a:extLst>
          </p:cNvPr>
          <p:cNvSpPr txBox="1"/>
          <p:nvPr/>
        </p:nvSpPr>
        <p:spPr>
          <a:xfrm>
            <a:off x="6332404" y="4822863"/>
            <a:ext cx="749301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Bahnschrift" panose="020B0502040204020203" pitchFamily="34" charset="0"/>
              </a:rPr>
              <a:t>Library Cache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8F84575-1F20-4C8E-D928-4CDEA92A0ADA}"/>
              </a:ext>
            </a:extLst>
          </p:cNvPr>
          <p:cNvSpPr txBox="1"/>
          <p:nvPr/>
        </p:nvSpPr>
        <p:spPr>
          <a:xfrm>
            <a:off x="2452076" y="5565240"/>
            <a:ext cx="1039446" cy="367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9728" rIns="0" bIns="109728" rtlCol="0">
            <a:spAutoFit/>
          </a:bodyPr>
          <a:lstStyle/>
          <a:p>
            <a:pPr algn="ctr"/>
            <a:r>
              <a:rPr lang="en-US" sz="950" noProof="1">
                <a:latin typeface="Bahnschrift" panose="020B0502040204020203" pitchFamily="34" charset="0"/>
              </a:rPr>
              <a:t>SQL Execution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3DCD6455-06F3-6ECE-23D0-2FC5FED15269}"/>
              </a:ext>
            </a:extLst>
          </p:cNvPr>
          <p:cNvCxnSpPr>
            <a:cxnSpLocks/>
          </p:cNvCxnSpPr>
          <p:nvPr/>
        </p:nvCxnSpPr>
        <p:spPr>
          <a:xfrm>
            <a:off x="2971800" y="1514043"/>
            <a:ext cx="0" cy="207601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815FDFF7-4F7A-C859-F8EF-363030F11123}"/>
              </a:ext>
            </a:extLst>
          </p:cNvPr>
          <p:cNvCxnSpPr>
            <a:cxnSpLocks/>
          </p:cNvCxnSpPr>
          <p:nvPr/>
        </p:nvCxnSpPr>
        <p:spPr>
          <a:xfrm>
            <a:off x="2971800" y="847522"/>
            <a:ext cx="0" cy="403630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E563D8A-6979-5E37-6332-747B2C9E6ED7}"/>
              </a:ext>
            </a:extLst>
          </p:cNvPr>
          <p:cNvCxnSpPr>
            <a:cxnSpLocks/>
          </p:cNvCxnSpPr>
          <p:nvPr/>
        </p:nvCxnSpPr>
        <p:spPr>
          <a:xfrm flipH="1">
            <a:off x="2971799" y="2080999"/>
            <a:ext cx="1" cy="242108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DD6F68A-5FA1-FE2C-5D40-02E1E1995506}"/>
              </a:ext>
            </a:extLst>
          </p:cNvPr>
          <p:cNvSpPr txBox="1"/>
          <p:nvPr/>
        </p:nvSpPr>
        <p:spPr>
          <a:xfrm>
            <a:off x="2452077" y="1279727"/>
            <a:ext cx="1039446" cy="2292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576" bIns="45720" rtlCol="0">
            <a:spAutoFit/>
          </a:bodyPr>
          <a:lstStyle/>
          <a:p>
            <a:pPr algn="ctr"/>
            <a:r>
              <a:rPr lang="en-US" sz="950" noProof="1">
                <a:latin typeface="Bahnschrift" panose="020B0502040204020203" pitchFamily="34" charset="0"/>
              </a:rPr>
              <a:t>Syntax Check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9DFA395-0B3B-3AFA-5133-F4A5E134D952}"/>
              </a:ext>
            </a:extLst>
          </p:cNvPr>
          <p:cNvCxnSpPr>
            <a:cxnSpLocks/>
          </p:cNvCxnSpPr>
          <p:nvPr/>
        </p:nvCxnSpPr>
        <p:spPr>
          <a:xfrm flipH="1">
            <a:off x="2971799" y="2698455"/>
            <a:ext cx="1" cy="624195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46A448BA-3E3F-BF06-74A1-926B3E15A23B}"/>
              </a:ext>
            </a:extLst>
          </p:cNvPr>
          <p:cNvCxnSpPr>
            <a:cxnSpLocks/>
          </p:cNvCxnSpPr>
          <p:nvPr/>
        </p:nvCxnSpPr>
        <p:spPr>
          <a:xfrm>
            <a:off x="2971799" y="3609985"/>
            <a:ext cx="0" cy="393009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E6D575C-7D32-725B-908B-EB9837C8E0BC}"/>
              </a:ext>
            </a:extLst>
          </p:cNvPr>
          <p:cNvSpPr txBox="1"/>
          <p:nvPr/>
        </p:nvSpPr>
        <p:spPr>
          <a:xfrm>
            <a:off x="2461782" y="3340970"/>
            <a:ext cx="1039446" cy="375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576" rtlCol="0">
            <a:spAutoFit/>
          </a:bodyPr>
          <a:lstStyle/>
          <a:p>
            <a:pPr algn="ctr"/>
            <a:r>
              <a:rPr lang="en-US" sz="950" noProof="1">
                <a:latin typeface="Bahnschrift" panose="020B0502040204020203" pitchFamily="34" charset="0"/>
              </a:rPr>
              <a:t>Logical Optimizer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029B84D2-BF26-99C3-7017-4A1E25022F43}"/>
              </a:ext>
            </a:extLst>
          </p:cNvPr>
          <p:cNvCxnSpPr>
            <a:cxnSpLocks/>
          </p:cNvCxnSpPr>
          <p:nvPr/>
        </p:nvCxnSpPr>
        <p:spPr>
          <a:xfrm>
            <a:off x="3309938" y="4161708"/>
            <a:ext cx="560196" cy="0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FCFBD451-1C6B-C4EC-45BC-7A6343D0C6C1}"/>
              </a:ext>
            </a:extLst>
          </p:cNvPr>
          <p:cNvCxnSpPr>
            <a:cxnSpLocks/>
          </p:cNvCxnSpPr>
          <p:nvPr/>
        </p:nvCxnSpPr>
        <p:spPr>
          <a:xfrm flipH="1">
            <a:off x="3512802" y="4292677"/>
            <a:ext cx="358125" cy="0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D388EA26-2079-8AAA-FD11-7D74D4C3834A}"/>
              </a:ext>
            </a:extLst>
          </p:cNvPr>
          <p:cNvSpPr txBox="1"/>
          <p:nvPr/>
        </p:nvSpPr>
        <p:spPr>
          <a:xfrm>
            <a:off x="3876236" y="4032886"/>
            <a:ext cx="1039446" cy="3677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109728" rIns="0" bIns="109728" rtlCol="0">
            <a:spAutoFit/>
          </a:bodyPr>
          <a:lstStyle/>
          <a:p>
            <a:pPr algn="ctr"/>
            <a:r>
              <a:rPr lang="en-US" sz="950" noProof="1">
                <a:latin typeface="Bahnschrift" panose="020B0502040204020203" pitchFamily="34" charset="0"/>
              </a:rPr>
              <a:t>Cost Estimator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E18BBBCB-6353-A8F8-5362-D7598D7F69B4}"/>
              </a:ext>
            </a:extLst>
          </p:cNvPr>
          <p:cNvCxnSpPr>
            <a:cxnSpLocks/>
          </p:cNvCxnSpPr>
          <p:nvPr/>
        </p:nvCxnSpPr>
        <p:spPr>
          <a:xfrm>
            <a:off x="2971799" y="4205999"/>
            <a:ext cx="0" cy="626033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5D015B1-D82A-AA34-5A79-C3E388984BD0}"/>
              </a:ext>
            </a:extLst>
          </p:cNvPr>
          <p:cNvSpPr txBox="1"/>
          <p:nvPr/>
        </p:nvSpPr>
        <p:spPr>
          <a:xfrm>
            <a:off x="2466213" y="4026730"/>
            <a:ext cx="1039446" cy="375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576" rtlCol="0">
            <a:spAutoFit/>
          </a:bodyPr>
          <a:lstStyle/>
          <a:p>
            <a:pPr algn="ctr"/>
            <a:r>
              <a:rPr lang="en-US" sz="950" noProof="1">
                <a:latin typeface="Bahnschrift" panose="020B0502040204020203" pitchFamily="34" charset="0"/>
              </a:rPr>
              <a:t>Physical Optimizer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A8E43296-BFD9-1D0B-B713-6E13BC0231A8}"/>
              </a:ext>
            </a:extLst>
          </p:cNvPr>
          <p:cNvCxnSpPr>
            <a:cxnSpLocks/>
          </p:cNvCxnSpPr>
          <p:nvPr/>
        </p:nvCxnSpPr>
        <p:spPr>
          <a:xfrm>
            <a:off x="2971799" y="5061463"/>
            <a:ext cx="0" cy="492088"/>
          </a:xfrm>
          <a:prstGeom prst="straightConnector1">
            <a:avLst/>
          </a:prstGeom>
          <a:ln w="34925">
            <a:solidFill>
              <a:schemeClr val="tx2">
                <a:lumMod val="50000"/>
                <a:lumOff val="50000"/>
              </a:schemeClr>
            </a:solidFill>
            <a:headEnd w="med" len="lg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D9F662A3-AD91-78B1-8FDE-AAF9BA814DB9}"/>
              </a:ext>
            </a:extLst>
          </p:cNvPr>
          <p:cNvSpPr txBox="1"/>
          <p:nvPr/>
        </p:nvSpPr>
        <p:spPr>
          <a:xfrm>
            <a:off x="2459616" y="4847850"/>
            <a:ext cx="1039446" cy="375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576" rtlCol="0">
            <a:spAutoFit/>
          </a:bodyPr>
          <a:lstStyle/>
          <a:p>
            <a:pPr algn="ctr"/>
            <a:r>
              <a:rPr lang="en-US" sz="950" noProof="1">
                <a:latin typeface="Bahnschrift" panose="020B0502040204020203" pitchFamily="34" charset="0"/>
              </a:rPr>
              <a:t>Row Source Generation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50A6A37-0906-D08F-745F-BAC70E6C7B23}"/>
              </a:ext>
            </a:extLst>
          </p:cNvPr>
          <p:cNvSpPr txBox="1"/>
          <p:nvPr/>
        </p:nvSpPr>
        <p:spPr>
          <a:xfrm>
            <a:off x="2452076" y="1738594"/>
            <a:ext cx="1039446" cy="375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576" rtlCol="0">
            <a:spAutoFit/>
          </a:bodyPr>
          <a:lstStyle/>
          <a:p>
            <a:pPr algn="ctr"/>
            <a:r>
              <a:rPr lang="en-US" sz="950" noProof="1">
                <a:latin typeface="Bahnschrift" panose="020B0502040204020203" pitchFamily="34" charset="0"/>
              </a:rPr>
              <a:t>Semantic Check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8FBFCD0-4FCD-73F6-8E6B-5998057ABF70}"/>
              </a:ext>
            </a:extLst>
          </p:cNvPr>
          <p:cNvSpPr txBox="1"/>
          <p:nvPr/>
        </p:nvSpPr>
        <p:spPr>
          <a:xfrm>
            <a:off x="1343837" y="3172687"/>
            <a:ext cx="81602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noProof="1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Optimization</a:t>
            </a:r>
            <a:endParaRPr lang="en-US" sz="1050" noProof="1">
              <a:solidFill>
                <a:schemeClr val="tx2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6E0BAD73-7DE6-6E7B-6BF1-4024BF03694E}"/>
              </a:ext>
            </a:extLst>
          </p:cNvPr>
          <p:cNvSpPr txBox="1"/>
          <p:nvPr/>
        </p:nvSpPr>
        <p:spPr>
          <a:xfrm>
            <a:off x="1346827" y="1111491"/>
            <a:ext cx="51437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noProof="1">
                <a:solidFill>
                  <a:schemeClr val="tx2">
                    <a:lumMod val="75000"/>
                    <a:lumOff val="25000"/>
                  </a:schemeClr>
                </a:solidFill>
                <a:latin typeface="Bahnschrift" panose="020B0502040204020203" pitchFamily="34" charset="0"/>
              </a:rPr>
              <a:t>Parsing</a:t>
            </a:r>
            <a:endParaRPr lang="en-US" sz="1050" noProof="1">
              <a:solidFill>
                <a:schemeClr val="tx2">
                  <a:lumMod val="75000"/>
                  <a:lumOff val="2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A0DF04D3-6990-8454-1A1D-2F1DBABC1092}"/>
              </a:ext>
            </a:extLst>
          </p:cNvPr>
          <p:cNvCxnSpPr>
            <a:cxnSpLocks/>
            <a:stCxn id="11" idx="1"/>
            <a:endCxn id="34" idx="1"/>
          </p:cNvCxnSpPr>
          <p:nvPr/>
        </p:nvCxnSpPr>
        <p:spPr>
          <a:xfrm rot="10800000" flipV="1">
            <a:off x="2452076" y="2528333"/>
            <a:ext cx="12700" cy="3220803"/>
          </a:xfrm>
          <a:prstGeom prst="bentConnector3">
            <a:avLst>
              <a:gd name="adj1" fmla="val 11900000"/>
            </a:avLst>
          </a:prstGeom>
          <a:ln w="34925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882B484-6B6A-8382-92DC-51338AE99D9D}"/>
              </a:ext>
            </a:extLst>
          </p:cNvPr>
          <p:cNvSpPr txBox="1"/>
          <p:nvPr/>
        </p:nvSpPr>
        <p:spPr>
          <a:xfrm>
            <a:off x="2452076" y="2340590"/>
            <a:ext cx="1039446" cy="3754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dk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576" rtlCol="0">
            <a:spAutoFit/>
          </a:bodyPr>
          <a:lstStyle/>
          <a:p>
            <a:pPr algn="ctr"/>
            <a:r>
              <a:rPr lang="en-US" sz="950" noProof="1">
                <a:latin typeface="Bahnschrift" panose="020B0502040204020203" pitchFamily="34" charset="0"/>
              </a:rPr>
              <a:t>Shared Pool Check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E6B9162-A089-7036-58A1-85A59C0E5DBD}"/>
              </a:ext>
            </a:extLst>
          </p:cNvPr>
          <p:cNvSpPr txBox="1"/>
          <p:nvPr/>
        </p:nvSpPr>
        <p:spPr>
          <a:xfrm>
            <a:off x="1736274" y="2349222"/>
            <a:ext cx="55465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Bahnschrift SemiLight" panose="020B0502040204020203" pitchFamily="34" charset="0"/>
              </a:rPr>
              <a:t>Soft Parse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7CF59742-774B-6738-C953-6C6C7F157151}"/>
              </a:ext>
            </a:extLst>
          </p:cNvPr>
          <p:cNvSpPr txBox="1"/>
          <p:nvPr/>
        </p:nvSpPr>
        <p:spPr>
          <a:xfrm>
            <a:off x="3046915" y="2934755"/>
            <a:ext cx="67259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fr-FR" sz="900" dirty="0">
                <a:latin typeface="Bahnschrift SemiLight" panose="020B0502040204020203" pitchFamily="34" charset="0"/>
              </a:rPr>
              <a:t>Hard Parse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2EEF4584-2A7C-8B88-AC71-4A4284ECDEEA}"/>
              </a:ext>
            </a:extLst>
          </p:cNvPr>
          <p:cNvSpPr txBox="1"/>
          <p:nvPr/>
        </p:nvSpPr>
        <p:spPr>
          <a:xfrm>
            <a:off x="1468328" y="3395108"/>
            <a:ext cx="890347" cy="2708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9144" rtlCol="0">
            <a:spAutoFit/>
          </a:bodyPr>
          <a:lstStyle/>
          <a:p>
            <a:pPr algn="r"/>
            <a:r>
              <a:rPr lang="en-US" sz="850" noProof="1">
                <a:latin typeface="Bahnschrift SemiLight" panose="020B0502040204020203" pitchFamily="34" charset="0"/>
              </a:rPr>
              <a:t>SQL Query Transformations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B1DBC8A8-172E-AF1C-15EE-2A6A9A70A471}"/>
              </a:ext>
            </a:extLst>
          </p:cNvPr>
          <p:cNvSpPr txBox="1"/>
          <p:nvPr/>
        </p:nvSpPr>
        <p:spPr>
          <a:xfrm>
            <a:off x="1522805" y="4011249"/>
            <a:ext cx="840930" cy="40164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9144" rtlCol="0">
            <a:spAutoFit/>
          </a:bodyPr>
          <a:lstStyle/>
          <a:p>
            <a:pPr algn="r"/>
            <a:r>
              <a:rPr lang="en-US" sz="850" noProof="1">
                <a:latin typeface="Bahnschrift SemiLight" panose="020B0502040204020203" pitchFamily="34" charset="0"/>
              </a:rPr>
              <a:t>Generation</a:t>
            </a:r>
            <a:br>
              <a:rPr lang="en-US" sz="850" noProof="1">
                <a:latin typeface="Bahnschrift SemiLight" panose="020B0502040204020203" pitchFamily="34" charset="0"/>
              </a:rPr>
            </a:br>
            <a:r>
              <a:rPr lang="en-US" sz="850" noProof="1">
                <a:latin typeface="Bahnschrift SemiLight" panose="020B0502040204020203" pitchFamily="34" charset="0"/>
              </a:rPr>
              <a:t>of Multiple</a:t>
            </a:r>
            <a:br>
              <a:rPr lang="en-US" sz="850" noProof="1">
                <a:latin typeface="Bahnschrift SemiLight" panose="020B0502040204020203" pitchFamily="34" charset="0"/>
              </a:rPr>
            </a:br>
            <a:r>
              <a:rPr lang="en-US" sz="850" noProof="1">
                <a:latin typeface="Bahnschrift SemiLight" panose="020B0502040204020203" pitchFamily="34" charset="0"/>
              </a:rPr>
              <a:t>Execution Plans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B88CC570-D4BE-A90C-CCD4-3237BEBFD1A1}"/>
              </a:ext>
            </a:extLst>
          </p:cNvPr>
          <p:cNvSpPr txBox="1"/>
          <p:nvPr/>
        </p:nvSpPr>
        <p:spPr>
          <a:xfrm>
            <a:off x="1511889" y="4903070"/>
            <a:ext cx="840930" cy="27084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9144" rtlCol="0">
            <a:spAutoFit/>
          </a:bodyPr>
          <a:lstStyle/>
          <a:p>
            <a:pPr algn="r"/>
            <a:r>
              <a:rPr lang="en-US" sz="850" noProof="1">
                <a:latin typeface="Bahnschrift SemiLight" panose="020B0502040204020203" pitchFamily="34" charset="0"/>
              </a:rPr>
              <a:t>Generation of Query Plan</a:t>
            </a:r>
          </a:p>
        </p:txBody>
      </p: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EBD31E18-BE63-920F-B8B0-33A0A58C1FC4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491522" y="2528334"/>
            <a:ext cx="2840882" cy="2545993"/>
          </a:xfrm>
          <a:prstGeom prst="bentConnector3">
            <a:avLst>
              <a:gd name="adj1" fmla="val 81919"/>
            </a:avLst>
          </a:prstGeom>
          <a:ln w="31750">
            <a:solidFill>
              <a:schemeClr val="accent6">
                <a:lumMod val="75000"/>
                <a:alpha val="7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CBD1906E-F19A-93C4-401A-4ED8AB8D932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915682" y="4216783"/>
            <a:ext cx="1598306" cy="1015274"/>
          </a:xfrm>
          <a:prstGeom prst="bentConnector3">
            <a:avLst>
              <a:gd name="adj1" fmla="val 40465"/>
            </a:avLst>
          </a:prstGeom>
          <a:ln w="31750">
            <a:solidFill>
              <a:schemeClr val="accent6">
                <a:lumMod val="75000"/>
                <a:alpha val="70000"/>
              </a:schemeClr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2E1557D-B561-9D37-1F16-5B5AAC1F3FE2}"/>
              </a:ext>
            </a:extLst>
          </p:cNvPr>
          <p:cNvSpPr/>
          <p:nvPr/>
        </p:nvSpPr>
        <p:spPr>
          <a:xfrm>
            <a:off x="6350662" y="5022556"/>
            <a:ext cx="1195387" cy="6340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3271B7B-5CE5-9D47-0F26-51A7DBC61EA9}"/>
              </a:ext>
            </a:extLst>
          </p:cNvPr>
          <p:cNvSpPr txBox="1"/>
          <p:nvPr/>
        </p:nvSpPr>
        <p:spPr>
          <a:xfrm>
            <a:off x="6391935" y="5076584"/>
            <a:ext cx="930277" cy="184666"/>
          </a:xfrm>
          <a:prstGeom prst="rect">
            <a:avLst/>
          </a:prstGeom>
          <a:solidFill>
            <a:srgbClr val="FFFF00"/>
          </a:solidFill>
        </p:spPr>
        <p:txBody>
          <a:bodyPr wrap="square" lIns="18288" tIns="18288" rIns="18288" bIns="27432" rtlCol="0">
            <a:spAutoFit/>
          </a:bodyPr>
          <a:lstStyle/>
          <a:p>
            <a:r>
              <a:rPr lang="en-US" sz="900" noProof="1">
                <a:latin typeface="Bahnschrift" panose="020B0502040204020203" pitchFamily="34" charset="0"/>
              </a:rPr>
              <a:t>Shared SQL Area</a:t>
            </a:r>
          </a:p>
        </p:txBody>
      </p:sp>
      <p:cxnSp>
        <p:nvCxnSpPr>
          <p:cNvPr id="103" name="Connecteur : en angle 102">
            <a:extLst>
              <a:ext uri="{FF2B5EF4-FFF2-40B4-BE49-F238E27FC236}">
                <a16:creationId xmlns:a16="http://schemas.microsoft.com/office/drawing/2014/main" id="{5339C20C-89E7-C706-DAD2-20FBB24BCB1A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499062" y="5035594"/>
            <a:ext cx="2833341" cy="342848"/>
          </a:xfrm>
          <a:prstGeom prst="bentConnector3">
            <a:avLst>
              <a:gd name="adj1" fmla="val 44890"/>
            </a:avLst>
          </a:prstGeom>
          <a:ln w="31750">
            <a:solidFill>
              <a:schemeClr val="accent6">
                <a:lumMod val="75000"/>
                <a:alpha val="7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 : en angle 108">
            <a:extLst>
              <a:ext uri="{FF2B5EF4-FFF2-40B4-BE49-F238E27FC236}">
                <a16:creationId xmlns:a16="http://schemas.microsoft.com/office/drawing/2014/main" id="{B0A013E4-4332-36BB-9369-B0ECB4ECE9AC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3491522" y="5532547"/>
            <a:ext cx="2840881" cy="216590"/>
          </a:xfrm>
          <a:prstGeom prst="bentConnector3">
            <a:avLst>
              <a:gd name="adj1" fmla="val 72531"/>
            </a:avLst>
          </a:prstGeom>
          <a:ln w="31750">
            <a:solidFill>
              <a:schemeClr val="accent6">
                <a:lumMod val="75000"/>
                <a:alpha val="7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ZoneTexte 116">
            <a:extLst>
              <a:ext uri="{FF2B5EF4-FFF2-40B4-BE49-F238E27FC236}">
                <a16:creationId xmlns:a16="http://schemas.microsoft.com/office/drawing/2014/main" id="{418BC355-EC4D-F9C8-FD17-DC2BC101FE28}"/>
              </a:ext>
            </a:extLst>
          </p:cNvPr>
          <p:cNvSpPr txBox="1"/>
          <p:nvPr/>
        </p:nvSpPr>
        <p:spPr>
          <a:xfrm>
            <a:off x="3649176" y="5555019"/>
            <a:ext cx="1101775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noProof="1">
                <a:latin typeface="Bahnschrift SemiLight" panose="020B0502040204020203" pitchFamily="34" charset="0"/>
              </a:rPr>
              <a:t>Cardinality Feedback</a:t>
            </a: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B3D35E78-0A8A-8FC7-1197-D1C692EC60F2}"/>
              </a:ext>
            </a:extLst>
          </p:cNvPr>
          <p:cNvSpPr txBox="1"/>
          <p:nvPr/>
        </p:nvSpPr>
        <p:spPr>
          <a:xfrm>
            <a:off x="5132602" y="4668482"/>
            <a:ext cx="6014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900" noProof="1">
                <a:latin typeface="Bahnschrift SemiLight" panose="020B0502040204020203" pitchFamily="34" charset="0"/>
              </a:rPr>
              <a:t>Cardinality</a:t>
            </a:r>
          </a:p>
          <a:p>
            <a:r>
              <a:rPr lang="en-US" sz="900" noProof="1">
                <a:latin typeface="Bahnschrift SemiLight" panose="020B0502040204020203" pitchFamily="34" charset="0"/>
              </a:rPr>
              <a:t>Feedback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11BFA786-84CD-205C-8721-F503D5D65DFB}"/>
              </a:ext>
            </a:extLst>
          </p:cNvPr>
          <p:cNvSpPr txBox="1"/>
          <p:nvPr/>
        </p:nvSpPr>
        <p:spPr>
          <a:xfrm>
            <a:off x="4267424" y="1114326"/>
            <a:ext cx="1839131" cy="11392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64008" tIns="36576" rIns="91440" bIns="45720" rtlCol="0">
            <a:spAutoFit/>
          </a:bodyPr>
          <a:lstStyle/>
          <a:p>
            <a:r>
              <a:rPr lang="en-US" sz="900" u="sng" noProof="1">
                <a:latin typeface="Bahnschrift" panose="020B0502040204020203" pitchFamily="34" charset="0"/>
              </a:rPr>
              <a:t>Data Dictionary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Bahnschrift SemiLight" panose="020B0502040204020203" pitchFamily="34" charset="0"/>
              </a:rPr>
              <a:t>System Statistics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Bahnschrift SemiLight" panose="020B0502040204020203" pitchFamily="34" charset="0"/>
              </a:rPr>
              <a:t>Object Statistics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Bahnschrift SemiLight" panose="020B0502040204020203" pitchFamily="34" charset="0"/>
              </a:rPr>
              <a:t>Physical Model, Constraints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Bahnschrift SemiLight" panose="020B0502040204020203" pitchFamily="34" charset="0"/>
              </a:rPr>
              <a:t>SQL Controls</a:t>
            </a:r>
            <a:br>
              <a:rPr lang="en-US" sz="900" noProof="1">
                <a:latin typeface="Bahnschrift SemiLight" panose="020B0502040204020203" pitchFamily="34" charset="0"/>
              </a:rPr>
            </a:br>
            <a:r>
              <a:rPr lang="en-US" sz="900" noProof="1">
                <a:latin typeface="Bahnschrift SemiLight" panose="020B0502040204020203" pitchFamily="34" charset="0"/>
              </a:rPr>
              <a:t>(SQL Profiles,</a:t>
            </a:r>
            <a:br>
              <a:rPr lang="en-US" sz="900" noProof="1">
                <a:latin typeface="Bahnschrift SemiLight" panose="020B0502040204020203" pitchFamily="34" charset="0"/>
              </a:rPr>
            </a:br>
            <a:r>
              <a:rPr lang="en-US" sz="900" noProof="1">
                <a:latin typeface="Bahnschrift SemiLight" panose="020B0502040204020203" pitchFamily="34" charset="0"/>
              </a:rPr>
              <a:t>SQL Plan Baselines…)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94CA41A-503D-1E37-BFD3-BC16042D6773}"/>
              </a:ext>
            </a:extLst>
          </p:cNvPr>
          <p:cNvSpPr txBox="1"/>
          <p:nvPr/>
        </p:nvSpPr>
        <p:spPr>
          <a:xfrm>
            <a:off x="6106555" y="3061570"/>
            <a:ext cx="1530565" cy="837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64008" tIns="36576" rIns="91440" bIns="45720" rtlCol="0">
            <a:spAutoFit/>
          </a:bodyPr>
          <a:lstStyle/>
          <a:p>
            <a:r>
              <a:rPr lang="en-US" sz="900" u="sng" noProof="1">
                <a:latin typeface="Bahnschrift" panose="020B0502040204020203" pitchFamily="34" charset="0"/>
              </a:rPr>
              <a:t>Runtime Information</a:t>
            </a:r>
          </a:p>
          <a:p>
            <a:pPr marL="171450" indent="-17145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Bahnschrift SemiLight" panose="020B0502040204020203" pitchFamily="34" charset="0"/>
              </a:rPr>
              <a:t>Execution Environment (NLS parameters...)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Bahnschrift SemiLight" panose="020B0502040204020203" pitchFamily="34" charset="0"/>
              </a:rPr>
              <a:t>Bind Variables</a:t>
            </a:r>
          </a:p>
          <a:p>
            <a:pPr marL="171450" indent="-17145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900" noProof="1">
                <a:latin typeface="Bahnschrift SemiLight" panose="020B0502040204020203" pitchFamily="34" charset="0"/>
              </a:rPr>
              <a:t>Dynamic Sampling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024B20B-33C5-1795-C6E0-1F01182A9A75}"/>
              </a:ext>
            </a:extLst>
          </p:cNvPr>
          <p:cNvSpPr txBox="1"/>
          <p:nvPr/>
        </p:nvSpPr>
        <p:spPr>
          <a:xfrm>
            <a:off x="3046915" y="3764720"/>
            <a:ext cx="1039444" cy="13080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850" noProof="1">
                <a:latin typeface="Bahnschrift SemiLight" panose="020B0502040204020203" pitchFamily="34" charset="0"/>
              </a:rPr>
              <a:t>Transformed Query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C8F93C28-83E7-0C6F-AF67-80AF8F741E6A}"/>
              </a:ext>
            </a:extLst>
          </p:cNvPr>
          <p:cNvSpPr/>
          <p:nvPr/>
        </p:nvSpPr>
        <p:spPr>
          <a:xfrm>
            <a:off x="2452075" y="629854"/>
            <a:ext cx="1039447" cy="311029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15C871C-960F-4593-7C01-6A5D191B73A5}"/>
              </a:ext>
            </a:extLst>
          </p:cNvPr>
          <p:cNvSpPr txBox="1"/>
          <p:nvPr/>
        </p:nvSpPr>
        <p:spPr>
          <a:xfrm>
            <a:off x="2455252" y="685276"/>
            <a:ext cx="1039446" cy="190821"/>
          </a:xfrm>
          <a:prstGeom prst="rect">
            <a:avLst/>
          </a:prstGeom>
          <a:noFill/>
        </p:spPr>
        <p:txBody>
          <a:bodyPr wrap="square" tIns="18288" bIns="18288" rtlCol="0">
            <a:spAutoFit/>
          </a:bodyPr>
          <a:lstStyle/>
          <a:p>
            <a:r>
              <a:rPr lang="en-US" sz="1000" noProof="1">
                <a:latin typeface="Bahnschrift" panose="020B0502040204020203" pitchFamily="34" charset="0"/>
              </a:rPr>
              <a:t>SQL Statement</a:t>
            </a:r>
          </a:p>
        </p:txBody>
      </p:sp>
    </p:spTree>
    <p:extLst>
      <p:ext uri="{BB962C8B-B14F-4D97-AF65-F5344CB8AC3E}">
        <p14:creationId xmlns:p14="http://schemas.microsoft.com/office/powerpoint/2010/main" val="819744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113</Words>
  <Application>Microsoft Office PowerPoint</Application>
  <PresentationFormat>Affichage à l'écran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Bahnschrift</vt:lpstr>
      <vt:lpstr>Bahnschrift SemiLight</vt:lpstr>
      <vt:lpstr>Bierstadt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Vassallo</dc:creator>
  <cp:lastModifiedBy>Romain Vassallo</cp:lastModifiedBy>
  <cp:revision>213</cp:revision>
  <cp:lastPrinted>2024-07-31T21:35:52Z</cp:lastPrinted>
  <dcterms:created xsi:type="dcterms:W3CDTF">2024-07-31T16:18:18Z</dcterms:created>
  <dcterms:modified xsi:type="dcterms:W3CDTF">2025-02-08T19:09:44Z</dcterms:modified>
</cp:coreProperties>
</file>