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CCFF99"/>
    <a:srgbClr val="FFFF66"/>
    <a:srgbClr val="FFFF99"/>
    <a:srgbClr val="0000FF"/>
    <a:srgbClr val="FFFFCC"/>
    <a:srgbClr val="FFFFFF"/>
    <a:srgbClr val="CCFFFF"/>
    <a:srgbClr val="9900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3" autoAdjust="0"/>
    <p:restoredTop sz="94763" autoAdjust="0"/>
  </p:normalViewPr>
  <p:slideViewPr>
    <p:cSldViewPr snapToGrid="0">
      <p:cViewPr varScale="1">
        <p:scale>
          <a:sx n="122" d="100"/>
          <a:sy n="122" d="100"/>
        </p:scale>
        <p:origin x="11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3" d="100"/>
          <a:sy n="103" d="100"/>
        </p:scale>
        <p:origin x="129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3CBC05C-562D-A3B0-A521-351ADB338B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C1A472-8CB3-C298-7E2C-36C4C15FF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747630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FB4815-A868-F720-4BD5-16DA8BB22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5" y="6747630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r">
              <a:defRPr sz="1300"/>
            </a:lvl1pPr>
          </a:lstStyle>
          <a:p>
            <a:fld id="{083D5780-8A0E-48A3-B0B6-8AA28C1D4EB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D55E819-3977-97C4-91D5-732F618443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5" y="1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r">
              <a:defRPr sz="1300"/>
            </a:lvl1pPr>
          </a:lstStyle>
          <a:p>
            <a:fld id="{D8959733-EB94-4507-B77C-B7BB14276F46}" type="datetimeFigureOut">
              <a:rPr lang="en-US" smtClean="0"/>
              <a:t>2/9/2025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33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238" userDrawn="1">
          <p15:clr>
            <a:srgbClr val="F26B43"/>
          </p15:clr>
        </p15:guide>
        <p15:guide id="2" pos="322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r">
              <a:defRPr sz="1300"/>
            </a:lvl1pPr>
          </a:lstStyle>
          <a:p>
            <a:fld id="{B2443FBB-9CB7-4D70-89FA-E22DF903325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56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4" tIns="49523" rIns="99044" bIns="49523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023462" y="3418834"/>
            <a:ext cx="8187690" cy="2797224"/>
          </a:xfrm>
          <a:prstGeom prst="rect">
            <a:avLst/>
          </a:prstGeom>
        </p:spPr>
        <p:txBody>
          <a:bodyPr vert="horz" lIns="99044" tIns="49523" rIns="99044" bIns="49523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6747219"/>
            <a:ext cx="4434999" cy="356847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97838" y="6747219"/>
            <a:ext cx="4434999" cy="356847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r">
              <a:defRPr sz="1300"/>
            </a:lvl1pPr>
          </a:lstStyle>
          <a:p>
            <a:fld id="{32A0AF24-2455-4752-B52A-EE2EC9E042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9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0AF24-2455-4752-B52A-EE2EC9E042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1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8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24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70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63" y="365126"/>
            <a:ext cx="8453535" cy="437307"/>
          </a:xfrm>
        </p:spPr>
        <p:txBody>
          <a:bodyPr>
            <a:normAutofit/>
          </a:bodyPr>
          <a:lstStyle>
            <a:lvl1pPr>
              <a:defRPr sz="2200">
                <a:latin typeface="Bierstadt" panose="020B00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63" y="961053"/>
            <a:ext cx="8453535" cy="5215910"/>
          </a:xfrm>
        </p:spPr>
        <p:txBody>
          <a:bodyPr>
            <a:normAutofit/>
          </a:bodyPr>
          <a:lstStyle>
            <a:lvl1pPr>
              <a:defRPr sz="1600">
                <a:latin typeface="Bierstadt" panose="020B0004020202020204" pitchFamily="34" charset="0"/>
              </a:defRPr>
            </a:lvl1pPr>
            <a:lvl2pPr>
              <a:defRPr sz="1400">
                <a:latin typeface="Bierstadt" panose="020B0004020202020204" pitchFamily="34" charset="0"/>
              </a:defRPr>
            </a:lvl2pPr>
            <a:lvl3pPr>
              <a:defRPr sz="1200">
                <a:latin typeface="Bierstadt" panose="020B0004020202020204" pitchFamily="34" charset="0"/>
              </a:defRPr>
            </a:lvl3pPr>
            <a:lvl4pPr>
              <a:defRPr sz="1100">
                <a:latin typeface="Bierstadt" panose="020B0004020202020204" pitchFamily="34" charset="0"/>
              </a:defRPr>
            </a:lvl4pPr>
            <a:lvl5pPr>
              <a:defRPr sz="1100">
                <a:latin typeface="Bierstadt" panose="020B0004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44EB039A-0E12-544D-1467-49702358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9875" y="6454773"/>
            <a:ext cx="882910" cy="228602"/>
          </a:xfrm>
        </p:spPr>
        <p:txBody>
          <a:bodyPr bIns="0" anchor="b"/>
          <a:lstStyle>
            <a:lvl1pPr algn="ctr">
              <a:defRPr/>
            </a:lvl1pPr>
          </a:lstStyle>
          <a:p>
            <a:fld id="{CDD3E4C6-0AE9-43F4-BA46-44D760D34ACE}" type="datetime1">
              <a:rPr lang="fr-FR" smtClean="0"/>
              <a:pPr/>
              <a:t>09/02/2025</a:t>
            </a:fld>
            <a:endParaRPr lang="en-US" dirty="0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B8F56703-1F8B-076B-2DCB-F7A188B5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563" y="6454774"/>
            <a:ext cx="2646395" cy="228601"/>
          </a:xfrm>
        </p:spPr>
        <p:txBody>
          <a:bodyPr lIns="0" rIns="0" bIns="0" anchor="b"/>
          <a:lstStyle>
            <a:lvl1pPr algn="l">
              <a:defRPr sz="700" i="1">
                <a:latin typeface="Bierstadt" panose="020B0004020202020204" pitchFamily="34" charset="0"/>
              </a:defRPr>
            </a:lvl1pPr>
          </a:lstStyle>
          <a:p>
            <a:r>
              <a:rPr lang="en-US" dirty="0"/>
              <a:t>SPDX-</a:t>
            </a:r>
            <a:r>
              <a:rPr lang="en-US" dirty="0" err="1"/>
              <a:t>FileCopyrightText</a:t>
            </a:r>
            <a:r>
              <a:rPr lang="en-US" dirty="0"/>
              <a:t>: 2024 R. Vassallo</a:t>
            </a:r>
          </a:p>
          <a:p>
            <a:r>
              <a:rPr lang="en-US" dirty="0"/>
              <a:t>SPDX-License-Identifier: FSF All Permissive License</a:t>
            </a:r>
          </a:p>
        </p:txBody>
      </p:sp>
      <p:sp>
        <p:nvSpPr>
          <p:cNvPr id="39" name="Espace réservé du numéro de diapositive 38">
            <a:extLst>
              <a:ext uri="{FF2B5EF4-FFF2-40B4-BE49-F238E27FC236}">
                <a16:creationId xmlns:a16="http://schemas.microsoft.com/office/drawing/2014/main" id="{36EB64E4-2D57-D4C6-EA84-2D99A006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5648" y="6451597"/>
            <a:ext cx="552450" cy="228601"/>
          </a:xfrm>
        </p:spPr>
        <p:txBody>
          <a:bodyPr lIns="0" tIns="0" rIns="0" bIns="0" anchor="b"/>
          <a:lstStyle>
            <a:lvl1pPr>
              <a:defRPr sz="900">
                <a:latin typeface="Bierstadt" panose="020B0004020202020204" pitchFamily="34" charset="0"/>
              </a:defRPr>
            </a:lvl1pPr>
          </a:lstStyle>
          <a:p>
            <a:fld id="{273A0318-FDCF-4CF6-A352-E5F487A29EA0}" type="slidenum">
              <a:rPr lang="en-US" smtClean="0"/>
              <a:pPr/>
              <a:t>‹N°›</a:t>
            </a:fld>
            <a:r>
              <a:rPr lang="en-US" dirty="0"/>
              <a:t> / 1</a:t>
            </a:r>
          </a:p>
        </p:txBody>
      </p:sp>
    </p:spTree>
    <p:extLst>
      <p:ext uri="{BB962C8B-B14F-4D97-AF65-F5344CB8AC3E}">
        <p14:creationId xmlns:p14="http://schemas.microsoft.com/office/powerpoint/2010/main" val="29722082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46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6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15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3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16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59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49" y="6356351"/>
            <a:ext cx="2646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i="1">
                <a:solidFill>
                  <a:schemeClr val="tx1">
                    <a:tint val="82000"/>
                  </a:schemeClr>
                </a:solidFill>
                <a:latin typeface="Bierstadt" panose="020B00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8269" y="6356351"/>
            <a:ext cx="1838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399A3-6BFB-482E-AE76-C646E24B709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6B2D994C-863C-C760-6C53-F11B7B5F6BEF}"/>
              </a:ext>
            </a:extLst>
          </p:cNvPr>
          <p:cNvCxnSpPr>
            <a:cxnSpLocks/>
          </p:cNvCxnSpPr>
          <p:nvPr/>
        </p:nvCxnSpPr>
        <p:spPr>
          <a:xfrm>
            <a:off x="4602274" y="1969567"/>
            <a:ext cx="1954755" cy="1220935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47595C56-49DE-BE0E-D6A5-9E8119CE8A71}"/>
              </a:ext>
            </a:extLst>
          </p:cNvPr>
          <p:cNvCxnSpPr>
            <a:cxnSpLocks/>
            <a:stCxn id="17" idx="2"/>
            <a:endCxn id="46" idx="0"/>
          </p:cNvCxnSpPr>
          <p:nvPr/>
        </p:nvCxnSpPr>
        <p:spPr>
          <a:xfrm>
            <a:off x="3476739" y="3800162"/>
            <a:ext cx="0" cy="565650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380B2B72-E522-D53D-D00C-88EA98896AC8}"/>
              </a:ext>
            </a:extLst>
          </p:cNvPr>
          <p:cNvCxnSpPr>
            <a:cxnSpLocks/>
          </p:cNvCxnSpPr>
          <p:nvPr/>
        </p:nvCxnSpPr>
        <p:spPr>
          <a:xfrm>
            <a:off x="2772258" y="2715236"/>
            <a:ext cx="607105" cy="506667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AC19D423-7057-E42D-7619-7C5150EC4B9C}"/>
              </a:ext>
            </a:extLst>
          </p:cNvPr>
          <p:cNvCxnSpPr>
            <a:cxnSpLocks/>
          </p:cNvCxnSpPr>
          <p:nvPr/>
        </p:nvCxnSpPr>
        <p:spPr>
          <a:xfrm flipH="1">
            <a:off x="1389041" y="2677586"/>
            <a:ext cx="829787" cy="620080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2E68C9EC-6CFA-259D-9FF3-A182334C68C9}"/>
              </a:ext>
            </a:extLst>
          </p:cNvPr>
          <p:cNvCxnSpPr>
            <a:cxnSpLocks/>
          </p:cNvCxnSpPr>
          <p:nvPr/>
        </p:nvCxnSpPr>
        <p:spPr>
          <a:xfrm flipH="1">
            <a:off x="2845340" y="1958260"/>
            <a:ext cx="1012825" cy="436564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ED05DC41-2B54-9137-75AE-183DDAA269EC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181767" y="1211467"/>
            <a:ext cx="1040" cy="316622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A29794-0E5F-9336-2A3F-A694C452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637503"/>
            <a:ext cx="8453535" cy="558299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40CC78-829E-C4EE-33E5-E976661F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SPDX-FileCopyrightText: 2025 R. Vassallo</a:t>
            </a:r>
          </a:p>
          <a:p>
            <a:r>
              <a:rPr lang="en-US" noProof="1"/>
              <a:t>SPDX-License-Identifier: FSF All Permissive License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DF2854-E1E4-82BD-B5C3-CB8E8A54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0318-FDCF-4CF6-A352-E5F487A29EA0}" type="slidenum">
              <a:rPr lang="en-US" smtClean="0"/>
              <a:pPr/>
              <a:t>1</a:t>
            </a:fld>
            <a:r>
              <a:rPr lang="en-US"/>
              <a:t> / 1</a:t>
            </a:r>
            <a:endParaRPr lang="en-US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29F4BB3-5A2C-B89B-3261-7C9F9440546B}"/>
              </a:ext>
            </a:extLst>
          </p:cNvPr>
          <p:cNvSpPr txBox="1">
            <a:spLocks/>
          </p:cNvSpPr>
          <p:nvPr/>
        </p:nvSpPr>
        <p:spPr>
          <a:xfrm>
            <a:off x="354563" y="178437"/>
            <a:ext cx="8453535" cy="288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A plan is a tree of row source operations</a:t>
            </a:r>
            <a:endParaRPr lang="en-US" sz="900" i="1" dirty="0">
              <a:solidFill>
                <a:schemeClr val="tx2">
                  <a:lumMod val="75000"/>
                  <a:lumOff val="25000"/>
                </a:schemeClr>
              </a:solidFill>
              <a:latin typeface="Bierstadt" panose="020B0004020202020204"/>
            </a:endParaRPr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5B0EDC7F-B14C-3715-D6FD-A3F0207DD0A1}"/>
              </a:ext>
            </a:extLst>
          </p:cNvPr>
          <p:cNvGrpSpPr/>
          <p:nvPr/>
        </p:nvGrpSpPr>
        <p:grpSpPr>
          <a:xfrm>
            <a:off x="3416959" y="773371"/>
            <a:ext cx="1531695" cy="438096"/>
            <a:chOff x="3287955" y="626056"/>
            <a:chExt cx="1531695" cy="4380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70E4B6-077B-4CE7-80E6-21AFF97879F9}"/>
                </a:ext>
              </a:extLst>
            </p:cNvPr>
            <p:cNvSpPr/>
            <p:nvPr/>
          </p:nvSpPr>
          <p:spPr>
            <a:xfrm>
              <a:off x="3287955" y="626056"/>
              <a:ext cx="1531695" cy="438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1134F6-934F-768E-26AF-A7C9964BE8EE}"/>
                </a:ext>
              </a:extLst>
            </p:cNvPr>
            <p:cNvSpPr/>
            <p:nvPr/>
          </p:nvSpPr>
          <p:spPr>
            <a:xfrm>
              <a:off x="3367327" y="707230"/>
              <a:ext cx="193434" cy="18756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0</a:t>
              </a:r>
              <a:endParaRPr lang="en-US" sz="14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CD08718-5BEC-3874-F193-45D34E38478E}"/>
                </a:ext>
              </a:extLst>
            </p:cNvPr>
            <p:cNvSpPr txBox="1"/>
            <p:nvPr/>
          </p:nvSpPr>
          <p:spPr>
            <a:xfrm>
              <a:off x="3644898" y="725398"/>
              <a:ext cx="10668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Bahnschrift" panose="020B0502040204020203" pitchFamily="34" charset="0"/>
                </a:rPr>
                <a:t>SELECT STATEMENT </a:t>
              </a:r>
              <a:endParaRPr lang="en-US" sz="9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BC0DBD04-56CC-89F7-9296-332FEAE42980}"/>
              </a:ext>
            </a:extLst>
          </p:cNvPr>
          <p:cNvGrpSpPr/>
          <p:nvPr/>
        </p:nvGrpSpPr>
        <p:grpSpPr>
          <a:xfrm>
            <a:off x="3416959" y="1528089"/>
            <a:ext cx="1529616" cy="489090"/>
            <a:chOff x="3287955" y="1332357"/>
            <a:chExt cx="1529616" cy="4890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338883-448E-5F91-FD48-7EDB7F8535A5}"/>
                </a:ext>
              </a:extLst>
            </p:cNvPr>
            <p:cNvSpPr/>
            <p:nvPr/>
          </p:nvSpPr>
          <p:spPr>
            <a:xfrm>
              <a:off x="3287955" y="1332357"/>
              <a:ext cx="1529616" cy="489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86B294-79B0-3906-0ED9-79776C558725}"/>
                </a:ext>
              </a:extLst>
            </p:cNvPr>
            <p:cNvSpPr/>
            <p:nvPr/>
          </p:nvSpPr>
          <p:spPr>
            <a:xfrm>
              <a:off x="3364763" y="1413498"/>
              <a:ext cx="191235" cy="18756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1</a:t>
              </a:r>
              <a:endParaRPr lang="en-US" sz="14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704FAC1-4DE8-46DC-B64A-8EC711D8368E}"/>
                </a:ext>
              </a:extLst>
            </p:cNvPr>
            <p:cNvSpPr txBox="1"/>
            <p:nvPr/>
          </p:nvSpPr>
          <p:spPr>
            <a:xfrm>
              <a:off x="3638550" y="1431829"/>
              <a:ext cx="1117600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Bahnschrift" panose="020B0502040204020203" pitchFamily="34" charset="0"/>
                </a:rPr>
                <a:t>NESTED LOOPS ANTI</a:t>
              </a:r>
              <a:endParaRPr lang="en-US" sz="9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11E0343A-73BA-F604-E372-B080C6A6617A}"/>
              </a:ext>
            </a:extLst>
          </p:cNvPr>
          <p:cNvGrpSpPr/>
          <p:nvPr/>
        </p:nvGrpSpPr>
        <p:grpSpPr>
          <a:xfrm>
            <a:off x="2492347" y="3115590"/>
            <a:ext cx="1968784" cy="684572"/>
            <a:chOff x="522004" y="4310033"/>
            <a:chExt cx="1968784" cy="68457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D55103-7D3D-5962-D0BA-68042646937B}"/>
                </a:ext>
              </a:extLst>
            </p:cNvPr>
            <p:cNvSpPr/>
            <p:nvPr/>
          </p:nvSpPr>
          <p:spPr>
            <a:xfrm>
              <a:off x="522004" y="4310033"/>
              <a:ext cx="1968784" cy="6845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A0F7B9-F470-A8FB-4CF7-53EEE9357399}"/>
                </a:ext>
              </a:extLst>
            </p:cNvPr>
            <p:cNvSpPr/>
            <p:nvPr/>
          </p:nvSpPr>
          <p:spPr>
            <a:xfrm>
              <a:off x="609288" y="4401026"/>
              <a:ext cx="226646" cy="1875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4</a:t>
              </a:r>
              <a:endParaRPr lang="en-US" sz="14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C3334AB-06FA-7FBA-A7D2-B248DCB96670}"/>
                </a:ext>
              </a:extLst>
            </p:cNvPr>
            <p:cNvSpPr txBox="1"/>
            <p:nvPr/>
          </p:nvSpPr>
          <p:spPr>
            <a:xfrm>
              <a:off x="931914" y="4389430"/>
              <a:ext cx="148742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Bahnschrift" panose="020B0502040204020203" pitchFamily="34" charset="0"/>
                </a:rPr>
                <a:t>TABLE ACCESS</a:t>
              </a:r>
              <a:br>
                <a:rPr lang="fr-FR" sz="900" dirty="0">
                  <a:latin typeface="Bahnschrift" panose="020B0502040204020203" pitchFamily="34" charset="0"/>
                </a:rPr>
              </a:br>
              <a:r>
                <a:rPr lang="fr-FR" sz="900" dirty="0">
                  <a:latin typeface="Bahnschrift" panose="020B0502040204020203" pitchFamily="34" charset="0"/>
                </a:rPr>
                <a:t>BY INDEX ROWID BATCHED</a:t>
              </a:r>
              <a:endParaRPr lang="en-US" sz="900" dirty="0">
                <a:latin typeface="Bahnschrift" panose="020B0502040204020203" pitchFamily="34" charset="0"/>
              </a:endParaRP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5EC7FDA9-B00F-F508-839C-46C43D57677C}"/>
                </a:ext>
              </a:extLst>
            </p:cNvPr>
            <p:cNvSpPr txBox="1"/>
            <p:nvPr/>
          </p:nvSpPr>
          <p:spPr>
            <a:xfrm>
              <a:off x="653738" y="4766246"/>
              <a:ext cx="1424020" cy="138499"/>
            </a:xfrm>
            <a:prstGeom prst="rect">
              <a:avLst/>
            </a:prstGeom>
            <a:solidFill>
              <a:srgbClr val="CCFF33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EMPLOYEES </a:t>
              </a:r>
              <a:r>
                <a:rPr lang="fr-FR" sz="800" dirty="0">
                  <a:latin typeface="Consolas" panose="020B06090202040302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(EMP@SEL$1)</a:t>
              </a:r>
              <a:endParaRPr lang="en-US" sz="800" dirty="0"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D35C160E-78BB-E971-BA3F-FFD4046AB14C}"/>
              </a:ext>
            </a:extLst>
          </p:cNvPr>
          <p:cNvGrpSpPr/>
          <p:nvPr/>
        </p:nvGrpSpPr>
        <p:grpSpPr>
          <a:xfrm>
            <a:off x="2492347" y="4365812"/>
            <a:ext cx="1968784" cy="864627"/>
            <a:chOff x="3045588" y="4310033"/>
            <a:chExt cx="1968784" cy="86462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E95A57C-F75E-1AE4-81F7-662CAA3D6123}"/>
                </a:ext>
              </a:extLst>
            </p:cNvPr>
            <p:cNvSpPr/>
            <p:nvPr/>
          </p:nvSpPr>
          <p:spPr>
            <a:xfrm>
              <a:off x="3045588" y="4310033"/>
              <a:ext cx="1968784" cy="8646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8ECAD90-04DD-A133-0A12-CA381E8B5E80}"/>
                </a:ext>
              </a:extLst>
            </p:cNvPr>
            <p:cNvSpPr/>
            <p:nvPr/>
          </p:nvSpPr>
          <p:spPr>
            <a:xfrm>
              <a:off x="3131068" y="4388638"/>
              <a:ext cx="198684" cy="1875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5</a:t>
              </a:r>
              <a:endParaRPr lang="en-US" sz="14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4B2DA80E-D5D1-28EB-EEA8-27B0F132794F}"/>
                </a:ext>
              </a:extLst>
            </p:cNvPr>
            <p:cNvSpPr txBox="1"/>
            <p:nvPr/>
          </p:nvSpPr>
          <p:spPr>
            <a:xfrm>
              <a:off x="3426587" y="4409093"/>
              <a:ext cx="115252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Bahnschrift" panose="020B0502040204020203" pitchFamily="34" charset="0"/>
                </a:rPr>
                <a:t>INDEX RANGE SCAN</a:t>
              </a:r>
              <a:endParaRPr lang="en-US" sz="900" dirty="0">
                <a:latin typeface="Bahnschrift" panose="020B0502040204020203" pitchFamily="34" charset="0"/>
              </a:endParaRP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2B6D9DAD-B704-5ABA-4CEC-A8265BE12598}"/>
                </a:ext>
              </a:extLst>
            </p:cNvPr>
            <p:cNvSpPr txBox="1"/>
            <p:nvPr/>
          </p:nvSpPr>
          <p:spPr>
            <a:xfrm>
              <a:off x="3133239" y="4857326"/>
              <a:ext cx="1796242" cy="246221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access("EMP"."DEPARTMENT_ID"</a:t>
              </a:r>
              <a:br>
                <a:rPr lang="en-US" sz="8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</a:br>
              <a:r>
                <a:rPr lang="en-US" sz="8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="DEP"."DEPARTMENT_ID")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C3220A39-2DA0-2424-2C96-37BB4AE01953}"/>
                </a:ext>
              </a:extLst>
            </p:cNvPr>
            <p:cNvSpPr txBox="1"/>
            <p:nvPr/>
          </p:nvSpPr>
          <p:spPr>
            <a:xfrm>
              <a:off x="3126890" y="4635807"/>
              <a:ext cx="1816031" cy="138499"/>
            </a:xfrm>
            <a:prstGeom prst="rect">
              <a:avLst/>
            </a:prstGeom>
            <a:solidFill>
              <a:srgbClr val="CCFF33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EMP_DEPARTMENT_IX </a:t>
              </a:r>
              <a:r>
                <a:rPr lang="fr-FR" sz="800" dirty="0">
                  <a:latin typeface="Consolas" panose="020B06090202040302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(EMP@SEL$1)</a:t>
              </a:r>
              <a:endParaRPr lang="en-US" sz="800" dirty="0"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C53DBA8E-999B-AA71-DE66-B7BAA165CBDE}"/>
              </a:ext>
            </a:extLst>
          </p:cNvPr>
          <p:cNvGrpSpPr/>
          <p:nvPr/>
        </p:nvGrpSpPr>
        <p:grpSpPr>
          <a:xfrm>
            <a:off x="354251" y="3118971"/>
            <a:ext cx="1968784" cy="868499"/>
            <a:chOff x="522004" y="3217726"/>
            <a:chExt cx="1968784" cy="86849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98DDAA-BB14-92B9-BE93-0FD2920632EB}"/>
                </a:ext>
              </a:extLst>
            </p:cNvPr>
            <p:cNvSpPr/>
            <p:nvPr/>
          </p:nvSpPr>
          <p:spPr>
            <a:xfrm>
              <a:off x="522004" y="3217726"/>
              <a:ext cx="1968784" cy="8684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BFEF6C-7D37-306D-C71B-6028997280C1}"/>
                </a:ext>
              </a:extLst>
            </p:cNvPr>
            <p:cNvSpPr/>
            <p:nvPr/>
          </p:nvSpPr>
          <p:spPr>
            <a:xfrm>
              <a:off x="596799" y="3298713"/>
              <a:ext cx="191014" cy="1875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3</a:t>
              </a:r>
              <a:endParaRPr lang="en-US" sz="14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4D6B66DC-03ED-E5F8-0C93-0E8609E6F687}"/>
                </a:ext>
              </a:extLst>
            </p:cNvPr>
            <p:cNvSpPr txBox="1"/>
            <p:nvPr/>
          </p:nvSpPr>
          <p:spPr>
            <a:xfrm>
              <a:off x="883793" y="3320658"/>
              <a:ext cx="115252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Bahnschrift" panose="020B0502040204020203" pitchFamily="34" charset="0"/>
                </a:rPr>
                <a:t>TABLE ACCESS FULL</a:t>
              </a:r>
              <a:endParaRPr lang="en-US" sz="900" dirty="0">
                <a:latin typeface="Bahnschrift" panose="020B0502040204020203" pitchFamily="34" charset="0"/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F7BB471-49EA-3B64-5D41-8138577FEF52}"/>
                </a:ext>
              </a:extLst>
            </p:cNvPr>
            <p:cNvSpPr txBox="1"/>
            <p:nvPr/>
          </p:nvSpPr>
          <p:spPr>
            <a:xfrm>
              <a:off x="596800" y="3767538"/>
              <a:ext cx="1808264" cy="246221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filter("DEP"."DEPARTMENT_NAME"</a:t>
              </a:r>
              <a:br>
                <a:rPr lang="en-US" sz="8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</a:br>
              <a:r>
                <a:rPr lang="en-US" sz="8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='IT')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BDC3F9DE-7481-C863-29B2-81F93252A141}"/>
                </a:ext>
              </a:extLst>
            </p:cNvPr>
            <p:cNvSpPr txBox="1"/>
            <p:nvPr/>
          </p:nvSpPr>
          <p:spPr>
            <a:xfrm>
              <a:off x="596799" y="3551744"/>
              <a:ext cx="1424020" cy="138499"/>
            </a:xfrm>
            <a:prstGeom prst="rect">
              <a:avLst/>
            </a:prstGeom>
            <a:solidFill>
              <a:srgbClr val="CCFF33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DEPARTMENTS </a:t>
              </a:r>
              <a:r>
                <a:rPr lang="fr-FR" sz="800" dirty="0">
                  <a:latin typeface="Consolas" panose="020B06090202040302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(DEP@SEL$1)</a:t>
              </a:r>
              <a:endParaRPr lang="en-US" sz="900" dirty="0"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2ECDD6E6-BFF3-D3A0-EF04-3B77291CB961}"/>
              </a:ext>
            </a:extLst>
          </p:cNvPr>
          <p:cNvGrpSpPr/>
          <p:nvPr/>
        </p:nvGrpSpPr>
        <p:grpSpPr>
          <a:xfrm>
            <a:off x="1689337" y="2320996"/>
            <a:ext cx="1525109" cy="489090"/>
            <a:chOff x="1520479" y="1893579"/>
            <a:chExt cx="1525109" cy="48909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0323B29-C415-E28A-F9FB-024C9CD6F50D}"/>
                </a:ext>
              </a:extLst>
            </p:cNvPr>
            <p:cNvSpPr/>
            <p:nvPr/>
          </p:nvSpPr>
          <p:spPr>
            <a:xfrm>
              <a:off x="1520479" y="1893579"/>
              <a:ext cx="1525109" cy="4890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5270D4-B159-A478-7F1D-6422859B63C6}"/>
                </a:ext>
              </a:extLst>
            </p:cNvPr>
            <p:cNvSpPr/>
            <p:nvPr/>
          </p:nvSpPr>
          <p:spPr>
            <a:xfrm>
              <a:off x="1608560" y="1975523"/>
              <a:ext cx="192256" cy="18756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2</a:t>
              </a:r>
              <a:endParaRPr lang="en-US" sz="14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D0191ECE-8272-16AF-CDA6-A70CDD775B2D}"/>
                </a:ext>
              </a:extLst>
            </p:cNvPr>
            <p:cNvSpPr txBox="1"/>
            <p:nvPr/>
          </p:nvSpPr>
          <p:spPr>
            <a:xfrm>
              <a:off x="1888897" y="2000057"/>
              <a:ext cx="90560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Bahnschrift" panose="020B0502040204020203" pitchFamily="34" charset="0"/>
                </a:rPr>
                <a:t>NESTED LOOPS</a:t>
              </a:r>
              <a:endParaRPr lang="en-US" sz="900" dirty="0">
                <a:latin typeface="Bahnschrift" panose="020B0502040204020203" pitchFamily="34" charset="0"/>
              </a:endParaRPr>
            </a:p>
          </p:txBody>
        </p:sp>
      </p:grp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2C58624E-5BA6-A755-2F1B-1A7E862F46BE}"/>
              </a:ext>
            </a:extLst>
          </p:cNvPr>
          <p:cNvGrpSpPr/>
          <p:nvPr/>
        </p:nvGrpSpPr>
        <p:grpSpPr>
          <a:xfrm>
            <a:off x="5713779" y="3115590"/>
            <a:ext cx="1968784" cy="871880"/>
            <a:chOff x="2960697" y="3217774"/>
            <a:chExt cx="1968784" cy="87188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ADA7916-6316-807F-717C-AD759200CD35}"/>
                </a:ext>
              </a:extLst>
            </p:cNvPr>
            <p:cNvSpPr/>
            <p:nvPr/>
          </p:nvSpPr>
          <p:spPr>
            <a:xfrm>
              <a:off x="2960697" y="3217774"/>
              <a:ext cx="1968784" cy="8718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88916D-EC4B-2B24-C614-4C3B3552A5FB}"/>
                </a:ext>
              </a:extLst>
            </p:cNvPr>
            <p:cNvSpPr/>
            <p:nvPr/>
          </p:nvSpPr>
          <p:spPr>
            <a:xfrm>
              <a:off x="3046178" y="3290821"/>
              <a:ext cx="209461" cy="18756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6</a:t>
              </a:r>
              <a:endParaRPr lang="en-US" sz="14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B3F4D8C2-7FD7-9BF1-5BD8-844607581034}"/>
                </a:ext>
              </a:extLst>
            </p:cNvPr>
            <p:cNvSpPr txBox="1"/>
            <p:nvPr/>
          </p:nvSpPr>
          <p:spPr>
            <a:xfrm>
              <a:off x="3333637" y="3316704"/>
              <a:ext cx="1152525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Bahnschrift" panose="020B0502040204020203" pitchFamily="34" charset="0"/>
                </a:rPr>
                <a:t>INDEX RANGE SCAN</a:t>
              </a:r>
              <a:endParaRPr lang="en-US" sz="900" dirty="0">
                <a:latin typeface="Bahnschrift" panose="020B0502040204020203" pitchFamily="34" charset="0"/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19A678C1-50D8-CFC5-C3FF-557881E07D22}"/>
                </a:ext>
              </a:extLst>
            </p:cNvPr>
            <p:cNvSpPr txBox="1"/>
            <p:nvPr/>
          </p:nvSpPr>
          <p:spPr>
            <a:xfrm>
              <a:off x="3042100" y="3763419"/>
              <a:ext cx="1727445" cy="246221"/>
            </a:xfrm>
            <a:prstGeom prst="rect">
              <a:avLst/>
            </a:prstGeom>
            <a:solidFill>
              <a:srgbClr val="FFFF66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access("SUB"."MANAGER_ID"</a:t>
              </a:r>
              <a:br>
                <a:rPr lang="en-US" sz="8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</a:br>
              <a:r>
                <a:rPr lang="en-US" sz="8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       ="EMP"."EMPLOYEE_ID")</a:t>
              </a:r>
            </a:p>
          </p:txBody>
        </p: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58184CA6-686D-053F-9D90-754F0B29612C}"/>
                </a:ext>
              </a:extLst>
            </p:cNvPr>
            <p:cNvSpPr txBox="1"/>
            <p:nvPr/>
          </p:nvSpPr>
          <p:spPr>
            <a:xfrm>
              <a:off x="3045901" y="3548086"/>
              <a:ext cx="1637695" cy="138267"/>
            </a:xfrm>
            <a:prstGeom prst="rect">
              <a:avLst/>
            </a:prstGeom>
            <a:solidFill>
              <a:srgbClr val="CCFF33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9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EMP_MANAGER_IX </a:t>
              </a:r>
              <a:r>
                <a:rPr lang="fr-FR" sz="800" dirty="0">
                  <a:latin typeface="Consolas" panose="020B06090202040302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(SUB@SEL$2)</a:t>
              </a:r>
              <a:endParaRPr lang="en-US" sz="800" dirty="0"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95B07597-5FD8-CA8C-294A-622AED2B4302}"/>
              </a:ext>
            </a:extLst>
          </p:cNvPr>
          <p:cNvSpPr txBox="1"/>
          <p:nvPr/>
        </p:nvSpPr>
        <p:spPr>
          <a:xfrm>
            <a:off x="5405718" y="821238"/>
            <a:ext cx="3343544" cy="12464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select emp.employee_id,</a:t>
            </a:r>
          </a:p>
          <a:p>
            <a:r>
              <a:rPr lang="en-US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emp.first_name, emp.last_name</a:t>
            </a:r>
          </a:p>
          <a:p>
            <a:r>
              <a:rPr lang="en-US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from departments dep,</a:t>
            </a:r>
          </a:p>
          <a:p>
            <a:r>
              <a:rPr lang="en-US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employees emp</a:t>
            </a:r>
          </a:p>
          <a:p>
            <a:r>
              <a:rPr lang="en-US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where dep.department_name = 'IT'</a:t>
            </a:r>
          </a:p>
          <a:p>
            <a:r>
              <a:rPr lang="en-US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and emp.department_id = dep.department_id</a:t>
            </a:r>
          </a:p>
          <a:p>
            <a:r>
              <a:rPr lang="en-US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and not exists</a:t>
            </a:r>
          </a:p>
          <a:p>
            <a:r>
              <a:rPr lang="en-US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( select 1 from employees sub</a:t>
            </a:r>
          </a:p>
          <a:p>
            <a:r>
              <a:rPr lang="en-US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where sub.manager_id = emp.employee_id );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E62149D9-396B-FEA5-B800-E466D0BCA21B}"/>
              </a:ext>
            </a:extLst>
          </p:cNvPr>
          <p:cNvSpPr txBox="1"/>
          <p:nvPr/>
        </p:nvSpPr>
        <p:spPr>
          <a:xfrm>
            <a:off x="4708908" y="4479598"/>
            <a:ext cx="4275072" cy="1862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SQL_ID 74dt9au6977k8, child number 0</a:t>
            </a:r>
          </a:p>
          <a:p>
            <a:r>
              <a:rPr lang="fr-FR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Plan hash value: 2491633195</a:t>
            </a:r>
          </a:p>
          <a:p>
            <a:endParaRPr lang="fr-FR" sz="400" noProof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fr-FR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------------------------------------------------------------------</a:t>
            </a:r>
          </a:p>
          <a:p>
            <a:r>
              <a:rPr lang="fr-FR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Id  | Operation                             | Name             |</a:t>
            </a:r>
          </a:p>
          <a:p>
            <a:r>
              <a:rPr lang="fr-FR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------------------------------------------------------------------</a:t>
            </a:r>
          </a:p>
          <a:p>
            <a:r>
              <a:rPr lang="fr-FR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  0 | SELECT STATEMENT                      |                  |</a:t>
            </a:r>
          </a:p>
          <a:p>
            <a:r>
              <a:rPr lang="fr-FR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  1 |  NESTED LOOPS ANTI                    |                  |</a:t>
            </a:r>
          </a:p>
          <a:p>
            <a:r>
              <a:rPr lang="fr-FR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  2 |   NESTED LOOPS                        |                  |</a:t>
            </a:r>
          </a:p>
          <a:p>
            <a:r>
              <a:rPr lang="fr-FR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|*  3 |    TABLE ACCESS FULL                  | DEPARTMENTS      |</a:t>
            </a:r>
          </a:p>
          <a:p>
            <a:r>
              <a:rPr lang="fr-FR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  4 |    TABLE ACCESS BY INDEX ROWID BATCHED| EMPLOYEES        |</a:t>
            </a:r>
          </a:p>
          <a:p>
            <a:r>
              <a:rPr lang="fr-FR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|*  5 |     INDEX RANGE SCAN                  | EMP_DEPARTMENT_IX|</a:t>
            </a:r>
          </a:p>
          <a:p>
            <a:r>
              <a:rPr lang="fr-FR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|*  6 |   INDEX RANGE SCAN                    | EMP_MANAGER_IX   |</a:t>
            </a:r>
          </a:p>
          <a:p>
            <a:r>
              <a:rPr lang="fr-FR" sz="900" noProof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819744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</TotalTime>
  <Words>310</Words>
  <Application>Microsoft Office PowerPoint</Application>
  <PresentationFormat>Affichage à l'écran (4:3)</PresentationFormat>
  <Paragraphs>50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Bahnschrift</vt:lpstr>
      <vt:lpstr>Bierstadt</vt:lpstr>
      <vt:lpstr>Cascadia Code</vt:lpstr>
      <vt:lpstr>Consolas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Romain Vassallo</dc:creator>
  <cp:lastModifiedBy>Romain Vassallo</cp:lastModifiedBy>
  <cp:revision>266</cp:revision>
  <cp:lastPrinted>2024-07-31T21:35:52Z</cp:lastPrinted>
  <dcterms:created xsi:type="dcterms:W3CDTF">2024-07-31T16:18:18Z</dcterms:created>
  <dcterms:modified xsi:type="dcterms:W3CDTF">2025-02-09T14:36:33Z</dcterms:modified>
</cp:coreProperties>
</file>