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3366FF"/>
    <a:srgbClr val="0000FF"/>
    <a:srgbClr val="009900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3" autoAdjust="0"/>
    <p:restoredTop sz="94677" autoAdjust="0"/>
  </p:normalViewPr>
  <p:slideViewPr>
    <p:cSldViewPr snapToGrid="0">
      <p:cViewPr varScale="1">
        <p:scale>
          <a:sx n="122" d="100"/>
          <a:sy n="122" d="100"/>
        </p:scale>
        <p:origin x="11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3" d="100"/>
          <a:sy n="103" d="100"/>
        </p:scale>
        <p:origin x="12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3CBC05C-562D-A3B0-A521-351ADB338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C1A472-8CB3-C298-7E2C-36C4C15FF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B4815-A868-F720-4BD5-16DA8BB22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5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083D5780-8A0E-48A3-B0B6-8AA28C1D4EB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D55E819-3977-97C4-91D5-732F618443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5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D8959733-EB94-4507-B77C-B7BB14276F46}" type="datetimeFigureOut">
              <a:rPr lang="en-US" smtClean="0"/>
              <a:t>8/1/2024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3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238" userDrawn="1">
          <p15:clr>
            <a:srgbClr val="F26B43"/>
          </p15:clr>
        </p15:guide>
        <p15:guide id="2" pos="322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B2443FBB-9CB7-4D70-89FA-E22DF903325A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4" tIns="49523" rIns="99044" bIns="49523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23462" y="3418834"/>
            <a:ext cx="8187690" cy="2797224"/>
          </a:xfrm>
          <a:prstGeom prst="rect">
            <a:avLst/>
          </a:prstGeom>
        </p:spPr>
        <p:txBody>
          <a:bodyPr vert="horz" lIns="99044" tIns="49523" rIns="99044" bIns="49523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838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32A0AF24-2455-4752-B52A-EE2EC9E042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0AF24-2455-4752-B52A-EE2EC9E04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3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8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4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0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63" y="365126"/>
            <a:ext cx="8453535" cy="437307"/>
          </a:xfrm>
        </p:spPr>
        <p:txBody>
          <a:bodyPr>
            <a:normAutofit/>
          </a:bodyPr>
          <a:lstStyle>
            <a:lvl1pPr>
              <a:defRPr sz="2200">
                <a:latin typeface="Bierstadt" panose="020B00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63" y="961053"/>
            <a:ext cx="8453535" cy="5215910"/>
          </a:xfrm>
        </p:spPr>
        <p:txBody>
          <a:bodyPr>
            <a:normAutofit/>
          </a:bodyPr>
          <a:lstStyle>
            <a:lvl1pPr>
              <a:defRPr sz="1600">
                <a:latin typeface="Bierstadt" panose="020B0004020202020204" pitchFamily="34" charset="0"/>
              </a:defRPr>
            </a:lvl1pPr>
            <a:lvl2pPr>
              <a:defRPr sz="1400">
                <a:latin typeface="Bierstadt" panose="020B0004020202020204" pitchFamily="34" charset="0"/>
              </a:defRPr>
            </a:lvl2pPr>
            <a:lvl3pPr>
              <a:defRPr sz="1200">
                <a:latin typeface="Bierstadt" panose="020B0004020202020204" pitchFamily="34" charset="0"/>
              </a:defRPr>
            </a:lvl3pPr>
            <a:lvl4pPr>
              <a:defRPr sz="1100">
                <a:latin typeface="Bierstadt" panose="020B0004020202020204" pitchFamily="34" charset="0"/>
              </a:defRPr>
            </a:lvl4pPr>
            <a:lvl5pPr>
              <a:defRPr sz="1100">
                <a:latin typeface="Bierstadt" panose="020B00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44EB039A-0E12-544D-1467-49702358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9875" y="6454773"/>
            <a:ext cx="882910" cy="228602"/>
          </a:xfrm>
        </p:spPr>
        <p:txBody>
          <a:bodyPr bIns="0" anchor="b"/>
          <a:lstStyle>
            <a:lvl1pPr algn="ctr">
              <a:defRPr/>
            </a:lvl1pPr>
          </a:lstStyle>
          <a:p>
            <a:fld id="{CDD3E4C6-0AE9-43F4-BA46-44D760D34ACE}" type="datetime1">
              <a:rPr lang="fr-FR" smtClean="0"/>
              <a:pPr/>
              <a:t>01/08/2024</a:t>
            </a:fld>
            <a:endParaRPr lang="en-US" dirty="0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B8F56703-1F8B-076B-2DCB-F7A188B5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563" y="6454774"/>
            <a:ext cx="2646395" cy="228601"/>
          </a:xfrm>
        </p:spPr>
        <p:txBody>
          <a:bodyPr lIns="0" rIns="0" bIns="0" anchor="b"/>
          <a:lstStyle>
            <a:lvl1pPr algn="l">
              <a:defRPr sz="700" i="1">
                <a:latin typeface="Bierstadt" panose="020B0004020202020204" pitchFamily="34" charset="0"/>
              </a:defRPr>
            </a:lvl1pPr>
          </a:lstStyle>
          <a:p>
            <a:r>
              <a:rPr lang="en-US" dirty="0"/>
              <a:t>SPDX-</a:t>
            </a:r>
            <a:r>
              <a:rPr lang="en-US" dirty="0" err="1"/>
              <a:t>FileCopyrightText</a:t>
            </a:r>
            <a:r>
              <a:rPr lang="en-US" dirty="0"/>
              <a:t>: 2024 R. Vassallo</a:t>
            </a:r>
          </a:p>
          <a:p>
            <a:r>
              <a:rPr lang="en-US" dirty="0"/>
              <a:t>SPDX-License-Identifier: FSF All Permissive License</a:t>
            </a:r>
          </a:p>
        </p:txBody>
      </p:sp>
      <p:sp>
        <p:nvSpPr>
          <p:cNvPr id="39" name="Espace réservé du numéro de diapositive 38">
            <a:extLst>
              <a:ext uri="{FF2B5EF4-FFF2-40B4-BE49-F238E27FC236}">
                <a16:creationId xmlns:a16="http://schemas.microsoft.com/office/drawing/2014/main" id="{36EB64E4-2D57-D4C6-EA84-2D99A006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5648" y="6451597"/>
            <a:ext cx="552450" cy="228601"/>
          </a:xfrm>
        </p:spPr>
        <p:txBody>
          <a:bodyPr lIns="0" tIns="0" rIns="0" bIns="0" anchor="b"/>
          <a:lstStyle>
            <a:lvl1pPr>
              <a:defRPr sz="900">
                <a:latin typeface="Bierstadt" panose="020B0004020202020204" pitchFamily="34" charset="0"/>
              </a:defRPr>
            </a:lvl1pPr>
          </a:lstStyle>
          <a:p>
            <a:fld id="{273A0318-FDCF-4CF6-A352-E5F487A29EA0}" type="slidenum">
              <a:rPr lang="en-US" smtClean="0"/>
              <a:pPr/>
              <a:t>‹N°›</a:t>
            </a:fld>
            <a:r>
              <a:rPr lang="en-US" dirty="0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29722082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6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5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3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9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356351"/>
            <a:ext cx="2646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i="1">
                <a:solidFill>
                  <a:schemeClr val="tx1">
                    <a:tint val="82000"/>
                  </a:schemeClr>
                </a:solidFill>
                <a:latin typeface="Bierstadt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8269" y="6356351"/>
            <a:ext cx="1838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399A3-6BFB-482E-AE76-C646E24B709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6A2C6-CD3C-1DD4-83F2-A3A679B7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163197"/>
            <a:ext cx="8453535" cy="288282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HASH JOIN pseudo-code  </a:t>
            </a:r>
            <a:r>
              <a:rPr lang="en-US" sz="10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Bierstadt" panose="020B0004020202020204"/>
              </a:rPr>
              <a:t>(high-level, simplified perspective)</a:t>
            </a:r>
            <a:endParaRPr lang="en-US" sz="900" i="1" dirty="0">
              <a:solidFill>
                <a:schemeClr val="tx2">
                  <a:lumMod val="75000"/>
                  <a:lumOff val="25000"/>
                </a:schemeClr>
              </a:solidFill>
              <a:latin typeface="Bierstadt" panose="020B00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70AB80-640A-B844-83B3-40975B708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563" y="539260"/>
                <a:ext cx="8453535" cy="58394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HASH JOIN</a:t>
                </a:r>
              </a:p>
              <a:p>
                <a:pPr marL="0" indent="0">
                  <a:spcBef>
                    <a:spcPts val="100"/>
                  </a:spcBef>
                  <a:buNone/>
                </a:pPr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CHILD_ROW_SOURCE_1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latin typeface="Arial" panose="020B0604020202020204" pitchFamily="34" charset="0"/>
                    <a:ea typeface="Cascadia Code" panose="020B0609020000020004" pitchFamily="49" charset="0"/>
                    <a:cs typeface="Arial" panose="020B0604020202020204" pitchFamily="34" charset="0"/>
                  </a:rPr>
                  <a:t>←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6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driving/build row source, or “left” input     alias: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  columns: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  <a:endPara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spcBef>
                    <a:spcPts val="100"/>
                  </a:spcBef>
                  <a:buNone/>
                </a:pPr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CHILD_ROW_SOURCE_2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latin typeface="Arial" panose="020B0604020202020204" pitchFamily="34" charset="0"/>
                    <a:ea typeface="Cascadia Code" panose="020B0609020000020004" pitchFamily="49" charset="0"/>
                    <a:cs typeface="Arial" panose="020B0604020202020204" pitchFamily="34" charset="0"/>
                  </a:rPr>
                  <a:t>←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8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probe row source, or “right” input              </a:t>
                </a:r>
                <a:r>
                  <a:rPr lang="en-US" sz="7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alias: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  columns: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with join conditions as follows:</a:t>
                </a:r>
              </a:p>
              <a:p>
                <a:pPr indent="0">
                  <a:spcBef>
                    <a:spcPts val="300"/>
                  </a:spcBef>
                  <a:buNone/>
                </a:pPr>
                <a:r>
                  <a:rPr lang="fr-FR" sz="1100" b="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</a:t>
                </a:r>
                <a:r>
                  <a:rPr lang="fr-FR" sz="800" b="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r-FR" sz="1100" dirty="0"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indent="0">
                  <a:spcBef>
                    <a:spcPts val="100"/>
                  </a:spcBef>
                  <a:buNone/>
                </a:pPr>
                <a:r>
                  <a:rPr lang="fr-FR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r-FR" sz="1100" dirty="0"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indent="0">
                  <a:lnSpc>
                    <a:spcPct val="50000"/>
                  </a:lnSpc>
                  <a:spcBef>
                    <a:spcPts val="0"/>
                  </a:spcBef>
                  <a:buNone/>
                </a:pPr>
                <a:r>
                  <a:rPr lang="fr-FR" sz="105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…</a:t>
                </a:r>
              </a:p>
              <a:p>
                <a:pPr indent="0">
                  <a:spcBef>
                    <a:spcPts val="0"/>
                  </a:spcBef>
                  <a:buNone/>
                </a:pPr>
                <a:r>
                  <a:rPr lang="fr-FR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100" dirty="0"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indent="0">
                  <a:spcBef>
                    <a:spcPts val="300"/>
                  </a:spcBef>
                  <a:buNone/>
                </a:pP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and  </a:t>
                </a:r>
                <a:r>
                  <a:rPr lang="en-US" sz="1050" i="1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expression</a:t>
                </a:r>
                <a:r>
                  <a:rPr lang="en-US" sz="400" i="1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(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r>
                      <a:rPr lang="fr-FR" sz="110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10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𝑘</m:t>
                            </m:r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…,  </m:t>
                    </m:r>
                    <m:sSub>
                      <m:sSubPr>
                        <m:ctrlPr>
                          <a:rPr lang="fr-FR" sz="110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</m:oMath>
                </a14:m>
                <a:br>
                  <a:rPr lang="fr-FR" sz="1100" b="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</a:br>
                <a:r>
                  <a:rPr lang="fr-FR" sz="1100" b="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                  </a:t>
                </a:r>
                <a:r>
                  <a:rPr lang="en-US" sz="600" i="1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1100" b="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r-FR" sz="1100" b="0" i="0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 </m:t>
                        </m:r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𝑘</m:t>
                            </m:r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</m:t>
                    </m:r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…,</m:t>
                    </m:r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 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90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Start CHILD_ROW_SOURCE_1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For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=(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𝒏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from CHILD_ROW_SOURCE_1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Loop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--</a:t>
                </a:r>
                <a:r>
                  <a:rPr lang="en-US" sz="6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0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build loop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into the hash table using </a:t>
                </a:r>
                <a:r>
                  <a:rPr lang="en-US" sz="1050" b="1" dirty="0">
                    <a:solidFill>
                      <a:srgbClr val="99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 …, 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as the hash key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End loop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--</a:t>
                </a:r>
                <a:r>
                  <a:rPr lang="en-US" sz="6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CHILD_ROW_SOURCE_1 has been fully processed</a:t>
                </a:r>
                <a:endParaRPr lang="en-US" sz="1000" b="1" dirty="0">
                  <a:solidFill>
                    <a:srgbClr val="3366FF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CHILD_ROW_SOURCE_1 returned at least 1 row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Start CHILD_ROW_SOURCE_2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For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=(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𝒎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from CHILD_ROW_SOURCE_2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Loop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--</a:t>
                </a:r>
                <a:r>
                  <a:rPr lang="en-US" sz="6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0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probe loop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For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matching </a:t>
                </a:r>
                <a:r>
                  <a:rPr lang="en-US" sz="1050" b="1" dirty="0">
                    <a:solidFill>
                      <a:srgbClr val="9900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 …, 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in the hash table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/*</a:t>
                </a:r>
                <a:r>
                  <a:rPr lang="en-US" sz="6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000" b="1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access</a:t>
                </a:r>
                <a:r>
                  <a:rPr lang="en-US" sz="10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conditions</a:t>
                </a:r>
                <a:r>
                  <a:rPr lang="en-US" sz="6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*/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Loop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   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/*</a:t>
                </a:r>
                <a:r>
                  <a:rPr lang="en-US" sz="6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0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evaluate non-equality conditions: </a:t>
                </a:r>
                <a:r>
                  <a:rPr lang="en-US" sz="1000" b="1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filter</a:t>
                </a:r>
                <a:r>
                  <a:rPr lang="en-US" sz="10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conditions</a:t>
                </a:r>
                <a:r>
                  <a:rPr lang="en-US" sz="6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*/</a:t>
                </a:r>
                <a:endParaRPr lang="en-US" sz="1000" dirty="0">
                  <a:solidFill>
                    <a:srgbClr val="009900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   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050" b="1" i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expression</a:t>
                </a:r>
                <a:r>
                  <a:rPr lang="en-US" sz="400" b="1" i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050" b="1" i="0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(</m:t>
                    </m:r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𝒌</m:t>
                            </m:r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+</m:t>
                            </m:r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…,  </m:t>
                    </m:r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𝒑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 </m:t>
                        </m:r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𝒌</m:t>
                            </m:r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+</m:t>
                            </m:r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</m:t>
                    </m:r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…,</m:t>
                    </m:r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𝒒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)</m:t>
                    </m:r>
                  </m:oMath>
                </a14:m>
                <a:r>
                  <a:rPr lang="en-US" sz="105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is true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        Yield the combined row </a:t>
                </a:r>
                <a14:m>
                  <m:oMath xmlns:m="http://schemas.openxmlformats.org/officeDocument/2006/math"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𝒓𝒋</m:t>
                    </m:r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=(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…, 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 </m:t>
                        </m:r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,…, 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𝒎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to the parent operation</a:t>
                </a:r>
                <a:r>
                  <a:rPr lang="en-US" sz="1000" baseline="30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(*)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   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End If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End Loop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End Loop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End If</a:t>
                </a:r>
              </a:p>
              <a:p>
                <a:pPr marL="0" indent="0">
                  <a:spcBef>
                    <a:spcPts val="300"/>
                  </a:spcBef>
                  <a:buNone/>
                </a:pPr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70AB80-640A-B844-83B3-40975B708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563" y="539260"/>
                <a:ext cx="8453535" cy="5839459"/>
              </a:xfrm>
              <a:blipFill>
                <a:blip r:embed="rId3"/>
                <a:stretch>
                  <a:fillRect t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8E0DD7C8-8ED6-BC20-9265-AA903ED1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SPDX-FileCopyrightText: 2024 R. Vassallo</a:t>
            </a:r>
          </a:p>
          <a:p>
            <a:r>
              <a:rPr lang="en-US"/>
              <a:t>SPDX-License-Identifier: FSF All Permissive License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A5EA131-819A-0A31-E64D-6D03235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0318-FDCF-4CF6-A352-E5F487A29EA0}" type="slidenum">
              <a:rPr lang="en-US" smtClean="0"/>
              <a:pPr/>
              <a:t>1</a:t>
            </a:fld>
            <a:r>
              <a:rPr lang="en-US"/>
              <a:t> / 1</a:t>
            </a:r>
            <a:endParaRPr lang="en-US" dirty="0"/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DA552DC7-4764-FD94-66EF-6C98E631B555}"/>
              </a:ext>
            </a:extLst>
          </p:cNvPr>
          <p:cNvSpPr/>
          <p:nvPr/>
        </p:nvSpPr>
        <p:spPr>
          <a:xfrm>
            <a:off x="2823158" y="1367447"/>
            <a:ext cx="190500" cy="556039"/>
          </a:xfrm>
          <a:prstGeom prst="rightBrace">
            <a:avLst>
              <a:gd name="adj1" fmla="val 39583"/>
              <a:gd name="adj2" fmla="val 50000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72A99E-570C-D705-B66D-83D6660531CC}"/>
              </a:ext>
            </a:extLst>
          </p:cNvPr>
          <p:cNvSpPr txBox="1"/>
          <p:nvPr/>
        </p:nvSpPr>
        <p:spPr>
          <a:xfrm>
            <a:off x="3000958" y="1478048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Bierstadt" panose="020B0004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equality conditions</a:t>
            </a:r>
            <a:endParaRPr lang="en-US" sz="1200" i="1" dirty="0">
              <a:latin typeface="Bierstadt" panose="020B00040202020202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Accolade fermante 5">
            <a:extLst>
              <a:ext uri="{FF2B5EF4-FFF2-40B4-BE49-F238E27FC236}">
                <a16:creationId xmlns:a16="http://schemas.microsoft.com/office/drawing/2014/main" id="{2F86A4F9-6D9B-AB00-8FEE-32EC2EDB28E3}"/>
              </a:ext>
            </a:extLst>
          </p:cNvPr>
          <p:cNvSpPr/>
          <p:nvPr/>
        </p:nvSpPr>
        <p:spPr>
          <a:xfrm>
            <a:off x="2823158" y="1971979"/>
            <a:ext cx="177800" cy="351632"/>
          </a:xfrm>
          <a:prstGeom prst="rightBrace">
            <a:avLst>
              <a:gd name="adj1" fmla="val 30692"/>
              <a:gd name="adj2" fmla="val 50000"/>
            </a:avLst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10FF74-C98A-D3C4-8E1A-8368AF6EB543}"/>
              </a:ext>
            </a:extLst>
          </p:cNvPr>
          <p:cNvSpPr txBox="1"/>
          <p:nvPr/>
        </p:nvSpPr>
        <p:spPr>
          <a:xfrm>
            <a:off x="5702300" y="4457859"/>
            <a:ext cx="2183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Bierstadt" panose="020B0004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(*) </a:t>
            </a:r>
            <a:r>
              <a:rPr lang="en-US" sz="1000" dirty="0">
                <a:latin typeface="Bierstadt" panose="020B0004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Actually, only projected columns are passed to the parent operation</a:t>
            </a:r>
            <a:endParaRPr lang="en-US" sz="1400" dirty="0">
              <a:latin typeface="Bierstadt" panose="020B00040202020202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2C97B3-E58A-DD73-DF6B-E978DE9FAC22}"/>
              </a:ext>
            </a:extLst>
          </p:cNvPr>
          <p:cNvSpPr txBox="1"/>
          <p:nvPr/>
        </p:nvSpPr>
        <p:spPr>
          <a:xfrm>
            <a:off x="335902" y="4927184"/>
            <a:ext cx="7760348" cy="137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Key points: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CHILD_ROW_SOURCE_1 and _2 are started only once (per start of the parent), and processed independently, in turn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The hash table (in workarea) is built from CHILD_ROW_SOURCE_1: rows from CHILD_ROW_SOURCE_2 are not buffered</a:t>
            </a:r>
            <a:b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100" i="1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iff</a:t>
            </a: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 the hash join can be processed fully in memory)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The hash key is formed of equi-joined columns; non-equality join conditions are always used as </a:t>
            </a:r>
            <a:r>
              <a:rPr lang="en-US" sz="1100" i="1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filter</a:t>
            </a: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 conditions, and evaluated by </a:t>
            </a:r>
            <a:r>
              <a:rPr lang="en-US" sz="1100" i="1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iterating</a:t>
            </a: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 on rows matching the probe key in the hash table—if there are too many such rows, a lot of CPU time could go into that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The optimizer may swap join inputs, depending on (estimated) memory requirements of using either as the build row source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24E1227-85A1-E1B7-4B22-B5B42A9D72F6}"/>
              </a:ext>
            </a:extLst>
          </p:cNvPr>
          <p:cNvSpPr txBox="1"/>
          <p:nvPr/>
        </p:nvSpPr>
        <p:spPr>
          <a:xfrm>
            <a:off x="3000958" y="1983265"/>
            <a:ext cx="1571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Bierstadt" panose="020B0004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non-equality conditions</a:t>
            </a:r>
            <a:endParaRPr lang="en-US" sz="1200" i="1" dirty="0">
              <a:latin typeface="Bierstadt" panose="020B00040202020202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41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524</Words>
  <Application>Microsoft Office PowerPoint</Application>
  <PresentationFormat>Affichage à l'écran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Bahnschrift</vt:lpstr>
      <vt:lpstr>Bierstadt</vt:lpstr>
      <vt:lpstr>Cambria Math</vt:lpstr>
      <vt:lpstr>Cascadia Code</vt:lpstr>
      <vt:lpstr>Thème Office</vt:lpstr>
      <vt:lpstr>HASH JOIN pseudo-code  (high-level, simplified perspective)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Vassallo</dc:creator>
  <cp:lastModifiedBy>Romain Vassallo</cp:lastModifiedBy>
  <cp:revision>104</cp:revision>
  <cp:lastPrinted>2024-07-31T21:35:52Z</cp:lastPrinted>
  <dcterms:created xsi:type="dcterms:W3CDTF">2024-07-31T16:18:18Z</dcterms:created>
  <dcterms:modified xsi:type="dcterms:W3CDTF">2024-08-01T16:17:29Z</dcterms:modified>
</cp:coreProperties>
</file>