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1"/>
  </p:notesMasterIdLst>
  <p:handoutMasterIdLst>
    <p:handoutMasterId r:id="rId22"/>
  </p:handoutMasterIdLst>
  <p:sldIdLst>
    <p:sldId id="258" r:id="rId3"/>
    <p:sldId id="264" r:id="rId4"/>
    <p:sldId id="260" r:id="rId5"/>
    <p:sldId id="261" r:id="rId6"/>
    <p:sldId id="259" r:id="rId7"/>
    <p:sldId id="265" r:id="rId8"/>
    <p:sldId id="262" r:id="rId9"/>
    <p:sldId id="266" r:id="rId10"/>
    <p:sldId id="267" r:id="rId11"/>
    <p:sldId id="263" r:id="rId12"/>
    <p:sldId id="268" r:id="rId13"/>
    <p:sldId id="269" r:id="rId14"/>
    <p:sldId id="270" r:id="rId15"/>
    <p:sldId id="271" r:id="rId16"/>
    <p:sldId id="257" r:id="rId17"/>
    <p:sldId id="272" r:id="rId18"/>
    <p:sldId id="273" r:id="rId19"/>
    <p:sldId id="274" r:id="rId20"/>
  </p:sldIdLst>
  <p:sldSz cx="9144000" cy="6858000" type="screen4x3"/>
  <p:notesSz cx="10234613" cy="71040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AEC5"/>
    <a:srgbClr val="69ABC9"/>
    <a:srgbClr val="BAAE90"/>
    <a:srgbClr val="B3A08D"/>
    <a:srgbClr val="90B4A5"/>
    <a:srgbClr val="B89A9A"/>
    <a:srgbClr val="9AB8AB"/>
    <a:srgbClr val="FEF4BA"/>
    <a:srgbClr val="F8F1C0"/>
    <a:srgbClr val="F1E7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3" autoAdjust="0"/>
    <p:restoredTop sz="94677" autoAdjust="0"/>
  </p:normalViewPr>
  <p:slideViewPr>
    <p:cSldViewPr snapToGrid="0">
      <p:cViewPr varScale="1">
        <p:scale>
          <a:sx n="122" d="100"/>
          <a:sy n="122" d="100"/>
        </p:scale>
        <p:origin x="1182" y="108"/>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03" d="100"/>
          <a:sy n="103" d="100"/>
        </p:scale>
        <p:origin x="129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C3CBC05C-562D-A3B0-A521-351ADB338BB1}"/>
              </a:ext>
            </a:extLst>
          </p:cNvPr>
          <p:cNvSpPr>
            <a:spLocks noGrp="1"/>
          </p:cNvSpPr>
          <p:nvPr>
            <p:ph type="hdr" sz="quarter"/>
          </p:nvPr>
        </p:nvSpPr>
        <p:spPr>
          <a:xfrm>
            <a:off x="1" y="1"/>
            <a:ext cx="4434999" cy="356436"/>
          </a:xfrm>
          <a:prstGeom prst="rect">
            <a:avLst/>
          </a:prstGeom>
        </p:spPr>
        <p:txBody>
          <a:bodyPr vert="horz" lIns="99044" tIns="49523" rIns="99044" bIns="49523" rtlCol="0"/>
          <a:lstStyle>
            <a:lvl1pPr algn="l">
              <a:defRPr sz="1300"/>
            </a:lvl1pPr>
          </a:lstStyle>
          <a:p>
            <a:endParaRPr lang="en-US"/>
          </a:p>
        </p:txBody>
      </p:sp>
      <p:sp>
        <p:nvSpPr>
          <p:cNvPr id="4" name="Espace réservé du pied de page 3">
            <a:extLst>
              <a:ext uri="{FF2B5EF4-FFF2-40B4-BE49-F238E27FC236}">
                <a16:creationId xmlns:a16="http://schemas.microsoft.com/office/drawing/2014/main" id="{D7C1A472-8CB3-C298-7E2C-36C4C15FFBE8}"/>
              </a:ext>
            </a:extLst>
          </p:cNvPr>
          <p:cNvSpPr>
            <a:spLocks noGrp="1"/>
          </p:cNvSpPr>
          <p:nvPr>
            <p:ph type="ftr" sz="quarter" idx="2"/>
          </p:nvPr>
        </p:nvSpPr>
        <p:spPr>
          <a:xfrm>
            <a:off x="1" y="6747630"/>
            <a:ext cx="4434999" cy="356436"/>
          </a:xfrm>
          <a:prstGeom prst="rect">
            <a:avLst/>
          </a:prstGeom>
        </p:spPr>
        <p:txBody>
          <a:bodyPr vert="horz" lIns="99044" tIns="49523" rIns="99044" bIns="49523" rtlCol="0" anchor="b"/>
          <a:lstStyle>
            <a:lvl1pPr algn="l">
              <a:defRPr sz="1300"/>
            </a:lvl1pPr>
          </a:lstStyle>
          <a:p>
            <a:endParaRPr lang="en-US"/>
          </a:p>
        </p:txBody>
      </p:sp>
      <p:sp>
        <p:nvSpPr>
          <p:cNvPr id="7" name="Espace réservé du numéro de diapositive 6">
            <a:extLst>
              <a:ext uri="{FF2B5EF4-FFF2-40B4-BE49-F238E27FC236}">
                <a16:creationId xmlns:a16="http://schemas.microsoft.com/office/drawing/2014/main" id="{27FB4815-A868-F720-4BD5-16DA8BB22BDD}"/>
              </a:ext>
            </a:extLst>
          </p:cNvPr>
          <p:cNvSpPr>
            <a:spLocks noGrp="1"/>
          </p:cNvSpPr>
          <p:nvPr>
            <p:ph type="sldNum" sz="quarter" idx="3"/>
          </p:nvPr>
        </p:nvSpPr>
        <p:spPr>
          <a:xfrm>
            <a:off x="5797245" y="6747630"/>
            <a:ext cx="4434999" cy="356436"/>
          </a:xfrm>
          <a:prstGeom prst="rect">
            <a:avLst/>
          </a:prstGeom>
        </p:spPr>
        <p:txBody>
          <a:bodyPr vert="horz" lIns="99044" tIns="49523" rIns="99044" bIns="49523" rtlCol="0" anchor="b"/>
          <a:lstStyle>
            <a:lvl1pPr algn="r">
              <a:defRPr sz="1300"/>
            </a:lvl1pPr>
          </a:lstStyle>
          <a:p>
            <a:fld id="{083D5780-8A0E-48A3-B0B6-8AA28C1D4EB5}" type="slidenum">
              <a:rPr lang="en-US" smtClean="0"/>
              <a:t>‹#›</a:t>
            </a:fld>
            <a:endParaRPr lang="en-US"/>
          </a:p>
        </p:txBody>
      </p:sp>
      <p:sp>
        <p:nvSpPr>
          <p:cNvPr id="8" name="Espace réservé de la date 7">
            <a:extLst>
              <a:ext uri="{FF2B5EF4-FFF2-40B4-BE49-F238E27FC236}">
                <a16:creationId xmlns:a16="http://schemas.microsoft.com/office/drawing/2014/main" id="{7D55E819-3977-97C4-91D5-732F6184437D}"/>
              </a:ext>
            </a:extLst>
          </p:cNvPr>
          <p:cNvSpPr>
            <a:spLocks noGrp="1"/>
          </p:cNvSpPr>
          <p:nvPr>
            <p:ph type="dt" sz="quarter" idx="1"/>
          </p:nvPr>
        </p:nvSpPr>
        <p:spPr>
          <a:xfrm>
            <a:off x="5797245" y="1"/>
            <a:ext cx="4434999" cy="356436"/>
          </a:xfrm>
          <a:prstGeom prst="rect">
            <a:avLst/>
          </a:prstGeom>
        </p:spPr>
        <p:txBody>
          <a:bodyPr vert="horz" lIns="99044" tIns="49523" rIns="99044" bIns="49523" rtlCol="0"/>
          <a:lstStyle>
            <a:lvl1pPr algn="r">
              <a:defRPr sz="1300"/>
            </a:lvl1pPr>
          </a:lstStyle>
          <a:p>
            <a:fld id="{D8959733-EB94-4507-B77C-B7BB14276F46}" type="datetimeFigureOut">
              <a:rPr lang="en-US" smtClean="0"/>
              <a:t>4/27/2025</a:t>
            </a:fld>
            <a:endParaRPr lang="en-US"/>
          </a:p>
        </p:txBody>
      </p:sp>
    </p:spTree>
    <p:extLst>
      <p:ext uri="{BB962C8B-B14F-4D97-AF65-F5344CB8AC3E}">
        <p14:creationId xmlns:p14="http://schemas.microsoft.com/office/powerpoint/2010/main" val="12223337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238" userDrawn="1">
          <p15:clr>
            <a:srgbClr val="F26B43"/>
          </p15:clr>
        </p15:guide>
        <p15:guide id="2" pos="3224"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1" y="0"/>
            <a:ext cx="4434999" cy="356848"/>
          </a:xfrm>
          <a:prstGeom prst="rect">
            <a:avLst/>
          </a:prstGeom>
        </p:spPr>
        <p:txBody>
          <a:bodyPr vert="horz" lIns="99044" tIns="49523" rIns="99044" bIns="49523" rtlCol="0"/>
          <a:lstStyle>
            <a:lvl1pPr algn="l">
              <a:defRPr sz="1300"/>
            </a:lvl1pPr>
          </a:lstStyle>
          <a:p>
            <a:endParaRPr lang="en-US"/>
          </a:p>
        </p:txBody>
      </p:sp>
      <p:sp>
        <p:nvSpPr>
          <p:cNvPr id="3" name="Espace réservé de la date 2"/>
          <p:cNvSpPr>
            <a:spLocks noGrp="1"/>
          </p:cNvSpPr>
          <p:nvPr>
            <p:ph type="dt" idx="1"/>
          </p:nvPr>
        </p:nvSpPr>
        <p:spPr>
          <a:xfrm>
            <a:off x="5797838" y="0"/>
            <a:ext cx="4434999" cy="356848"/>
          </a:xfrm>
          <a:prstGeom prst="rect">
            <a:avLst/>
          </a:prstGeom>
        </p:spPr>
        <p:txBody>
          <a:bodyPr vert="horz" lIns="99044" tIns="49523" rIns="99044" bIns="49523" rtlCol="0"/>
          <a:lstStyle>
            <a:lvl1pPr algn="r">
              <a:defRPr sz="1300"/>
            </a:lvl1pPr>
          </a:lstStyle>
          <a:p>
            <a:fld id="{B2443FBB-9CB7-4D70-89FA-E22DF903325A}" type="datetimeFigureOut">
              <a:rPr lang="en-US" smtClean="0"/>
              <a:t>4/27/2025</a:t>
            </a:fld>
            <a:endParaRPr lang="en-US"/>
          </a:p>
        </p:txBody>
      </p:sp>
      <p:sp>
        <p:nvSpPr>
          <p:cNvPr id="4" name="Espace réservé de l'image des diapositives 3"/>
          <p:cNvSpPr>
            <a:spLocks noGrp="1" noRot="1" noChangeAspect="1"/>
          </p:cNvSpPr>
          <p:nvPr>
            <p:ph type="sldImg" idx="2"/>
          </p:nvPr>
        </p:nvSpPr>
        <p:spPr>
          <a:xfrm>
            <a:off x="3519488" y="887413"/>
            <a:ext cx="3195637" cy="2397125"/>
          </a:xfrm>
          <a:prstGeom prst="rect">
            <a:avLst/>
          </a:prstGeom>
          <a:noFill/>
          <a:ln w="12700">
            <a:solidFill>
              <a:prstClr val="black"/>
            </a:solidFill>
          </a:ln>
        </p:spPr>
        <p:txBody>
          <a:bodyPr vert="horz" lIns="99044" tIns="49523" rIns="99044" bIns="49523" rtlCol="0" anchor="ctr"/>
          <a:lstStyle/>
          <a:p>
            <a:endParaRPr lang="en-US"/>
          </a:p>
        </p:txBody>
      </p:sp>
      <p:sp>
        <p:nvSpPr>
          <p:cNvPr id="5" name="Espace réservé des notes 4"/>
          <p:cNvSpPr>
            <a:spLocks noGrp="1"/>
          </p:cNvSpPr>
          <p:nvPr>
            <p:ph type="body" sz="quarter" idx="3"/>
          </p:nvPr>
        </p:nvSpPr>
        <p:spPr>
          <a:xfrm>
            <a:off x="1023462" y="3418834"/>
            <a:ext cx="8187690" cy="2797224"/>
          </a:xfrm>
          <a:prstGeom prst="rect">
            <a:avLst/>
          </a:prstGeom>
        </p:spPr>
        <p:txBody>
          <a:bodyPr vert="horz" lIns="99044" tIns="49523" rIns="99044" bIns="49523"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1" y="6747219"/>
            <a:ext cx="4434999" cy="356847"/>
          </a:xfrm>
          <a:prstGeom prst="rect">
            <a:avLst/>
          </a:prstGeom>
        </p:spPr>
        <p:txBody>
          <a:bodyPr vert="horz" lIns="99044" tIns="49523" rIns="99044" bIns="49523" rtlCol="0" anchor="b"/>
          <a:lstStyle>
            <a:lvl1pPr algn="l">
              <a:defRPr sz="1300"/>
            </a:lvl1pPr>
          </a:lstStyle>
          <a:p>
            <a:endParaRPr lang="en-US"/>
          </a:p>
        </p:txBody>
      </p:sp>
      <p:sp>
        <p:nvSpPr>
          <p:cNvPr id="7" name="Espace réservé du numéro de diapositive 6"/>
          <p:cNvSpPr>
            <a:spLocks noGrp="1"/>
          </p:cNvSpPr>
          <p:nvPr>
            <p:ph type="sldNum" sz="quarter" idx="5"/>
          </p:nvPr>
        </p:nvSpPr>
        <p:spPr>
          <a:xfrm>
            <a:off x="5797838" y="6747219"/>
            <a:ext cx="4434999" cy="356847"/>
          </a:xfrm>
          <a:prstGeom prst="rect">
            <a:avLst/>
          </a:prstGeom>
        </p:spPr>
        <p:txBody>
          <a:bodyPr vert="horz" lIns="99044" tIns="49523" rIns="99044" bIns="49523" rtlCol="0" anchor="b"/>
          <a:lstStyle>
            <a:lvl1pPr algn="r">
              <a:defRPr sz="1300"/>
            </a:lvl1pPr>
          </a:lstStyle>
          <a:p>
            <a:fld id="{32A0AF24-2455-4752-B52A-EE2EC9E042F7}" type="slidenum">
              <a:rPr lang="en-US" smtClean="0"/>
              <a:t>‹#›</a:t>
            </a:fld>
            <a:endParaRPr lang="en-US"/>
          </a:p>
        </p:txBody>
      </p:sp>
    </p:spTree>
    <p:extLst>
      <p:ext uri="{BB962C8B-B14F-4D97-AF65-F5344CB8AC3E}">
        <p14:creationId xmlns:p14="http://schemas.microsoft.com/office/powerpoint/2010/main" val="1698895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2A0AF24-2455-4752-B52A-EE2EC9E042F7}" type="slidenum">
              <a:rPr kumimoji="0" lang="en-US" sz="13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0509111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A0AF24-2455-4752-B52A-EE2EC9E042F7}" type="slidenum">
              <a:rPr lang="en-US" smtClean="0"/>
              <a:t>5</a:t>
            </a:fld>
            <a:endParaRPr lang="en-US"/>
          </a:p>
        </p:txBody>
      </p:sp>
    </p:spTree>
    <p:extLst>
      <p:ext uri="{BB962C8B-B14F-4D97-AF65-F5344CB8AC3E}">
        <p14:creationId xmlns:p14="http://schemas.microsoft.com/office/powerpoint/2010/main" val="2258951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32A0AF24-2455-4752-B52A-EE2EC9E042F7}" type="slidenum">
              <a:rPr lang="en-US" smtClean="0"/>
              <a:t>15</a:t>
            </a:fld>
            <a:endParaRPr lang="en-US"/>
          </a:p>
        </p:txBody>
      </p:sp>
    </p:spTree>
    <p:extLst>
      <p:ext uri="{BB962C8B-B14F-4D97-AF65-F5344CB8AC3E}">
        <p14:creationId xmlns:p14="http://schemas.microsoft.com/office/powerpoint/2010/main" val="1438737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32A0AF24-2455-4752-B52A-EE2EC9E042F7}" type="slidenum">
              <a:rPr lang="en-US" smtClean="0"/>
              <a:t>16</a:t>
            </a:fld>
            <a:endParaRPr lang="en-US"/>
          </a:p>
        </p:txBody>
      </p:sp>
    </p:spTree>
    <p:extLst>
      <p:ext uri="{BB962C8B-B14F-4D97-AF65-F5344CB8AC3E}">
        <p14:creationId xmlns:p14="http://schemas.microsoft.com/office/powerpoint/2010/main" val="1438737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1286587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25384240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12644705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fr-FR"/>
              <a:t>Modifiez le style du titre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2481952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354563" y="365126"/>
            <a:ext cx="8453535" cy="437307"/>
          </a:xfrm>
        </p:spPr>
        <p:txBody>
          <a:bodyPr>
            <a:normAutofit/>
          </a:bodyPr>
          <a:lstStyle>
            <a:lvl1pPr>
              <a:defRPr sz="2200">
                <a:latin typeface="Bierstadt" panose="020B0004020202020204" pitchFamily="34" charset="0"/>
              </a:defRPr>
            </a:lvl1pPr>
          </a:lstStyle>
          <a:p>
            <a:r>
              <a:rPr lang="fr-FR" dirty="0"/>
              <a:t>Modifiez le style du titre</a:t>
            </a:r>
            <a:endParaRPr lang="en-US" dirty="0"/>
          </a:p>
        </p:txBody>
      </p:sp>
      <p:sp>
        <p:nvSpPr>
          <p:cNvPr id="3" name="Content Placeholder 2"/>
          <p:cNvSpPr>
            <a:spLocks noGrp="1"/>
          </p:cNvSpPr>
          <p:nvPr>
            <p:ph idx="1"/>
          </p:nvPr>
        </p:nvSpPr>
        <p:spPr>
          <a:xfrm>
            <a:off x="354563" y="961053"/>
            <a:ext cx="8453535" cy="5215910"/>
          </a:xfrm>
        </p:spPr>
        <p:txBody>
          <a:bodyPr>
            <a:normAutofit/>
          </a:bodyPr>
          <a:lstStyle>
            <a:lvl1pPr>
              <a:defRPr sz="1600">
                <a:latin typeface="Bierstadt" panose="020B0004020202020204" pitchFamily="34" charset="0"/>
              </a:defRPr>
            </a:lvl1pPr>
            <a:lvl2pPr>
              <a:defRPr sz="1400">
                <a:latin typeface="Bierstadt" panose="020B0004020202020204" pitchFamily="34" charset="0"/>
              </a:defRPr>
            </a:lvl2pPr>
            <a:lvl3pPr>
              <a:defRPr sz="1200">
                <a:latin typeface="Bierstadt" panose="020B0004020202020204" pitchFamily="34" charset="0"/>
              </a:defRPr>
            </a:lvl3pPr>
            <a:lvl4pPr>
              <a:defRPr sz="1100">
                <a:latin typeface="Bierstadt" panose="020B0004020202020204" pitchFamily="34" charset="0"/>
              </a:defRPr>
            </a:lvl4pPr>
            <a:lvl5pPr>
              <a:defRPr sz="1100">
                <a:latin typeface="Bierstadt" panose="020B0004020202020204" pitchFamily="34" charset="0"/>
              </a:defRPr>
            </a:lvl5p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37" name="Espace réservé de la date 36">
            <a:extLst>
              <a:ext uri="{FF2B5EF4-FFF2-40B4-BE49-F238E27FC236}">
                <a16:creationId xmlns:a16="http://schemas.microsoft.com/office/drawing/2014/main" id="{44EB039A-0E12-544D-1467-4970235879A9}"/>
              </a:ext>
            </a:extLst>
          </p:cNvPr>
          <p:cNvSpPr>
            <a:spLocks noGrp="1"/>
          </p:cNvSpPr>
          <p:nvPr>
            <p:ph type="dt" sz="half" idx="10"/>
          </p:nvPr>
        </p:nvSpPr>
        <p:spPr>
          <a:xfrm>
            <a:off x="4139875" y="6454773"/>
            <a:ext cx="882910" cy="228602"/>
          </a:xfrm>
        </p:spPr>
        <p:txBody>
          <a:bodyPr bIns="0" anchor="b"/>
          <a:lstStyle>
            <a:lvl1pPr algn="ctr">
              <a:defRPr/>
            </a:lvl1pPr>
          </a:lstStyle>
          <a:p>
            <a:fld id="{CDD3E4C6-0AE9-43F4-BA46-44D760D34ACE}" type="datetime1">
              <a:rPr lang="fr-FR" smtClean="0"/>
              <a:pPr/>
              <a:t>27/04/2025</a:t>
            </a:fld>
            <a:endParaRPr lang="en-US" dirty="0"/>
          </a:p>
        </p:txBody>
      </p:sp>
      <p:sp>
        <p:nvSpPr>
          <p:cNvPr id="38" name="Espace réservé du pied de page 37">
            <a:extLst>
              <a:ext uri="{FF2B5EF4-FFF2-40B4-BE49-F238E27FC236}">
                <a16:creationId xmlns:a16="http://schemas.microsoft.com/office/drawing/2014/main" id="{B8F56703-1F8B-076B-2DCB-F7A188B5C41F}"/>
              </a:ext>
            </a:extLst>
          </p:cNvPr>
          <p:cNvSpPr>
            <a:spLocks noGrp="1"/>
          </p:cNvSpPr>
          <p:nvPr>
            <p:ph type="ftr" sz="quarter" idx="11"/>
          </p:nvPr>
        </p:nvSpPr>
        <p:spPr>
          <a:xfrm>
            <a:off x="354563" y="6454774"/>
            <a:ext cx="2646395" cy="228601"/>
          </a:xfrm>
        </p:spPr>
        <p:txBody>
          <a:bodyPr lIns="0" rIns="0" bIns="0" anchor="b"/>
          <a:lstStyle>
            <a:lvl1pPr algn="l">
              <a:defRPr sz="700" i="1">
                <a:latin typeface="Bierstadt" panose="020B0004020202020204" pitchFamily="34" charset="0"/>
              </a:defRPr>
            </a:lvl1pPr>
          </a:lstStyle>
          <a:p>
            <a:r>
              <a:rPr lang="en-US" dirty="0"/>
              <a:t>SPDX-</a:t>
            </a:r>
            <a:r>
              <a:rPr lang="en-US" dirty="0" err="1"/>
              <a:t>FileCopyrightText</a:t>
            </a:r>
            <a:r>
              <a:rPr lang="en-US" dirty="0"/>
              <a:t>: 2024 R. Vassallo</a:t>
            </a:r>
          </a:p>
          <a:p>
            <a:r>
              <a:rPr lang="en-US" dirty="0"/>
              <a:t>SPDX-License-Identifier: FSF All Permissive License</a:t>
            </a:r>
          </a:p>
        </p:txBody>
      </p:sp>
      <p:sp>
        <p:nvSpPr>
          <p:cNvPr id="39" name="Espace réservé du numéro de diapositive 38">
            <a:extLst>
              <a:ext uri="{FF2B5EF4-FFF2-40B4-BE49-F238E27FC236}">
                <a16:creationId xmlns:a16="http://schemas.microsoft.com/office/drawing/2014/main" id="{36EB64E4-2D57-D4C6-EA84-2D99A0068425}"/>
              </a:ext>
            </a:extLst>
          </p:cNvPr>
          <p:cNvSpPr>
            <a:spLocks noGrp="1"/>
          </p:cNvSpPr>
          <p:nvPr>
            <p:ph type="sldNum" sz="quarter" idx="12"/>
          </p:nvPr>
        </p:nvSpPr>
        <p:spPr>
          <a:xfrm>
            <a:off x="8255648" y="6451597"/>
            <a:ext cx="552450" cy="228601"/>
          </a:xfrm>
        </p:spPr>
        <p:txBody>
          <a:bodyPr lIns="0" tIns="0" rIns="0" bIns="0" anchor="b"/>
          <a:lstStyle>
            <a:lvl1pPr>
              <a:defRPr sz="900">
                <a:latin typeface="Bierstadt" panose="020B0004020202020204" pitchFamily="34" charset="0"/>
              </a:defRPr>
            </a:lvl1pPr>
          </a:lstStyle>
          <a:p>
            <a:fld id="{273A0318-FDCF-4CF6-A352-E5F487A29EA0}" type="slidenum">
              <a:rPr lang="en-US" smtClean="0"/>
              <a:pPr/>
              <a:t>‹#›</a:t>
            </a:fld>
            <a:r>
              <a:rPr lang="en-US" dirty="0"/>
              <a:t> / 1</a:t>
            </a:r>
          </a:p>
        </p:txBody>
      </p:sp>
    </p:spTree>
    <p:extLst>
      <p:ext uri="{BB962C8B-B14F-4D97-AF65-F5344CB8AC3E}">
        <p14:creationId xmlns:p14="http://schemas.microsoft.com/office/powerpoint/2010/main" val="1321144858"/>
      </p:ext>
    </p:extLst>
  </p:cSld>
  <p:clrMapOvr>
    <a:masterClrMapping/>
  </p:clrMapOvr>
  <p:hf hdr="0" dt="0"/>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3779239921"/>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772316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85877681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215524951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299317037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55615994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563" y="365126"/>
            <a:ext cx="8453535" cy="437307"/>
          </a:xfrm>
        </p:spPr>
        <p:txBody>
          <a:bodyPr>
            <a:normAutofit/>
          </a:bodyPr>
          <a:lstStyle>
            <a:lvl1pPr>
              <a:defRPr sz="2200">
                <a:latin typeface="Bierstadt" panose="020B0004020202020204" pitchFamily="34" charset="0"/>
              </a:defRPr>
            </a:lvl1pPr>
          </a:lstStyle>
          <a:p>
            <a:r>
              <a:rPr lang="en-US" noProof="1"/>
              <a:t>Modifiez le style du titre</a:t>
            </a:r>
          </a:p>
        </p:txBody>
      </p:sp>
      <p:sp>
        <p:nvSpPr>
          <p:cNvPr id="3" name="Content Placeholder 2"/>
          <p:cNvSpPr>
            <a:spLocks noGrp="1"/>
          </p:cNvSpPr>
          <p:nvPr>
            <p:ph idx="1" hasCustomPrompt="1"/>
          </p:nvPr>
        </p:nvSpPr>
        <p:spPr>
          <a:xfrm>
            <a:off x="354563" y="961053"/>
            <a:ext cx="8453535" cy="5215910"/>
          </a:xfrm>
        </p:spPr>
        <p:txBody>
          <a:bodyPr>
            <a:normAutofit/>
          </a:bodyPr>
          <a:lstStyle>
            <a:lvl1pPr>
              <a:defRPr sz="1600">
                <a:latin typeface="Bierstadt" panose="020B0004020202020204" pitchFamily="34" charset="0"/>
              </a:defRPr>
            </a:lvl1pPr>
            <a:lvl2pPr>
              <a:defRPr sz="1400">
                <a:latin typeface="Bierstadt" panose="020B0004020202020204" pitchFamily="34" charset="0"/>
              </a:defRPr>
            </a:lvl2pPr>
            <a:lvl3pPr>
              <a:defRPr sz="1200">
                <a:latin typeface="Bierstadt" panose="020B0004020202020204" pitchFamily="34" charset="0"/>
              </a:defRPr>
            </a:lvl3pPr>
            <a:lvl4pPr>
              <a:defRPr sz="1100">
                <a:latin typeface="Bierstadt" panose="020B0004020202020204" pitchFamily="34" charset="0"/>
              </a:defRPr>
            </a:lvl4pPr>
            <a:lvl5pPr>
              <a:defRPr sz="1100">
                <a:latin typeface="Bierstadt" panose="020B0004020202020204" pitchFamily="34" charset="0"/>
              </a:defRPr>
            </a:lvl5pPr>
          </a:lstStyle>
          <a:p>
            <a:pPr lvl="0"/>
            <a:r>
              <a:rPr lang="en-US" noProof="1"/>
              <a:t>Cliquez pour modifier les styles du texte du masque</a:t>
            </a:r>
          </a:p>
          <a:p>
            <a:pPr lvl="1"/>
            <a:r>
              <a:rPr lang="en-US" noProof="1"/>
              <a:t>Deuxième niveau</a:t>
            </a:r>
          </a:p>
          <a:p>
            <a:pPr lvl="2"/>
            <a:r>
              <a:rPr lang="en-US" noProof="1"/>
              <a:t>Troisième niveau</a:t>
            </a:r>
          </a:p>
          <a:p>
            <a:pPr lvl="3"/>
            <a:r>
              <a:rPr lang="en-US" noProof="1"/>
              <a:t>Quatrième niveau</a:t>
            </a:r>
          </a:p>
          <a:p>
            <a:pPr lvl="4"/>
            <a:r>
              <a:rPr lang="en-US" noProof="1"/>
              <a:t>Cinquième niveau</a:t>
            </a:r>
          </a:p>
        </p:txBody>
      </p:sp>
      <p:sp>
        <p:nvSpPr>
          <p:cNvPr id="37" name="Espace réservé de la date 36">
            <a:extLst>
              <a:ext uri="{FF2B5EF4-FFF2-40B4-BE49-F238E27FC236}">
                <a16:creationId xmlns:a16="http://schemas.microsoft.com/office/drawing/2014/main" id="{44EB039A-0E12-544D-1467-4970235879A9}"/>
              </a:ext>
            </a:extLst>
          </p:cNvPr>
          <p:cNvSpPr>
            <a:spLocks noGrp="1"/>
          </p:cNvSpPr>
          <p:nvPr>
            <p:ph type="dt" sz="half" idx="10"/>
          </p:nvPr>
        </p:nvSpPr>
        <p:spPr>
          <a:xfrm>
            <a:off x="4139875" y="6454773"/>
            <a:ext cx="882910" cy="228602"/>
          </a:xfrm>
        </p:spPr>
        <p:txBody>
          <a:bodyPr bIns="0" anchor="b"/>
          <a:lstStyle>
            <a:lvl1pPr algn="ctr">
              <a:defRPr/>
            </a:lvl1pPr>
          </a:lstStyle>
          <a:p>
            <a:fld id="{CDD3E4C6-0AE9-43F4-BA46-44D760D34ACE}" type="datetime1">
              <a:rPr lang="en-US" noProof="1" smtClean="0"/>
              <a:pPr/>
              <a:t>4/27/2025</a:t>
            </a:fld>
            <a:endParaRPr lang="en-US" noProof="1"/>
          </a:p>
        </p:txBody>
      </p:sp>
      <p:sp>
        <p:nvSpPr>
          <p:cNvPr id="38" name="Espace réservé du pied de page 37">
            <a:extLst>
              <a:ext uri="{FF2B5EF4-FFF2-40B4-BE49-F238E27FC236}">
                <a16:creationId xmlns:a16="http://schemas.microsoft.com/office/drawing/2014/main" id="{B8F56703-1F8B-076B-2DCB-F7A188B5C41F}"/>
              </a:ext>
            </a:extLst>
          </p:cNvPr>
          <p:cNvSpPr>
            <a:spLocks noGrp="1"/>
          </p:cNvSpPr>
          <p:nvPr>
            <p:ph type="ftr" sz="quarter" idx="11"/>
          </p:nvPr>
        </p:nvSpPr>
        <p:spPr>
          <a:xfrm>
            <a:off x="354563" y="6454774"/>
            <a:ext cx="2646395" cy="228601"/>
          </a:xfrm>
        </p:spPr>
        <p:txBody>
          <a:bodyPr lIns="0" rIns="0" bIns="0" anchor="b"/>
          <a:lstStyle>
            <a:lvl1pPr algn="l">
              <a:defRPr sz="700" i="1">
                <a:latin typeface="Bierstadt" panose="020B0004020202020204" pitchFamily="34" charset="0"/>
              </a:defRPr>
            </a:lvl1pPr>
          </a:lstStyle>
          <a:p>
            <a:r>
              <a:rPr lang="en-US" noProof="1"/>
              <a:t>SPDX-FileCopyrightText: 2025 R. Vassallo</a:t>
            </a:r>
          </a:p>
          <a:p>
            <a:r>
              <a:rPr lang="en-US" noProof="1"/>
              <a:t>SPDX-License-Identifier: FSF All Permissive License</a:t>
            </a:r>
          </a:p>
        </p:txBody>
      </p:sp>
      <p:sp>
        <p:nvSpPr>
          <p:cNvPr id="39" name="Espace réservé du numéro de diapositive 38">
            <a:extLst>
              <a:ext uri="{FF2B5EF4-FFF2-40B4-BE49-F238E27FC236}">
                <a16:creationId xmlns:a16="http://schemas.microsoft.com/office/drawing/2014/main" id="{36EB64E4-2D57-D4C6-EA84-2D99A0068425}"/>
              </a:ext>
            </a:extLst>
          </p:cNvPr>
          <p:cNvSpPr>
            <a:spLocks noGrp="1"/>
          </p:cNvSpPr>
          <p:nvPr>
            <p:ph type="sldNum" sz="quarter" idx="12"/>
          </p:nvPr>
        </p:nvSpPr>
        <p:spPr>
          <a:xfrm>
            <a:off x="8255648" y="6451597"/>
            <a:ext cx="552450" cy="228601"/>
          </a:xfrm>
        </p:spPr>
        <p:txBody>
          <a:bodyPr lIns="0" tIns="0" rIns="0" bIns="0" anchor="b"/>
          <a:lstStyle>
            <a:lvl1pPr>
              <a:defRPr sz="900">
                <a:latin typeface="Bierstadt" panose="020B0004020202020204" pitchFamily="34" charset="0"/>
              </a:defRPr>
            </a:lvl1pPr>
          </a:lstStyle>
          <a:p>
            <a:fld id="{273A0318-FDCF-4CF6-A352-E5F487A29EA0}" type="slidenum">
              <a:rPr lang="en-US" noProof="1" smtClean="0"/>
              <a:pPr/>
              <a:t>‹#›</a:t>
            </a:fld>
            <a:r>
              <a:rPr lang="en-US" noProof="1"/>
              <a:t> / 10</a:t>
            </a:r>
          </a:p>
        </p:txBody>
      </p:sp>
    </p:spTree>
    <p:extLst>
      <p:ext uri="{BB962C8B-B14F-4D97-AF65-F5344CB8AC3E}">
        <p14:creationId xmlns:p14="http://schemas.microsoft.com/office/powerpoint/2010/main" val="2972208226"/>
      </p:ext>
    </p:extLst>
  </p:cSld>
  <p:clrMapOvr>
    <a:masterClrMapping/>
  </p:clrMapOvr>
  <p:hf hdr="0" dt="0"/>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4033835477"/>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2506485410"/>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1569447513"/>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fr-FR"/>
              <a:t>Modifiez le style du titre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25011461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349556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29842" y="2505075"/>
            <a:ext cx="3868340"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4629150" y="2505075"/>
            <a:ext cx="3887391"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512361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168881584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11885137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32078163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6399A3-6BFB-482E-AE76-C646E24B709B}" type="slidenum">
              <a:rPr lang="en-US" smtClean="0"/>
              <a:t>‹#›</a:t>
            </a:fld>
            <a:endParaRPr lang="en-US"/>
          </a:p>
        </p:txBody>
      </p:sp>
    </p:spTree>
    <p:extLst>
      <p:ext uri="{BB962C8B-B14F-4D97-AF65-F5344CB8AC3E}">
        <p14:creationId xmlns:p14="http://schemas.microsoft.com/office/powerpoint/2010/main" val="25966598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49" y="6356351"/>
            <a:ext cx="2646395" cy="365125"/>
          </a:xfrm>
          <a:prstGeom prst="rect">
            <a:avLst/>
          </a:prstGeom>
        </p:spPr>
        <p:txBody>
          <a:bodyPr vert="horz" lIns="91440" tIns="45720" rIns="91440" bIns="45720" rtlCol="0" anchor="ctr"/>
          <a:lstStyle>
            <a:lvl1pPr algn="l">
              <a:defRPr sz="700" i="1">
                <a:solidFill>
                  <a:schemeClr val="tx1">
                    <a:tint val="82000"/>
                  </a:schemeClr>
                </a:solidFill>
                <a:latin typeface="Bierstadt" panose="020B0004020202020204" pitchFamily="34" charset="0"/>
              </a:defRPr>
            </a:lvl1pPr>
          </a:lstStyle>
          <a:p>
            <a:endParaRPr lang="en-US" dirty="0"/>
          </a:p>
        </p:txBody>
      </p:sp>
      <p:sp>
        <p:nvSpPr>
          <p:cNvPr id="5" name="Footer Placeholder 4"/>
          <p:cNvSpPr>
            <a:spLocks noGrp="1"/>
          </p:cNvSpPr>
          <p:nvPr>
            <p:ph type="ftr" sz="quarter" idx="3"/>
          </p:nvPr>
        </p:nvSpPr>
        <p:spPr>
          <a:xfrm>
            <a:off x="3648269" y="6356351"/>
            <a:ext cx="1838132"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6399A3-6BFB-482E-AE76-C646E24B709B}" type="slidenum">
              <a:rPr lang="en-US" smtClean="0"/>
              <a:t>‹#›</a:t>
            </a:fld>
            <a:endParaRPr lang="en-US" dirty="0"/>
          </a:p>
        </p:txBody>
      </p:sp>
    </p:spTree>
    <p:extLst>
      <p:ext uri="{BB962C8B-B14F-4D97-AF65-F5344CB8AC3E}">
        <p14:creationId xmlns:p14="http://schemas.microsoft.com/office/powerpoint/2010/main" val="1200997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628649" y="6356351"/>
            <a:ext cx="2646395" cy="365125"/>
          </a:xfrm>
          <a:prstGeom prst="rect">
            <a:avLst/>
          </a:prstGeom>
        </p:spPr>
        <p:txBody>
          <a:bodyPr vert="horz" lIns="91440" tIns="45720" rIns="91440" bIns="45720" rtlCol="0" anchor="ctr"/>
          <a:lstStyle>
            <a:lvl1pPr algn="l">
              <a:defRPr sz="700" i="1">
                <a:solidFill>
                  <a:schemeClr val="tx1">
                    <a:tint val="82000"/>
                  </a:schemeClr>
                </a:solidFill>
                <a:latin typeface="Bierstadt" panose="020B0004020202020204" pitchFamily="34" charset="0"/>
              </a:defRPr>
            </a:lvl1pPr>
          </a:lstStyle>
          <a:p>
            <a:endParaRPr lang="en-US" dirty="0"/>
          </a:p>
        </p:txBody>
      </p:sp>
      <p:sp>
        <p:nvSpPr>
          <p:cNvPr id="5" name="Footer Placeholder 4"/>
          <p:cNvSpPr>
            <a:spLocks noGrp="1"/>
          </p:cNvSpPr>
          <p:nvPr>
            <p:ph type="ftr" sz="quarter" idx="3"/>
          </p:nvPr>
        </p:nvSpPr>
        <p:spPr>
          <a:xfrm>
            <a:off x="3648269" y="6356351"/>
            <a:ext cx="1838132"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6399A3-6BFB-482E-AE76-C646E24B709B}" type="slidenum">
              <a:rPr lang="en-US" smtClean="0"/>
              <a:t>‹#›</a:t>
            </a:fld>
            <a:endParaRPr lang="en-US" dirty="0"/>
          </a:p>
        </p:txBody>
      </p:sp>
    </p:spTree>
    <p:extLst>
      <p:ext uri="{BB962C8B-B14F-4D97-AF65-F5344CB8AC3E}">
        <p14:creationId xmlns:p14="http://schemas.microsoft.com/office/powerpoint/2010/main" val="13119587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antognini.ch/top/" TargetMode="Externa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rvo-cs/ora-misc-doc/tree/main/resources/pres/explain_plan/demo" TargetMode="External"/><Relationship Id="rId2" Type="http://schemas.openxmlformats.org/officeDocument/2006/relationships/hyperlink" Target="https://github.com/rvo-cs/ora-misc-doc/tree/main/resources/pres/explain_plan/demo#sql-plan-demos" TargetMode="External"/><Relationship Id="rId1" Type="http://schemas.openxmlformats.org/officeDocument/2006/relationships/slideLayout" Target="../slideLayouts/slideLayout13.xml"/><Relationship Id="rId6" Type="http://schemas.openxmlformats.org/officeDocument/2006/relationships/image" Target="../media/image16.png"/><Relationship Id="rId5" Type="http://schemas.openxmlformats.org/officeDocument/2006/relationships/hyperlink" Target="https://github.com/oracle-samples/db-sample-schemas?tab=readme-ov-file#2-installation" TargetMode="External"/><Relationship Id="rId4" Type="http://schemas.openxmlformats.org/officeDocument/2006/relationships/hyperlink" Target="https://github.com/oracle-samples/db-sample-schemas/releases/tag/v23.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3.emf"/><Relationship Id="rId13" Type="http://schemas.openxmlformats.org/officeDocument/2006/relationships/package" Target="../embeddings/Microsoft_Excel_Worksheet5.xlsx"/><Relationship Id="rId18" Type="http://schemas.openxmlformats.org/officeDocument/2006/relationships/image" Target="../media/image8.emf"/><Relationship Id="rId26" Type="http://schemas.openxmlformats.org/officeDocument/2006/relationships/image" Target="../media/image12.emf"/><Relationship Id="rId3" Type="http://schemas.openxmlformats.org/officeDocument/2006/relationships/package" Target="../embeddings/Microsoft_Excel_Worksheet.xlsx"/><Relationship Id="rId21" Type="http://schemas.openxmlformats.org/officeDocument/2006/relationships/package" Target="../embeddings/Microsoft_Excel_Worksheet9.xlsx"/><Relationship Id="rId7" Type="http://schemas.openxmlformats.org/officeDocument/2006/relationships/package" Target="../embeddings/Microsoft_Excel_Worksheet2.xlsx"/><Relationship Id="rId12" Type="http://schemas.openxmlformats.org/officeDocument/2006/relationships/image" Target="../media/image5.emf"/><Relationship Id="rId17" Type="http://schemas.openxmlformats.org/officeDocument/2006/relationships/package" Target="../embeddings/Microsoft_Excel_Worksheet7.xlsx"/><Relationship Id="rId25" Type="http://schemas.openxmlformats.org/officeDocument/2006/relationships/package" Target="../embeddings/Microsoft_Excel_Worksheet11.xlsx"/><Relationship Id="rId2" Type="http://schemas.openxmlformats.org/officeDocument/2006/relationships/notesSlide" Target="../notesSlides/notesSlide2.xml"/><Relationship Id="rId16" Type="http://schemas.openxmlformats.org/officeDocument/2006/relationships/image" Target="../media/image7.emf"/><Relationship Id="rId20" Type="http://schemas.openxmlformats.org/officeDocument/2006/relationships/image" Target="../media/image9.emf"/><Relationship Id="rId1" Type="http://schemas.openxmlformats.org/officeDocument/2006/relationships/slideLayout" Target="../slideLayouts/slideLayout2.xml"/><Relationship Id="rId6" Type="http://schemas.openxmlformats.org/officeDocument/2006/relationships/image" Target="../media/image2.emf"/><Relationship Id="rId11" Type="http://schemas.openxmlformats.org/officeDocument/2006/relationships/package" Target="../embeddings/Microsoft_Excel_Worksheet4.xlsx"/><Relationship Id="rId24" Type="http://schemas.openxmlformats.org/officeDocument/2006/relationships/image" Target="../media/image11.emf"/><Relationship Id="rId5" Type="http://schemas.openxmlformats.org/officeDocument/2006/relationships/package" Target="../embeddings/Microsoft_Excel_Worksheet1.xlsx"/><Relationship Id="rId15" Type="http://schemas.openxmlformats.org/officeDocument/2006/relationships/package" Target="../embeddings/Microsoft_Excel_Worksheet6.xlsx"/><Relationship Id="rId23" Type="http://schemas.openxmlformats.org/officeDocument/2006/relationships/package" Target="../embeddings/Microsoft_Excel_Worksheet10.xlsx"/><Relationship Id="rId10" Type="http://schemas.openxmlformats.org/officeDocument/2006/relationships/image" Target="../media/image4.emf"/><Relationship Id="rId19" Type="http://schemas.openxmlformats.org/officeDocument/2006/relationships/package" Target="../embeddings/Microsoft_Excel_Worksheet8.xlsx"/><Relationship Id="rId4" Type="http://schemas.openxmlformats.org/officeDocument/2006/relationships/image" Target="../media/image1.emf"/><Relationship Id="rId9" Type="http://schemas.openxmlformats.org/officeDocument/2006/relationships/package" Target="../embeddings/Microsoft_Excel_Worksheet3.xlsx"/><Relationship Id="rId14" Type="http://schemas.openxmlformats.org/officeDocument/2006/relationships/image" Target="../media/image6.emf"/><Relationship Id="rId22" Type="http://schemas.openxmlformats.org/officeDocument/2006/relationships/image" Target="../media/image10.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1540CC78-829E-C4EE-33E5-E976661F7B78}"/>
              </a:ext>
            </a:extLst>
          </p:cNvPr>
          <p:cNvSpPr>
            <a:spLocks noGrp="1"/>
          </p:cNvSpPr>
          <p:nvPr>
            <p:ph type="ftr" sz="quarter" idx="11"/>
          </p:nvPr>
        </p:nvSpPr>
        <p:spPr/>
        <p:txBody>
          <a:bodyPr/>
          <a:lstStyle/>
          <a:p>
            <a:r>
              <a:rPr lang="en-US" noProof="1"/>
              <a:t>SPDX-FileCopyrightText: 2025 R. Vassallo</a:t>
            </a:r>
          </a:p>
          <a:p>
            <a:r>
              <a:rPr lang="en-US" noProof="1"/>
              <a:t>SPDX-License-Identifier: FSF All Permissive License</a:t>
            </a:r>
          </a:p>
        </p:txBody>
      </p:sp>
      <p:sp>
        <p:nvSpPr>
          <p:cNvPr id="5" name="Espace réservé du numéro de diapositive 4">
            <a:extLst>
              <a:ext uri="{FF2B5EF4-FFF2-40B4-BE49-F238E27FC236}">
                <a16:creationId xmlns:a16="http://schemas.microsoft.com/office/drawing/2014/main" id="{78DF2854-E1E4-82BD-B5C3-CB8E8A54C164}"/>
              </a:ext>
            </a:extLst>
          </p:cNvPr>
          <p:cNvSpPr>
            <a:spLocks noGrp="1"/>
          </p:cNvSpPr>
          <p:nvPr>
            <p:ph type="sldNum" sz="quarter" idx="12"/>
          </p:nvPr>
        </p:nvSpPr>
        <p:spPr/>
        <p:txBody>
          <a:bodyPr/>
          <a:lstStyle/>
          <a:p>
            <a:fld id="{273A0318-FDCF-4CF6-A352-E5F487A29EA0}" type="slidenum">
              <a:rPr lang="en-US" smtClean="0"/>
              <a:pPr/>
              <a:t>1</a:t>
            </a:fld>
            <a:r>
              <a:rPr lang="en-US" dirty="0"/>
              <a:t> / 18</a:t>
            </a:r>
          </a:p>
        </p:txBody>
      </p:sp>
      <p:sp>
        <p:nvSpPr>
          <p:cNvPr id="11" name="TextBox 10">
            <a:extLst>
              <a:ext uri="{FF2B5EF4-FFF2-40B4-BE49-F238E27FC236}">
                <a16:creationId xmlns:a16="http://schemas.microsoft.com/office/drawing/2014/main" id="{A4DEE42D-D5CB-38B2-C84B-32F768BA74E1}"/>
              </a:ext>
            </a:extLst>
          </p:cNvPr>
          <p:cNvSpPr txBox="1"/>
          <p:nvPr/>
        </p:nvSpPr>
        <p:spPr>
          <a:xfrm>
            <a:off x="509918" y="3273785"/>
            <a:ext cx="8298180" cy="3000821"/>
          </a:xfrm>
          <a:prstGeom prst="rect">
            <a:avLst/>
          </a:prstGeom>
          <a:noFill/>
        </p:spPr>
        <p:txBody>
          <a:bodyPr wrap="square" rtlCol="0">
            <a:spAutoFit/>
          </a:bodyPr>
          <a:lstStyle/>
          <a:p>
            <a:r>
              <a:rPr lang="en-US" sz="700" noProof="1">
                <a:solidFill>
                  <a:schemeClr val="bg1">
                    <a:lumMod val="65000"/>
                  </a:schemeClr>
                </a:solidFill>
                <a:latin typeface="Consolas" panose="020B0609020204030204" pitchFamily="49" charset="0"/>
              </a:rPr>
              <a:t>SQL_ID 6um9z82ayj75t, child number 0</a:t>
            </a:r>
          </a:p>
          <a:p>
            <a:r>
              <a:rPr lang="en-US" sz="700" noProof="1">
                <a:solidFill>
                  <a:schemeClr val="bg1">
                    <a:lumMod val="65000"/>
                  </a:schemeClr>
                </a:solidFill>
                <a:latin typeface="Consolas" panose="020B0609020204030204" pitchFamily="49" charset="0"/>
              </a:rPr>
              <a:t>Plan hash value: 1743992561</a:t>
            </a:r>
          </a:p>
          <a:p>
            <a:endParaRPr lang="en-US" sz="700" noProof="1">
              <a:solidFill>
                <a:schemeClr val="bg1">
                  <a:lumMod val="65000"/>
                </a:schemeClr>
              </a:solidFill>
              <a:latin typeface="Consolas" panose="020B0609020204030204" pitchFamily="49" charset="0"/>
            </a:endParaRPr>
          </a:p>
          <a:p>
            <a:r>
              <a:rPr lang="en-US" sz="700" noProof="1">
                <a:solidFill>
                  <a:schemeClr val="bg1">
                    <a:lumMod val="65000"/>
                  </a:schemeClr>
                </a:solidFill>
                <a:latin typeface="Consolas" panose="020B0609020204030204" pitchFamily="49" charset="0"/>
              </a:rPr>
              <a:t>-------------------------------------------------------------------------------------------------------------------------------------------------------------------</a:t>
            </a:r>
          </a:p>
          <a:p>
            <a:r>
              <a:rPr lang="en-US" sz="700" noProof="1">
                <a:solidFill>
                  <a:schemeClr val="bg1">
                    <a:lumMod val="65000"/>
                  </a:schemeClr>
                </a:solidFill>
                <a:latin typeface="Consolas" panose="020B0609020204030204" pitchFamily="49" charset="0"/>
              </a:rPr>
              <a:t>| Id  | Operation                      | Name        | Starts | E-Rows |E-Bytes| Cost (%CPU)| E-Time   | A-Rows |   A-Time   | Buffers |  OMem |  1Mem | Used-Mem |</a:t>
            </a:r>
          </a:p>
          <a:p>
            <a:r>
              <a:rPr lang="en-US" sz="700" noProof="1">
                <a:solidFill>
                  <a:schemeClr val="bg1">
                    <a:lumMod val="65000"/>
                  </a:schemeClr>
                </a:solidFill>
                <a:latin typeface="Consolas" panose="020B0609020204030204" pitchFamily="49" charset="0"/>
              </a:rPr>
              <a:t>-------------------------------------------------------------------------------------------------------------------------------------------------------------------</a:t>
            </a:r>
          </a:p>
          <a:p>
            <a:r>
              <a:rPr lang="en-US" sz="700" noProof="1">
                <a:solidFill>
                  <a:schemeClr val="bg1">
                    <a:lumMod val="65000"/>
                  </a:schemeClr>
                </a:solidFill>
                <a:latin typeface="Consolas" panose="020B0609020204030204" pitchFamily="49" charset="0"/>
              </a:rPr>
              <a:t>|   0 | SELECT STATEMENT               |             |      1 |        |       |    12 (100)|          |      2 |00:00:00.01 |      21 |       |       |          |</a:t>
            </a:r>
          </a:p>
          <a:p>
            <a:r>
              <a:rPr lang="en-US" sz="700" noProof="1">
                <a:solidFill>
                  <a:schemeClr val="bg1">
                    <a:lumMod val="65000"/>
                  </a:schemeClr>
                </a:solidFill>
                <a:latin typeface="Consolas" panose="020B0609020204030204" pitchFamily="49" charset="0"/>
              </a:rPr>
              <a:t>|*  1 |  HASH JOIN                     |             |      1 |      7 |   511 |    12   (9)| 00:00:01 |      2 |00:00:00.01 |      21 |  1106K|  1106K|  536K (0)|</a:t>
            </a:r>
          </a:p>
          <a:p>
            <a:r>
              <a:rPr lang="en-US" sz="700" noProof="1">
                <a:solidFill>
                  <a:schemeClr val="bg1">
                    <a:lumMod val="65000"/>
                  </a:schemeClr>
                </a:solidFill>
                <a:latin typeface="Consolas" panose="020B0609020204030204" pitchFamily="49" charset="0"/>
              </a:rPr>
              <a:t>|*  2 |   HASH JOIN                    |             |      1 |      7 |   427 |     9  (12)| 00:00:01 |      2 |00:00:00.01 |      14 |  1106K|  1106K|  553K (0)|</a:t>
            </a:r>
          </a:p>
          <a:p>
            <a:r>
              <a:rPr lang="en-US" sz="700" noProof="1">
                <a:solidFill>
                  <a:schemeClr val="bg1">
                    <a:lumMod val="65000"/>
                  </a:schemeClr>
                </a:solidFill>
                <a:latin typeface="Consolas" panose="020B0609020204030204" pitchFamily="49" charset="0"/>
              </a:rPr>
              <a:t>|   3 |    MERGE JOIN                  |             |      1 |      7 |   378 |     6  (17)| 00:00:01 |      2 |00:00:00.01 |       8 |       |       |          |</a:t>
            </a:r>
          </a:p>
          <a:p>
            <a:r>
              <a:rPr lang="en-US" sz="700" noProof="1">
                <a:solidFill>
                  <a:schemeClr val="bg1">
                    <a:lumMod val="65000"/>
                  </a:schemeClr>
                </a:solidFill>
                <a:latin typeface="Consolas" panose="020B0609020204030204" pitchFamily="49" charset="0"/>
              </a:rPr>
              <a:t>|   4 |     TABLE ACCESS BY INDEX ROWID| JOBS        |      1 |     19 |   513 |     2   (0)| 00:00:01 |     19 |00:00:00.01 |       2 |       |       |          |</a:t>
            </a:r>
          </a:p>
          <a:p>
            <a:r>
              <a:rPr lang="en-US" sz="700" noProof="1">
                <a:solidFill>
                  <a:schemeClr val="bg1">
                    <a:lumMod val="65000"/>
                  </a:schemeClr>
                </a:solidFill>
                <a:latin typeface="Consolas" panose="020B0609020204030204" pitchFamily="49" charset="0"/>
              </a:rPr>
              <a:t>|   5 |      INDEX FULL SCAN           | JOB_ID_PK   |      1 |     19 |       |     1   (0)| 00:00:01 |     19 |00:00:00.01 |       1 |       |       |          |</a:t>
            </a:r>
          </a:p>
          <a:p>
            <a:r>
              <a:rPr lang="en-US" sz="700" noProof="1">
                <a:solidFill>
                  <a:schemeClr val="bg1">
                    <a:lumMod val="65000"/>
                  </a:schemeClr>
                </a:solidFill>
                <a:latin typeface="Consolas" panose="020B0609020204030204" pitchFamily="49" charset="0"/>
              </a:rPr>
              <a:t>|*  6 |     FILTER                     |             |     19 |        |       |            |          |      2 |00:00:00.01 |       6 |       |       |          |</a:t>
            </a:r>
          </a:p>
          <a:p>
            <a:r>
              <a:rPr lang="en-US" sz="700" noProof="1">
                <a:solidFill>
                  <a:schemeClr val="bg1">
                    <a:lumMod val="65000"/>
                  </a:schemeClr>
                </a:solidFill>
                <a:latin typeface="Consolas" panose="020B0609020204030204" pitchFamily="49" charset="0"/>
              </a:rPr>
              <a:t>|*  7 |      SORT JOIN                 |             |     19 |    107 |  2889 |     4  (25)| 00:00:01 |    107 |00:00:00.01 |       6 | 15360 | 15360 |14336  (0)|</a:t>
            </a:r>
          </a:p>
          <a:p>
            <a:r>
              <a:rPr lang="en-US" sz="700" noProof="1">
                <a:solidFill>
                  <a:schemeClr val="bg1">
                    <a:lumMod val="65000"/>
                  </a:schemeClr>
                </a:solidFill>
                <a:latin typeface="Consolas" panose="020B0609020204030204" pitchFamily="49" charset="0"/>
              </a:rPr>
              <a:t>|   8 |       TABLE ACCESS FULL        | EMPLOYEES   |      1 |    107 |  2889 |     3   (0)| 00:00:01 |    107 |00:00:00.01 |       6 |       |       |          |</a:t>
            </a:r>
          </a:p>
          <a:p>
            <a:r>
              <a:rPr lang="en-US" sz="700" noProof="1">
                <a:solidFill>
                  <a:schemeClr val="bg1">
                    <a:lumMod val="65000"/>
                  </a:schemeClr>
                </a:solidFill>
                <a:latin typeface="Consolas" panose="020B0609020204030204" pitchFamily="49" charset="0"/>
              </a:rPr>
              <a:t>|   9 |    TABLE ACCESS FULL           | DEPARTMENTS |      1 |     27 |   189 |     3   (0)| 00:00:01 |     27 |00:00:00.01 |       6 |       |       |          |</a:t>
            </a:r>
          </a:p>
          <a:p>
            <a:r>
              <a:rPr lang="en-US" sz="700" noProof="1">
                <a:solidFill>
                  <a:schemeClr val="bg1">
                    <a:lumMod val="65000"/>
                  </a:schemeClr>
                </a:solidFill>
                <a:latin typeface="Consolas" panose="020B0609020204030204" pitchFamily="49" charset="0"/>
              </a:rPr>
              <a:t>|  10 |   TABLE ACCESS FULL            | LOCATIONS   |      1 |     23 |   276 |     3   (0)| 00:00:01 |     23 |00:00:00.01 |       7 |       |       |          |</a:t>
            </a:r>
          </a:p>
          <a:p>
            <a:r>
              <a:rPr lang="en-US" sz="700" noProof="1">
                <a:solidFill>
                  <a:schemeClr val="bg1">
                    <a:lumMod val="65000"/>
                  </a:schemeClr>
                </a:solidFill>
                <a:latin typeface="Consolas" panose="020B0609020204030204" pitchFamily="49" charset="0"/>
              </a:rPr>
              <a:t>-------------------------------------------------------------------------------------------------------------------------------------------------------------------</a:t>
            </a:r>
          </a:p>
          <a:p>
            <a:endParaRPr lang="en-US" sz="700" noProof="1">
              <a:solidFill>
                <a:schemeClr val="bg1">
                  <a:lumMod val="65000"/>
                </a:schemeClr>
              </a:solidFill>
              <a:latin typeface="Consolas" panose="020B0609020204030204" pitchFamily="49" charset="0"/>
            </a:endParaRPr>
          </a:p>
          <a:p>
            <a:r>
              <a:rPr lang="en-US" sz="700" noProof="1">
                <a:solidFill>
                  <a:schemeClr val="bg1">
                    <a:lumMod val="65000"/>
                  </a:schemeClr>
                </a:solidFill>
                <a:latin typeface="Consolas" panose="020B0609020204030204" pitchFamily="49" charset="0"/>
              </a:rPr>
              <a:t>Predicate Information (identified by operation id):</a:t>
            </a:r>
          </a:p>
          <a:p>
            <a:r>
              <a:rPr lang="en-US" sz="700" noProof="1">
                <a:solidFill>
                  <a:schemeClr val="bg1">
                    <a:lumMod val="65000"/>
                  </a:schemeClr>
                </a:solidFill>
                <a:latin typeface="Consolas" panose="020B0609020204030204" pitchFamily="49" charset="0"/>
              </a:rPr>
              <a:t>---------------------------------------------------</a:t>
            </a:r>
          </a:p>
          <a:p>
            <a:endParaRPr lang="en-US" sz="700" noProof="1">
              <a:solidFill>
                <a:schemeClr val="bg1">
                  <a:lumMod val="65000"/>
                </a:schemeClr>
              </a:solidFill>
              <a:latin typeface="Consolas" panose="020B0609020204030204" pitchFamily="49" charset="0"/>
            </a:endParaRPr>
          </a:p>
          <a:p>
            <a:r>
              <a:rPr lang="en-US" sz="700" noProof="1">
                <a:solidFill>
                  <a:schemeClr val="bg1">
                    <a:lumMod val="65000"/>
                  </a:schemeClr>
                </a:solidFill>
                <a:latin typeface="Consolas" panose="020B0609020204030204" pitchFamily="49" charset="0"/>
              </a:rPr>
              <a:t>   1 - access("DEP"."LOCATION_ID"="LOC"."LOCATION_ID")</a:t>
            </a:r>
          </a:p>
          <a:p>
            <a:r>
              <a:rPr lang="en-US" sz="700" noProof="1">
                <a:solidFill>
                  <a:schemeClr val="bg1">
                    <a:lumMod val="65000"/>
                  </a:schemeClr>
                </a:solidFill>
                <a:latin typeface="Consolas" panose="020B0609020204030204" pitchFamily="49" charset="0"/>
              </a:rPr>
              <a:t>   2 - access("EMP"."DEPARTMENT_ID"="DEP"."DEPARTMENT_ID")</a:t>
            </a:r>
          </a:p>
          <a:p>
            <a:r>
              <a:rPr lang="en-US" sz="700" noProof="1">
                <a:solidFill>
                  <a:schemeClr val="bg1">
                    <a:lumMod val="65000"/>
                  </a:schemeClr>
                </a:solidFill>
                <a:latin typeface="Consolas" panose="020B0609020204030204" pitchFamily="49" charset="0"/>
              </a:rPr>
              <a:t>   6 - filter(("EMP"."EMAIL"='HBROWN' OR "JOB"."JOB_ID"='HR_REP'))</a:t>
            </a:r>
          </a:p>
          <a:p>
            <a:r>
              <a:rPr lang="en-US" sz="700" noProof="1">
                <a:solidFill>
                  <a:schemeClr val="bg1">
                    <a:lumMod val="65000"/>
                  </a:schemeClr>
                </a:solidFill>
                <a:latin typeface="Consolas" panose="020B0609020204030204" pitchFamily="49" charset="0"/>
              </a:rPr>
              <a:t>   7 - access("JOB"."JOB_ID"="EMP"."JOB_ID")</a:t>
            </a:r>
          </a:p>
          <a:p>
            <a:r>
              <a:rPr lang="en-US" sz="700" noProof="1">
                <a:solidFill>
                  <a:schemeClr val="bg1">
                    <a:lumMod val="65000"/>
                  </a:schemeClr>
                </a:solidFill>
                <a:latin typeface="Consolas" panose="020B0609020204030204" pitchFamily="49" charset="0"/>
              </a:rPr>
              <a:t>       filter("JOB"."JOB_ID"="EMP"."JOB_ID")</a:t>
            </a:r>
          </a:p>
        </p:txBody>
      </p:sp>
      <p:sp>
        <p:nvSpPr>
          <p:cNvPr id="16" name="TextBox 15">
            <a:extLst>
              <a:ext uri="{FF2B5EF4-FFF2-40B4-BE49-F238E27FC236}">
                <a16:creationId xmlns:a16="http://schemas.microsoft.com/office/drawing/2014/main" id="{CB4CFE0B-36FE-7706-337B-7B1B8A139FF6}"/>
              </a:ext>
            </a:extLst>
          </p:cNvPr>
          <p:cNvSpPr txBox="1"/>
          <p:nvPr/>
        </p:nvSpPr>
        <p:spPr>
          <a:xfrm>
            <a:off x="1101090" y="2352704"/>
            <a:ext cx="6865620" cy="830997"/>
          </a:xfrm>
          <a:prstGeom prst="rect">
            <a:avLst/>
          </a:prstGeom>
          <a:noFill/>
        </p:spPr>
        <p:txBody>
          <a:bodyPr wrap="square" rtlCol="0">
            <a:spAutoFit/>
          </a:bodyPr>
          <a:lstStyle/>
          <a:p>
            <a:r>
              <a:rPr lang="en-US" sz="4400" noProof="1">
                <a:ln w="9525">
                  <a:solidFill>
                    <a:schemeClr val="tx2">
                      <a:lumMod val="90000"/>
                      <a:lumOff val="10000"/>
                    </a:schemeClr>
                  </a:solidFill>
                </a:ln>
                <a:solidFill>
                  <a:schemeClr val="tx2">
                    <a:lumMod val="25000"/>
                    <a:lumOff val="75000"/>
                  </a:schemeClr>
                </a:solidFill>
                <a:effectLst>
                  <a:outerShdw blurRad="38100" dist="38100" dir="2400000" algn="bl" rotWithShape="0">
                    <a:prstClr val="black">
                      <a:alpha val="60000"/>
                    </a:prstClr>
                  </a:outerShdw>
                </a:effectLst>
                <a:latin typeface="Bierstadt" panose="020B0004020202020204"/>
              </a:rPr>
              <a:t>Shh! </a:t>
            </a:r>
            <a:r>
              <a:rPr lang="en-US" sz="4800" noProof="1">
                <a:ln w="9525">
                  <a:solidFill>
                    <a:schemeClr val="tx2">
                      <a:lumMod val="90000"/>
                      <a:lumOff val="10000"/>
                    </a:schemeClr>
                  </a:solidFill>
                </a:ln>
                <a:solidFill>
                  <a:schemeClr val="tx2">
                    <a:lumMod val="25000"/>
                    <a:lumOff val="75000"/>
                  </a:schemeClr>
                </a:solidFill>
                <a:effectLst>
                  <a:outerShdw blurRad="38100" dist="38100" dir="2400000" algn="bl" rotWithShape="0">
                    <a:prstClr val="black">
                      <a:alpha val="60000"/>
                    </a:prstClr>
                  </a:outerShdw>
                </a:effectLst>
                <a:latin typeface="Bierstadt" panose="020B0004020202020204"/>
              </a:rPr>
              <a:t>We Have a [SQL] Plan</a:t>
            </a:r>
          </a:p>
        </p:txBody>
      </p:sp>
      <p:sp>
        <p:nvSpPr>
          <p:cNvPr id="17" name="TextBox 16">
            <a:extLst>
              <a:ext uri="{FF2B5EF4-FFF2-40B4-BE49-F238E27FC236}">
                <a16:creationId xmlns:a16="http://schemas.microsoft.com/office/drawing/2014/main" id="{544FFE7D-A8A7-AA83-B59F-48ACFC7CB248}"/>
              </a:ext>
            </a:extLst>
          </p:cNvPr>
          <p:cNvSpPr txBox="1"/>
          <p:nvPr/>
        </p:nvSpPr>
        <p:spPr>
          <a:xfrm>
            <a:off x="509918" y="403225"/>
            <a:ext cx="4023982" cy="2031325"/>
          </a:xfrm>
          <a:prstGeom prst="rect">
            <a:avLst/>
          </a:prstGeom>
          <a:noFill/>
        </p:spPr>
        <p:txBody>
          <a:bodyPr wrap="square" rtlCol="0">
            <a:spAutoFit/>
          </a:bodyPr>
          <a:lstStyle/>
          <a:p>
            <a:r>
              <a:rPr lang="en-US" sz="700" noProof="1">
                <a:solidFill>
                  <a:schemeClr val="bg1">
                    <a:lumMod val="65000"/>
                  </a:schemeClr>
                </a:solidFill>
                <a:latin typeface="Consolas" panose="020B0609020204030204" pitchFamily="49" charset="0"/>
              </a:rPr>
              <a:t>select /*+ full(dep) full(loc) */</a:t>
            </a:r>
          </a:p>
          <a:p>
            <a:r>
              <a:rPr lang="en-US" sz="700" noProof="1">
                <a:solidFill>
                  <a:schemeClr val="bg1">
                    <a:lumMod val="65000"/>
                  </a:schemeClr>
                </a:solidFill>
                <a:latin typeface="Consolas" panose="020B0609020204030204" pitchFamily="49" charset="0"/>
              </a:rPr>
              <a:t>       emp.last_name, job.job_title, loc.city</a:t>
            </a:r>
          </a:p>
          <a:p>
            <a:r>
              <a:rPr lang="en-US" sz="700" noProof="1">
                <a:solidFill>
                  <a:schemeClr val="bg1">
                    <a:lumMod val="65000"/>
                  </a:schemeClr>
                </a:solidFill>
                <a:latin typeface="Consolas" panose="020B0609020204030204" pitchFamily="49" charset="0"/>
              </a:rPr>
              <a:t>  from jobs job,</a:t>
            </a:r>
          </a:p>
          <a:p>
            <a:r>
              <a:rPr lang="en-US" sz="700" noProof="1">
                <a:solidFill>
                  <a:schemeClr val="bg1">
                    <a:lumMod val="65000"/>
                  </a:schemeClr>
                </a:solidFill>
                <a:latin typeface="Consolas" panose="020B0609020204030204" pitchFamily="49" charset="0"/>
              </a:rPr>
              <a:t>       employees emp,</a:t>
            </a:r>
          </a:p>
          <a:p>
            <a:r>
              <a:rPr lang="en-US" sz="700" noProof="1">
                <a:solidFill>
                  <a:schemeClr val="bg1">
                    <a:lumMod val="65000"/>
                  </a:schemeClr>
                </a:solidFill>
                <a:latin typeface="Consolas" panose="020B0609020204030204" pitchFamily="49" charset="0"/>
              </a:rPr>
              <a:t>       departments dep,</a:t>
            </a:r>
          </a:p>
          <a:p>
            <a:r>
              <a:rPr lang="en-US" sz="700" noProof="1">
                <a:solidFill>
                  <a:schemeClr val="bg1">
                    <a:lumMod val="65000"/>
                  </a:schemeClr>
                </a:solidFill>
                <a:latin typeface="Consolas" panose="020B0609020204030204" pitchFamily="49" charset="0"/>
              </a:rPr>
              <a:t>       locations loc</a:t>
            </a:r>
          </a:p>
          <a:p>
            <a:r>
              <a:rPr lang="en-US" sz="700" noProof="1">
                <a:solidFill>
                  <a:schemeClr val="bg1">
                    <a:lumMod val="65000"/>
                  </a:schemeClr>
                </a:solidFill>
                <a:latin typeface="Consolas" panose="020B0609020204030204" pitchFamily="49" charset="0"/>
              </a:rPr>
              <a:t> where job.job_id = emp.job_id</a:t>
            </a:r>
          </a:p>
          <a:p>
            <a:r>
              <a:rPr lang="en-US" sz="700" noProof="1">
                <a:solidFill>
                  <a:schemeClr val="bg1">
                    <a:lumMod val="65000"/>
                  </a:schemeClr>
                </a:solidFill>
                <a:latin typeface="Consolas" panose="020B0609020204030204" pitchFamily="49" charset="0"/>
              </a:rPr>
              <a:t>   and emp.department_id = dep.department_id</a:t>
            </a:r>
          </a:p>
          <a:p>
            <a:r>
              <a:rPr lang="en-US" sz="700" noProof="1">
                <a:solidFill>
                  <a:schemeClr val="bg1">
                    <a:lumMod val="65000"/>
                  </a:schemeClr>
                </a:solidFill>
                <a:latin typeface="Consolas" panose="020B0609020204030204" pitchFamily="49" charset="0"/>
              </a:rPr>
              <a:t>   and dep.location_id = loc.location_id</a:t>
            </a:r>
          </a:p>
          <a:p>
            <a:r>
              <a:rPr lang="en-US" sz="700" noProof="1">
                <a:solidFill>
                  <a:schemeClr val="bg1">
                    <a:lumMod val="65000"/>
                  </a:schemeClr>
                </a:solidFill>
                <a:latin typeface="Consolas" panose="020B0609020204030204" pitchFamily="49" charset="0"/>
              </a:rPr>
              <a:t>   and (emp.email = 'HBROWN' or job.job_id = 'HR_REP');</a:t>
            </a:r>
          </a:p>
          <a:p>
            <a:endParaRPr lang="en-US" sz="700" noProof="1">
              <a:solidFill>
                <a:schemeClr val="bg1">
                  <a:lumMod val="65000"/>
                </a:schemeClr>
              </a:solidFill>
              <a:latin typeface="Consolas" panose="020B0609020204030204" pitchFamily="49" charset="0"/>
            </a:endParaRPr>
          </a:p>
          <a:p>
            <a:endParaRPr lang="en-US" sz="700" noProof="1">
              <a:solidFill>
                <a:schemeClr val="bg1">
                  <a:lumMod val="65000"/>
                </a:schemeClr>
              </a:solidFill>
              <a:latin typeface="Consolas" panose="020B0609020204030204" pitchFamily="49" charset="0"/>
            </a:endParaRPr>
          </a:p>
          <a:p>
            <a:r>
              <a:rPr lang="en-US" sz="700" noProof="1">
                <a:solidFill>
                  <a:schemeClr val="bg1">
                    <a:lumMod val="65000"/>
                  </a:schemeClr>
                </a:solidFill>
                <a:latin typeface="Consolas" panose="020B0609020204030204" pitchFamily="49" charset="0"/>
              </a:rPr>
              <a:t>LAST_NAME       JOB_TITLE                           CITY</a:t>
            </a:r>
          </a:p>
          <a:p>
            <a:r>
              <a:rPr lang="en-US" sz="700" noProof="1">
                <a:solidFill>
                  <a:schemeClr val="bg1">
                    <a:lumMod val="65000"/>
                  </a:schemeClr>
                </a:solidFill>
                <a:latin typeface="Consolas" panose="020B0609020204030204" pitchFamily="49" charset="0"/>
              </a:rPr>
              <a:t>--------------- ----------------------------------- --------------------</a:t>
            </a:r>
          </a:p>
          <a:p>
            <a:r>
              <a:rPr lang="en-US" sz="700" noProof="1">
                <a:solidFill>
                  <a:schemeClr val="bg1">
                    <a:lumMod val="65000"/>
                  </a:schemeClr>
                </a:solidFill>
                <a:latin typeface="Consolas" panose="020B0609020204030204" pitchFamily="49" charset="0"/>
              </a:rPr>
              <a:t>Jacobs          Human Resources Representative      London</a:t>
            </a:r>
          </a:p>
          <a:p>
            <a:r>
              <a:rPr lang="en-US" sz="700" noProof="1">
                <a:solidFill>
                  <a:schemeClr val="bg1">
                    <a:lumMod val="65000"/>
                  </a:schemeClr>
                </a:solidFill>
                <a:latin typeface="Consolas" panose="020B0609020204030204" pitchFamily="49" charset="0"/>
              </a:rPr>
              <a:t>Brown           Public Relations Representative     Munich</a:t>
            </a:r>
          </a:p>
          <a:p>
            <a:endParaRPr lang="en-US" sz="700" noProof="1">
              <a:solidFill>
                <a:schemeClr val="bg1">
                  <a:lumMod val="65000"/>
                </a:schemeClr>
              </a:solidFill>
              <a:latin typeface="Consolas" panose="020B0609020204030204" pitchFamily="49" charset="0"/>
            </a:endParaRPr>
          </a:p>
          <a:p>
            <a:r>
              <a:rPr lang="en-US" sz="700" noProof="1">
                <a:solidFill>
                  <a:schemeClr val="bg1">
                    <a:lumMod val="65000"/>
                  </a:schemeClr>
                </a:solidFill>
                <a:latin typeface="Consolas" panose="020B0609020204030204" pitchFamily="49" charset="0"/>
              </a:rPr>
              <a:t>2 rows selected.</a:t>
            </a:r>
          </a:p>
        </p:txBody>
      </p:sp>
    </p:spTree>
    <p:extLst>
      <p:ext uri="{BB962C8B-B14F-4D97-AF65-F5344CB8AC3E}">
        <p14:creationId xmlns:p14="http://schemas.microsoft.com/office/powerpoint/2010/main" val="81974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20079-E478-B394-20DE-A4CCC3B9BCA5}"/>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9C92B50A-1810-E79F-A844-C48B683BE72C}"/>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2084A850-6018-7E64-EFB2-E5BAF4EF6C25}"/>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BC1F93ED-8AC1-49E0-59DB-B32AC135E024}"/>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SQL Dev. </a:t>
            </a:r>
            <a:r>
              <a:rPr lang="en-US" sz="1800" noProof="1">
                <a:solidFill>
                  <a:srgbClr val="0E2841">
                    <a:lumMod val="75000"/>
                    <a:lumOff val="25000"/>
                  </a:srgbClr>
                </a:solidFill>
                <a:latin typeface="Bahnschrift" panose="020B0502040204020203" pitchFamily="34" charset="0"/>
              </a:rPr>
              <a:t>t</a:t>
            </a: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ip: use code templates to save typing</a:t>
            </a:r>
            <a:endParaRPr kumimoji="0" lang="en-US" sz="900"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p:txBody>
      </p:sp>
      <p:sp>
        <p:nvSpPr>
          <p:cNvPr id="7" name="Content Placeholder 6">
            <a:extLst>
              <a:ext uri="{FF2B5EF4-FFF2-40B4-BE49-F238E27FC236}">
                <a16:creationId xmlns:a16="http://schemas.microsoft.com/office/drawing/2014/main" id="{71A2FC8B-FDAF-83CF-773C-D546C7C45208}"/>
              </a:ext>
            </a:extLst>
          </p:cNvPr>
          <p:cNvSpPr>
            <a:spLocks noGrp="1"/>
          </p:cNvSpPr>
          <p:nvPr>
            <p:ph idx="1"/>
          </p:nvPr>
        </p:nvSpPr>
        <p:spPr>
          <a:xfrm>
            <a:off x="366226" y="537210"/>
            <a:ext cx="8453535" cy="5783579"/>
          </a:xfrm>
        </p:spPr>
        <p:txBody>
          <a:bodyPr>
            <a:normAutofit/>
          </a:bodyPr>
          <a:lstStyle/>
          <a:p>
            <a:pPr marL="0" indent="0">
              <a:buNone/>
            </a:pPr>
            <a:endParaRPr lang="fr-FR" sz="1500" noProof="0" dirty="0"/>
          </a:p>
          <a:p>
            <a:pPr marL="0" indent="0">
              <a:buNone/>
            </a:pPr>
            <a:endParaRPr lang="fr-FR" sz="1500" dirty="0"/>
          </a:p>
          <a:p>
            <a:pPr marL="0" indent="0">
              <a:buNone/>
            </a:pPr>
            <a:endParaRPr lang="fr-FR" sz="1500" noProof="0" dirty="0"/>
          </a:p>
          <a:p>
            <a:pPr marL="0" indent="0">
              <a:buNone/>
            </a:pPr>
            <a:endParaRPr lang="fr-FR" sz="1500" dirty="0"/>
          </a:p>
          <a:p>
            <a:pPr marL="0" indent="0">
              <a:buNone/>
            </a:pPr>
            <a:endParaRPr lang="fr-FR" sz="1500" noProof="0" dirty="0"/>
          </a:p>
          <a:p>
            <a:pPr marL="0" indent="0">
              <a:buNone/>
            </a:pPr>
            <a:endParaRPr lang="fr-FR" sz="1500" dirty="0"/>
          </a:p>
          <a:p>
            <a:pPr marL="0" indent="0">
              <a:buNone/>
            </a:pPr>
            <a:endParaRPr lang="fr-FR" sz="1500" noProof="0" dirty="0"/>
          </a:p>
          <a:p>
            <a:pPr marL="0" marR="0" lvl="0" indent="0" algn="l" defTabSz="914400" rtl="0" eaLnBrk="1" fontAlgn="auto" latinLnBrk="0" hangingPunct="1">
              <a:lnSpc>
                <a:spcPct val="90000"/>
              </a:lnSpc>
              <a:spcBef>
                <a:spcPts val="150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bg2">
                    <a:lumMod val="50000"/>
                  </a:schemeClr>
                </a:solidFill>
                <a:effectLst/>
                <a:uLnTx/>
                <a:uFillTx/>
                <a:latin typeface="Bierstadt" panose="020B0004020202020204" pitchFamily="34" charset="0"/>
                <a:ea typeface="+mn-ea"/>
                <a:cs typeface="+mn-cs"/>
              </a:rPr>
              <a:t>(Stored in: %APPDATA%\SQL Developer\CodeTemplate.xml)</a:t>
            </a:r>
          </a:p>
          <a:p>
            <a:pPr marL="0" indent="0">
              <a:buNone/>
            </a:pPr>
            <a:r>
              <a:rPr lang="en-US" sz="1400" dirty="0"/>
              <a:t>Choose Ids which are:</a:t>
            </a:r>
          </a:p>
          <a:p>
            <a:pPr marL="403225">
              <a:spcBef>
                <a:spcPts val="300"/>
              </a:spcBef>
              <a:buFont typeface="+mj-lt"/>
              <a:buAutoNum type="romanLcPeriod"/>
            </a:pPr>
            <a:r>
              <a:rPr lang="en-US" sz="1400" dirty="0"/>
              <a:t>easy to remind &amp; type</a:t>
            </a:r>
          </a:p>
          <a:p>
            <a:pPr marL="174625" indent="0">
              <a:spcBef>
                <a:spcPts val="100"/>
              </a:spcBef>
              <a:buNone/>
            </a:pPr>
            <a:r>
              <a:rPr lang="en-US" sz="1400" dirty="0"/>
              <a:t>And:</a:t>
            </a:r>
          </a:p>
          <a:p>
            <a:pPr marL="403225" indent="-230188">
              <a:spcBef>
                <a:spcPts val="100"/>
              </a:spcBef>
              <a:buFont typeface="+mj-lt"/>
              <a:buAutoNum type="romanLcPeriod" startAt="2"/>
            </a:pPr>
            <a:r>
              <a:rPr lang="en-US" sz="1400" dirty="0"/>
              <a:t>which work well with auto-completion </a:t>
            </a:r>
            <a:r>
              <a:rPr lang="en-US" sz="1200" dirty="0">
                <a:solidFill>
                  <a:schemeClr val="bg2">
                    <a:lumMod val="25000"/>
                  </a:schemeClr>
                </a:solidFill>
              </a:rPr>
              <a:t>(so you just type a prefix, then Alt + Space)</a:t>
            </a:r>
          </a:p>
          <a:p>
            <a:pPr marL="0" indent="0">
              <a:spcBef>
                <a:spcPts val="300"/>
              </a:spcBef>
              <a:buNone/>
            </a:pPr>
            <a:endParaRPr lang="en-US" sz="1300" dirty="0">
              <a:solidFill>
                <a:schemeClr val="bg2">
                  <a:lumMod val="25000"/>
                </a:schemeClr>
              </a:solidFill>
            </a:endParaRPr>
          </a:p>
          <a:p>
            <a:pPr marL="0" indent="0">
              <a:spcBef>
                <a:spcPts val="300"/>
              </a:spcBef>
              <a:buNone/>
            </a:pPr>
            <a:endParaRPr lang="en-US" sz="1500" dirty="0"/>
          </a:p>
        </p:txBody>
      </p:sp>
      <p:pic>
        <p:nvPicPr>
          <p:cNvPr id="9" name="Picture 8">
            <a:extLst>
              <a:ext uri="{FF2B5EF4-FFF2-40B4-BE49-F238E27FC236}">
                <a16:creationId xmlns:a16="http://schemas.microsoft.com/office/drawing/2014/main" id="{0AA3CC3A-38D2-2003-57B6-C25F442CD3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627" y="596894"/>
            <a:ext cx="7276190" cy="2316190"/>
          </a:xfrm>
          <a:prstGeom prst="rect">
            <a:avLst/>
          </a:prstGeom>
        </p:spPr>
      </p:pic>
      <p:graphicFrame>
        <p:nvGraphicFramePr>
          <p:cNvPr id="15" name="Table 14">
            <a:extLst>
              <a:ext uri="{FF2B5EF4-FFF2-40B4-BE49-F238E27FC236}">
                <a16:creationId xmlns:a16="http://schemas.microsoft.com/office/drawing/2014/main" id="{DF9774E9-336D-7BFE-B1D4-F383527266CF}"/>
              </a:ext>
            </a:extLst>
          </p:cNvPr>
          <p:cNvGraphicFramePr>
            <a:graphicFrameLocks noGrp="1"/>
          </p:cNvGraphicFramePr>
          <p:nvPr>
            <p:extLst>
              <p:ext uri="{D42A27DB-BD31-4B8C-83A1-F6EECF244321}">
                <p14:modId xmlns:p14="http://schemas.microsoft.com/office/powerpoint/2010/main" val="2863701548"/>
              </p:ext>
            </p:extLst>
          </p:nvPr>
        </p:nvGraphicFramePr>
        <p:xfrm>
          <a:off x="438627" y="4296728"/>
          <a:ext cx="6167913" cy="1737360"/>
        </p:xfrm>
        <a:graphic>
          <a:graphicData uri="http://schemas.openxmlformats.org/drawingml/2006/table">
            <a:tbl>
              <a:tblPr firstRow="1" firstCol="1" bandRow="1">
                <a:tableStyleId>{5940675A-B579-460E-94D1-54222C63F5DA}</a:tableStyleId>
              </a:tblPr>
              <a:tblGrid>
                <a:gridCol w="864393">
                  <a:extLst>
                    <a:ext uri="{9D8B030D-6E8A-4147-A177-3AD203B41FA5}">
                      <a16:colId xmlns:a16="http://schemas.microsoft.com/office/drawing/2014/main" val="31501631"/>
                    </a:ext>
                  </a:extLst>
                </a:gridCol>
                <a:gridCol w="5303520">
                  <a:extLst>
                    <a:ext uri="{9D8B030D-6E8A-4147-A177-3AD203B41FA5}">
                      <a16:colId xmlns:a16="http://schemas.microsoft.com/office/drawing/2014/main" val="1070955881"/>
                    </a:ext>
                  </a:extLst>
                </a:gridCol>
              </a:tblGrid>
              <a:tr h="138603">
                <a:tc>
                  <a:txBody>
                    <a:bodyPr/>
                    <a:lstStyle/>
                    <a:p>
                      <a:pPr marL="0" marR="0">
                        <a:spcBef>
                          <a:spcPts val="600"/>
                        </a:spcBef>
                        <a:spcAft>
                          <a:spcPts val="600"/>
                        </a:spcAft>
                        <a:buNone/>
                      </a:pPr>
                      <a:r>
                        <a:rPr lang="en-US" sz="900" kern="100" noProof="1">
                          <a:effectLst/>
                        </a:rPr>
                        <a:t>Id</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tc>
                  <a:txBody>
                    <a:bodyPr/>
                    <a:lstStyle/>
                    <a:p>
                      <a:pPr marL="0" marR="0">
                        <a:spcBef>
                          <a:spcPts val="600"/>
                        </a:spcBef>
                        <a:spcAft>
                          <a:spcPts val="600"/>
                        </a:spcAft>
                        <a:buNone/>
                      </a:pPr>
                      <a:r>
                        <a:rPr lang="en-US" sz="900" kern="100" noProof="1">
                          <a:effectLst/>
                        </a:rPr>
                        <a:t>Template</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761388338"/>
                  </a:ext>
                </a:extLst>
              </a:tr>
              <a:tr h="91440">
                <a:tc>
                  <a:txBody>
                    <a:bodyPr/>
                    <a:lstStyle/>
                    <a:p>
                      <a:pPr marL="0" marR="0">
                        <a:spcBef>
                          <a:spcPts val="600"/>
                        </a:spcBef>
                        <a:spcAft>
                          <a:spcPts val="600"/>
                        </a:spcAft>
                        <a:buNone/>
                      </a:pPr>
                      <a:r>
                        <a:rPr lang="en-US" sz="900" kern="100" noProof="1">
                          <a:effectLst/>
                        </a:rPr>
                        <a:t>schapp</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a:spcBef>
                          <a:spcPts val="600"/>
                        </a:spcBef>
                        <a:spcAft>
                          <a:spcPts val="600"/>
                        </a:spcAft>
                        <a:buNone/>
                      </a:pPr>
                      <a:r>
                        <a:rPr lang="en-US" sz="900" kern="100" noProof="1">
                          <a:effectLst/>
                        </a:rPr>
                        <a:t>alter session set current_schema = "[schema_name]";</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72409665"/>
                  </a:ext>
                </a:extLst>
              </a:tr>
              <a:tr h="138603">
                <a:tc>
                  <a:txBody>
                    <a:bodyPr/>
                    <a:lstStyle/>
                    <a:p>
                      <a:pPr marL="0" marR="0">
                        <a:spcBef>
                          <a:spcPts val="600"/>
                        </a:spcBef>
                        <a:spcAft>
                          <a:spcPts val="600"/>
                        </a:spcAft>
                        <a:buNone/>
                      </a:pPr>
                      <a:r>
                        <a:rPr lang="en-US" sz="900" kern="100" noProof="1">
                          <a:effectLst/>
                        </a:rPr>
                        <a:t>schme</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a:spcBef>
                          <a:spcPts val="600"/>
                        </a:spcBef>
                        <a:spcAft>
                          <a:spcPts val="600"/>
                        </a:spcAft>
                        <a:buNone/>
                      </a:pPr>
                      <a:r>
                        <a:rPr lang="en-US" sz="900" kern="100" noProof="1">
                          <a:effectLst/>
                        </a:rPr>
                        <a:t>alter session set current_schema = "&amp;&amp;_USER";</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85243435"/>
                  </a:ext>
                </a:extLst>
              </a:tr>
              <a:tr h="138603">
                <a:tc>
                  <a:txBody>
                    <a:bodyPr/>
                    <a:lstStyle/>
                    <a:p>
                      <a:pPr marL="0" marR="0">
                        <a:spcBef>
                          <a:spcPts val="600"/>
                        </a:spcBef>
                        <a:spcAft>
                          <a:spcPts val="600"/>
                        </a:spcAft>
                        <a:buNone/>
                      </a:pPr>
                      <a:r>
                        <a:rPr lang="en-US" sz="900" kern="100" noProof="1">
                          <a:effectLst/>
                        </a:rPr>
                        <a:t>sooff</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a:spcBef>
                          <a:spcPts val="600"/>
                        </a:spcBef>
                        <a:spcAft>
                          <a:spcPts val="600"/>
                        </a:spcAft>
                        <a:buNone/>
                      </a:pPr>
                      <a:r>
                        <a:rPr lang="en-US" sz="900" kern="100" noProof="1">
                          <a:effectLst/>
                        </a:rPr>
                        <a:t>set serveroutput off</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97837685"/>
                  </a:ext>
                </a:extLst>
              </a:tr>
              <a:tr h="138603">
                <a:tc>
                  <a:txBody>
                    <a:bodyPr/>
                    <a:lstStyle/>
                    <a:p>
                      <a:pPr marL="0" marR="0">
                        <a:spcBef>
                          <a:spcPts val="600"/>
                        </a:spcBef>
                        <a:spcAft>
                          <a:spcPts val="600"/>
                        </a:spcAft>
                        <a:buNone/>
                      </a:pPr>
                      <a:r>
                        <a:rPr lang="en-US" sz="900" kern="100" noProof="1">
                          <a:effectLst/>
                        </a:rPr>
                        <a:t>soon</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a:spcBef>
                          <a:spcPts val="600"/>
                        </a:spcBef>
                        <a:spcAft>
                          <a:spcPts val="600"/>
                        </a:spcAft>
                        <a:buNone/>
                      </a:pPr>
                      <a:r>
                        <a:rPr lang="en-US" sz="900" kern="100" noProof="1">
                          <a:effectLst/>
                        </a:rPr>
                        <a:t>set serveroutput on format wrapped</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85473650"/>
                  </a:ext>
                </a:extLst>
              </a:tr>
              <a:tr h="138603">
                <a:tc>
                  <a:txBody>
                    <a:bodyPr/>
                    <a:lstStyle/>
                    <a:p>
                      <a:pPr marL="0" marR="0">
                        <a:spcBef>
                          <a:spcPts val="600"/>
                        </a:spcBef>
                        <a:spcAft>
                          <a:spcPts val="600"/>
                        </a:spcAft>
                        <a:buNone/>
                      </a:pPr>
                      <a:r>
                        <a:rPr lang="en-US" sz="900" kern="100" noProof="1">
                          <a:effectLst/>
                        </a:rPr>
                        <a:t>statlevall</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a:spcBef>
                          <a:spcPts val="600"/>
                        </a:spcBef>
                        <a:spcAft>
                          <a:spcPts val="600"/>
                        </a:spcAft>
                        <a:buNone/>
                      </a:pPr>
                      <a:r>
                        <a:rPr lang="en-US" sz="900" kern="100" noProof="1">
                          <a:effectLst/>
                        </a:rPr>
                        <a:t>alter session set statistics_level = all;</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381040706"/>
                  </a:ext>
                </a:extLst>
              </a:tr>
              <a:tr h="138603">
                <a:tc>
                  <a:txBody>
                    <a:bodyPr/>
                    <a:lstStyle/>
                    <a:p>
                      <a:pPr marL="0" marR="0">
                        <a:spcBef>
                          <a:spcPts val="600"/>
                        </a:spcBef>
                        <a:spcAft>
                          <a:spcPts val="600"/>
                        </a:spcAft>
                        <a:buNone/>
                      </a:pPr>
                      <a:r>
                        <a:rPr lang="en-US" sz="900" kern="100" noProof="1">
                          <a:effectLst/>
                        </a:rPr>
                        <a:t>statlevtypical</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a:spcBef>
                          <a:spcPts val="600"/>
                        </a:spcBef>
                        <a:spcAft>
                          <a:spcPts val="600"/>
                        </a:spcAft>
                        <a:buNone/>
                      </a:pPr>
                      <a:r>
                        <a:rPr lang="en-US" sz="900" kern="100" noProof="1">
                          <a:effectLst/>
                        </a:rPr>
                        <a:t>alter session set statistics_level = typical;</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72328843"/>
                  </a:ext>
                </a:extLst>
              </a:tr>
              <a:tr h="138603">
                <a:tc>
                  <a:txBody>
                    <a:bodyPr/>
                    <a:lstStyle/>
                    <a:p>
                      <a:pPr marL="0" marR="0">
                        <a:spcBef>
                          <a:spcPts val="600"/>
                        </a:spcBef>
                        <a:spcAft>
                          <a:spcPts val="600"/>
                        </a:spcAft>
                        <a:buNone/>
                      </a:pPr>
                      <a:r>
                        <a:rPr lang="en-US" sz="900" kern="100" noProof="1">
                          <a:effectLst/>
                        </a:rPr>
                        <a:t>planset</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a:spcBef>
                          <a:spcPts val="600"/>
                        </a:spcBef>
                        <a:spcAft>
                          <a:spcPts val="600"/>
                        </a:spcAft>
                        <a:buNone/>
                      </a:pPr>
                      <a:r>
                        <a:rPr lang="en-US" sz="900" kern="100" noProof="1">
                          <a:effectLst/>
                        </a:rPr>
                        <a:t>explain plan set statement_id = 'test_rva' for</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61038938"/>
                  </a:ext>
                </a:extLst>
              </a:tr>
              <a:tr h="138603">
                <a:tc>
                  <a:txBody>
                    <a:bodyPr/>
                    <a:lstStyle/>
                    <a:p>
                      <a:pPr marL="0" marR="0">
                        <a:spcBef>
                          <a:spcPts val="600"/>
                        </a:spcBef>
                        <a:spcAft>
                          <a:spcPts val="600"/>
                        </a:spcAft>
                        <a:buNone/>
                      </a:pPr>
                      <a:r>
                        <a:rPr lang="en-US" sz="900" kern="100" noProof="1">
                          <a:effectLst/>
                        </a:rPr>
                        <a:t>plandisp</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a:spcBef>
                          <a:spcPts val="600"/>
                        </a:spcBef>
                        <a:spcAft>
                          <a:spcPts val="600"/>
                        </a:spcAft>
                        <a:buNone/>
                      </a:pPr>
                      <a:r>
                        <a:rPr lang="en-US" sz="900" kern="100" noProof="1">
                          <a:effectLst/>
                        </a:rPr>
                        <a:t>select * from table(dbms_xplan.display('PLAN_TABLE', 'test_rva', 'all -projection'));</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749311743"/>
                  </a:ext>
                </a:extLst>
              </a:tr>
              <a:tr h="138603">
                <a:tc>
                  <a:txBody>
                    <a:bodyPr/>
                    <a:lstStyle/>
                    <a:p>
                      <a:pPr marL="0" marR="0">
                        <a:spcBef>
                          <a:spcPts val="600"/>
                        </a:spcBef>
                        <a:spcAft>
                          <a:spcPts val="600"/>
                        </a:spcAft>
                        <a:buNone/>
                      </a:pPr>
                      <a:r>
                        <a:rPr lang="en-US" sz="900" kern="100" noProof="1">
                          <a:effectLst/>
                        </a:rPr>
                        <a:t>dispcursor</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a:spcBef>
                          <a:spcPts val="600"/>
                        </a:spcBef>
                        <a:spcAft>
                          <a:spcPts val="600"/>
                        </a:spcAft>
                        <a:buNone/>
                      </a:pPr>
                      <a:r>
                        <a:rPr lang="en-US" sz="900" kern="100" noProof="1">
                          <a:effectLst/>
                        </a:rPr>
                        <a:t>select * from table(dbms_xplan.display_cursor([null], [null], '[Advanced -projection </a:t>
                      </a:r>
                      <a:r>
                        <a:rPr lang="en-US" sz="900" kern="100" noProof="1">
                          <a:effectLst/>
                          <a:highlight>
                            <a:srgbClr val="FFFF00"/>
                          </a:highlight>
                        </a:rPr>
                        <a:t>-qbregistry</a:t>
                      </a:r>
                      <a:r>
                        <a:rPr lang="en-US" sz="900" kern="100" noProof="1">
                          <a:effectLst/>
                        </a:rPr>
                        <a:t> +allstats last]'));</a:t>
                      </a:r>
                      <a:endParaRPr lang="en-US" sz="1000" kern="100" noProof="1">
                        <a:effectLst/>
                        <a:latin typeface="Aptos" panose="02110004020202020204"/>
                        <a:ea typeface="Aptos" panose="02110004020202020204"/>
                        <a:cs typeface="Times New Roman" panose="02020603050405020304" pitchFamily="18" charset="0"/>
                      </a:endParaRPr>
                    </a:p>
                  </a:txBody>
                  <a:tcPr marL="45720" marR="45720" marT="18288" marB="18288"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85503589"/>
                  </a:ext>
                </a:extLst>
              </a:tr>
            </a:tbl>
          </a:graphicData>
        </a:graphic>
      </p:graphicFrame>
      <p:sp>
        <p:nvSpPr>
          <p:cNvPr id="18" name="TextBox 17">
            <a:extLst>
              <a:ext uri="{FF2B5EF4-FFF2-40B4-BE49-F238E27FC236}">
                <a16:creationId xmlns:a16="http://schemas.microsoft.com/office/drawing/2014/main" id="{E914B05E-C2F6-4803-55E1-5DC07C4A7090}"/>
              </a:ext>
            </a:extLst>
          </p:cNvPr>
          <p:cNvSpPr txBox="1"/>
          <p:nvPr/>
        </p:nvSpPr>
        <p:spPr>
          <a:xfrm>
            <a:off x="5277802" y="6197678"/>
            <a:ext cx="649024" cy="246221"/>
          </a:xfrm>
          <a:prstGeom prst="rect">
            <a:avLst/>
          </a:prstGeom>
          <a:solidFill>
            <a:srgbClr val="FFFF99"/>
          </a:solidFill>
          <a:ln w="6350">
            <a:solidFill>
              <a:schemeClr val="bg2">
                <a:lumMod val="25000"/>
              </a:schemeClr>
            </a:solidFill>
          </a:ln>
        </p:spPr>
        <p:txBody>
          <a:bodyPr wrap="square" rtlCol="0">
            <a:spAutoFit/>
          </a:bodyPr>
          <a:lstStyle/>
          <a:p>
            <a:r>
              <a:rPr lang="fr-FR" sz="1000" dirty="0">
                <a:latin typeface="Bierstadt" panose="020B0004020202020204"/>
              </a:rPr>
              <a:t>DB ≥ 19c</a:t>
            </a:r>
            <a:endParaRPr lang="en-US" sz="1000" dirty="0">
              <a:latin typeface="Bierstadt" panose="020B0004020202020204"/>
            </a:endParaRPr>
          </a:p>
        </p:txBody>
      </p:sp>
      <p:cxnSp>
        <p:nvCxnSpPr>
          <p:cNvPr id="20" name="Straight Arrow Connector 19">
            <a:extLst>
              <a:ext uri="{FF2B5EF4-FFF2-40B4-BE49-F238E27FC236}">
                <a16:creationId xmlns:a16="http://schemas.microsoft.com/office/drawing/2014/main" id="{822C1B69-B728-4C4A-130A-5C15B63FE5FA}"/>
              </a:ext>
            </a:extLst>
          </p:cNvPr>
          <p:cNvCxnSpPr>
            <a:cxnSpLocks/>
            <a:stCxn id="18" idx="0"/>
          </p:cNvCxnSpPr>
          <p:nvPr/>
        </p:nvCxnSpPr>
        <p:spPr>
          <a:xfrm flipH="1" flipV="1">
            <a:off x="5537200" y="6023968"/>
            <a:ext cx="65114" cy="173710"/>
          </a:xfrm>
          <a:prstGeom prst="straightConnector1">
            <a:avLst/>
          </a:prstGeom>
          <a:ln w="9525">
            <a:solidFill>
              <a:schemeClr val="bg2">
                <a:lumMod val="25000"/>
              </a:schemeClr>
            </a:solidFill>
            <a:tailEnd type="arrow" w="sm"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5698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CF36C-A589-F507-FB2E-7D811CC2403F}"/>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40E9BE83-23D5-9C02-1BC1-A7CE4B4FE281}"/>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605A4B3D-2B01-DDC7-9C6D-51E25F6D34DD}"/>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BA71F676-E15C-9759-4437-D68002DFB8C7}"/>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Demo: EXPLAIN PLAN </a:t>
            </a:r>
            <a:endParaRPr kumimoji="0" lang="en-US" sz="900"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p:txBody>
      </p:sp>
      <p:sp>
        <p:nvSpPr>
          <p:cNvPr id="7" name="Content Placeholder 6">
            <a:extLst>
              <a:ext uri="{FF2B5EF4-FFF2-40B4-BE49-F238E27FC236}">
                <a16:creationId xmlns:a16="http://schemas.microsoft.com/office/drawing/2014/main" id="{9B079970-41D3-D7FE-3A40-C2AD003C21EC}"/>
              </a:ext>
            </a:extLst>
          </p:cNvPr>
          <p:cNvSpPr>
            <a:spLocks noGrp="1"/>
          </p:cNvSpPr>
          <p:nvPr>
            <p:ph idx="1"/>
          </p:nvPr>
        </p:nvSpPr>
        <p:spPr>
          <a:xfrm>
            <a:off x="366226" y="548640"/>
            <a:ext cx="8453535" cy="5783579"/>
          </a:xfrm>
        </p:spPr>
        <p:txBody>
          <a:bodyPr>
            <a:normAutofit/>
          </a:bodyPr>
          <a:lstStyle/>
          <a:p>
            <a:pPr marL="0" indent="0">
              <a:lnSpc>
                <a:spcPct val="100000"/>
              </a:lnSpc>
              <a:spcBef>
                <a:spcPts val="0"/>
              </a:spcBef>
              <a:buNone/>
            </a:pPr>
            <a:r>
              <a:rPr lang="en-US" sz="950" noProof="1">
                <a:latin typeface="Consolas" panose="020B0609020204030204" pitchFamily="49" charset="0"/>
              </a:rPr>
              <a:t>set pagesize 50000</a:t>
            </a:r>
          </a:p>
          <a:p>
            <a:pPr marL="0" indent="0">
              <a:lnSpc>
                <a:spcPct val="100000"/>
              </a:lnSpc>
              <a:spcBef>
                <a:spcPts val="900"/>
              </a:spcBef>
              <a:buNone/>
            </a:pPr>
            <a:r>
              <a:rPr lang="en-US" sz="950" noProof="1">
                <a:latin typeface="Consolas" panose="020B0609020204030204" pitchFamily="49" charset="0"/>
              </a:rPr>
              <a:t>variable JOB_ID varchar2(10)</a:t>
            </a:r>
          </a:p>
          <a:p>
            <a:pPr marL="0" indent="0">
              <a:lnSpc>
                <a:spcPct val="100000"/>
              </a:lnSpc>
              <a:spcBef>
                <a:spcPts val="0"/>
              </a:spcBef>
              <a:buNone/>
            </a:pPr>
            <a:r>
              <a:rPr lang="en-US" sz="950" noProof="1">
                <a:latin typeface="Consolas" panose="020B0609020204030204" pitchFamily="49" charset="0"/>
              </a:rPr>
              <a:t>exec :JOB_ID := 'SA_REP';</a:t>
            </a:r>
          </a:p>
          <a:p>
            <a:pPr marL="0" indent="0">
              <a:lnSpc>
                <a:spcPct val="100000"/>
              </a:lnSpc>
              <a:spcBef>
                <a:spcPts val="900"/>
              </a:spcBef>
              <a:buNone/>
            </a:pPr>
            <a:r>
              <a:rPr lang="en-US" sz="950" noProof="1">
                <a:latin typeface="Consolas" panose="020B0609020204030204" pitchFamily="49" charset="0"/>
              </a:rPr>
              <a:t>variable</a:t>
            </a:r>
          </a:p>
          <a:p>
            <a:pPr marL="0" indent="0">
              <a:lnSpc>
                <a:spcPct val="100000"/>
              </a:lnSpc>
              <a:spcBef>
                <a:spcPts val="0"/>
              </a:spcBef>
              <a:buNone/>
            </a:pPr>
            <a:r>
              <a:rPr lang="en-US" sz="950" noProof="1">
                <a:latin typeface="Consolas" panose="020B0609020204030204" pitchFamily="49" charset="0"/>
              </a:rPr>
              <a:t>print JOB_ID</a:t>
            </a:r>
          </a:p>
          <a:p>
            <a:pPr marL="0" indent="0">
              <a:lnSpc>
                <a:spcPct val="100000"/>
              </a:lnSpc>
              <a:spcBef>
                <a:spcPts val="1200"/>
              </a:spcBef>
              <a:buNone/>
            </a:pPr>
            <a:r>
              <a:rPr lang="en-US" sz="950" noProof="1">
                <a:latin typeface="Consolas" panose="020B0609020204030204" pitchFamily="49" charset="0"/>
              </a:rPr>
              <a:t>explain plan set statement_id = '</a:t>
            </a:r>
            <a:r>
              <a:rPr lang="en-US" sz="950" noProof="1">
                <a:solidFill>
                  <a:srgbClr val="9900CC"/>
                </a:solidFill>
                <a:latin typeface="Consolas" panose="020B0609020204030204" pitchFamily="49" charset="0"/>
              </a:rPr>
              <a:t>test #1</a:t>
            </a:r>
            <a:r>
              <a:rPr lang="en-US" sz="950" noProof="1">
                <a:latin typeface="Consolas" panose="020B0609020204030204" pitchFamily="49" charset="0"/>
              </a:rPr>
              <a:t>' for</a:t>
            </a:r>
          </a:p>
          <a:p>
            <a:pPr marL="0" indent="0">
              <a:lnSpc>
                <a:spcPct val="100000"/>
              </a:lnSpc>
              <a:spcBef>
                <a:spcPts val="0"/>
              </a:spcBef>
              <a:buNone/>
            </a:pPr>
            <a:r>
              <a:rPr lang="en-US" sz="950" noProof="1">
                <a:solidFill>
                  <a:srgbClr val="006600"/>
                </a:solidFill>
                <a:latin typeface="Consolas" panose="020B0609020204030204" pitchFamily="49" charset="0"/>
              </a:rPr>
              <a:t>select count(*)</a:t>
            </a:r>
          </a:p>
          <a:p>
            <a:pPr marL="0" indent="0">
              <a:lnSpc>
                <a:spcPct val="100000"/>
              </a:lnSpc>
              <a:spcBef>
                <a:spcPts val="0"/>
              </a:spcBef>
              <a:buNone/>
            </a:pPr>
            <a:r>
              <a:rPr lang="en-US" sz="950" noProof="1">
                <a:solidFill>
                  <a:srgbClr val="006600"/>
                </a:solidFill>
                <a:latin typeface="Consolas" panose="020B0609020204030204" pitchFamily="49" charset="0"/>
              </a:rPr>
              <a:t>  from hr.employees emp</a:t>
            </a:r>
          </a:p>
          <a:p>
            <a:pPr marL="0" indent="0">
              <a:lnSpc>
                <a:spcPct val="100000"/>
              </a:lnSpc>
              <a:spcBef>
                <a:spcPts val="0"/>
              </a:spcBef>
              <a:buNone/>
            </a:pPr>
            <a:r>
              <a:rPr lang="en-US" sz="950" noProof="1">
                <a:solidFill>
                  <a:srgbClr val="006600"/>
                </a:solidFill>
                <a:latin typeface="Consolas" panose="020B0609020204030204" pitchFamily="49" charset="0"/>
              </a:rPr>
              <a:t> where emp.job_id = :JOB_ID</a:t>
            </a:r>
          </a:p>
          <a:p>
            <a:pPr marL="0" indent="0">
              <a:lnSpc>
                <a:spcPct val="100000"/>
              </a:lnSpc>
              <a:spcBef>
                <a:spcPts val="0"/>
              </a:spcBef>
              <a:buNone/>
            </a:pPr>
            <a:r>
              <a:rPr lang="en-US" sz="950" noProof="1">
                <a:solidFill>
                  <a:srgbClr val="006600"/>
                </a:solidFill>
                <a:latin typeface="Consolas" panose="020B0609020204030204" pitchFamily="49" charset="0"/>
              </a:rPr>
              <a:t>   and emp.hire_date &gt; date '2010-01-01'</a:t>
            </a:r>
            <a:r>
              <a:rPr lang="en-US" sz="950" noProof="1">
                <a:latin typeface="Consolas" panose="020B0609020204030204" pitchFamily="49" charset="0"/>
              </a:rPr>
              <a:t>;</a:t>
            </a:r>
          </a:p>
          <a:p>
            <a:pPr marL="0" indent="0">
              <a:lnSpc>
                <a:spcPct val="100000"/>
              </a:lnSpc>
              <a:spcBef>
                <a:spcPts val="1200"/>
              </a:spcBef>
              <a:buNone/>
            </a:pPr>
            <a:r>
              <a:rPr lang="en-US" sz="950" noProof="1">
                <a:latin typeface="Consolas" panose="020B0609020204030204" pitchFamily="49" charset="0"/>
              </a:rPr>
              <a:t>select * from table(dbms_xplan.display('PLAN_TABLE', '</a:t>
            </a:r>
            <a:r>
              <a:rPr lang="en-US" sz="950" noProof="1">
                <a:solidFill>
                  <a:srgbClr val="9900CC"/>
                </a:solidFill>
                <a:latin typeface="Consolas" panose="020B0609020204030204" pitchFamily="49" charset="0"/>
              </a:rPr>
              <a:t>test #1</a:t>
            </a:r>
            <a:r>
              <a:rPr lang="en-US" sz="950" noProof="1">
                <a:latin typeface="Consolas" panose="020B0609020204030204" pitchFamily="49" charset="0"/>
              </a:rPr>
              <a:t>', '</a:t>
            </a:r>
            <a:r>
              <a:rPr lang="en-US" sz="950" noProof="1">
                <a:solidFill>
                  <a:srgbClr val="0000FF"/>
                </a:solidFill>
                <a:latin typeface="Consolas" panose="020B0609020204030204" pitchFamily="49" charset="0"/>
              </a:rPr>
              <a:t>All -projection</a:t>
            </a:r>
            <a:r>
              <a:rPr lang="en-US" sz="950" noProof="1">
                <a:latin typeface="Consolas" panose="020B0609020204030204" pitchFamily="49" charset="0"/>
              </a:rPr>
              <a:t>'));</a:t>
            </a:r>
          </a:p>
          <a:p>
            <a:pPr marL="0" indent="0">
              <a:lnSpc>
                <a:spcPct val="100000"/>
              </a:lnSpc>
              <a:spcBef>
                <a:spcPts val="1200"/>
              </a:spcBef>
              <a:buNone/>
            </a:pPr>
            <a:r>
              <a:rPr lang="en-US" sz="950" noProof="1">
                <a:solidFill>
                  <a:srgbClr val="1616B2"/>
                </a:solidFill>
                <a:latin typeface="Consolas" panose="020B0609020204030204" pitchFamily="49" charset="0"/>
              </a:rPr>
              <a:t> Plan hash value: 2830499944</a:t>
            </a:r>
          </a:p>
          <a:p>
            <a:pPr marL="0" indent="0">
              <a:lnSpc>
                <a:spcPct val="100000"/>
              </a:lnSpc>
              <a:spcBef>
                <a:spcPts val="600"/>
              </a:spcBef>
              <a:buNone/>
            </a:pPr>
            <a:r>
              <a:rPr lang="en-US" sz="950" noProof="1">
                <a:solidFill>
                  <a:srgbClr val="1616B2"/>
                </a:solidFill>
                <a:latin typeface="Consolas" panose="020B0609020204030204" pitchFamily="49" charset="0"/>
              </a:rPr>
              <a:t> -------------------------------------------------------------------------------------------</a:t>
            </a:r>
          </a:p>
          <a:p>
            <a:pPr marL="0" indent="0">
              <a:lnSpc>
                <a:spcPct val="100000"/>
              </a:lnSpc>
              <a:spcBef>
                <a:spcPts val="0"/>
              </a:spcBef>
              <a:buNone/>
            </a:pPr>
            <a:r>
              <a:rPr lang="en-US" sz="950" noProof="1">
                <a:solidFill>
                  <a:srgbClr val="1616B2"/>
                </a:solidFill>
                <a:latin typeface="Consolas" panose="020B0609020204030204" pitchFamily="49" charset="0"/>
              </a:rPr>
              <a:t> | Id  | Operation                    | Name       | Rows  | Bytes | Cost (%CPU)| Time     |</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0"/>
              </a:spcBef>
              <a:buNone/>
            </a:pPr>
            <a:r>
              <a:rPr lang="en-US" sz="950" noProof="1">
                <a:solidFill>
                  <a:srgbClr val="1616B2"/>
                </a:solidFill>
                <a:latin typeface="Consolas" panose="020B0609020204030204" pitchFamily="49" charset="0"/>
              </a:rPr>
              <a:t> |   0 | SELECT STATEMENT             |            |     1 |    17 |     2   (0)| 00:00:01 |</a:t>
            </a:r>
          </a:p>
          <a:p>
            <a:pPr marL="0" indent="0">
              <a:lnSpc>
                <a:spcPct val="100000"/>
              </a:lnSpc>
              <a:spcBef>
                <a:spcPts val="0"/>
              </a:spcBef>
              <a:buNone/>
            </a:pPr>
            <a:r>
              <a:rPr lang="en-US" sz="950" noProof="1">
                <a:solidFill>
                  <a:srgbClr val="1616B2"/>
                </a:solidFill>
                <a:latin typeface="Consolas" panose="020B0609020204030204" pitchFamily="49" charset="0"/>
              </a:rPr>
              <a:t> |   1 |  SORT AGGREGATE              |            |     1 |    17 |            |          |</a:t>
            </a:r>
          </a:p>
          <a:p>
            <a:pPr marL="0" indent="0">
              <a:lnSpc>
                <a:spcPct val="100000"/>
              </a:lnSpc>
              <a:spcBef>
                <a:spcPts val="0"/>
              </a:spcBef>
              <a:buNone/>
            </a:pPr>
            <a:r>
              <a:rPr lang="en-US" sz="950" noProof="1">
                <a:solidFill>
                  <a:srgbClr val="1616B2"/>
                </a:solidFill>
                <a:latin typeface="Consolas" panose="020B0609020204030204" pitchFamily="49" charset="0"/>
              </a:rPr>
              <a:t> |*  2 |   TABLE ACCESS BY INDEX ROWID| EMPLOYEES  |     6 |   102 |     2   (0)| 00:00:01 |</a:t>
            </a:r>
          </a:p>
          <a:p>
            <a:pPr marL="0" indent="0">
              <a:lnSpc>
                <a:spcPct val="100000"/>
              </a:lnSpc>
              <a:spcBef>
                <a:spcPts val="0"/>
              </a:spcBef>
              <a:buNone/>
            </a:pPr>
            <a:r>
              <a:rPr lang="en-US" sz="950" noProof="1">
                <a:solidFill>
                  <a:srgbClr val="1616B2"/>
                </a:solidFill>
                <a:latin typeface="Consolas" panose="020B0609020204030204" pitchFamily="49" charset="0"/>
              </a:rPr>
              <a:t> |*  3 |    INDEX RANGE SCAN          | EMP_JOB_IX |     6 |       |     1   (0)| 00:00:01 |</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1200"/>
              </a:spcBef>
              <a:buNone/>
            </a:pPr>
            <a:r>
              <a:rPr lang="en-US" sz="950" noProof="1">
                <a:solidFill>
                  <a:srgbClr val="1616B2"/>
                </a:solidFill>
                <a:latin typeface="Consolas" panose="020B0609020204030204" pitchFamily="49" charset="0"/>
              </a:rPr>
              <a:t> Query Block Name / Object Alias (identified by operation id):</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600"/>
              </a:spcBef>
              <a:buNone/>
            </a:pPr>
            <a:r>
              <a:rPr lang="en-US" sz="950" noProof="1">
                <a:solidFill>
                  <a:srgbClr val="1616B2"/>
                </a:solidFill>
                <a:latin typeface="Consolas" panose="020B0609020204030204" pitchFamily="49" charset="0"/>
              </a:rPr>
              <a:t>    1 - SEL$1</a:t>
            </a:r>
          </a:p>
          <a:p>
            <a:pPr marL="0" indent="0">
              <a:lnSpc>
                <a:spcPct val="100000"/>
              </a:lnSpc>
              <a:spcBef>
                <a:spcPts val="0"/>
              </a:spcBef>
              <a:buNone/>
            </a:pPr>
            <a:r>
              <a:rPr lang="en-US" sz="950" noProof="1">
                <a:solidFill>
                  <a:srgbClr val="1616B2"/>
                </a:solidFill>
                <a:latin typeface="Consolas" panose="020B0609020204030204" pitchFamily="49" charset="0"/>
              </a:rPr>
              <a:t>    2 - SEL$1 / EMP@SEL$1</a:t>
            </a:r>
          </a:p>
          <a:p>
            <a:pPr marL="0" indent="0">
              <a:lnSpc>
                <a:spcPct val="100000"/>
              </a:lnSpc>
              <a:spcBef>
                <a:spcPts val="0"/>
              </a:spcBef>
              <a:buNone/>
            </a:pPr>
            <a:r>
              <a:rPr lang="en-US" sz="950" noProof="1">
                <a:solidFill>
                  <a:srgbClr val="1616B2"/>
                </a:solidFill>
                <a:latin typeface="Consolas" panose="020B0609020204030204" pitchFamily="49" charset="0"/>
              </a:rPr>
              <a:t>    3 - SEL$1 / EMP@SEL$1</a:t>
            </a:r>
          </a:p>
          <a:p>
            <a:pPr marL="0" indent="0">
              <a:lnSpc>
                <a:spcPct val="100000"/>
              </a:lnSpc>
              <a:spcBef>
                <a:spcPts val="1200"/>
              </a:spcBef>
              <a:buNone/>
            </a:pPr>
            <a:r>
              <a:rPr lang="en-US" sz="950" noProof="1">
                <a:solidFill>
                  <a:srgbClr val="1616B2"/>
                </a:solidFill>
                <a:latin typeface="Consolas" panose="020B0609020204030204" pitchFamily="49" charset="0"/>
              </a:rPr>
              <a:t> Predicate Information (identified by operation id):</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600"/>
              </a:spcBef>
              <a:buNone/>
            </a:pPr>
            <a:r>
              <a:rPr lang="en-US" sz="950" noProof="1">
                <a:solidFill>
                  <a:srgbClr val="1616B2"/>
                </a:solidFill>
                <a:latin typeface="Consolas" panose="020B0609020204030204" pitchFamily="49" charset="0"/>
              </a:rPr>
              <a:t>    2 - filter("EMP"."HIRE_DATE"&gt;TO_DATE(' 2010-01-01 00:00:00',</a:t>
            </a:r>
            <a:br>
              <a:rPr lang="en-US" sz="950" noProof="1">
                <a:solidFill>
                  <a:srgbClr val="1616B2"/>
                </a:solidFill>
                <a:latin typeface="Consolas" panose="020B0609020204030204" pitchFamily="49" charset="0"/>
              </a:rPr>
            </a:br>
            <a:r>
              <a:rPr lang="en-US" sz="950" noProof="1">
                <a:solidFill>
                  <a:srgbClr val="1616B2"/>
                </a:solidFill>
                <a:latin typeface="Consolas" panose="020B0609020204030204" pitchFamily="49" charset="0"/>
              </a:rPr>
              <a:t>               'syyyy-mm-dd hh24:mi:ss'))</a:t>
            </a:r>
          </a:p>
          <a:p>
            <a:pPr marL="0" indent="0">
              <a:lnSpc>
                <a:spcPct val="100000"/>
              </a:lnSpc>
              <a:spcBef>
                <a:spcPts val="0"/>
              </a:spcBef>
              <a:buNone/>
            </a:pPr>
            <a:r>
              <a:rPr lang="en-US" sz="950" noProof="1">
                <a:solidFill>
                  <a:srgbClr val="1616B2"/>
                </a:solidFill>
                <a:latin typeface="Consolas" panose="020B0609020204030204" pitchFamily="49" charset="0"/>
              </a:rPr>
              <a:t>    3 - access("EMP"."JOB_ID"=:JOB_ID)</a:t>
            </a:r>
          </a:p>
          <a:p>
            <a:pPr marL="0" indent="0">
              <a:lnSpc>
                <a:spcPct val="100000"/>
              </a:lnSpc>
              <a:spcBef>
                <a:spcPts val="1800"/>
              </a:spcBef>
              <a:buNone/>
            </a:pPr>
            <a:endParaRPr lang="en-US" sz="1300" noProof="1">
              <a:solidFill>
                <a:schemeClr val="tx1">
                  <a:lumMod val="65000"/>
                  <a:lumOff val="35000"/>
                </a:schemeClr>
              </a:solidFill>
              <a:latin typeface="Bierstadt" panose="020B0004020202020204"/>
            </a:endParaRPr>
          </a:p>
        </p:txBody>
      </p:sp>
      <p:cxnSp>
        <p:nvCxnSpPr>
          <p:cNvPr id="14" name="Straight Connector 13">
            <a:extLst>
              <a:ext uri="{FF2B5EF4-FFF2-40B4-BE49-F238E27FC236}">
                <a16:creationId xmlns:a16="http://schemas.microsoft.com/office/drawing/2014/main" id="{020C5D75-D17B-B5E4-F9C3-05F8403AB154}"/>
              </a:ext>
            </a:extLst>
          </p:cNvPr>
          <p:cNvCxnSpPr>
            <a:cxnSpLocks/>
          </p:cNvCxnSpPr>
          <p:nvPr/>
        </p:nvCxnSpPr>
        <p:spPr>
          <a:xfrm flipH="1">
            <a:off x="341349" y="3876675"/>
            <a:ext cx="158718" cy="0"/>
          </a:xfrm>
          <a:prstGeom prst="line">
            <a:avLst/>
          </a:prstGeom>
          <a:ln w="12700">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3B602AB-BF8B-7155-624A-D91C48E3A7D2}"/>
              </a:ext>
            </a:extLst>
          </p:cNvPr>
          <p:cNvCxnSpPr>
            <a:cxnSpLocks/>
          </p:cNvCxnSpPr>
          <p:nvPr/>
        </p:nvCxnSpPr>
        <p:spPr>
          <a:xfrm flipV="1">
            <a:off x="341349" y="3876675"/>
            <a:ext cx="0" cy="1926431"/>
          </a:xfrm>
          <a:prstGeom prst="line">
            <a:avLst/>
          </a:prstGeom>
          <a:ln w="12700">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82A6FB72-866B-E1B5-6D0C-0842CD412C14}"/>
              </a:ext>
            </a:extLst>
          </p:cNvPr>
          <p:cNvCxnSpPr>
            <a:cxnSpLocks/>
          </p:cNvCxnSpPr>
          <p:nvPr/>
        </p:nvCxnSpPr>
        <p:spPr>
          <a:xfrm flipH="1">
            <a:off x="440584" y="4019551"/>
            <a:ext cx="59483" cy="0"/>
          </a:xfrm>
          <a:prstGeom prst="line">
            <a:avLst/>
          </a:prstGeom>
          <a:ln w="12700">
            <a:solidFill>
              <a:srgbClr val="CC99FF"/>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9BEB07B-3D17-7C36-6A9D-A15FF9F19CFF}"/>
              </a:ext>
            </a:extLst>
          </p:cNvPr>
          <p:cNvCxnSpPr>
            <a:cxnSpLocks/>
          </p:cNvCxnSpPr>
          <p:nvPr/>
        </p:nvCxnSpPr>
        <p:spPr>
          <a:xfrm flipV="1">
            <a:off x="440584" y="4019551"/>
            <a:ext cx="0" cy="2078830"/>
          </a:xfrm>
          <a:prstGeom prst="line">
            <a:avLst/>
          </a:prstGeom>
          <a:ln w="12700">
            <a:solidFill>
              <a:srgbClr val="CC99FF"/>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EB848914-C474-30FA-84AA-ACE88765B014}"/>
              </a:ext>
            </a:extLst>
          </p:cNvPr>
          <p:cNvCxnSpPr>
            <a:cxnSpLocks/>
          </p:cNvCxnSpPr>
          <p:nvPr/>
        </p:nvCxnSpPr>
        <p:spPr>
          <a:xfrm>
            <a:off x="440584" y="6098381"/>
            <a:ext cx="230933" cy="0"/>
          </a:xfrm>
          <a:prstGeom prst="line">
            <a:avLst/>
          </a:prstGeom>
          <a:ln w="12700">
            <a:solidFill>
              <a:srgbClr val="CC99FF"/>
            </a:solidFill>
            <a:tailEnd type="stealt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7D1D406-DDD1-A8EE-F766-48951107C4EE}"/>
              </a:ext>
            </a:extLst>
          </p:cNvPr>
          <p:cNvCxnSpPr>
            <a:cxnSpLocks/>
          </p:cNvCxnSpPr>
          <p:nvPr/>
        </p:nvCxnSpPr>
        <p:spPr>
          <a:xfrm>
            <a:off x="440584" y="5131594"/>
            <a:ext cx="230933" cy="0"/>
          </a:xfrm>
          <a:prstGeom prst="line">
            <a:avLst/>
          </a:prstGeom>
          <a:ln w="12700">
            <a:solidFill>
              <a:srgbClr val="CC99FF"/>
            </a:solidFill>
            <a:tailEnd type="stealth"/>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A9BDAC42-4E78-1770-EB1B-4E54F3AFAE69}"/>
              </a:ext>
            </a:extLst>
          </p:cNvPr>
          <p:cNvCxnSpPr>
            <a:cxnSpLocks/>
          </p:cNvCxnSpPr>
          <p:nvPr/>
        </p:nvCxnSpPr>
        <p:spPr>
          <a:xfrm>
            <a:off x="341349" y="4993481"/>
            <a:ext cx="330168" cy="0"/>
          </a:xfrm>
          <a:prstGeom prst="line">
            <a:avLst/>
          </a:prstGeom>
          <a:ln w="12700">
            <a:solidFill>
              <a:schemeClr val="accent4">
                <a:lumMod val="60000"/>
                <a:lumOff val="40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254C270C-735E-F3BD-02F6-49DF004906CF}"/>
              </a:ext>
            </a:extLst>
          </p:cNvPr>
          <p:cNvCxnSpPr>
            <a:cxnSpLocks/>
          </p:cNvCxnSpPr>
          <p:nvPr/>
        </p:nvCxnSpPr>
        <p:spPr>
          <a:xfrm>
            <a:off x="341349" y="5803106"/>
            <a:ext cx="330168" cy="0"/>
          </a:xfrm>
          <a:prstGeom prst="line">
            <a:avLst/>
          </a:prstGeom>
          <a:ln w="12700">
            <a:solidFill>
              <a:schemeClr val="accent4">
                <a:lumMod val="60000"/>
                <a:lumOff val="40000"/>
              </a:schemeClr>
            </a:solidFill>
            <a:tailEnd type="stealth"/>
          </a:ln>
        </p:spPr>
        <p:style>
          <a:lnRef idx="2">
            <a:schemeClr val="accent1"/>
          </a:lnRef>
          <a:fillRef idx="0">
            <a:schemeClr val="accent1"/>
          </a:fillRef>
          <a:effectRef idx="1">
            <a:schemeClr val="accent1"/>
          </a:effectRef>
          <a:fontRef idx="minor">
            <a:schemeClr val="tx1"/>
          </a:fontRef>
        </p:style>
      </p:cxnSp>
      <p:sp>
        <p:nvSpPr>
          <p:cNvPr id="45" name="Right Brace 44">
            <a:extLst>
              <a:ext uri="{FF2B5EF4-FFF2-40B4-BE49-F238E27FC236}">
                <a16:creationId xmlns:a16="http://schemas.microsoft.com/office/drawing/2014/main" id="{40A66A75-AD2F-7193-624B-330F36F9DF51}"/>
              </a:ext>
            </a:extLst>
          </p:cNvPr>
          <p:cNvSpPr/>
          <p:nvPr/>
        </p:nvSpPr>
        <p:spPr>
          <a:xfrm rot="16200000">
            <a:off x="5231848" y="2003611"/>
            <a:ext cx="123350" cy="1000124"/>
          </a:xfrm>
          <a:prstGeom prst="rightBrace">
            <a:avLst>
              <a:gd name="adj1" fmla="val 46942"/>
              <a:gd name="adj2" fmla="val 49931"/>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a:extLst>
              <a:ext uri="{FF2B5EF4-FFF2-40B4-BE49-F238E27FC236}">
                <a16:creationId xmlns:a16="http://schemas.microsoft.com/office/drawing/2014/main" id="{7B93698F-DD10-D721-5D81-A1E121B11008}"/>
              </a:ext>
            </a:extLst>
          </p:cNvPr>
          <p:cNvSpPr txBox="1"/>
          <p:nvPr/>
        </p:nvSpPr>
        <p:spPr>
          <a:xfrm>
            <a:off x="4473232" y="2110992"/>
            <a:ext cx="1746594" cy="326243"/>
          </a:xfrm>
          <a:prstGeom prst="rect">
            <a:avLst/>
          </a:prstGeom>
          <a:solidFill>
            <a:srgbClr val="FFFF99"/>
          </a:solidFill>
        </p:spPr>
        <p:txBody>
          <a:bodyPr wrap="square" lIns="36576" tIns="9144" rIns="27432" bIns="9144" rtlCol="0">
            <a:spAutoFit/>
          </a:bodyPr>
          <a:lstStyle/>
          <a:p>
            <a:r>
              <a:rPr lang="en-US" sz="1000" noProof="1">
                <a:latin typeface="Bierstadt" panose="020B0004020202020204"/>
              </a:rPr>
              <a:t>Include most useful information, without column projections</a:t>
            </a:r>
            <a:endParaRPr lang="en-US" sz="900" dirty="0">
              <a:latin typeface="Bierstadt" panose="020B0004020202020204"/>
            </a:endParaRPr>
          </a:p>
        </p:txBody>
      </p:sp>
      <p:sp>
        <p:nvSpPr>
          <p:cNvPr id="50" name="TextBox 49">
            <a:extLst>
              <a:ext uri="{FF2B5EF4-FFF2-40B4-BE49-F238E27FC236}">
                <a16:creationId xmlns:a16="http://schemas.microsoft.com/office/drawing/2014/main" id="{1A4EDEC1-0227-2A57-5401-77A7B2BDFD97}"/>
              </a:ext>
            </a:extLst>
          </p:cNvPr>
          <p:cNvSpPr txBox="1"/>
          <p:nvPr/>
        </p:nvSpPr>
        <p:spPr>
          <a:xfrm>
            <a:off x="5424892" y="5479940"/>
            <a:ext cx="2961012" cy="646331"/>
          </a:xfrm>
          <a:prstGeom prst="rect">
            <a:avLst/>
          </a:prstGeom>
          <a:solidFill>
            <a:srgbClr val="FEF4BA"/>
          </a:solidFill>
          <a:ln w="6350">
            <a:solidFill>
              <a:schemeClr val="bg2">
                <a:lumMod val="25000"/>
              </a:schemeClr>
            </a:solidFill>
          </a:ln>
        </p:spPr>
        <p:txBody>
          <a:bodyPr wrap="square" lIns="91440" tIns="45720" rIns="45720" bIns="45720" rtlCol="0">
            <a:spAutoFit/>
          </a:bodyPr>
          <a:lstStyle/>
          <a:p>
            <a:r>
              <a:rPr lang="en-US" sz="1200" u="sng" noProof="1">
                <a:latin typeface="Bierstadt" panose="020B0004020202020204"/>
              </a:rPr>
              <a:t>Note</a:t>
            </a:r>
            <a:r>
              <a:rPr lang="en-US" sz="1200" noProof="1">
                <a:latin typeface="Bierstadt" panose="020B0004020202020204"/>
              </a:rPr>
              <a:t>: there </a:t>
            </a:r>
            <a:r>
              <a:rPr lang="en-US" sz="1200" i="1" noProof="1"/>
              <a:t>is</a:t>
            </a:r>
            <a:r>
              <a:rPr lang="en-US" sz="1200" noProof="1">
                <a:latin typeface="Bierstadt" panose="020B0004020202020204"/>
              </a:rPr>
              <a:t> a pending transaction in the session at this stage, because EXPLAIN PLAN has inserted rows into the PLAN_TABLE.</a:t>
            </a:r>
            <a:endParaRPr lang="en-US" sz="900" noProof="1">
              <a:latin typeface="Bierstadt" panose="020B0004020202020204"/>
            </a:endParaRPr>
          </a:p>
        </p:txBody>
      </p:sp>
      <p:sp>
        <p:nvSpPr>
          <p:cNvPr id="2" name="Right Brace 1">
            <a:extLst>
              <a:ext uri="{FF2B5EF4-FFF2-40B4-BE49-F238E27FC236}">
                <a16:creationId xmlns:a16="http://schemas.microsoft.com/office/drawing/2014/main" id="{CB39F9C5-0B43-5B67-1A3D-8B4679D935BF}"/>
              </a:ext>
            </a:extLst>
          </p:cNvPr>
          <p:cNvSpPr/>
          <p:nvPr/>
        </p:nvSpPr>
        <p:spPr>
          <a:xfrm rot="16200000">
            <a:off x="5152313" y="1767442"/>
            <a:ext cx="123350" cy="2616197"/>
          </a:xfrm>
          <a:prstGeom prst="rightBrace">
            <a:avLst>
              <a:gd name="adj1" fmla="val 46942"/>
              <a:gd name="adj2" fmla="val 49931"/>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a:extLst>
              <a:ext uri="{FF2B5EF4-FFF2-40B4-BE49-F238E27FC236}">
                <a16:creationId xmlns:a16="http://schemas.microsoft.com/office/drawing/2014/main" id="{B9266C2A-DB3E-0DC6-F76B-D0F8CE70FAC5}"/>
              </a:ext>
            </a:extLst>
          </p:cNvPr>
          <p:cNvSpPr txBox="1"/>
          <p:nvPr/>
        </p:nvSpPr>
        <p:spPr>
          <a:xfrm>
            <a:off x="4473232" y="2856899"/>
            <a:ext cx="1539409" cy="156966"/>
          </a:xfrm>
          <a:prstGeom prst="rect">
            <a:avLst/>
          </a:prstGeom>
          <a:solidFill>
            <a:srgbClr val="FFFF99"/>
          </a:solidFill>
        </p:spPr>
        <p:txBody>
          <a:bodyPr wrap="square" lIns="18288" tIns="9144" rIns="18288" bIns="9144" rtlCol="0">
            <a:spAutoFit/>
          </a:bodyPr>
          <a:lstStyle/>
          <a:p>
            <a:r>
              <a:rPr lang="fr-FR" sz="900" noProof="1">
                <a:latin typeface="Bierstadt" panose="020B0004020202020204"/>
              </a:rPr>
              <a:t>Estimated by the SQL Optimizer</a:t>
            </a:r>
            <a:endParaRPr lang="en-US" sz="900" dirty="0">
              <a:latin typeface="Bierstadt" panose="020B0004020202020204"/>
            </a:endParaRPr>
          </a:p>
        </p:txBody>
      </p:sp>
    </p:spTree>
    <p:extLst>
      <p:ext uri="{BB962C8B-B14F-4D97-AF65-F5344CB8AC3E}">
        <p14:creationId xmlns:p14="http://schemas.microsoft.com/office/powerpoint/2010/main" val="2894742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2F9E0-6158-77D9-7F01-93D79D4C2CB1}"/>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BDFDF77A-A6EB-B097-B13C-3D8765783DDA}"/>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4AFBA8EF-CC9C-07C7-4BA3-227424D6536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DEDD433F-EC23-6675-28B6-B93793B4A604}"/>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Demo: dbms_xplan.display_cursor</a:t>
            </a:r>
            <a:endParaRPr kumimoji="0" lang="en-US" sz="900"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p:txBody>
      </p:sp>
      <p:sp>
        <p:nvSpPr>
          <p:cNvPr id="7" name="Content Placeholder 6">
            <a:extLst>
              <a:ext uri="{FF2B5EF4-FFF2-40B4-BE49-F238E27FC236}">
                <a16:creationId xmlns:a16="http://schemas.microsoft.com/office/drawing/2014/main" id="{0DFCD124-711E-7E94-0F02-1DB96CE4E44E}"/>
              </a:ext>
            </a:extLst>
          </p:cNvPr>
          <p:cNvSpPr>
            <a:spLocks noGrp="1"/>
          </p:cNvSpPr>
          <p:nvPr>
            <p:ph idx="1"/>
          </p:nvPr>
        </p:nvSpPr>
        <p:spPr>
          <a:xfrm>
            <a:off x="366226" y="548640"/>
            <a:ext cx="8453535" cy="5783579"/>
          </a:xfrm>
          <a:solidFill>
            <a:schemeClr val="bg1"/>
          </a:solidFill>
        </p:spPr>
        <p:txBody>
          <a:bodyPr>
            <a:normAutofit/>
          </a:bodyPr>
          <a:lstStyle/>
          <a:p>
            <a:pPr marL="0" indent="0">
              <a:lnSpc>
                <a:spcPct val="100000"/>
              </a:lnSpc>
              <a:spcBef>
                <a:spcPts val="0"/>
              </a:spcBef>
              <a:buNone/>
            </a:pPr>
            <a:r>
              <a:rPr lang="en-US" sz="950" noProof="1">
                <a:latin typeface="Consolas" panose="020B0609020204030204" pitchFamily="49" charset="0"/>
              </a:rPr>
              <a:t>set pagesize 50000</a:t>
            </a:r>
          </a:p>
          <a:p>
            <a:pPr marL="0" indent="0">
              <a:lnSpc>
                <a:spcPct val="100000"/>
              </a:lnSpc>
              <a:spcBef>
                <a:spcPts val="300"/>
              </a:spcBef>
              <a:buNone/>
            </a:pPr>
            <a:r>
              <a:rPr lang="en-US" sz="950" noProof="1">
                <a:latin typeface="Consolas" panose="020B0609020204030204" pitchFamily="49" charset="0"/>
              </a:rPr>
              <a:t>alter session set </a:t>
            </a:r>
            <a:r>
              <a:rPr lang="en-US" sz="950" noProof="1">
                <a:solidFill>
                  <a:srgbClr val="0000FF"/>
                </a:solidFill>
                <a:latin typeface="Consolas" panose="020B0609020204030204" pitchFamily="49" charset="0"/>
              </a:rPr>
              <a:t>statistics_level = all</a:t>
            </a:r>
            <a:r>
              <a:rPr lang="en-US" sz="950" noProof="1">
                <a:latin typeface="Consolas" panose="020B0609020204030204" pitchFamily="49" charset="0"/>
              </a:rPr>
              <a:t>;</a:t>
            </a:r>
          </a:p>
          <a:p>
            <a:pPr marL="0" indent="0">
              <a:lnSpc>
                <a:spcPct val="100000"/>
              </a:lnSpc>
              <a:spcBef>
                <a:spcPts val="300"/>
              </a:spcBef>
              <a:buNone/>
            </a:pPr>
            <a:r>
              <a:rPr lang="en-US" sz="950" noProof="1">
                <a:latin typeface="Consolas" panose="020B0609020204030204" pitchFamily="49" charset="0"/>
              </a:rPr>
              <a:t>set serveroutput off</a:t>
            </a:r>
          </a:p>
          <a:p>
            <a:pPr marL="0" indent="0">
              <a:lnSpc>
                <a:spcPct val="100000"/>
              </a:lnSpc>
              <a:spcBef>
                <a:spcPts val="900"/>
              </a:spcBef>
              <a:buNone/>
            </a:pPr>
            <a:r>
              <a:rPr lang="en-US" sz="950" noProof="1">
                <a:latin typeface="Consolas" panose="020B0609020204030204" pitchFamily="49" charset="0"/>
              </a:rPr>
              <a:t>variable JOB_ID varchar2(10)</a:t>
            </a:r>
          </a:p>
          <a:p>
            <a:pPr marL="0" indent="0">
              <a:lnSpc>
                <a:spcPct val="100000"/>
              </a:lnSpc>
              <a:spcBef>
                <a:spcPts val="0"/>
              </a:spcBef>
              <a:buNone/>
            </a:pPr>
            <a:r>
              <a:rPr lang="en-US" sz="950" noProof="1">
                <a:latin typeface="Consolas" panose="020B0609020204030204" pitchFamily="49" charset="0"/>
              </a:rPr>
              <a:t>exec :JOB_ID := 'SA_REP';</a:t>
            </a:r>
          </a:p>
          <a:p>
            <a:pPr marL="0" indent="0">
              <a:lnSpc>
                <a:spcPct val="100000"/>
              </a:lnSpc>
              <a:spcBef>
                <a:spcPts val="1200"/>
              </a:spcBef>
              <a:buNone/>
            </a:pPr>
            <a:r>
              <a:rPr lang="en-US" sz="950" noProof="1">
                <a:solidFill>
                  <a:srgbClr val="006600"/>
                </a:solidFill>
                <a:latin typeface="Consolas" panose="020B0609020204030204" pitchFamily="49" charset="0"/>
              </a:rPr>
              <a:t>select count(*)</a:t>
            </a:r>
          </a:p>
          <a:p>
            <a:pPr marL="0" indent="0">
              <a:lnSpc>
                <a:spcPct val="100000"/>
              </a:lnSpc>
              <a:spcBef>
                <a:spcPts val="0"/>
              </a:spcBef>
              <a:buNone/>
            </a:pPr>
            <a:r>
              <a:rPr lang="en-US" sz="950" noProof="1">
                <a:solidFill>
                  <a:srgbClr val="006600"/>
                </a:solidFill>
                <a:latin typeface="Consolas" panose="020B0609020204030204" pitchFamily="49" charset="0"/>
              </a:rPr>
              <a:t>  from hr.employees emp</a:t>
            </a:r>
          </a:p>
          <a:p>
            <a:pPr marL="0" indent="0">
              <a:lnSpc>
                <a:spcPct val="100000"/>
              </a:lnSpc>
              <a:spcBef>
                <a:spcPts val="0"/>
              </a:spcBef>
              <a:buNone/>
            </a:pPr>
            <a:r>
              <a:rPr lang="en-US" sz="950" noProof="1">
                <a:solidFill>
                  <a:srgbClr val="006600"/>
                </a:solidFill>
                <a:latin typeface="Consolas" panose="020B0609020204030204" pitchFamily="49" charset="0"/>
              </a:rPr>
              <a:t> where emp.job_id = :JOB_ID</a:t>
            </a:r>
          </a:p>
          <a:p>
            <a:pPr marL="0" indent="0">
              <a:lnSpc>
                <a:spcPct val="100000"/>
              </a:lnSpc>
              <a:spcBef>
                <a:spcPts val="0"/>
              </a:spcBef>
              <a:buNone/>
            </a:pPr>
            <a:r>
              <a:rPr lang="en-US" sz="950" noProof="1">
                <a:solidFill>
                  <a:srgbClr val="006600"/>
                </a:solidFill>
                <a:latin typeface="Consolas" panose="020B0609020204030204" pitchFamily="49" charset="0"/>
              </a:rPr>
              <a:t>   and emp.hire_date &gt; date '2010-01-01'</a:t>
            </a:r>
            <a:r>
              <a:rPr lang="en-US" sz="950" noProof="1">
                <a:latin typeface="Consolas" panose="020B0609020204030204" pitchFamily="49" charset="0"/>
              </a:rPr>
              <a:t>;</a:t>
            </a:r>
          </a:p>
          <a:p>
            <a:pPr marL="0" indent="0">
              <a:lnSpc>
                <a:spcPct val="100000"/>
              </a:lnSpc>
              <a:spcBef>
                <a:spcPts val="1200"/>
              </a:spcBef>
              <a:buNone/>
            </a:pPr>
            <a:r>
              <a:rPr lang="en-US" sz="950" noProof="1">
                <a:latin typeface="Consolas" panose="020B0609020204030204" pitchFamily="49" charset="0"/>
              </a:rPr>
              <a:t>select * from table(dbms_xplan.display_cursor(</a:t>
            </a:r>
            <a:r>
              <a:rPr lang="en-US" sz="950" noProof="1">
                <a:solidFill>
                  <a:srgbClr val="9900CC"/>
                </a:solidFill>
                <a:latin typeface="Consolas" panose="020B0609020204030204" pitchFamily="49" charset="0"/>
              </a:rPr>
              <a:t>null</a:t>
            </a:r>
            <a:r>
              <a:rPr lang="en-US" sz="950" noProof="1">
                <a:latin typeface="Consolas" panose="020B0609020204030204" pitchFamily="49" charset="0"/>
              </a:rPr>
              <a:t>, </a:t>
            </a:r>
            <a:r>
              <a:rPr lang="en-US" sz="950" noProof="1">
                <a:solidFill>
                  <a:srgbClr val="9900CC"/>
                </a:solidFill>
                <a:latin typeface="Consolas" panose="020B0609020204030204" pitchFamily="49" charset="0"/>
              </a:rPr>
              <a:t>null</a:t>
            </a:r>
            <a:r>
              <a:rPr lang="en-US" sz="950" noProof="1">
                <a:latin typeface="Consolas" panose="020B0609020204030204" pitchFamily="49" charset="0"/>
              </a:rPr>
              <a:t>, '</a:t>
            </a:r>
            <a:r>
              <a:rPr lang="en-US" sz="950" noProof="1">
                <a:solidFill>
                  <a:srgbClr val="0000FF"/>
                </a:solidFill>
                <a:latin typeface="Consolas" panose="020B0609020204030204" pitchFamily="49" charset="0"/>
              </a:rPr>
              <a:t>All -projection +peeked_binds +allstats last</a:t>
            </a:r>
            <a:r>
              <a:rPr lang="en-US" sz="950" noProof="1">
                <a:latin typeface="Consolas" panose="020B0609020204030204" pitchFamily="49" charset="0"/>
              </a:rPr>
              <a:t>'));</a:t>
            </a:r>
          </a:p>
          <a:p>
            <a:pPr marL="0" indent="0">
              <a:lnSpc>
                <a:spcPct val="100000"/>
              </a:lnSpc>
              <a:spcBef>
                <a:spcPts val="1200"/>
              </a:spcBef>
              <a:buNone/>
            </a:pPr>
            <a:r>
              <a:rPr lang="en-US" sz="950" noProof="1">
                <a:solidFill>
                  <a:srgbClr val="1616B2"/>
                </a:solidFill>
                <a:latin typeface="Consolas" panose="020B0609020204030204" pitchFamily="49" charset="0"/>
              </a:rPr>
              <a:t> SQL_ID  b0x08w3bzxjdv, child number 0</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0"/>
              </a:spcBef>
              <a:buNone/>
            </a:pPr>
            <a:r>
              <a:rPr lang="en-US" sz="950" noProof="1">
                <a:solidFill>
                  <a:srgbClr val="1616B2"/>
                </a:solidFill>
                <a:latin typeface="Consolas" panose="020B0609020204030204" pitchFamily="49" charset="0"/>
              </a:rPr>
              <a:t> Plan hash value: 1756381138</a:t>
            </a:r>
          </a:p>
          <a:p>
            <a:pPr marL="0" indent="0">
              <a:lnSpc>
                <a:spcPct val="100000"/>
              </a:lnSpc>
              <a:spcBef>
                <a:spcPts val="600"/>
              </a:spcBef>
              <a:buNone/>
            </a:pPr>
            <a:r>
              <a:rPr lang="en-US" sz="950" noProof="1">
                <a:solidFill>
                  <a:srgbClr val="1616B2"/>
                </a:solidFill>
                <a:latin typeface="Consolas" panose="020B0609020204030204" pitchFamily="49" charset="0"/>
              </a:rPr>
              <a:t> --------------------------------------------------------------------------------------------------------------------------</a:t>
            </a:r>
          </a:p>
          <a:p>
            <a:pPr marL="0" indent="0">
              <a:lnSpc>
                <a:spcPct val="100000"/>
              </a:lnSpc>
              <a:spcBef>
                <a:spcPts val="0"/>
              </a:spcBef>
              <a:buNone/>
            </a:pPr>
            <a:r>
              <a:rPr lang="en-US" sz="950" noProof="1">
                <a:solidFill>
                  <a:srgbClr val="1616B2"/>
                </a:solidFill>
                <a:latin typeface="Consolas" panose="020B0609020204030204" pitchFamily="49" charset="0"/>
              </a:rPr>
              <a:t> | Id  | Operation          | Name      | Starts | E-Rows |E-Bytes| Cost (%CPU)| E-Time   | A-Rows |   A-Time   | Buffers |</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0"/>
              </a:spcBef>
              <a:buNone/>
            </a:pPr>
            <a:r>
              <a:rPr lang="en-US" sz="950" noProof="1">
                <a:solidFill>
                  <a:srgbClr val="1616B2"/>
                </a:solidFill>
                <a:latin typeface="Consolas" panose="020B0609020204030204" pitchFamily="49" charset="0"/>
              </a:rPr>
              <a:t> |   0 | SELECT STATEMENT   |           |      1 |        |       |     3 (100)|          |      1 |00:00:00.01 |       6 |</a:t>
            </a:r>
          </a:p>
          <a:p>
            <a:pPr marL="0" indent="0">
              <a:lnSpc>
                <a:spcPct val="100000"/>
              </a:lnSpc>
              <a:spcBef>
                <a:spcPts val="0"/>
              </a:spcBef>
              <a:buNone/>
            </a:pPr>
            <a:r>
              <a:rPr lang="en-US" sz="950" noProof="1">
                <a:solidFill>
                  <a:srgbClr val="1616B2"/>
                </a:solidFill>
                <a:latin typeface="Consolas" panose="020B0609020204030204" pitchFamily="49" charset="0"/>
              </a:rPr>
              <a:t> |   1 |  SORT AGGREGATE    |           |      1 |      1 |    17 |            |          |      1 |00:00:00.01 |       6 |</a:t>
            </a:r>
          </a:p>
          <a:p>
            <a:pPr marL="0" indent="0">
              <a:lnSpc>
                <a:spcPct val="100000"/>
              </a:lnSpc>
              <a:spcBef>
                <a:spcPts val="0"/>
              </a:spcBef>
              <a:buNone/>
            </a:pPr>
            <a:r>
              <a:rPr lang="en-US" sz="950" noProof="1">
                <a:solidFill>
                  <a:srgbClr val="1616B2"/>
                </a:solidFill>
                <a:latin typeface="Consolas" panose="020B0609020204030204" pitchFamily="49" charset="0"/>
              </a:rPr>
              <a:t> |*  2 |   TABLE ACCESS FULL| EMPLOYEES |      1 |     30 |   510 |     3   (0)| 00:00:01 |     30 |00:00:00.01 |       6 |</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900"/>
              </a:spcBef>
              <a:buNone/>
            </a:pPr>
            <a:r>
              <a:rPr lang="en-US" sz="950" noProof="1">
                <a:solidFill>
                  <a:srgbClr val="1616B2"/>
                </a:solidFill>
                <a:latin typeface="Consolas" panose="020B0609020204030204" pitchFamily="49" charset="0"/>
              </a:rPr>
              <a:t> Query Block Name / Object Alias (identified by operation id):</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300"/>
              </a:spcBef>
              <a:buNone/>
            </a:pPr>
            <a:r>
              <a:rPr lang="en-US" sz="950" noProof="1">
                <a:solidFill>
                  <a:srgbClr val="1616B2"/>
                </a:solidFill>
                <a:latin typeface="Consolas" panose="020B0609020204030204" pitchFamily="49" charset="0"/>
              </a:rPr>
              <a:t>    1 - SEL$1</a:t>
            </a:r>
          </a:p>
          <a:p>
            <a:pPr marL="0" indent="0">
              <a:lnSpc>
                <a:spcPct val="100000"/>
              </a:lnSpc>
              <a:spcBef>
                <a:spcPts val="0"/>
              </a:spcBef>
              <a:buNone/>
            </a:pPr>
            <a:r>
              <a:rPr lang="en-US" sz="950" noProof="1">
                <a:solidFill>
                  <a:srgbClr val="1616B2"/>
                </a:solidFill>
                <a:latin typeface="Consolas" panose="020B0609020204030204" pitchFamily="49" charset="0"/>
              </a:rPr>
              <a:t>    2 - SEL$1 / EMP@SEL$1</a:t>
            </a:r>
          </a:p>
          <a:p>
            <a:pPr marL="0" indent="0">
              <a:lnSpc>
                <a:spcPct val="100000"/>
              </a:lnSpc>
              <a:spcBef>
                <a:spcPts val="900"/>
              </a:spcBef>
              <a:buNone/>
            </a:pPr>
            <a:r>
              <a:rPr lang="en-US" sz="950" noProof="1">
                <a:solidFill>
                  <a:srgbClr val="1616B2"/>
                </a:solidFill>
                <a:latin typeface="Consolas" panose="020B0609020204030204" pitchFamily="49" charset="0"/>
              </a:rPr>
              <a:t> Peeked Binds (identified by position):</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300"/>
              </a:spcBef>
              <a:buNone/>
            </a:pPr>
            <a:r>
              <a:rPr lang="en-US" sz="950" noProof="1">
                <a:solidFill>
                  <a:srgbClr val="1616B2"/>
                </a:solidFill>
                <a:latin typeface="Consolas" panose="020B0609020204030204" pitchFamily="49" charset="0"/>
              </a:rPr>
              <a:t>    1 - :1 (VARCHAR2(30), CSID=873): 'SA_REP'</a:t>
            </a:r>
          </a:p>
          <a:p>
            <a:pPr marL="0" indent="0">
              <a:lnSpc>
                <a:spcPct val="100000"/>
              </a:lnSpc>
              <a:spcBef>
                <a:spcPts val="900"/>
              </a:spcBef>
              <a:buNone/>
            </a:pPr>
            <a:r>
              <a:rPr lang="en-US" sz="950" noProof="1">
                <a:solidFill>
                  <a:srgbClr val="1616B2"/>
                </a:solidFill>
                <a:latin typeface="Consolas" panose="020B0609020204030204" pitchFamily="49" charset="0"/>
              </a:rPr>
              <a:t> Predicate Information (identified by operation id):</a:t>
            </a:r>
          </a:p>
          <a:p>
            <a:pPr marL="0" indent="0">
              <a:lnSpc>
                <a:spcPct val="100000"/>
              </a:lnSpc>
              <a:spcBef>
                <a:spcPts val="0"/>
              </a:spcBef>
              <a:buNone/>
            </a:pPr>
            <a:r>
              <a:rPr lang="en-US" sz="950" noProof="1">
                <a:solidFill>
                  <a:srgbClr val="1616B2"/>
                </a:solidFill>
                <a:latin typeface="Consolas" panose="020B0609020204030204" pitchFamily="49" charset="0"/>
              </a:rPr>
              <a:t> ---------------------------------------------------</a:t>
            </a:r>
          </a:p>
          <a:p>
            <a:pPr marL="0" indent="0">
              <a:lnSpc>
                <a:spcPct val="100000"/>
              </a:lnSpc>
              <a:spcBef>
                <a:spcPts val="300"/>
              </a:spcBef>
              <a:buNone/>
            </a:pPr>
            <a:r>
              <a:rPr lang="en-US" sz="950" noProof="1">
                <a:solidFill>
                  <a:srgbClr val="1616B2"/>
                </a:solidFill>
                <a:latin typeface="Consolas" panose="020B0609020204030204" pitchFamily="49" charset="0"/>
              </a:rPr>
              <a:t>    2 - filter(("EMP"."JOB_ID"=:JOB_ID AND "EMP"."HIRE_DATE"</a:t>
            </a:r>
            <a:br>
              <a:rPr lang="en-US" sz="950" noProof="1">
                <a:solidFill>
                  <a:srgbClr val="1616B2"/>
                </a:solidFill>
                <a:latin typeface="Consolas" panose="020B0609020204030204" pitchFamily="49" charset="0"/>
              </a:rPr>
            </a:br>
            <a:r>
              <a:rPr lang="en-US" sz="950" noProof="1">
                <a:solidFill>
                  <a:srgbClr val="1616B2"/>
                </a:solidFill>
                <a:latin typeface="Consolas" panose="020B0609020204030204" pitchFamily="49" charset="0"/>
              </a:rPr>
              <a:t>           &gt;TO_DATE(' 2010-01-01 00:00:00', 'syyyy-mm-dd hh24:mi:ss')))</a:t>
            </a:r>
          </a:p>
        </p:txBody>
      </p:sp>
      <p:sp>
        <p:nvSpPr>
          <p:cNvPr id="2" name="Right Brace 1">
            <a:extLst>
              <a:ext uri="{FF2B5EF4-FFF2-40B4-BE49-F238E27FC236}">
                <a16:creationId xmlns:a16="http://schemas.microsoft.com/office/drawing/2014/main" id="{A2628EC5-F76B-62E9-8581-C0283B5EE502}"/>
              </a:ext>
            </a:extLst>
          </p:cNvPr>
          <p:cNvSpPr/>
          <p:nvPr/>
        </p:nvSpPr>
        <p:spPr>
          <a:xfrm rot="16200000">
            <a:off x="5060237" y="1848405"/>
            <a:ext cx="123350" cy="2616197"/>
          </a:xfrm>
          <a:prstGeom prst="rightBrace">
            <a:avLst>
              <a:gd name="adj1" fmla="val 46942"/>
              <a:gd name="adj2" fmla="val 49931"/>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Right Brace 2">
            <a:extLst>
              <a:ext uri="{FF2B5EF4-FFF2-40B4-BE49-F238E27FC236}">
                <a16:creationId xmlns:a16="http://schemas.microsoft.com/office/drawing/2014/main" id="{48A50E81-6129-2311-B875-E110EED22A3F}"/>
              </a:ext>
            </a:extLst>
          </p:cNvPr>
          <p:cNvSpPr/>
          <p:nvPr/>
        </p:nvSpPr>
        <p:spPr>
          <a:xfrm rot="16200000">
            <a:off x="7481335" y="2123201"/>
            <a:ext cx="123350" cy="2066606"/>
          </a:xfrm>
          <a:prstGeom prst="rightBrace">
            <a:avLst>
              <a:gd name="adj1" fmla="val 46942"/>
              <a:gd name="adj2" fmla="val 49931"/>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ight Brace 5">
            <a:extLst>
              <a:ext uri="{FF2B5EF4-FFF2-40B4-BE49-F238E27FC236}">
                <a16:creationId xmlns:a16="http://schemas.microsoft.com/office/drawing/2014/main" id="{60FAC49F-3F24-3DD2-AB5B-ACEC979347A7}"/>
              </a:ext>
            </a:extLst>
          </p:cNvPr>
          <p:cNvSpPr/>
          <p:nvPr/>
        </p:nvSpPr>
        <p:spPr>
          <a:xfrm rot="16200000">
            <a:off x="3397963" y="2882025"/>
            <a:ext cx="123350" cy="548957"/>
          </a:xfrm>
          <a:prstGeom prst="rightBrace">
            <a:avLst>
              <a:gd name="adj1" fmla="val 46942"/>
              <a:gd name="adj2" fmla="val 49931"/>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F96758AD-68F2-5672-CD87-5FA40F67D1B0}"/>
              </a:ext>
            </a:extLst>
          </p:cNvPr>
          <p:cNvSpPr txBox="1"/>
          <p:nvPr/>
        </p:nvSpPr>
        <p:spPr>
          <a:xfrm>
            <a:off x="3223649" y="2916224"/>
            <a:ext cx="541500" cy="156966"/>
          </a:xfrm>
          <a:prstGeom prst="rect">
            <a:avLst/>
          </a:prstGeom>
          <a:solidFill>
            <a:srgbClr val="FFFF99"/>
          </a:solidFill>
        </p:spPr>
        <p:txBody>
          <a:bodyPr wrap="square" lIns="18288" tIns="9144" rIns="18288" bIns="9144" rtlCol="0">
            <a:spAutoFit/>
          </a:bodyPr>
          <a:lstStyle/>
          <a:p>
            <a:r>
              <a:rPr lang="en-US" sz="900" noProof="1">
                <a:latin typeface="Bierstadt" panose="020B0004020202020204"/>
              </a:rPr>
              <a:t>Actual (A)</a:t>
            </a:r>
            <a:endParaRPr lang="en-US" sz="900" dirty="0">
              <a:latin typeface="Bierstadt" panose="020B0004020202020204"/>
            </a:endParaRPr>
          </a:p>
        </p:txBody>
      </p:sp>
      <p:sp>
        <p:nvSpPr>
          <p:cNvPr id="12" name="TextBox 11">
            <a:extLst>
              <a:ext uri="{FF2B5EF4-FFF2-40B4-BE49-F238E27FC236}">
                <a16:creationId xmlns:a16="http://schemas.microsoft.com/office/drawing/2014/main" id="{4208DFBB-8362-D1E8-F3C1-BE6214EB73D5}"/>
              </a:ext>
            </a:extLst>
          </p:cNvPr>
          <p:cNvSpPr txBox="1"/>
          <p:nvPr/>
        </p:nvSpPr>
        <p:spPr>
          <a:xfrm>
            <a:off x="7355684" y="2916224"/>
            <a:ext cx="572926" cy="156966"/>
          </a:xfrm>
          <a:prstGeom prst="rect">
            <a:avLst/>
          </a:prstGeom>
          <a:solidFill>
            <a:srgbClr val="FFFF99"/>
          </a:solidFill>
        </p:spPr>
        <p:txBody>
          <a:bodyPr wrap="square" lIns="18288" tIns="9144" rIns="18288" bIns="9144" rtlCol="0">
            <a:spAutoFit/>
          </a:bodyPr>
          <a:lstStyle/>
          <a:p>
            <a:r>
              <a:rPr lang="en-US" sz="900" noProof="1">
                <a:latin typeface="Bierstadt" panose="020B0004020202020204"/>
              </a:rPr>
              <a:t>Actual (A)</a:t>
            </a:r>
            <a:endParaRPr lang="en-US" sz="900" dirty="0">
              <a:latin typeface="Bierstadt" panose="020B0004020202020204"/>
            </a:endParaRPr>
          </a:p>
        </p:txBody>
      </p:sp>
      <p:sp>
        <p:nvSpPr>
          <p:cNvPr id="13" name="TextBox 12">
            <a:extLst>
              <a:ext uri="{FF2B5EF4-FFF2-40B4-BE49-F238E27FC236}">
                <a16:creationId xmlns:a16="http://schemas.microsoft.com/office/drawing/2014/main" id="{C0A8FA34-1A7C-484E-10CD-7EE448C6D4A4}"/>
              </a:ext>
            </a:extLst>
          </p:cNvPr>
          <p:cNvSpPr txBox="1"/>
          <p:nvPr/>
        </p:nvSpPr>
        <p:spPr>
          <a:xfrm>
            <a:off x="4780404" y="2916224"/>
            <a:ext cx="683016" cy="156966"/>
          </a:xfrm>
          <a:prstGeom prst="rect">
            <a:avLst/>
          </a:prstGeom>
          <a:solidFill>
            <a:srgbClr val="FFFF99"/>
          </a:solidFill>
        </p:spPr>
        <p:txBody>
          <a:bodyPr wrap="square" lIns="18288" tIns="9144" rIns="18288" bIns="9144" rtlCol="0">
            <a:spAutoFit/>
          </a:bodyPr>
          <a:lstStyle/>
          <a:p>
            <a:r>
              <a:rPr lang="en-US" sz="900" noProof="1">
                <a:latin typeface="Bierstadt" panose="020B0004020202020204"/>
              </a:rPr>
              <a:t>Estimated (E)</a:t>
            </a:r>
            <a:endParaRPr lang="en-US" sz="900" dirty="0">
              <a:latin typeface="Bierstadt" panose="020B0004020202020204"/>
            </a:endParaRPr>
          </a:p>
        </p:txBody>
      </p:sp>
      <p:sp>
        <p:nvSpPr>
          <p:cNvPr id="14" name="TextBox 13">
            <a:extLst>
              <a:ext uri="{FF2B5EF4-FFF2-40B4-BE49-F238E27FC236}">
                <a16:creationId xmlns:a16="http://schemas.microsoft.com/office/drawing/2014/main" id="{5166AE5E-34D6-39BA-A09C-80A1738DAC78}"/>
              </a:ext>
            </a:extLst>
          </p:cNvPr>
          <p:cNvSpPr txBox="1"/>
          <p:nvPr/>
        </p:nvSpPr>
        <p:spPr>
          <a:xfrm>
            <a:off x="3645660" y="540338"/>
            <a:ext cx="3533137" cy="320088"/>
          </a:xfrm>
          <a:prstGeom prst="rect">
            <a:avLst/>
          </a:prstGeom>
          <a:solidFill>
            <a:srgbClr val="FFFF99"/>
          </a:solidFill>
          <a:ln w="6350">
            <a:solidFill>
              <a:schemeClr val="bg2">
                <a:lumMod val="25000"/>
              </a:schemeClr>
            </a:solidFill>
          </a:ln>
        </p:spPr>
        <p:txBody>
          <a:bodyPr wrap="square" lIns="36576" tIns="9144" rIns="18288" bIns="18288" rtlCol="0">
            <a:spAutoFit/>
          </a:bodyPr>
          <a:lstStyle/>
          <a:p>
            <a:r>
              <a:rPr lang="en-US" sz="1000" noProof="1">
                <a:latin typeface="Bierstadt" panose="020B0004020202020204"/>
              </a:rPr>
              <a:t>Statistics level must be “all”, in order to collect </a:t>
            </a:r>
            <a:r>
              <a:rPr lang="en-US" sz="1000" i="1" noProof="1"/>
              <a:t>actual</a:t>
            </a:r>
            <a:r>
              <a:rPr lang="en-US" sz="1000" noProof="1">
                <a:latin typeface="Bierstadt" panose="020B0004020202020204"/>
              </a:rPr>
              <a:t> plan statistics </a:t>
            </a:r>
            <a:r>
              <a:rPr lang="en-US" sz="900" noProof="1">
                <a:latin typeface="Bierstadt" panose="020B0004020202020204"/>
              </a:rPr>
              <a:t>(Note: inherent overhead due to per-row source counting &amp; timing)</a:t>
            </a:r>
            <a:endParaRPr lang="en-US" sz="1000" noProof="1">
              <a:latin typeface="Bierstadt" panose="020B0004020202020204"/>
            </a:endParaRPr>
          </a:p>
        </p:txBody>
      </p:sp>
      <p:cxnSp>
        <p:nvCxnSpPr>
          <p:cNvPr id="15" name="Straight Arrow Connector 14">
            <a:extLst>
              <a:ext uri="{FF2B5EF4-FFF2-40B4-BE49-F238E27FC236}">
                <a16:creationId xmlns:a16="http://schemas.microsoft.com/office/drawing/2014/main" id="{BB1CE511-09E3-71F7-4C73-CBF7C125ED20}"/>
              </a:ext>
            </a:extLst>
          </p:cNvPr>
          <p:cNvCxnSpPr>
            <a:cxnSpLocks/>
            <a:stCxn id="14" idx="1"/>
          </p:cNvCxnSpPr>
          <p:nvPr/>
        </p:nvCxnSpPr>
        <p:spPr>
          <a:xfrm flipH="1">
            <a:off x="3236119" y="700382"/>
            <a:ext cx="409541" cy="132138"/>
          </a:xfrm>
          <a:prstGeom prst="straightConnector1">
            <a:avLst/>
          </a:prstGeom>
          <a:ln w="9525">
            <a:solidFill>
              <a:schemeClr val="bg2">
                <a:lumMod val="25000"/>
              </a:schemeClr>
            </a:solidFill>
            <a:tailEnd type="arrow" w="sm" len="sm"/>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FFA41F6F-35EB-7C57-7998-2E28825ABFE2}"/>
              </a:ext>
            </a:extLst>
          </p:cNvPr>
          <p:cNvCxnSpPr>
            <a:cxnSpLocks/>
          </p:cNvCxnSpPr>
          <p:nvPr/>
        </p:nvCxnSpPr>
        <p:spPr>
          <a:xfrm flipH="1" flipV="1">
            <a:off x="1857375" y="1047750"/>
            <a:ext cx="1472565" cy="109073"/>
          </a:xfrm>
          <a:prstGeom prst="straightConnector1">
            <a:avLst/>
          </a:prstGeom>
          <a:ln w="9525">
            <a:solidFill>
              <a:schemeClr val="bg2">
                <a:lumMod val="25000"/>
              </a:schemeClr>
            </a:solidFill>
            <a:tailEnd type="arrow" w="sm" len="sm"/>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343A9C7D-26BA-0C46-A85C-65EE912F3FB7}"/>
              </a:ext>
            </a:extLst>
          </p:cNvPr>
          <p:cNvSpPr txBox="1"/>
          <p:nvPr/>
        </p:nvSpPr>
        <p:spPr>
          <a:xfrm>
            <a:off x="2755841" y="1012168"/>
            <a:ext cx="3674304" cy="289310"/>
          </a:xfrm>
          <a:prstGeom prst="rect">
            <a:avLst/>
          </a:prstGeom>
          <a:solidFill>
            <a:srgbClr val="FFFFCC"/>
          </a:solidFill>
          <a:ln w="6350">
            <a:solidFill>
              <a:schemeClr val="bg2">
                <a:lumMod val="25000"/>
              </a:schemeClr>
            </a:solidFill>
          </a:ln>
        </p:spPr>
        <p:txBody>
          <a:bodyPr wrap="square" lIns="36576" tIns="9144" rIns="18288" bIns="18288" rtlCol="0">
            <a:spAutoFit/>
          </a:bodyPr>
          <a:lstStyle/>
          <a:p>
            <a:r>
              <a:rPr lang="en-US" sz="900" noProof="1">
                <a:latin typeface="Bierstadt" panose="020B0004020202020204"/>
              </a:rPr>
              <a:t>Prevents SQL Dev from reading the dbms_output buffer after each statement </a:t>
            </a:r>
            <a:r>
              <a:rPr lang="en-US" sz="800" noProof="1">
                <a:latin typeface="Bierstadt" panose="020B0004020202020204"/>
              </a:rPr>
              <a:t>(thereby ruining prev_sql_id, prev_child_number in v$session)</a:t>
            </a:r>
            <a:endParaRPr lang="en-US" sz="900" noProof="1">
              <a:latin typeface="Bierstadt" panose="020B0004020202020204"/>
            </a:endParaRPr>
          </a:p>
        </p:txBody>
      </p:sp>
      <p:sp>
        <p:nvSpPr>
          <p:cNvPr id="39" name="Right Brace 38">
            <a:extLst>
              <a:ext uri="{FF2B5EF4-FFF2-40B4-BE49-F238E27FC236}">
                <a16:creationId xmlns:a16="http://schemas.microsoft.com/office/drawing/2014/main" id="{46EE6820-74B6-0625-F707-E58E1D28D30D}"/>
              </a:ext>
            </a:extLst>
          </p:cNvPr>
          <p:cNvSpPr/>
          <p:nvPr/>
        </p:nvSpPr>
        <p:spPr>
          <a:xfrm rot="16200000">
            <a:off x="6804628" y="1864748"/>
            <a:ext cx="123350" cy="912089"/>
          </a:xfrm>
          <a:prstGeom prst="rightBrace">
            <a:avLst>
              <a:gd name="adj1" fmla="val 46942"/>
              <a:gd name="adj2" fmla="val 49931"/>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TextBox 39">
            <a:extLst>
              <a:ext uri="{FF2B5EF4-FFF2-40B4-BE49-F238E27FC236}">
                <a16:creationId xmlns:a16="http://schemas.microsoft.com/office/drawing/2014/main" id="{DEC034B0-39AD-4898-461A-4A6922E6BC43}"/>
              </a:ext>
            </a:extLst>
          </p:cNvPr>
          <p:cNvSpPr txBox="1"/>
          <p:nvPr/>
        </p:nvSpPr>
        <p:spPr>
          <a:xfrm>
            <a:off x="6159281" y="1903923"/>
            <a:ext cx="1541681" cy="326243"/>
          </a:xfrm>
          <a:prstGeom prst="rect">
            <a:avLst/>
          </a:prstGeom>
          <a:solidFill>
            <a:srgbClr val="FFFF99"/>
          </a:solidFill>
        </p:spPr>
        <p:txBody>
          <a:bodyPr wrap="square" lIns="36576" tIns="9144" rIns="27432" bIns="9144" rtlCol="0">
            <a:spAutoFit/>
          </a:bodyPr>
          <a:lstStyle/>
          <a:p>
            <a:r>
              <a:rPr lang="en-US" sz="1000" noProof="1">
                <a:latin typeface="Bierstadt" panose="020B0004020202020204"/>
              </a:rPr>
              <a:t>Include </a:t>
            </a:r>
            <a:r>
              <a:rPr lang="en-US" sz="1000" i="1" noProof="1"/>
              <a:t>actual</a:t>
            </a:r>
            <a:r>
              <a:rPr lang="en-US" sz="1000" noProof="1">
                <a:latin typeface="Bierstadt" panose="020B0004020202020204"/>
              </a:rPr>
              <a:t> plan statistics (</a:t>
            </a:r>
            <a:r>
              <a:rPr lang="en-US" sz="1000" i="1" noProof="1"/>
              <a:t>if available</a:t>
            </a:r>
            <a:r>
              <a:rPr lang="en-US" sz="1000" noProof="1">
                <a:latin typeface="Bierstadt" panose="020B0004020202020204"/>
              </a:rPr>
              <a:t>) in the readout</a:t>
            </a:r>
            <a:endParaRPr lang="en-US" sz="900" dirty="0">
              <a:latin typeface="Bierstadt" panose="020B0004020202020204"/>
            </a:endParaRPr>
          </a:p>
        </p:txBody>
      </p:sp>
      <p:cxnSp>
        <p:nvCxnSpPr>
          <p:cNvPr id="44" name="Straight Connector 43">
            <a:extLst>
              <a:ext uri="{FF2B5EF4-FFF2-40B4-BE49-F238E27FC236}">
                <a16:creationId xmlns:a16="http://schemas.microsoft.com/office/drawing/2014/main" id="{6A64C651-B1AA-6D5F-A9EE-50933DA2EEB8}"/>
              </a:ext>
            </a:extLst>
          </p:cNvPr>
          <p:cNvCxnSpPr>
            <a:cxnSpLocks/>
          </p:cNvCxnSpPr>
          <p:nvPr/>
        </p:nvCxnSpPr>
        <p:spPr>
          <a:xfrm flipH="1">
            <a:off x="334983" y="3978275"/>
            <a:ext cx="155555" cy="0"/>
          </a:xfrm>
          <a:prstGeom prst="line">
            <a:avLst/>
          </a:prstGeom>
          <a:ln w="12700">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A33BB27C-D81F-4286-C677-E349BD87BF3D}"/>
              </a:ext>
            </a:extLst>
          </p:cNvPr>
          <p:cNvCxnSpPr>
            <a:cxnSpLocks/>
          </p:cNvCxnSpPr>
          <p:nvPr/>
        </p:nvCxnSpPr>
        <p:spPr>
          <a:xfrm flipV="1">
            <a:off x="334983" y="3978275"/>
            <a:ext cx="0" cy="2067718"/>
          </a:xfrm>
          <a:prstGeom prst="line">
            <a:avLst/>
          </a:prstGeom>
          <a:ln w="12700">
            <a:solidFill>
              <a:schemeClr val="accent4">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5FE5405-E7E9-F6BE-A284-96D2D1783B1D}"/>
              </a:ext>
            </a:extLst>
          </p:cNvPr>
          <p:cNvCxnSpPr>
            <a:cxnSpLocks/>
          </p:cNvCxnSpPr>
          <p:nvPr/>
        </p:nvCxnSpPr>
        <p:spPr>
          <a:xfrm>
            <a:off x="334983" y="4879181"/>
            <a:ext cx="330168" cy="0"/>
          </a:xfrm>
          <a:prstGeom prst="line">
            <a:avLst/>
          </a:prstGeom>
          <a:ln w="12700">
            <a:solidFill>
              <a:schemeClr val="accent4">
                <a:lumMod val="60000"/>
                <a:lumOff val="40000"/>
              </a:schemeClr>
            </a:solidFill>
            <a:tailEnd type="stealth"/>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1F0758A0-7DF5-CC4E-F17F-63C2C37935F8}"/>
              </a:ext>
            </a:extLst>
          </p:cNvPr>
          <p:cNvCxnSpPr>
            <a:cxnSpLocks/>
          </p:cNvCxnSpPr>
          <p:nvPr/>
        </p:nvCxnSpPr>
        <p:spPr>
          <a:xfrm>
            <a:off x="334983" y="6045993"/>
            <a:ext cx="330168" cy="0"/>
          </a:xfrm>
          <a:prstGeom prst="line">
            <a:avLst/>
          </a:prstGeom>
          <a:ln w="12700">
            <a:solidFill>
              <a:schemeClr val="accent4">
                <a:lumMod val="60000"/>
                <a:lumOff val="40000"/>
              </a:schemeClr>
            </a:solidFill>
            <a:tailEnd type="stealth"/>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7E603E79-2DF2-EA71-1719-7B98ABD19A37}"/>
              </a:ext>
            </a:extLst>
          </p:cNvPr>
          <p:cNvSpPr txBox="1"/>
          <p:nvPr/>
        </p:nvSpPr>
        <p:spPr>
          <a:xfrm>
            <a:off x="5682799" y="5759214"/>
            <a:ext cx="2991995" cy="523220"/>
          </a:xfrm>
          <a:prstGeom prst="rect">
            <a:avLst/>
          </a:prstGeom>
          <a:solidFill>
            <a:srgbClr val="F7DEAD"/>
          </a:solidFill>
          <a:ln w="6350">
            <a:solidFill>
              <a:schemeClr val="bg2">
                <a:lumMod val="25000"/>
              </a:schemeClr>
            </a:solidFill>
          </a:ln>
        </p:spPr>
        <p:txBody>
          <a:bodyPr wrap="square" lIns="91440" tIns="45720" rIns="45720" bIns="45720" rtlCol="0">
            <a:spAutoFit/>
          </a:bodyPr>
          <a:lstStyle/>
          <a:p>
            <a:r>
              <a:rPr lang="en-US" sz="1400" u="sng" noProof="1">
                <a:latin typeface="Bierstadt" panose="020B0004020202020204"/>
              </a:rPr>
              <a:t>Important</a:t>
            </a:r>
            <a:r>
              <a:rPr lang="en-US" sz="1400" noProof="1">
                <a:latin typeface="Bierstadt" panose="020B0004020202020204"/>
              </a:rPr>
              <a:t>: always pay attention to the “Notes” section, if there is one.</a:t>
            </a:r>
            <a:endParaRPr lang="en-US" sz="1000" noProof="1">
              <a:latin typeface="Bierstadt" panose="020B0004020202020204"/>
            </a:endParaRPr>
          </a:p>
        </p:txBody>
      </p:sp>
      <p:sp>
        <p:nvSpPr>
          <p:cNvPr id="53" name="Right Brace 52">
            <a:extLst>
              <a:ext uri="{FF2B5EF4-FFF2-40B4-BE49-F238E27FC236}">
                <a16:creationId xmlns:a16="http://schemas.microsoft.com/office/drawing/2014/main" id="{75F62989-1DFA-5000-8948-9DA86FCD40DE}"/>
              </a:ext>
            </a:extLst>
          </p:cNvPr>
          <p:cNvSpPr/>
          <p:nvPr/>
        </p:nvSpPr>
        <p:spPr>
          <a:xfrm rot="16200000">
            <a:off x="3791190" y="1996680"/>
            <a:ext cx="123350" cy="633417"/>
          </a:xfrm>
          <a:prstGeom prst="rightBrace">
            <a:avLst>
              <a:gd name="adj1" fmla="val 46942"/>
              <a:gd name="adj2" fmla="val 49931"/>
            </a:avLst>
          </a:prstGeom>
          <a:ln w="63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TextBox 53">
            <a:extLst>
              <a:ext uri="{FF2B5EF4-FFF2-40B4-BE49-F238E27FC236}">
                <a16:creationId xmlns:a16="http://schemas.microsoft.com/office/drawing/2014/main" id="{E6E3F4A5-43ED-AF39-A433-16116D626A51}"/>
              </a:ext>
            </a:extLst>
          </p:cNvPr>
          <p:cNvSpPr txBox="1"/>
          <p:nvPr/>
        </p:nvSpPr>
        <p:spPr>
          <a:xfrm>
            <a:off x="3412314" y="1810661"/>
            <a:ext cx="991411" cy="433965"/>
          </a:xfrm>
          <a:prstGeom prst="rect">
            <a:avLst/>
          </a:prstGeom>
          <a:solidFill>
            <a:srgbClr val="FFFF99"/>
          </a:solidFill>
        </p:spPr>
        <p:txBody>
          <a:bodyPr wrap="square" lIns="36576" tIns="9144" rIns="27432" bIns="9144" rtlCol="0">
            <a:spAutoFit/>
          </a:bodyPr>
          <a:lstStyle/>
          <a:p>
            <a:r>
              <a:rPr lang="en-US" sz="900" noProof="1">
                <a:latin typeface="Bierstadt" panose="020B0004020202020204"/>
              </a:rPr>
              <a:t>Use prev_sql_id, prev_child_number</a:t>
            </a:r>
            <a:br>
              <a:rPr lang="en-US" sz="900" noProof="1">
                <a:latin typeface="Bierstadt" panose="020B0004020202020204"/>
              </a:rPr>
            </a:br>
            <a:r>
              <a:rPr lang="en-US" sz="900" noProof="1">
                <a:latin typeface="Bierstadt" panose="020B0004020202020204"/>
              </a:rPr>
              <a:t>from v$session</a:t>
            </a:r>
            <a:endParaRPr lang="en-US" sz="800" dirty="0">
              <a:latin typeface="Bierstadt" panose="020B0004020202020204"/>
            </a:endParaRPr>
          </a:p>
        </p:txBody>
      </p:sp>
    </p:spTree>
    <p:extLst>
      <p:ext uri="{BB962C8B-B14F-4D97-AF65-F5344CB8AC3E}">
        <p14:creationId xmlns:p14="http://schemas.microsoft.com/office/powerpoint/2010/main" val="3849262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32F341-AD32-D9CF-06DB-873048D18805}"/>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B3276DC8-3646-BCB7-4113-352015E6BFC9}"/>
              </a:ext>
            </a:extLst>
          </p:cNvPr>
          <p:cNvSpPr txBox="1"/>
          <p:nvPr/>
        </p:nvSpPr>
        <p:spPr>
          <a:xfrm>
            <a:off x="509918" y="258445"/>
            <a:ext cx="8298180" cy="6093976"/>
          </a:xfrm>
          <a:prstGeom prst="rect">
            <a:avLst/>
          </a:prstGeom>
          <a:noFill/>
        </p:spPr>
        <p:txBody>
          <a:bodyPr wrap="square" rtlCol="0">
            <a:spAutoFit/>
          </a:bodyPr>
          <a:lstStyle/>
          <a:p>
            <a:r>
              <a:rPr lang="en-US" sz="700" noProof="1">
                <a:solidFill>
                  <a:srgbClr val="BAAE90"/>
                </a:solidFill>
                <a:latin typeface="Consolas" panose="020B0609020204030204" pitchFamily="49" charset="0"/>
              </a:rPr>
              <a:t>SQL_ID dcnc91w8z6s9d, child number 0</a:t>
            </a:r>
          </a:p>
          <a:p>
            <a:r>
              <a:rPr lang="en-US" sz="700" noProof="1">
                <a:solidFill>
                  <a:srgbClr val="BAAE90"/>
                </a:solidFill>
                <a:latin typeface="Consolas" panose="020B0609020204030204" pitchFamily="49" charset="0"/>
              </a:rPr>
              <a:t>Plan hash value: 2945430922</a:t>
            </a:r>
          </a:p>
          <a:p>
            <a:pPr>
              <a:spcBef>
                <a:spcPts val="600"/>
              </a:spcBef>
            </a:pPr>
            <a:r>
              <a:rPr lang="en-US" sz="700" noProof="1">
                <a:solidFill>
                  <a:srgbClr val="BAAE90"/>
                </a:solidFill>
                <a:latin typeface="Consolas" panose="020B0609020204030204" pitchFamily="49" charset="0"/>
              </a:rPr>
              <a:t>------------------------------------------------------------------------------------------------------------------------------------------------------------</a:t>
            </a:r>
          </a:p>
          <a:p>
            <a:r>
              <a:rPr lang="en-US" sz="700" noProof="1">
                <a:solidFill>
                  <a:srgbClr val="BAAE90"/>
                </a:solidFill>
                <a:latin typeface="Consolas" panose="020B0609020204030204" pitchFamily="49" charset="0"/>
              </a:rPr>
              <a:t>| Id  | Operation                               | Name          | Starts | E-Rows |E-Bytes| Cost (%CPU)| E-Time   | A-Rows |   A-Time   | Buffers | Reads  |</a:t>
            </a:r>
          </a:p>
          <a:p>
            <a:r>
              <a:rPr lang="en-US" sz="700" noProof="1">
                <a:solidFill>
                  <a:srgbClr val="BAAE90"/>
                </a:solidFill>
                <a:latin typeface="Consolas" panose="020B0609020204030204" pitchFamily="49" charset="0"/>
              </a:rPr>
              <a:t>------------------------------------------------------------------------------------------------------------------------------------------------------------</a:t>
            </a:r>
          </a:p>
          <a:p>
            <a:r>
              <a:rPr lang="en-US" sz="700" noProof="1">
                <a:solidFill>
                  <a:srgbClr val="BAAE90"/>
                </a:solidFill>
                <a:latin typeface="Consolas" panose="020B0609020204030204" pitchFamily="49" charset="0"/>
              </a:rPr>
              <a:t>|   0 | SELECT STATEMENT                        |               |      1 |        |       |     9 (100)|          |      2 |00:00:00.01 |      20 |      2 |</a:t>
            </a:r>
          </a:p>
          <a:p>
            <a:r>
              <a:rPr lang="en-US" sz="700" noProof="1">
                <a:solidFill>
                  <a:srgbClr val="BAAE90"/>
                </a:solidFill>
                <a:latin typeface="Consolas" panose="020B0609020204030204" pitchFamily="49" charset="0"/>
              </a:rPr>
              <a:t>|   1 |  NESTED LOOPS                           |               |      1 |      1 |    48 |     6   (0)| 00:00:01 |      2 |00:00:00.01 |      20 |      2 |</a:t>
            </a:r>
          </a:p>
          <a:p>
            <a:r>
              <a:rPr lang="en-US" sz="700" noProof="1">
                <a:solidFill>
                  <a:srgbClr val="BAAE90"/>
                </a:solidFill>
                <a:latin typeface="Consolas" panose="020B0609020204030204" pitchFamily="49" charset="0"/>
              </a:rPr>
              <a:t>|   2 |   NESTED LOOPS                          |               |      1 |      2 |    48 |     6   (0)| 00:00:01 |      2 |00:00:00.01 |      18 |      2 |</a:t>
            </a:r>
          </a:p>
          <a:p>
            <a:r>
              <a:rPr lang="en-US" sz="700" noProof="1">
                <a:solidFill>
                  <a:srgbClr val="BAAE90"/>
                </a:solidFill>
                <a:latin typeface="Consolas" panose="020B0609020204030204" pitchFamily="49" charset="0"/>
              </a:rPr>
              <a:t>|   3 |    NESTED LOOPS                         |               |      1 |      2 |    74 |     4   (0)| 00:00:01 |      2 |00:00:00.01 |       8 |      2 |</a:t>
            </a:r>
          </a:p>
          <a:p>
            <a:r>
              <a:rPr lang="en-US" sz="700" noProof="1">
                <a:solidFill>
                  <a:srgbClr val="BAAE90"/>
                </a:solidFill>
                <a:latin typeface="Consolas" panose="020B0609020204030204" pitchFamily="49" charset="0"/>
              </a:rPr>
              <a:t>|   4 |     TABLE ACCESS BY INDEX ROWID BATCHED | EMPLOYEES     |      1 |      2 |    44 |     2   (0)| 00:00:01 |      2 |00:00:00.01 |       4 |      1 |</a:t>
            </a:r>
          </a:p>
          <a:p>
            <a:r>
              <a:rPr lang="en-US" sz="700" noProof="1">
                <a:solidFill>
                  <a:srgbClr val="BAAE90"/>
                </a:solidFill>
                <a:latin typeface="Consolas" panose="020B0609020204030204" pitchFamily="49" charset="0"/>
              </a:rPr>
              <a:t>|*  5 |      INDEX SKIP SCAN                    | EMP_NAME_IX   |      1 |      2 |       |     1   (0)| 00:00:01 |      2 |00:00:00.01 |       2 |      1 |</a:t>
            </a:r>
          </a:p>
          <a:p>
            <a:r>
              <a:rPr lang="en-US" sz="700" noProof="1">
                <a:solidFill>
                  <a:srgbClr val="BAAE90"/>
                </a:solidFill>
                <a:latin typeface="Consolas" panose="020B0609020204030204" pitchFamily="49" charset="0"/>
              </a:rPr>
              <a:t>|   6 |     TABLE ACCESS BY INDEX ROWID         | EMPLOYEES     |      2 |      1 |    15 |     1   (0)| 00:00:01 |      2 |00:00:00.01 |       4 |      1 |</a:t>
            </a:r>
          </a:p>
          <a:p>
            <a:r>
              <a:rPr lang="en-US" sz="700" noProof="1">
                <a:solidFill>
                  <a:srgbClr val="BAAE90"/>
                </a:solidFill>
                <a:latin typeface="Consolas" panose="020B0609020204030204" pitchFamily="49" charset="0"/>
              </a:rPr>
              <a:t>|*  7 |      INDEX UNIQUE SCAN                  | EMP_EMP_ID_PK |      2 |      1 |       |     0   (0)|          |      2 |00:00:00.01 |       2 |      1 |</a:t>
            </a:r>
          </a:p>
          <a:p>
            <a:r>
              <a:rPr lang="en-US" sz="700" noProof="1">
                <a:solidFill>
                  <a:srgbClr val="BAAE90"/>
                </a:solidFill>
                <a:latin typeface="Consolas" panose="020B0609020204030204" pitchFamily="49" charset="0"/>
              </a:rPr>
              <a:t>|*  8 |    INDEX UNIQUE SCAN                    | EMP_EMP_ID_PK |      2 |      1 |       |     0   (0)|          |      2 |00:00:00.01 |      10 |      0 |</a:t>
            </a:r>
          </a:p>
          <a:p>
            <a:r>
              <a:rPr lang="en-US" sz="700" noProof="1">
                <a:solidFill>
                  <a:srgbClr val="BAAE90"/>
                </a:solidFill>
                <a:latin typeface="Consolas" panose="020B0609020204030204" pitchFamily="49" charset="0"/>
              </a:rPr>
              <a:t>|   9 |     NESTED LOOPS SEMI                   |               |      2 |      1 |    23 |     3   (0)| 00:00:01 |      2 |00:00:00.01 |       8 |      0 |</a:t>
            </a:r>
          </a:p>
          <a:p>
            <a:r>
              <a:rPr lang="en-US" sz="700" noProof="1">
                <a:solidFill>
                  <a:srgbClr val="BAAE90"/>
                </a:solidFill>
                <a:latin typeface="Consolas" panose="020B0609020204030204" pitchFamily="49" charset="0"/>
              </a:rPr>
              <a:t>|* 10 |      TABLE ACCESS BY INDEX ROWID BATCHED| EMPLOYEES     |      2 |      1 |    15 |     2   (0)| 00:00:01 |      2 |00:00:00.01 |       4 |      0 |</a:t>
            </a:r>
          </a:p>
          <a:p>
            <a:r>
              <a:rPr lang="en-US" sz="700" noProof="1">
                <a:solidFill>
                  <a:srgbClr val="BAAE90"/>
                </a:solidFill>
                <a:latin typeface="Consolas" panose="020B0609020204030204" pitchFamily="49" charset="0"/>
              </a:rPr>
              <a:t>|* 11 |       INDEX SKIP SCAN                   | EMP_NAME_IX   |      2 |      1 |       |     1   (0)| 00:00:01 |      3 |00:00:00.01 |       2 |      0 |</a:t>
            </a:r>
          </a:p>
          <a:p>
            <a:r>
              <a:rPr lang="en-US" sz="700" noProof="1">
                <a:solidFill>
                  <a:srgbClr val="BAAE90"/>
                </a:solidFill>
                <a:latin typeface="Consolas" panose="020B0609020204030204" pitchFamily="49" charset="0"/>
              </a:rPr>
              <a:t>|* 12 |      TABLE ACCESS BY INDEX ROWID        | EMPLOYEES     |      2 |      6 |    48 |     1   (0)| 00:00:01 |      2 |00:00:00.01 |       4 |      0 |</a:t>
            </a:r>
          </a:p>
          <a:p>
            <a:r>
              <a:rPr lang="en-US" sz="700" noProof="1">
                <a:solidFill>
                  <a:srgbClr val="BAAE90"/>
                </a:solidFill>
                <a:latin typeface="Consolas" panose="020B0609020204030204" pitchFamily="49" charset="0"/>
              </a:rPr>
              <a:t>|* 13 |       INDEX UNIQUE SCAN                 | EMP_EMP_ID_PK |      2 |      1 |       |     0   (0)|          |      2 |00:00:00.01 |       2 |      0 |</a:t>
            </a:r>
          </a:p>
          <a:p>
            <a:r>
              <a:rPr lang="en-US" sz="700" noProof="1">
                <a:solidFill>
                  <a:srgbClr val="BAAE90"/>
                </a:solidFill>
                <a:latin typeface="Consolas" panose="020B0609020204030204" pitchFamily="49" charset="0"/>
              </a:rPr>
              <a:t>|  14 |   TABLE ACCESS BY INDEX ROWID           | EMPLOYEES     |      2 |      1 |    11 |     1   (0)| 00:00:01 |      2 |00:00:00.01 |       2 |      0 |</a:t>
            </a:r>
          </a:p>
          <a:p>
            <a:r>
              <a:rPr lang="en-US" sz="700" noProof="1">
                <a:solidFill>
                  <a:srgbClr val="BAAE90"/>
                </a:solidFill>
                <a:latin typeface="Consolas" panose="020B0609020204030204" pitchFamily="49" charset="0"/>
              </a:rPr>
              <a:t>------------------------------------------------------------------------------------------------------------------------------------------------------------</a:t>
            </a:r>
          </a:p>
          <a:p>
            <a:pPr>
              <a:spcBef>
                <a:spcPts val="900"/>
              </a:spcBef>
            </a:pPr>
            <a:r>
              <a:rPr lang="en-US" sz="700" noProof="1">
                <a:solidFill>
                  <a:srgbClr val="BAAE90"/>
                </a:solidFill>
                <a:latin typeface="Consolas" panose="020B0609020204030204" pitchFamily="49" charset="0"/>
              </a:rPr>
              <a:t>Query Block Name / Object Alias (identified by operation id):</a:t>
            </a:r>
          </a:p>
          <a:p>
            <a:r>
              <a:rPr lang="en-US" sz="700" noProof="1">
                <a:solidFill>
                  <a:srgbClr val="BAAE90"/>
                </a:solidFill>
                <a:latin typeface="Consolas" panose="020B0609020204030204" pitchFamily="49" charset="0"/>
              </a:rPr>
              <a:t>-------------------------------------------------------------</a:t>
            </a:r>
          </a:p>
          <a:p>
            <a:pPr>
              <a:spcBef>
                <a:spcPts val="600"/>
              </a:spcBef>
            </a:pPr>
            <a:r>
              <a:rPr lang="en-US" sz="700" noProof="1">
                <a:solidFill>
                  <a:srgbClr val="BAAE90"/>
                </a:solidFill>
                <a:latin typeface="Consolas" panose="020B0609020204030204" pitchFamily="49" charset="0"/>
              </a:rPr>
              <a:t>   1 - SEL$1</a:t>
            </a:r>
          </a:p>
          <a:p>
            <a:r>
              <a:rPr lang="en-US" sz="700" noProof="1">
                <a:solidFill>
                  <a:srgbClr val="BAAE90"/>
                </a:solidFill>
                <a:latin typeface="Consolas" panose="020B0609020204030204" pitchFamily="49" charset="0"/>
              </a:rPr>
              <a:t>   4 - SEL$1        / JAM1@SEL$1</a:t>
            </a:r>
          </a:p>
          <a:p>
            <a:r>
              <a:rPr lang="en-US" sz="700" noProof="1">
                <a:solidFill>
                  <a:srgbClr val="BAAE90"/>
                </a:solidFill>
                <a:latin typeface="Consolas" panose="020B0609020204030204" pitchFamily="49" charset="0"/>
              </a:rPr>
              <a:t>   5 - SEL$1        / JAM1@SEL$1</a:t>
            </a:r>
          </a:p>
          <a:p>
            <a:r>
              <a:rPr lang="en-US" sz="700" noProof="1">
                <a:solidFill>
                  <a:srgbClr val="BAAE90"/>
                </a:solidFill>
                <a:latin typeface="Consolas" panose="020B0609020204030204" pitchFamily="49" charset="0"/>
              </a:rPr>
              <a:t>   6 - SEL$1        / MGR1@SEL$1</a:t>
            </a:r>
          </a:p>
          <a:p>
            <a:r>
              <a:rPr lang="en-US" sz="700" noProof="1">
                <a:solidFill>
                  <a:srgbClr val="BAAE90"/>
                </a:solidFill>
                <a:latin typeface="Consolas" panose="020B0609020204030204" pitchFamily="49" charset="0"/>
              </a:rPr>
              <a:t>   7 - SEL$1        / MGR1@SEL$1</a:t>
            </a:r>
          </a:p>
          <a:p>
            <a:r>
              <a:rPr lang="en-US" sz="700" noProof="1">
                <a:solidFill>
                  <a:srgbClr val="BAAE90"/>
                </a:solidFill>
                <a:latin typeface="Consolas" panose="020B0609020204030204" pitchFamily="49" charset="0"/>
              </a:rPr>
              <a:t>   8 - SEL$1        / MGR2@SEL$1</a:t>
            </a:r>
          </a:p>
          <a:p>
            <a:r>
              <a:rPr lang="en-US" sz="700" noProof="1">
                <a:solidFill>
                  <a:srgbClr val="BAAE90"/>
                </a:solidFill>
                <a:latin typeface="Consolas" panose="020B0609020204030204" pitchFamily="49" charset="0"/>
              </a:rPr>
              <a:t>   9 - SEL$BE5C8E5F</a:t>
            </a:r>
          </a:p>
          <a:p>
            <a:r>
              <a:rPr lang="en-US" sz="700" noProof="1">
                <a:solidFill>
                  <a:srgbClr val="BAAE90"/>
                </a:solidFill>
                <a:latin typeface="Consolas" panose="020B0609020204030204" pitchFamily="49" charset="0"/>
              </a:rPr>
              <a:t>  10 - SEL$BE5C8E5F / JAM2@SEL$2</a:t>
            </a:r>
          </a:p>
          <a:p>
            <a:r>
              <a:rPr lang="en-US" sz="700" noProof="1">
                <a:solidFill>
                  <a:srgbClr val="BAAE90"/>
                </a:solidFill>
                <a:latin typeface="Consolas" panose="020B0609020204030204" pitchFamily="49" charset="0"/>
              </a:rPr>
              <a:t>  11 - SEL$BE5C8E5F / JAM2@SEL$2</a:t>
            </a:r>
          </a:p>
          <a:p>
            <a:r>
              <a:rPr lang="en-US" sz="700" noProof="1">
                <a:solidFill>
                  <a:srgbClr val="BAAE90"/>
                </a:solidFill>
                <a:latin typeface="Consolas" panose="020B0609020204030204" pitchFamily="49" charset="0"/>
              </a:rPr>
              <a:t>  12 - SEL$BE5C8E5F / MID@SEL$3</a:t>
            </a:r>
          </a:p>
          <a:p>
            <a:r>
              <a:rPr lang="en-US" sz="700" noProof="1">
                <a:solidFill>
                  <a:srgbClr val="BAAE90"/>
                </a:solidFill>
                <a:latin typeface="Consolas" panose="020B0609020204030204" pitchFamily="49" charset="0"/>
              </a:rPr>
              <a:t>  13 - SEL$BE5C8E5F / MID@SEL$3</a:t>
            </a:r>
          </a:p>
          <a:p>
            <a:r>
              <a:rPr lang="en-US" sz="700" noProof="1">
                <a:solidFill>
                  <a:srgbClr val="BAAE90"/>
                </a:solidFill>
                <a:latin typeface="Consolas" panose="020B0609020204030204" pitchFamily="49" charset="0"/>
              </a:rPr>
              <a:t>  14 - SEL$1        / MGR2@SEL$1</a:t>
            </a:r>
          </a:p>
          <a:p>
            <a:pPr>
              <a:spcBef>
                <a:spcPts val="900"/>
              </a:spcBef>
            </a:pPr>
            <a:r>
              <a:rPr lang="en-US" sz="700" noProof="1">
                <a:solidFill>
                  <a:srgbClr val="BAAE90"/>
                </a:solidFill>
                <a:latin typeface="Consolas" panose="020B0609020204030204" pitchFamily="49" charset="0"/>
              </a:rPr>
              <a:t>Peeked Binds (identified by position):</a:t>
            </a:r>
          </a:p>
          <a:p>
            <a:r>
              <a:rPr lang="en-US" sz="700" noProof="1">
                <a:solidFill>
                  <a:srgbClr val="BAAE90"/>
                </a:solidFill>
                <a:latin typeface="Consolas" panose="020B0609020204030204" pitchFamily="49" charset="0"/>
              </a:rPr>
              <a:t>--------------------------------------</a:t>
            </a:r>
          </a:p>
          <a:p>
            <a:pPr>
              <a:spcBef>
                <a:spcPts val="600"/>
              </a:spcBef>
            </a:pPr>
            <a:r>
              <a:rPr lang="en-US" sz="700" noProof="1">
                <a:solidFill>
                  <a:srgbClr val="BAAE90"/>
                </a:solidFill>
                <a:latin typeface="Consolas" panose="020B0609020204030204" pitchFamily="49" charset="0"/>
              </a:rPr>
              <a:t>   1 - (VARCHAR2(30), CSID=873): 'Julia'</a:t>
            </a:r>
          </a:p>
          <a:p>
            <a:pPr>
              <a:spcBef>
                <a:spcPts val="900"/>
              </a:spcBef>
            </a:pPr>
            <a:r>
              <a:rPr lang="en-US" sz="700" noProof="1">
                <a:solidFill>
                  <a:srgbClr val="BAAE90"/>
                </a:solidFill>
                <a:latin typeface="Consolas" panose="020B0609020204030204" pitchFamily="49" charset="0"/>
              </a:rPr>
              <a:t>Predicate Information (identified by operation id):</a:t>
            </a:r>
          </a:p>
          <a:p>
            <a:r>
              <a:rPr lang="en-US" sz="700" noProof="1">
                <a:solidFill>
                  <a:srgbClr val="BAAE90"/>
                </a:solidFill>
                <a:latin typeface="Consolas" panose="020B0609020204030204" pitchFamily="49" charset="0"/>
              </a:rPr>
              <a:t>---------------------------------------------------</a:t>
            </a:r>
          </a:p>
          <a:p>
            <a:pPr>
              <a:spcBef>
                <a:spcPts val="600"/>
              </a:spcBef>
            </a:pPr>
            <a:r>
              <a:rPr lang="en-US" sz="700" noProof="1">
                <a:solidFill>
                  <a:srgbClr val="BAAE90"/>
                </a:solidFill>
                <a:latin typeface="Consolas" panose="020B0609020204030204" pitchFamily="49" charset="0"/>
              </a:rPr>
              <a:t>   5 - access("JAM1"."FIRST_NAME"=:EMP_FIRST_NAME)</a:t>
            </a:r>
          </a:p>
          <a:p>
            <a:r>
              <a:rPr lang="en-US" sz="700" noProof="1">
                <a:solidFill>
                  <a:srgbClr val="BAAE90"/>
                </a:solidFill>
                <a:latin typeface="Consolas" panose="020B0609020204030204" pitchFamily="49" charset="0"/>
              </a:rPr>
              <a:t>       filter("JAM1"."FIRST_NAME"=:EMP_FIRST_NAME)</a:t>
            </a:r>
          </a:p>
          <a:p>
            <a:r>
              <a:rPr lang="en-US" sz="700" noProof="1">
                <a:solidFill>
                  <a:srgbClr val="BAAE90"/>
                </a:solidFill>
                <a:latin typeface="Consolas" panose="020B0609020204030204" pitchFamily="49" charset="0"/>
              </a:rPr>
              <a:t>   7 - access("MGR1"."EMPLOYEE_ID"="JAM1"."MANAGER_ID")</a:t>
            </a:r>
          </a:p>
          <a:p>
            <a:r>
              <a:rPr lang="en-US" sz="700" noProof="1">
                <a:solidFill>
                  <a:srgbClr val="BAAE90"/>
                </a:solidFill>
                <a:latin typeface="Consolas" panose="020B0609020204030204" pitchFamily="49" charset="0"/>
              </a:rPr>
              <a:t>   8 - access("MGR2"."EMPLOYEE_ID"="MGR1"."MANAGER_ID")</a:t>
            </a:r>
          </a:p>
          <a:p>
            <a:r>
              <a:rPr lang="en-US" sz="700" noProof="1">
                <a:solidFill>
                  <a:srgbClr val="BAAE90"/>
                </a:solidFill>
                <a:latin typeface="Consolas" panose="020B0609020204030204" pitchFamily="49" charset="0"/>
              </a:rPr>
              <a:t>       filter( IS NOT NULL)</a:t>
            </a:r>
          </a:p>
          <a:p>
            <a:r>
              <a:rPr lang="en-US" sz="700" noProof="1">
                <a:solidFill>
                  <a:srgbClr val="BAAE90"/>
                </a:solidFill>
                <a:latin typeface="Consolas" panose="020B0609020204030204" pitchFamily="49" charset="0"/>
              </a:rPr>
              <a:t>  10 - filter("JAM2"."EMPLOYEE_ID"&lt;&gt;:B1)</a:t>
            </a:r>
          </a:p>
          <a:p>
            <a:r>
              <a:rPr lang="en-US" sz="700" noProof="1">
                <a:solidFill>
                  <a:srgbClr val="BAAE90"/>
                </a:solidFill>
                <a:latin typeface="Consolas" panose="020B0609020204030204" pitchFamily="49" charset="0"/>
              </a:rPr>
              <a:t>  11 - access("JAM2"."FIRST_NAME"=:B1)</a:t>
            </a:r>
          </a:p>
          <a:p>
            <a:r>
              <a:rPr lang="en-US" sz="700" noProof="1">
                <a:solidFill>
                  <a:srgbClr val="BAAE90"/>
                </a:solidFill>
                <a:latin typeface="Consolas" panose="020B0609020204030204" pitchFamily="49" charset="0"/>
              </a:rPr>
              <a:t>       filter("JAM2"."FIRST_NAME"=:B1)</a:t>
            </a:r>
          </a:p>
          <a:p>
            <a:r>
              <a:rPr lang="en-US" sz="700" noProof="1">
                <a:solidFill>
                  <a:srgbClr val="BAAE90"/>
                </a:solidFill>
                <a:latin typeface="Consolas" panose="020B0609020204030204" pitchFamily="49" charset="0"/>
              </a:rPr>
              <a:t>  12 - filter("MID"."MANAGER_ID"=:B1)</a:t>
            </a:r>
          </a:p>
          <a:p>
            <a:r>
              <a:rPr lang="en-US" sz="700" noProof="1">
                <a:solidFill>
                  <a:srgbClr val="BAAE90"/>
                </a:solidFill>
                <a:latin typeface="Consolas" panose="020B0609020204030204" pitchFamily="49" charset="0"/>
              </a:rPr>
              <a:t>  13 - access("JAM2"."MANAGER_ID"="MID"."EMPLOYEE_ID")</a:t>
            </a:r>
          </a:p>
        </p:txBody>
      </p:sp>
      <p:sp>
        <p:nvSpPr>
          <p:cNvPr id="4" name="Espace réservé du pied de page 3">
            <a:extLst>
              <a:ext uri="{FF2B5EF4-FFF2-40B4-BE49-F238E27FC236}">
                <a16:creationId xmlns:a16="http://schemas.microsoft.com/office/drawing/2014/main" id="{E874789A-868E-3D42-6776-C868C8761ABB}"/>
              </a:ext>
            </a:extLst>
          </p:cNvPr>
          <p:cNvSpPr>
            <a:spLocks noGrp="1"/>
          </p:cNvSpPr>
          <p:nvPr>
            <p:ph type="ftr" sz="quarter" idx="11"/>
          </p:nvPr>
        </p:nvSpPr>
        <p:spPr/>
        <p:txBody>
          <a:bodyPr/>
          <a:lstStyle/>
          <a:p>
            <a:r>
              <a:rPr lang="en-US" noProof="1"/>
              <a:t>SPDX-FileCopyrightText: 2025 R. Vassallo</a:t>
            </a:r>
          </a:p>
          <a:p>
            <a:r>
              <a:rPr lang="en-US" noProof="1"/>
              <a:t>SPDX-License-Identifier: FSF All Permissive License</a:t>
            </a:r>
          </a:p>
        </p:txBody>
      </p:sp>
      <p:sp>
        <p:nvSpPr>
          <p:cNvPr id="5" name="Espace réservé du numéro de diapositive 4">
            <a:extLst>
              <a:ext uri="{FF2B5EF4-FFF2-40B4-BE49-F238E27FC236}">
                <a16:creationId xmlns:a16="http://schemas.microsoft.com/office/drawing/2014/main" id="{035C9066-A859-3FDD-AFFB-EEEF9EF35647}"/>
              </a:ext>
            </a:extLst>
          </p:cNvPr>
          <p:cNvSpPr>
            <a:spLocks noGrp="1"/>
          </p:cNvSpPr>
          <p:nvPr>
            <p:ph type="sldNum" sz="quarter" idx="12"/>
          </p:nvPr>
        </p:nvSpPr>
        <p:spPr/>
        <p:txBody>
          <a:bodyPr/>
          <a:lstStyle/>
          <a:p>
            <a:fld id="{273A0318-FDCF-4CF6-A352-E5F487A29EA0}" type="slidenum">
              <a:rPr lang="en-US" smtClean="0"/>
              <a:pPr/>
              <a:t>13</a:t>
            </a:fld>
            <a:r>
              <a:rPr lang="en-US" dirty="0"/>
              <a:t> / 18</a:t>
            </a:r>
          </a:p>
        </p:txBody>
      </p:sp>
      <p:sp>
        <p:nvSpPr>
          <p:cNvPr id="16" name="TextBox 15">
            <a:extLst>
              <a:ext uri="{FF2B5EF4-FFF2-40B4-BE49-F238E27FC236}">
                <a16:creationId xmlns:a16="http://schemas.microsoft.com/office/drawing/2014/main" id="{800A2BFA-3843-896A-0527-FE0FC3F4AA51}"/>
              </a:ext>
            </a:extLst>
          </p:cNvPr>
          <p:cNvSpPr txBox="1"/>
          <p:nvPr/>
        </p:nvSpPr>
        <p:spPr>
          <a:xfrm>
            <a:off x="3405215" y="3767666"/>
            <a:ext cx="4915600" cy="1126462"/>
          </a:xfrm>
          <a:prstGeom prst="rect">
            <a:avLst/>
          </a:prstGeom>
          <a:solidFill>
            <a:schemeClr val="bg1">
              <a:alpha val="24000"/>
            </a:schemeClr>
          </a:solidFill>
        </p:spPr>
        <p:txBody>
          <a:bodyPr wrap="square" lIns="45720" tIns="9144" rIns="45720" bIns="9144" rtlCol="0">
            <a:spAutoFit/>
          </a:bodyPr>
          <a:lstStyle/>
          <a:p>
            <a:pPr>
              <a:lnSpc>
                <a:spcPct val="90000"/>
              </a:lnSpc>
            </a:pPr>
            <a:r>
              <a:rPr lang="en-US" sz="4000" noProof="1">
                <a:ln w="9525">
                  <a:solidFill>
                    <a:schemeClr val="tx2">
                      <a:lumMod val="90000"/>
                      <a:lumOff val="10000"/>
                    </a:schemeClr>
                  </a:solidFill>
                </a:ln>
                <a:solidFill>
                  <a:schemeClr val="tx2">
                    <a:lumMod val="25000"/>
                    <a:lumOff val="75000"/>
                  </a:schemeClr>
                </a:solidFill>
                <a:effectLst>
                  <a:outerShdw blurRad="38100" dist="38100" dir="2400000" algn="bl" rotWithShape="0">
                    <a:prstClr val="black">
                      <a:alpha val="60000"/>
                    </a:prstClr>
                  </a:outerShdw>
                </a:effectLst>
                <a:latin typeface="Bierstadt" panose="020B0004020202020204"/>
              </a:rPr>
              <a:t>Part #3: Understanding SQL Plans</a:t>
            </a:r>
          </a:p>
        </p:txBody>
      </p:sp>
    </p:spTree>
    <p:extLst>
      <p:ext uri="{BB962C8B-B14F-4D97-AF65-F5344CB8AC3E}">
        <p14:creationId xmlns:p14="http://schemas.microsoft.com/office/powerpoint/2010/main" val="1307375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67A7A-7418-121E-0E9B-E3F4E4975099}"/>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87BDEDA-C4D4-003D-51C8-F93CAA398E55}"/>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6CF5BDA3-6190-232E-B304-B436154CAE5A}"/>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90EE9AD7-2CBE-67F2-A78A-D04B5B37590A}"/>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Christian Antognini’s classification of plan operations</a:t>
            </a:r>
            <a:endParaRPr kumimoji="0" lang="en-US" sz="900"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p:txBody>
      </p:sp>
      <p:sp>
        <p:nvSpPr>
          <p:cNvPr id="7" name="Content Placeholder 6">
            <a:extLst>
              <a:ext uri="{FF2B5EF4-FFF2-40B4-BE49-F238E27FC236}">
                <a16:creationId xmlns:a16="http://schemas.microsoft.com/office/drawing/2014/main" id="{C814455F-A47E-0FB8-E7D2-F91E73501BF3}"/>
              </a:ext>
            </a:extLst>
          </p:cNvPr>
          <p:cNvSpPr>
            <a:spLocks noGrp="1"/>
          </p:cNvSpPr>
          <p:nvPr>
            <p:ph idx="1"/>
          </p:nvPr>
        </p:nvSpPr>
        <p:spPr>
          <a:xfrm>
            <a:off x="366226" y="565780"/>
            <a:ext cx="8453535" cy="5758819"/>
          </a:xfrm>
        </p:spPr>
        <p:txBody>
          <a:bodyPr>
            <a:normAutofit/>
          </a:bodyPr>
          <a:lstStyle/>
          <a:p>
            <a:pPr marL="0" indent="0" algn="l">
              <a:buNone/>
              <a:tabLst>
                <a:tab pos="171450" algn="l"/>
              </a:tabLst>
            </a:pPr>
            <a:r>
              <a:rPr lang="en-US" sz="1400" noProof="1"/>
              <a:t>In Troubleshooting Oracle Performance</a:t>
            </a:r>
            <a:r>
              <a:rPr lang="en-US" sz="800" baseline="30000" noProof="1"/>
              <a:t> </a:t>
            </a:r>
            <a:r>
              <a:rPr lang="en-US" sz="1400" baseline="30000" noProof="1"/>
              <a:t>(*)</a:t>
            </a:r>
            <a:r>
              <a:rPr lang="en-US" sz="1400" noProof="1"/>
              <a:t>, Antognini defined 4 Categories of Plan operations.</a:t>
            </a:r>
          </a:p>
          <a:p>
            <a:pPr marL="0" indent="0" algn="l">
              <a:buNone/>
              <a:tabLst>
                <a:tab pos="171450" algn="l"/>
              </a:tabLst>
            </a:pPr>
            <a:endParaRPr lang="en-US" sz="1400" noProof="1"/>
          </a:p>
          <a:p>
            <a:pPr marL="0" indent="0" algn="l">
              <a:buNone/>
              <a:tabLst>
                <a:tab pos="171450" algn="l"/>
              </a:tabLst>
            </a:pPr>
            <a:endParaRPr lang="en-US" sz="1400" noProof="1"/>
          </a:p>
          <a:p>
            <a:pPr marL="0" indent="0" algn="l">
              <a:buNone/>
              <a:tabLst>
                <a:tab pos="171450" algn="l"/>
              </a:tabLst>
            </a:pPr>
            <a:endParaRPr lang="en-US" sz="1400" noProof="1"/>
          </a:p>
          <a:p>
            <a:pPr marL="0" indent="0" algn="l">
              <a:buNone/>
              <a:tabLst>
                <a:tab pos="171450" algn="l"/>
              </a:tabLst>
            </a:pPr>
            <a:endParaRPr lang="en-US" sz="1400" noProof="1"/>
          </a:p>
          <a:p>
            <a:pPr marL="0" indent="0" algn="l">
              <a:buNone/>
              <a:tabLst>
                <a:tab pos="171450" algn="l"/>
              </a:tabLst>
            </a:pPr>
            <a:endParaRPr lang="en-US" sz="1400" noProof="1"/>
          </a:p>
          <a:p>
            <a:pPr marL="0" indent="0" algn="l">
              <a:buNone/>
              <a:tabLst>
                <a:tab pos="171450" algn="l"/>
              </a:tabLst>
            </a:pPr>
            <a:endParaRPr lang="en-US" sz="1400" noProof="1"/>
          </a:p>
          <a:p>
            <a:pPr marL="0" indent="0" algn="l">
              <a:buNone/>
              <a:tabLst>
                <a:tab pos="171450" algn="l"/>
              </a:tabLst>
            </a:pPr>
            <a:endParaRPr lang="en-US" sz="1400" noProof="1"/>
          </a:p>
          <a:p>
            <a:pPr marL="0" indent="0" algn="l">
              <a:buNone/>
              <a:tabLst>
                <a:tab pos="171450" algn="l"/>
              </a:tabLst>
            </a:pPr>
            <a:endParaRPr lang="en-US" sz="1400" noProof="1"/>
          </a:p>
          <a:p>
            <a:pPr marL="0" indent="0" algn="l">
              <a:buNone/>
              <a:tabLst>
                <a:tab pos="171450" algn="l"/>
              </a:tabLst>
            </a:pPr>
            <a:endParaRPr lang="en-US" sz="1400" noProof="1"/>
          </a:p>
          <a:p>
            <a:pPr marL="0" indent="0" algn="l">
              <a:buNone/>
              <a:tabLst>
                <a:tab pos="171450" algn="l"/>
              </a:tabLst>
            </a:pPr>
            <a:endParaRPr lang="en-US" sz="1400" noProof="1"/>
          </a:p>
          <a:p>
            <a:pPr marL="0" indent="0" algn="l">
              <a:buNone/>
              <a:tabLst>
                <a:tab pos="171450" algn="l"/>
              </a:tabLst>
            </a:pPr>
            <a:endParaRPr lang="en-US" sz="1400" noProof="1"/>
          </a:p>
          <a:p>
            <a:pPr marL="0" indent="0" algn="l">
              <a:spcBef>
                <a:spcPts val="3000"/>
              </a:spcBef>
              <a:buNone/>
              <a:tabLst>
                <a:tab pos="171450" algn="l"/>
              </a:tabLst>
            </a:pPr>
            <a:r>
              <a:rPr lang="en-US" sz="1400" noProof="1"/>
              <a:t>This is a model—there are exceptions, and special cases—but a most helpful one.</a:t>
            </a:r>
          </a:p>
          <a:p>
            <a:pPr marL="0" indent="0" algn="l">
              <a:spcBef>
                <a:spcPts val="3000"/>
              </a:spcBef>
              <a:buNone/>
              <a:tabLst>
                <a:tab pos="171450" algn="l"/>
              </a:tabLst>
            </a:pPr>
            <a:r>
              <a:rPr lang="en-US" sz="1400" baseline="30000" noProof="1"/>
              <a:t>(*) 	</a:t>
            </a:r>
            <a:r>
              <a:rPr lang="en-US" sz="1400" noProof="1"/>
              <a:t>Troubleshooting Oracle Performance, 2nd Edition </a:t>
            </a:r>
            <a:r>
              <a:rPr lang="en-US" sz="1200" noProof="1"/>
              <a:t>[</a:t>
            </a:r>
            <a:r>
              <a:rPr lang="en-US" sz="1200" i="1" noProof="1">
                <a:hlinkClick r:id="rId2"/>
              </a:rPr>
              <a:t>link</a:t>
            </a:r>
            <a:r>
              <a:rPr lang="en-US" sz="1200" noProof="1"/>
              <a:t>]</a:t>
            </a:r>
            <a:br>
              <a:rPr lang="en-US" sz="1400" noProof="1"/>
            </a:br>
            <a:r>
              <a:rPr lang="en-US" sz="1400" noProof="1"/>
              <a:t>	Christian Antognini, Apress, 2014</a:t>
            </a:r>
            <a:br>
              <a:rPr lang="en-US" sz="1400" noProof="1"/>
            </a:br>
            <a:r>
              <a:rPr lang="en-US" sz="1050" b="0" i="0" u="none" strike="noStrike" baseline="0" noProof="1">
                <a:latin typeface="UtopiaStd-Regular"/>
              </a:rPr>
              <a:t>	ISBN-13 (softcover): 978-1-4302-5758-5</a:t>
            </a:r>
            <a:r>
              <a:rPr lang="en-US" sz="1050" noProof="1">
                <a:latin typeface="UtopiaStd-Regular"/>
              </a:rPr>
              <a:t> / </a:t>
            </a:r>
            <a:r>
              <a:rPr lang="en-US" sz="1050" b="0" i="0" u="none" strike="noStrike" baseline="0" noProof="1">
                <a:latin typeface="UtopiaStd-Regular"/>
              </a:rPr>
              <a:t>ISBN-13 (electronic): 978-1-4302-5759-2</a:t>
            </a:r>
            <a:endParaRPr lang="en-US" sz="1400" noProof="1">
              <a:solidFill>
                <a:schemeClr val="bg2">
                  <a:lumMod val="25000"/>
                </a:schemeClr>
              </a:solidFill>
            </a:endParaRPr>
          </a:p>
          <a:p>
            <a:pPr marL="0" indent="0">
              <a:buNone/>
            </a:pPr>
            <a:endParaRPr lang="en-US" sz="1400" noProof="1"/>
          </a:p>
        </p:txBody>
      </p:sp>
      <p:graphicFrame>
        <p:nvGraphicFramePr>
          <p:cNvPr id="3" name="Table 2">
            <a:extLst>
              <a:ext uri="{FF2B5EF4-FFF2-40B4-BE49-F238E27FC236}">
                <a16:creationId xmlns:a16="http://schemas.microsoft.com/office/drawing/2014/main" id="{499184C8-5401-BD5A-B210-253E6B2685AA}"/>
              </a:ext>
            </a:extLst>
          </p:cNvPr>
          <p:cNvGraphicFramePr>
            <a:graphicFrameLocks noGrp="1"/>
          </p:cNvGraphicFramePr>
          <p:nvPr>
            <p:extLst>
              <p:ext uri="{D42A27DB-BD31-4B8C-83A1-F6EECF244321}">
                <p14:modId xmlns:p14="http://schemas.microsoft.com/office/powerpoint/2010/main" val="816631724"/>
              </p:ext>
            </p:extLst>
          </p:nvPr>
        </p:nvGraphicFramePr>
        <p:xfrm>
          <a:off x="420872" y="1000760"/>
          <a:ext cx="8057661" cy="3459480"/>
        </p:xfrm>
        <a:graphic>
          <a:graphicData uri="http://schemas.openxmlformats.org/drawingml/2006/table">
            <a:tbl>
              <a:tblPr firstRow="1" bandRow="1">
                <a:tableStyleId>{5940675A-B579-460E-94D1-54222C63F5DA}</a:tableStyleId>
              </a:tblPr>
              <a:tblGrid>
                <a:gridCol w="1547446">
                  <a:extLst>
                    <a:ext uri="{9D8B030D-6E8A-4147-A177-3AD203B41FA5}">
                      <a16:colId xmlns:a16="http://schemas.microsoft.com/office/drawing/2014/main" val="4151889315"/>
                    </a:ext>
                  </a:extLst>
                </a:gridCol>
                <a:gridCol w="3824328">
                  <a:extLst>
                    <a:ext uri="{9D8B030D-6E8A-4147-A177-3AD203B41FA5}">
                      <a16:colId xmlns:a16="http://schemas.microsoft.com/office/drawing/2014/main" val="1621527389"/>
                    </a:ext>
                  </a:extLst>
                </a:gridCol>
                <a:gridCol w="2685887">
                  <a:extLst>
                    <a:ext uri="{9D8B030D-6E8A-4147-A177-3AD203B41FA5}">
                      <a16:colId xmlns:a16="http://schemas.microsoft.com/office/drawing/2014/main" val="684385472"/>
                    </a:ext>
                  </a:extLst>
                </a:gridCol>
              </a:tblGrid>
              <a:tr h="370840">
                <a:tc>
                  <a:txBody>
                    <a:bodyPr/>
                    <a:lstStyle/>
                    <a:p>
                      <a:r>
                        <a:rPr lang="en-US" sz="1300" noProof="1">
                          <a:latin typeface="Bierstadt" panose="020B0004020202020204"/>
                        </a:rPr>
                        <a:t>Category of plan operations</a:t>
                      </a: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r>
                        <a:rPr lang="en-US" sz="1300" noProof="1">
                          <a:latin typeface="Bierstadt" panose="020B0004020202020204"/>
                        </a:rPr>
                        <a:t>Definition</a:t>
                      </a: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10000"/>
                        <a:lumOff val="90000"/>
                      </a:schemeClr>
                    </a:solidFill>
                  </a:tcPr>
                </a:tc>
                <a:tc>
                  <a:txBody>
                    <a:bodyPr/>
                    <a:lstStyle/>
                    <a:p>
                      <a:r>
                        <a:rPr lang="en-US" sz="1300" noProof="1">
                          <a:latin typeface="Bierstadt" panose="020B0004020202020204"/>
                        </a:rPr>
                        <a:t>Examples</a:t>
                      </a: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solidFill>
                      <a:schemeClr val="tx2">
                        <a:lumMod val="10000"/>
                        <a:lumOff val="90000"/>
                      </a:schemeClr>
                    </a:solidFill>
                  </a:tcPr>
                </a:tc>
                <a:extLst>
                  <a:ext uri="{0D108BD9-81ED-4DB2-BD59-A6C34878D82A}">
                    <a16:rowId xmlns:a16="http://schemas.microsoft.com/office/drawing/2014/main" val="2895417173"/>
                  </a:ext>
                </a:extLst>
              </a:tr>
              <a:tr h="370840">
                <a:tc>
                  <a:txBody>
                    <a:bodyPr/>
                    <a:lstStyle/>
                    <a:p>
                      <a:r>
                        <a:rPr lang="fr-FR" sz="1300" noProof="1">
                          <a:latin typeface="Bierstadt" panose="020B0004020202020204"/>
                        </a:rPr>
                        <a:t>Stand-alone</a:t>
                      </a:r>
                      <a:endParaRPr lang="en-US" sz="130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fr-FR" sz="1200" noProof="1">
                          <a:latin typeface="Bierstadt" panose="020B0004020202020204"/>
                        </a:rPr>
                        <a:t>Single child operations, which start their child operation only once. Many operations belong in that category.</a:t>
                      </a:r>
                      <a:endParaRPr lang="en-US" sz="120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fr-FR" sz="1150" noProof="1">
                          <a:latin typeface="Bierstadt" panose="020B0004020202020204"/>
                        </a:rPr>
                        <a:t>VIEW</a:t>
                      </a:r>
                      <a:br>
                        <a:rPr lang="fr-FR" sz="1150" noProof="1">
                          <a:latin typeface="Bierstadt" panose="020B0004020202020204"/>
                        </a:rPr>
                      </a:br>
                      <a:r>
                        <a:rPr lang="fr-FR" sz="1150" noProof="1">
                          <a:latin typeface="Bierstadt" panose="020B0004020202020204"/>
                        </a:rPr>
                        <a:t>COUNT STOPKEY</a:t>
                      </a:r>
                      <a:br>
                        <a:rPr lang="fr-FR" sz="1150" noProof="1">
                          <a:latin typeface="Bierstadt" panose="020B0004020202020204"/>
                        </a:rPr>
                      </a:br>
                      <a:r>
                        <a:rPr lang="fr-FR" sz="1150" noProof="1">
                          <a:latin typeface="Bierstadt" panose="020B0004020202020204"/>
                        </a:rPr>
                        <a:t>SORT UNIQUE</a:t>
                      </a:r>
                      <a:r>
                        <a:rPr lang="fr-FR" sz="300" noProof="1">
                          <a:latin typeface="Bierstadt" panose="020B0004020202020204"/>
                        </a:rPr>
                        <a:t> </a:t>
                      </a:r>
                      <a:r>
                        <a:rPr lang="fr-FR" sz="1150" noProof="1">
                          <a:latin typeface="Bierstadt" panose="020B0004020202020204"/>
                        </a:rPr>
                        <a:t>/</a:t>
                      </a:r>
                      <a:r>
                        <a:rPr lang="fr-FR" sz="300" noProof="1">
                          <a:latin typeface="Bierstadt" panose="020B0004020202020204"/>
                        </a:rPr>
                        <a:t> </a:t>
                      </a:r>
                      <a:r>
                        <a:rPr lang="fr-FR" sz="1150" noProof="1">
                          <a:latin typeface="Bierstadt" panose="020B0004020202020204"/>
                        </a:rPr>
                        <a:t>ORDER BY</a:t>
                      </a:r>
                      <a:r>
                        <a:rPr lang="fr-FR" sz="300" noProof="1">
                          <a:latin typeface="Bierstadt" panose="020B0004020202020204"/>
                        </a:rPr>
                        <a:t> </a:t>
                      </a:r>
                      <a:r>
                        <a:rPr lang="fr-FR" sz="1150" noProof="1">
                          <a:latin typeface="Bierstadt" panose="020B0004020202020204"/>
                        </a:rPr>
                        <a:t>/</a:t>
                      </a:r>
                      <a:r>
                        <a:rPr lang="fr-FR" sz="300" noProof="1">
                          <a:latin typeface="Bierstadt" panose="020B0004020202020204"/>
                        </a:rPr>
                        <a:t> </a:t>
                      </a:r>
                      <a:r>
                        <a:rPr lang="fr-FR" sz="1150" noProof="1">
                          <a:latin typeface="Bierstadt" panose="020B0004020202020204"/>
                        </a:rPr>
                        <a:t>GROUP BY</a:t>
                      </a:r>
                      <a:br>
                        <a:rPr lang="fr-FR" sz="1150" noProof="1">
                          <a:latin typeface="Bierstadt" panose="020B0004020202020204"/>
                        </a:rPr>
                      </a:br>
                      <a:r>
                        <a:rPr lang="fr-FR" sz="1150" noProof="1">
                          <a:latin typeface="Bierstadt" panose="020B0004020202020204"/>
                        </a:rPr>
                        <a:t>HASH UNIQUE</a:t>
                      </a:r>
                      <a:r>
                        <a:rPr lang="fr-FR" sz="300" noProof="1">
                          <a:latin typeface="Bierstadt" panose="020B0004020202020204"/>
                        </a:rPr>
                        <a:t> </a:t>
                      </a:r>
                      <a:r>
                        <a:rPr lang="fr-FR" sz="1150" noProof="1">
                          <a:latin typeface="Bierstadt" panose="020B0004020202020204"/>
                        </a:rPr>
                        <a:t>/</a:t>
                      </a:r>
                      <a:r>
                        <a:rPr lang="fr-FR" sz="300" noProof="1">
                          <a:latin typeface="Bierstadt" panose="020B0004020202020204"/>
                        </a:rPr>
                        <a:t> </a:t>
                      </a:r>
                      <a:r>
                        <a:rPr lang="fr-FR" sz="1150" noProof="1">
                          <a:latin typeface="Bierstadt" panose="020B0004020202020204"/>
                        </a:rPr>
                        <a:t>GROUP BY</a:t>
                      </a:r>
                      <a:br>
                        <a:rPr lang="fr-FR" sz="1150" noProof="1">
                          <a:latin typeface="Bierstadt" panose="020B0004020202020204"/>
                        </a:rPr>
                      </a:br>
                      <a:r>
                        <a:rPr lang="fr-FR" sz="1150" noProof="1">
                          <a:latin typeface="Bierstadt" panose="020B0004020202020204"/>
                        </a:rPr>
                        <a:t>…</a:t>
                      </a:r>
                      <a:br>
                        <a:rPr lang="fr-FR" sz="1150" noProof="1">
                          <a:latin typeface="Bierstadt" panose="020B0004020202020204"/>
                        </a:rPr>
                      </a:br>
                      <a:r>
                        <a:rPr lang="fr-FR" sz="1150" noProof="1">
                          <a:latin typeface="Bierstadt" panose="020B0004020202020204"/>
                        </a:rPr>
                        <a:t>Single-child FILTER</a:t>
                      </a:r>
                      <a:endParaRPr lang="en-US" sz="115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2222262"/>
                  </a:ext>
                </a:extLst>
              </a:tr>
              <a:tr h="370840">
                <a:tc>
                  <a:txBody>
                    <a:bodyPr/>
                    <a:lstStyle/>
                    <a:p>
                      <a:r>
                        <a:rPr lang="fr-FR" sz="1300" noProof="1">
                          <a:latin typeface="Bierstadt" panose="020B0004020202020204"/>
                        </a:rPr>
                        <a:t>Iterative</a:t>
                      </a:r>
                      <a:endParaRPr lang="en-US" sz="130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fr-FR" sz="1200" noProof="1">
                          <a:latin typeface="Bierstadt" panose="020B0004020202020204"/>
                        </a:rPr>
                        <a:t>Single child operations, which may start their child operation repeatedly (or not at all)</a:t>
                      </a:r>
                      <a:endParaRPr lang="en-US" sz="120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fr-FR" sz="1150" noProof="1">
                          <a:latin typeface="Bierstadt" panose="020B0004020202020204"/>
                        </a:rPr>
                        <a:t>INLIST ITERATOR</a:t>
                      </a:r>
                      <a:br>
                        <a:rPr lang="fr-FR" sz="1150" noProof="1">
                          <a:latin typeface="Bierstadt" panose="020B0004020202020204"/>
                        </a:rPr>
                      </a:br>
                      <a:r>
                        <a:rPr lang="fr-FR" sz="1150" noProof="1">
                          <a:latin typeface="Bierstadt" panose="020B0004020202020204"/>
                        </a:rPr>
                        <a:t>PARTITION LIST</a:t>
                      </a:r>
                      <a:r>
                        <a:rPr lang="fr-FR" sz="300" noProof="1">
                          <a:latin typeface="Bierstadt" panose="020B0004020202020204"/>
                        </a:rPr>
                        <a:t> </a:t>
                      </a:r>
                      <a:r>
                        <a:rPr lang="fr-FR" sz="1150" noProof="1">
                          <a:latin typeface="Bierstadt" panose="020B0004020202020204"/>
                        </a:rPr>
                        <a:t>/</a:t>
                      </a:r>
                      <a:r>
                        <a:rPr lang="fr-FR" sz="300" noProof="1">
                          <a:latin typeface="Bierstadt" panose="020B0004020202020204"/>
                        </a:rPr>
                        <a:t> </a:t>
                      </a:r>
                      <a:r>
                        <a:rPr lang="fr-FR" sz="1150" noProof="1">
                          <a:latin typeface="Bierstadt" panose="020B0004020202020204"/>
                        </a:rPr>
                        <a:t>RANGE</a:t>
                      </a:r>
                      <a:r>
                        <a:rPr lang="fr-FR" sz="300" noProof="1">
                          <a:latin typeface="Bierstadt" panose="020B0004020202020204"/>
                        </a:rPr>
                        <a:t> </a:t>
                      </a:r>
                      <a:r>
                        <a:rPr lang="fr-FR" sz="1150" noProof="1">
                          <a:latin typeface="Bierstadt" panose="020B0004020202020204"/>
                        </a:rPr>
                        <a:t>/</a:t>
                      </a:r>
                      <a:r>
                        <a:rPr lang="fr-FR" sz="300" noProof="1">
                          <a:latin typeface="Bierstadt" panose="020B0004020202020204"/>
                        </a:rPr>
                        <a:t> </a:t>
                      </a:r>
                      <a:r>
                        <a:rPr lang="fr-FR" sz="1150" noProof="1">
                          <a:latin typeface="Bierstadt" panose="020B0004020202020204"/>
                        </a:rPr>
                        <a:t>HASH ITERATOR</a:t>
                      </a:r>
                      <a:endParaRPr lang="en-US" sz="115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7965839"/>
                  </a:ext>
                </a:extLst>
              </a:tr>
              <a:tr h="370840">
                <a:tc>
                  <a:txBody>
                    <a:bodyPr/>
                    <a:lstStyle/>
                    <a:p>
                      <a:r>
                        <a:rPr lang="fr-FR" sz="1300" noProof="1">
                          <a:latin typeface="Bierstadt" panose="020B0004020202020204"/>
                        </a:rPr>
                        <a:t>Unrelated-combine</a:t>
                      </a:r>
                      <a:endParaRPr lang="en-US" sz="130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fr-FR" sz="1200" noProof="1">
                          <a:latin typeface="Bierstadt" panose="020B0004020202020204"/>
                        </a:rPr>
                        <a:t>Operations with 2 (or more) child operations, which run their child operations only once, in turn, independantly of one another</a:t>
                      </a:r>
                      <a:endParaRPr lang="en-US" sz="120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fr-FR" sz="1150" noProof="1">
                          <a:latin typeface="Bierstadt" panose="020B0004020202020204"/>
                        </a:rPr>
                        <a:t>HASH JOIN</a:t>
                      </a:r>
                      <a:br>
                        <a:rPr lang="fr-FR" sz="1150" noProof="1">
                          <a:latin typeface="Bierstadt" panose="020B0004020202020204"/>
                        </a:rPr>
                      </a:br>
                      <a:r>
                        <a:rPr lang="fr-FR" sz="1150" noProof="1">
                          <a:latin typeface="Bierstadt" panose="020B0004020202020204"/>
                        </a:rPr>
                        <a:t>MERGE JOIN</a:t>
                      </a:r>
                      <a:br>
                        <a:rPr lang="fr-FR" sz="1150" noProof="1">
                          <a:latin typeface="Bierstadt" panose="020B0004020202020204"/>
                        </a:rPr>
                      </a:br>
                      <a:r>
                        <a:rPr lang="fr-FR" sz="1150" noProof="1">
                          <a:latin typeface="Bierstadt" panose="020B0004020202020204"/>
                        </a:rPr>
                        <a:t>UNION ALL</a:t>
                      </a:r>
                      <a:endParaRPr lang="en-US" sz="115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0633577"/>
                  </a:ext>
                </a:extLst>
              </a:tr>
              <a:tr h="370840">
                <a:tc>
                  <a:txBody>
                    <a:bodyPr/>
                    <a:lstStyle/>
                    <a:p>
                      <a:r>
                        <a:rPr lang="fr-FR" sz="1300" noProof="1">
                          <a:latin typeface="Bierstadt" panose="020B0004020202020204"/>
                        </a:rPr>
                        <a:t>Related-combine</a:t>
                      </a:r>
                      <a:endParaRPr lang="en-US" sz="130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fr-FR" sz="1200" noProof="1">
                          <a:latin typeface="Bierstadt" panose="020B0004020202020204"/>
                        </a:rPr>
                        <a:t>Operations with 2 (or more) child operations, in which processing is driven by rows from one of the children, and the other child operations are called repeatedly, using the current row of the driving child as input</a:t>
                      </a:r>
                      <a:endParaRPr lang="en-US" sz="120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fr-FR" sz="1150" noProof="1">
                          <a:latin typeface="Bierstadt" panose="020B0004020202020204"/>
                        </a:rPr>
                        <a:t>NESTED LOOPS</a:t>
                      </a:r>
                    </a:p>
                    <a:p>
                      <a:r>
                        <a:rPr lang="fr-FR" sz="1150" noProof="1">
                          <a:latin typeface="Bierstadt" panose="020B0004020202020204"/>
                        </a:rPr>
                        <a:t>FILTER with multiple children</a:t>
                      </a:r>
                    </a:p>
                    <a:p>
                      <a:r>
                        <a:rPr lang="fr-FR" sz="1150" noProof="1">
                          <a:latin typeface="Bierstadt" panose="020B0004020202020204"/>
                        </a:rPr>
                        <a:t>CONNECT BY WITH FILTERING</a:t>
                      </a:r>
                      <a:br>
                        <a:rPr lang="fr-FR" sz="1150" noProof="1">
                          <a:latin typeface="Bierstadt" panose="020B0004020202020204"/>
                        </a:rPr>
                      </a:br>
                      <a:r>
                        <a:rPr lang="fr-FR" sz="1150" noProof="1">
                          <a:latin typeface="Bierstadt" panose="020B0004020202020204"/>
                        </a:rPr>
                        <a:t>UNION ALL (RECURSIVE WITH)</a:t>
                      </a:r>
                      <a:endParaRPr lang="en-US" sz="1150" noProof="1">
                        <a:latin typeface="Bierstadt" panose="020B0004020202020204"/>
                      </a:endParaRPr>
                    </a:p>
                  </a:txBody>
                  <a:tcPr marL="54864" marR="36576" marT="36576" marB="36576">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6977152"/>
                  </a:ext>
                </a:extLst>
              </a:tr>
            </a:tbl>
          </a:graphicData>
        </a:graphic>
      </p:graphicFrame>
    </p:spTree>
    <p:extLst>
      <p:ext uri="{BB962C8B-B14F-4D97-AF65-F5344CB8AC3E}">
        <p14:creationId xmlns:p14="http://schemas.microsoft.com/office/powerpoint/2010/main" val="1042983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6A2C6-CD3C-1DD4-83F2-A3A679B765A7}"/>
              </a:ext>
            </a:extLst>
          </p:cNvPr>
          <p:cNvSpPr>
            <a:spLocks noGrp="1"/>
          </p:cNvSpPr>
          <p:nvPr>
            <p:ph type="title"/>
          </p:nvPr>
        </p:nvSpPr>
        <p:spPr>
          <a:xfrm>
            <a:off x="354563" y="163197"/>
            <a:ext cx="8453535" cy="288282"/>
          </a:xfrm>
        </p:spPr>
        <p:txBody>
          <a:bodyPr>
            <a:normAutofit fontScale="90000"/>
          </a:bodyPr>
          <a:lstStyle/>
          <a:p>
            <a:r>
              <a:rPr lang="en-US" sz="1800" dirty="0">
                <a:solidFill>
                  <a:schemeClr val="tx2">
                    <a:lumMod val="75000"/>
                    <a:lumOff val="25000"/>
                  </a:schemeClr>
                </a:solidFill>
                <a:latin typeface="Bahnschrift" panose="020B0502040204020203" pitchFamily="34" charset="0"/>
              </a:rPr>
              <a:t>HASH JOIN pseudo-code  </a:t>
            </a:r>
            <a:r>
              <a:rPr lang="en-US" sz="1000" i="1" dirty="0">
                <a:solidFill>
                  <a:schemeClr val="tx2">
                    <a:lumMod val="75000"/>
                    <a:lumOff val="25000"/>
                  </a:schemeClr>
                </a:solidFill>
                <a:latin typeface="Bierstadt" panose="020B0004020202020204"/>
              </a:rPr>
              <a:t>(high-level, simplified perspective)</a:t>
            </a:r>
            <a:endParaRPr lang="en-US" sz="900" i="1" dirty="0">
              <a:solidFill>
                <a:schemeClr val="tx2">
                  <a:lumMod val="75000"/>
                  <a:lumOff val="25000"/>
                </a:schemeClr>
              </a:solidFill>
              <a:latin typeface="Bierstadt" panose="020B0004020202020204"/>
            </a:endParaRP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2870AB80-640A-B844-83B3-40975B7086EB}"/>
                  </a:ext>
                </a:extLst>
              </p:cNvPr>
              <p:cNvSpPr>
                <a:spLocks noGrp="1"/>
              </p:cNvSpPr>
              <p:nvPr>
                <p:ph idx="1"/>
              </p:nvPr>
            </p:nvSpPr>
            <p:spPr>
              <a:xfrm>
                <a:off x="354563" y="539260"/>
                <a:ext cx="8453535" cy="5839459"/>
              </a:xfrm>
            </p:spPr>
            <p:txBody>
              <a:bodyPr>
                <a:normAutofit/>
              </a:bodyPr>
              <a:lstStyle/>
              <a:p>
                <a:pPr marL="0" indent="0">
                  <a:buNone/>
                </a:pPr>
                <a:r>
                  <a:rPr lang="en-US" sz="1100" dirty="0">
                    <a:latin typeface="Cascadia Code" panose="020B0609020000020004" pitchFamily="49" charset="0"/>
                    <a:ea typeface="Cascadia Code" panose="020B0609020000020004" pitchFamily="49" charset="0"/>
                    <a:cs typeface="Cascadia Code" panose="020B0609020000020004" pitchFamily="49" charset="0"/>
                  </a:rPr>
                  <a:t>HASH JOIN</a:t>
                </a:r>
              </a:p>
              <a:p>
                <a:pPr marL="0" indent="0">
                  <a:spcBef>
                    <a:spcPts val="100"/>
                  </a:spcBef>
                  <a:buNone/>
                </a:pPr>
                <a:r>
                  <a:rPr lang="en-US" sz="1100" dirty="0">
                    <a:latin typeface="Cascadia Code" panose="020B0609020000020004" pitchFamily="49" charset="0"/>
                    <a:ea typeface="Cascadia Code" panose="020B0609020000020004" pitchFamily="49" charset="0"/>
                    <a:cs typeface="Cascadia Code" panose="020B0609020000020004" pitchFamily="49" charset="0"/>
                  </a:rPr>
                  <a:t> CHILD_ROW_SOURCE_1 </a:t>
                </a:r>
                <a:r>
                  <a:rPr lang="en-US" sz="1100" dirty="0">
                    <a:ea typeface="Cascadia Code" panose="020B0609020000020004" pitchFamily="49" charset="0"/>
                    <a:cs typeface="Cascadia Code" panose="020B0609020000020004" pitchFamily="49" charset="0"/>
                  </a:rPr>
                  <a:t> </a:t>
                </a:r>
                <a:r>
                  <a:rPr lang="en-US" sz="1100" dirty="0">
                    <a:latin typeface="Arial" panose="020B0604020202020204" pitchFamily="34" charset="0"/>
                    <a:ea typeface="Cascadia Code" panose="020B0609020000020004" pitchFamily="49" charset="0"/>
                    <a:cs typeface="Arial" panose="020B0604020202020204" pitchFamily="34" charset="0"/>
                  </a:rPr>
                  <a:t>←</a:t>
                </a:r>
                <a:r>
                  <a:rPr lang="en-US" sz="1100" dirty="0">
                    <a:ea typeface="Cascadia Code" panose="020B0609020000020004" pitchFamily="49" charset="0"/>
                    <a:cs typeface="Cascadia Code" panose="020B0609020000020004" pitchFamily="49" charset="0"/>
                  </a:rPr>
                  <a:t> </a:t>
                </a:r>
                <a:r>
                  <a:rPr lang="en-US" sz="600" dirty="0">
                    <a:ea typeface="Cascadia Code" panose="020B0609020000020004" pitchFamily="49" charset="0"/>
                    <a:cs typeface="Cascadia Code" panose="020B0609020000020004" pitchFamily="49" charset="0"/>
                  </a:rPr>
                  <a:t> </a:t>
                </a:r>
                <a:r>
                  <a:rPr lang="en-US" sz="1100" dirty="0">
                    <a:ea typeface="Cascadia Code" panose="020B0609020000020004" pitchFamily="49" charset="0"/>
                    <a:cs typeface="Cascadia Code" panose="020B0609020000020004" pitchFamily="49" charset="0"/>
                  </a:rPr>
                  <a:t>driving/build row source, or “left” input     alias: </a:t>
                </a:r>
                <a14:m>
                  <m:oMath xmlns:m="http://schemas.openxmlformats.org/officeDocument/2006/math">
                    <m:sSub>
                      <m:sSubPr>
                        <m:ctrlP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1</m:t>
                        </m:r>
                      </m:sub>
                    </m:sSub>
                  </m:oMath>
                </a14:m>
                <a:r>
                  <a:rPr lang="en-US" sz="1100" dirty="0">
                    <a:ea typeface="Cascadia Code" panose="020B0609020000020004" pitchFamily="49" charset="0"/>
                    <a:cs typeface="Cascadia Code" panose="020B0609020000020004" pitchFamily="49" charset="0"/>
                  </a:rPr>
                  <a:t>   columns: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oMath>
                </a14:m>
                <a:r>
                  <a:rPr lang="en-US" sz="1100" dirty="0">
                    <a:ea typeface="Cascadia Code" panose="020B0609020000020004" pitchFamily="49" charset="0"/>
                    <a:cs typeface="Cascadia Code" panose="020B0609020000020004" pitchFamily="49" charset="0"/>
                  </a:rPr>
                  <a:t>,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2</m:t>
                        </m:r>
                      </m:sub>
                    </m:sSub>
                  </m:oMath>
                </a14:m>
                <a:r>
                  <a:rPr lang="en-US" sz="1100" dirty="0">
                    <a:ea typeface="Cascadia Code" panose="020B0609020000020004" pitchFamily="49" charset="0"/>
                    <a:cs typeface="Cascadia Code" panose="020B0609020000020004" pitchFamily="49" charset="0"/>
                  </a:rPr>
                  <a:t>, ... ,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𝑛</m:t>
                        </m:r>
                      </m:sub>
                    </m:sSub>
                  </m:oMath>
                </a14:m>
                <a:r>
                  <a:rPr lang="en-US" sz="1100" dirty="0">
                    <a:ea typeface="Cascadia Code" panose="020B0609020000020004" pitchFamily="49" charset="0"/>
                    <a:cs typeface="Cascadia Code" panose="020B0609020000020004" pitchFamily="49" charset="0"/>
                  </a:rPr>
                  <a:t>)</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a:p>
                <a:pPr marL="0" indent="0">
                  <a:spcBef>
                    <a:spcPts val="100"/>
                  </a:spcBef>
                  <a:buNone/>
                </a:pPr>
                <a:r>
                  <a:rPr lang="en-US" sz="1100" dirty="0">
                    <a:latin typeface="Cascadia Code" panose="020B0609020000020004" pitchFamily="49" charset="0"/>
                    <a:ea typeface="Cascadia Code" panose="020B0609020000020004" pitchFamily="49" charset="0"/>
                    <a:cs typeface="Cascadia Code" panose="020B0609020000020004" pitchFamily="49" charset="0"/>
                  </a:rPr>
                  <a:t> CHILD_ROW_SOURCE_2 </a:t>
                </a:r>
                <a:r>
                  <a:rPr lang="en-US" sz="1100" dirty="0">
                    <a:ea typeface="Cascadia Code" panose="020B0609020000020004" pitchFamily="49" charset="0"/>
                    <a:cs typeface="Cascadia Code" panose="020B0609020000020004" pitchFamily="49" charset="0"/>
                  </a:rPr>
                  <a:t> </a:t>
                </a:r>
                <a:r>
                  <a:rPr lang="en-US" sz="1100" dirty="0">
                    <a:latin typeface="Arial" panose="020B0604020202020204" pitchFamily="34" charset="0"/>
                    <a:ea typeface="Cascadia Code" panose="020B0609020000020004" pitchFamily="49" charset="0"/>
                    <a:cs typeface="Arial" panose="020B0604020202020204" pitchFamily="34" charset="0"/>
                  </a:rPr>
                  <a:t>←</a:t>
                </a:r>
                <a:r>
                  <a:rPr lang="en-US" sz="1100" dirty="0">
                    <a:ea typeface="Cascadia Code" panose="020B0609020000020004" pitchFamily="49" charset="0"/>
                    <a:cs typeface="Cascadia Code" panose="020B0609020000020004" pitchFamily="49" charset="0"/>
                  </a:rPr>
                  <a:t> </a:t>
                </a:r>
                <a:r>
                  <a:rPr lang="en-US" sz="800" dirty="0">
                    <a:ea typeface="Cascadia Code" panose="020B0609020000020004" pitchFamily="49" charset="0"/>
                    <a:cs typeface="Cascadia Code" panose="020B0609020000020004" pitchFamily="49" charset="0"/>
                  </a:rPr>
                  <a:t> </a:t>
                </a:r>
                <a:r>
                  <a:rPr lang="en-US" sz="1100" dirty="0">
                    <a:ea typeface="Cascadia Code" panose="020B0609020000020004" pitchFamily="49" charset="0"/>
                    <a:cs typeface="Cascadia Code" panose="020B0609020000020004" pitchFamily="49" charset="0"/>
                  </a:rPr>
                  <a:t>probe row source, or “right” input              </a:t>
                </a:r>
                <a:r>
                  <a:rPr lang="en-US" sz="700" dirty="0">
                    <a:ea typeface="Cascadia Code" panose="020B0609020000020004" pitchFamily="49" charset="0"/>
                    <a:cs typeface="Cascadia Code" panose="020B0609020000020004" pitchFamily="49" charset="0"/>
                  </a:rPr>
                  <a:t> </a:t>
                </a:r>
                <a:r>
                  <a:rPr lang="en-US" sz="1100" dirty="0">
                    <a:ea typeface="Cascadia Code" panose="020B0609020000020004" pitchFamily="49" charset="0"/>
                    <a:cs typeface="Cascadia Code" panose="020B0609020000020004" pitchFamily="49" charset="0"/>
                  </a:rPr>
                  <a:t>alias: </a:t>
                </a:r>
                <a14:m>
                  <m:oMath xmlns:m="http://schemas.openxmlformats.org/officeDocument/2006/math">
                    <m:sSub>
                      <m:sSubPr>
                        <m:ctrlPr>
                          <a:rPr lang="fr-FR" sz="110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2</m:t>
                        </m:r>
                      </m:sub>
                    </m:sSub>
                  </m:oMath>
                </a14:m>
                <a:r>
                  <a:rPr lang="en-US" sz="1100" dirty="0">
                    <a:ea typeface="Cascadia Code" panose="020B0609020000020004" pitchFamily="49" charset="0"/>
                    <a:cs typeface="Cascadia Code" panose="020B0609020000020004" pitchFamily="49" charset="0"/>
                  </a:rPr>
                  <a:t>   columns: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oMath>
                </a14:m>
                <a:r>
                  <a:rPr lang="en-US" sz="1100" dirty="0">
                    <a:ea typeface="Cascadia Code" panose="020B0609020000020004" pitchFamily="49" charset="0"/>
                    <a:cs typeface="Cascadia Code" panose="020B0609020000020004" pitchFamily="49" charset="0"/>
                  </a:rPr>
                  <a:t>,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2</m:t>
                        </m:r>
                      </m:sub>
                    </m:sSub>
                  </m:oMath>
                </a14:m>
                <a:r>
                  <a:rPr lang="en-US" sz="1100" dirty="0">
                    <a:ea typeface="Cascadia Code" panose="020B0609020000020004" pitchFamily="49" charset="0"/>
                    <a:cs typeface="Cascadia Code" panose="020B0609020000020004" pitchFamily="49" charset="0"/>
                  </a:rPr>
                  <a:t>, ... ,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𝑚</m:t>
                        </m:r>
                      </m:sub>
                    </m:sSub>
                  </m:oMath>
                </a14:m>
                <a:r>
                  <a:rPr lang="en-US" sz="1100" dirty="0">
                    <a:ea typeface="Cascadia Code" panose="020B0609020000020004" pitchFamily="49" charset="0"/>
                    <a:cs typeface="Cascadia Code" panose="020B0609020000020004" pitchFamily="49" charset="0"/>
                  </a:rPr>
                  <a:t>)</a:t>
                </a:r>
              </a:p>
              <a:p>
                <a:pPr marL="0" indent="0">
                  <a:spcBef>
                    <a:spcPts val="600"/>
                  </a:spcBef>
                  <a:buNone/>
                </a:pPr>
                <a:r>
                  <a:rPr lang="en-US" sz="1100" dirty="0">
                    <a:ea typeface="Cascadia Code" panose="020B0609020000020004" pitchFamily="49" charset="0"/>
                    <a:cs typeface="Cascadia Code" panose="020B0609020000020004" pitchFamily="49" charset="0"/>
                  </a:rPr>
                  <a:t>with join conditions as follows:</a:t>
                </a:r>
              </a:p>
              <a:p>
                <a:pPr indent="0">
                  <a:spcBef>
                    <a:spcPts val="300"/>
                  </a:spcBef>
                  <a:buNone/>
                </a:pPr>
                <a:r>
                  <a:rPr lang="fr-FR" sz="1100" b="0" dirty="0">
                    <a:ea typeface="Cascadia Code" panose="020B0609020000020004" pitchFamily="49" charset="0"/>
                    <a:cs typeface="Cascadia Code" panose="020B0609020000020004" pitchFamily="49" charset="0"/>
                  </a:rPr>
                  <a:t>        </a:t>
                </a:r>
                <a:r>
                  <a:rPr lang="fr-FR" sz="800" b="0" dirty="0">
                    <a:ea typeface="Cascadia Code" panose="020B0609020000020004" pitchFamily="49" charset="0"/>
                    <a:cs typeface="Cascadia Code" panose="020B0609020000020004" pitchFamily="49" charset="0"/>
                  </a:rPr>
                  <a:t> </a:t>
                </a:r>
                <a14:m>
                  <m:oMath xmlns:m="http://schemas.openxmlformats.org/officeDocument/2006/math">
                    <m:sSub>
                      <m:sSubPr>
                        <m:ctrlP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1</m:t>
                        </m:r>
                      </m:sub>
                    </m:s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h</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1</m:t>
                            </m:r>
                          </m:sub>
                        </m:sSub>
                      </m:sub>
                    </m:s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2</m:t>
                        </m:r>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𝑗</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sub>
                    </m:sSub>
                  </m:oMath>
                </a14:m>
                <a:endParaRPr lang="fr-FR" sz="1100" dirty="0">
                  <a:ea typeface="Cascadia Code" panose="020B0609020000020004" pitchFamily="49" charset="0"/>
                  <a:cs typeface="Cascadia Code" panose="020B0609020000020004" pitchFamily="49" charset="0"/>
                </a:endParaRPr>
              </a:p>
              <a:p>
                <a:pPr indent="0">
                  <a:spcBef>
                    <a:spcPts val="100"/>
                  </a:spcBef>
                  <a:buNone/>
                </a:pPr>
                <a:r>
                  <a:rPr lang="fr-FR" sz="1100" dirty="0">
                    <a:ea typeface="Cascadia Code" panose="020B0609020000020004" pitchFamily="49" charset="0"/>
                    <a:cs typeface="Cascadia Code" panose="020B0609020000020004" pitchFamily="49" charset="0"/>
                  </a:rPr>
                  <a:t>and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h</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2</m:t>
                            </m:r>
                          </m:sub>
                        </m:sSub>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2</m:t>
                        </m:r>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𝑗</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2</m:t>
                            </m:r>
                          </m:sub>
                        </m:sSub>
                      </m:sub>
                    </m:sSub>
                  </m:oMath>
                </a14:m>
                <a:endParaRPr lang="fr-FR" sz="1100" dirty="0">
                  <a:ea typeface="Cascadia Code" panose="020B0609020000020004" pitchFamily="49" charset="0"/>
                  <a:cs typeface="Cascadia Code" panose="020B0609020000020004" pitchFamily="49" charset="0"/>
                </a:endParaRPr>
              </a:p>
              <a:p>
                <a:pPr indent="0">
                  <a:lnSpc>
                    <a:spcPct val="50000"/>
                  </a:lnSpc>
                  <a:spcBef>
                    <a:spcPts val="0"/>
                  </a:spcBef>
                  <a:buNone/>
                </a:pPr>
                <a:r>
                  <a:rPr lang="fr-FR" sz="1050" dirty="0">
                    <a:ea typeface="Cascadia Code" panose="020B0609020000020004" pitchFamily="49" charset="0"/>
                    <a:cs typeface="Cascadia Code" panose="020B0609020000020004" pitchFamily="49" charset="0"/>
                  </a:rPr>
                  <a:t>…</a:t>
                </a:r>
              </a:p>
              <a:p>
                <a:pPr indent="0">
                  <a:spcBef>
                    <a:spcPts val="0"/>
                  </a:spcBef>
                  <a:buNone/>
                </a:pPr>
                <a:r>
                  <a:rPr lang="fr-FR" sz="1100" dirty="0">
                    <a:ea typeface="Cascadia Code" panose="020B0609020000020004" pitchFamily="49" charset="0"/>
                    <a:cs typeface="Cascadia Code" panose="020B0609020000020004" pitchFamily="49" charset="0"/>
                  </a:rPr>
                  <a:t>and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h</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𝑘</m:t>
                            </m:r>
                          </m:sub>
                        </m:sSub>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2</m:t>
                        </m:r>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𝑗</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𝑘</m:t>
                            </m:r>
                          </m:sub>
                        </m:sSub>
                      </m:sub>
                    </m:sSub>
                  </m:oMath>
                </a14:m>
                <a:endParaRPr lang="en-US" sz="1100" dirty="0">
                  <a:ea typeface="Cascadia Code" panose="020B0609020000020004" pitchFamily="49" charset="0"/>
                  <a:cs typeface="Cascadia Code" panose="020B0609020000020004" pitchFamily="49" charset="0"/>
                </a:endParaRPr>
              </a:p>
              <a:p>
                <a:pPr indent="0">
                  <a:spcBef>
                    <a:spcPts val="300"/>
                  </a:spcBef>
                  <a:buNone/>
                </a:pPr>
                <a:r>
                  <a:rPr lang="en-US" sz="1100" dirty="0">
                    <a:ea typeface="Cascadia Code" panose="020B0609020000020004" pitchFamily="49" charset="0"/>
                    <a:cs typeface="Cascadia Code" panose="020B0609020000020004" pitchFamily="49" charset="0"/>
                  </a:rPr>
                  <a:t>and  </a:t>
                </a:r>
                <a:r>
                  <a:rPr lang="en-US" sz="1050" i="1" dirty="0">
                    <a:ea typeface="Cascadia Code" panose="020B0609020000020004" pitchFamily="49" charset="0"/>
                    <a:cs typeface="Cascadia Code" panose="020B0609020000020004" pitchFamily="49" charset="0"/>
                  </a:rPr>
                  <a:t>expression</a:t>
                </a:r>
                <a:r>
                  <a:rPr lang="en-US" sz="400" i="1" dirty="0">
                    <a:ea typeface="Cascadia Code" panose="020B0609020000020004" pitchFamily="49" charset="0"/>
                    <a:cs typeface="Cascadia Code" panose="020B0609020000020004" pitchFamily="49" charset="0"/>
                  </a:rPr>
                  <a:t> </a:t>
                </a:r>
                <a:r>
                  <a:rPr lang="en-US" sz="1100" dirty="0">
                    <a:latin typeface="Cambria Math" panose="02040503050406030204" pitchFamily="18" charset="0"/>
                    <a:ea typeface="Cambria Math" panose="02040503050406030204" pitchFamily="18" charset="0"/>
                    <a:cs typeface="Cascadia Code" panose="020B0609020000020004" pitchFamily="49" charset="0"/>
                  </a:rPr>
                  <a:t>(</a:t>
                </a:r>
                <a:r>
                  <a:rPr lang="en-US" sz="1100" dirty="0">
                    <a:ea typeface="Cascadia Code" panose="020B0609020000020004" pitchFamily="49" charset="0"/>
                    <a:cs typeface="Cascadia Code" panose="020B0609020000020004" pitchFamily="49" charset="0"/>
                  </a:rPr>
                  <a:t>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r>
                      <a:rPr lang="fr-FR" sz="1100" i="1" dirty="0" smtClean="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h</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𝑘</m:t>
                            </m:r>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+1</m:t>
                            </m:r>
                          </m:sub>
                        </m:sSub>
                      </m:sub>
                    </m:s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 …,  </m:t>
                    </m:r>
                    <m:sSub>
                      <m:sSubPr>
                        <m:ctrlPr>
                          <a:rPr lang="fr-FR" sz="110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1</m:t>
                        </m:r>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h</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𝑝</m:t>
                            </m:r>
                          </m:sub>
                        </m:sSub>
                      </m:sub>
                    </m:sSub>
                  </m:oMath>
                </a14:m>
                <a:br>
                  <a:rPr lang="fr-FR" sz="1100" b="0" dirty="0">
                    <a:ea typeface="Cascadia Code" panose="020B0609020000020004" pitchFamily="49" charset="0"/>
                    <a:cs typeface="Cascadia Code" panose="020B0609020000020004" pitchFamily="49" charset="0"/>
                  </a:rPr>
                </a:br>
                <a:r>
                  <a:rPr lang="fr-FR" sz="1100" b="0" dirty="0">
                    <a:ea typeface="Cascadia Code" panose="020B0609020000020004" pitchFamily="49" charset="0"/>
                    <a:cs typeface="Cascadia Code" panose="020B0609020000020004" pitchFamily="49" charset="0"/>
                  </a:rPr>
                  <a:t>                          </a:t>
                </a:r>
                <a:r>
                  <a:rPr lang="en-US" sz="600" i="1" dirty="0">
                    <a:ea typeface="Cascadia Code" panose="020B0609020000020004" pitchFamily="49" charset="0"/>
                    <a:cs typeface="Cascadia Code" panose="020B0609020000020004" pitchFamily="49" charset="0"/>
                  </a:rPr>
                  <a:t> </a:t>
                </a:r>
                <a:r>
                  <a:rPr lang="fr-FR" sz="1100" b="0" dirty="0">
                    <a:ea typeface="Cascadia Code" panose="020B0609020000020004" pitchFamily="49" charset="0"/>
                    <a:cs typeface="Cascadia Code" panose="020B0609020000020004" pitchFamily="49" charset="0"/>
                  </a:rPr>
                  <a:t>  </a:t>
                </a:r>
                <a14:m>
                  <m:oMath xmlns:m="http://schemas.openxmlformats.org/officeDocument/2006/math">
                    <m:r>
                      <a:rPr lang="fr-FR" sz="1100" b="0" i="0" dirty="0" smtClean="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 </m:t>
                        </m:r>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2</m:t>
                        </m:r>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𝑗</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𝑘</m:t>
                            </m:r>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sub>
                    </m:s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m:t>
                    </m:r>
                    <m:r>
                      <a:rPr lang="fr-FR" sz="1100" i="1" dirty="0">
                        <a:latin typeface="Cambria Math" panose="02040503050406030204" pitchFamily="18" charset="0"/>
                        <a:ea typeface="Cascadia Code" panose="020B0609020000020004" pitchFamily="49" charset="0"/>
                        <a:cs typeface="Cascadia Code" panose="020B0609020000020004" pitchFamily="49" charset="0"/>
                      </a:rPr>
                      <m:t>…,</m:t>
                    </m:r>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  </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2</m:t>
                        </m:r>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𝑗</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𝑞</m:t>
                            </m:r>
                          </m:sub>
                        </m:sSub>
                      </m:sub>
                    </m:sSub>
                  </m:oMath>
                </a14:m>
                <a:r>
                  <a:rPr lang="en-US" sz="1100" dirty="0">
                    <a:ea typeface="Cascadia Code" panose="020B0609020000020004" pitchFamily="49" charset="0"/>
                    <a:cs typeface="Cascadia Code" panose="020B0609020000020004" pitchFamily="49" charset="0"/>
                  </a:rPr>
                  <a:t> </a:t>
                </a:r>
                <a:r>
                  <a:rPr lang="en-US" sz="1100" dirty="0">
                    <a:latin typeface="Cambria Math" panose="02040503050406030204" pitchFamily="18" charset="0"/>
                    <a:ea typeface="Cambria Math" panose="02040503050406030204" pitchFamily="18" charset="0"/>
                    <a:cs typeface="Cascadia Code" panose="020B0609020000020004" pitchFamily="49" charset="0"/>
                  </a:rPr>
                  <a:t>)</a:t>
                </a:r>
              </a:p>
              <a:p>
                <a:pPr marL="0" indent="0">
                  <a:lnSpc>
                    <a:spcPct val="100000"/>
                  </a:lnSpc>
                  <a:spcBef>
                    <a:spcPts val="90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Start CHILD_ROW_SOURCE_1</a:t>
                </a:r>
              </a:p>
              <a:p>
                <a:pPr marL="0" indent="0">
                  <a:lnSpc>
                    <a:spcPct val="100000"/>
                  </a:lnSpc>
                  <a:spcBef>
                    <a:spcPts val="0"/>
                  </a:spcBef>
                  <a:buNone/>
                </a:pP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For</a:t>
                </a:r>
                <a:r>
                  <a:rPr lang="en-US" sz="1000" dirty="0">
                    <a:latin typeface="Cascadia Code" panose="020B0609020000020004" pitchFamily="49" charset="0"/>
                    <a:ea typeface="Cascadia Code" panose="020B0609020000020004" pitchFamily="49" charset="0"/>
                    <a:cs typeface="Cascadia Code" panose="020B0609020000020004" pitchFamily="49" charset="0"/>
                  </a:rPr>
                  <a:t> each row </a:t>
                </a:r>
                <a14:m>
                  <m:oMath xmlns:m="http://schemas.openxmlformats.org/officeDocument/2006/math">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oMath>
                </a14:m>
                <a:r>
                  <a:rPr lang="en-US" sz="1050" b="1" dirty="0">
                    <a:solidFill>
                      <a:srgbClr val="9900CC"/>
                    </a:solidFill>
                    <a:ea typeface="Cascadia Code" panose="020B0609020000020004" pitchFamily="49" charset="0"/>
                    <a:cs typeface="Cascadia Code" panose="020B0609020000020004" pitchFamily="49" charset="0"/>
                  </a:rPr>
                  <a:t>, </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oMath>
                </a14:m>
                <a:r>
                  <a:rPr lang="en-US" sz="1050" b="1" dirty="0">
                    <a:solidFill>
                      <a:srgbClr val="9900CC"/>
                    </a:solidFill>
                    <a:ea typeface="Cascadia Code" panose="020B0609020000020004" pitchFamily="49" charset="0"/>
                    <a:cs typeface="Cascadia Code" panose="020B0609020000020004" pitchFamily="49" charset="0"/>
                  </a:rPr>
                  <a:t>, ... , </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𝒏</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from CHILD_ROW_SOURCE_1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Loop</a:t>
                </a: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t>
                </a:r>
                <a:r>
                  <a:rPr lang="en-US" sz="6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build loop</a:t>
                </a: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insert </a:t>
                </a:r>
                <a14:m>
                  <m:oMath xmlns:m="http://schemas.openxmlformats.org/officeDocument/2006/math">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into the hash table using </a:t>
                </a:r>
                <a:r>
                  <a:rPr lang="en-US" sz="1050" b="1" dirty="0">
                    <a:solidFill>
                      <a:srgbClr val="9900CC"/>
                    </a:solidFill>
                    <a:latin typeface="Cambria Math" panose="02040503050406030204" pitchFamily="18" charset="0"/>
                    <a:ea typeface="Cambria Math" panose="02040503050406030204" pitchFamily="18" charset="0"/>
                    <a:cs typeface="Cascadia Code" panose="020B0609020000020004" pitchFamily="49" charset="0"/>
                  </a:rPr>
                  <a:t>(</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𝒉</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  </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𝒉</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𝒌</m:t>
                            </m:r>
                          </m:sub>
                        </m:sSub>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as the hash key</a:t>
                </a:r>
              </a:p>
              <a:p>
                <a:pPr marL="0" indent="0">
                  <a:lnSpc>
                    <a:spcPct val="100000"/>
                  </a:lnSpc>
                  <a:spcBef>
                    <a:spcPts val="0"/>
                  </a:spcBef>
                  <a:buNone/>
                </a:pP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End loop</a:t>
                </a: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t>
                </a:r>
                <a:r>
                  <a:rPr lang="en-US" sz="6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CHILD_ROW_SOURCE_1 has been fully processed</a:t>
                </a:r>
                <a:endPar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lnSpc>
                    <a:spcPct val="100000"/>
                  </a:lnSpc>
                  <a:spcBef>
                    <a:spcPts val="200"/>
                  </a:spcBef>
                  <a:buNone/>
                </a:pP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If</a:t>
                </a:r>
                <a:r>
                  <a:rPr lang="en-US" sz="1000" dirty="0">
                    <a:latin typeface="Cascadia Code" panose="020B0609020000020004" pitchFamily="49" charset="0"/>
                    <a:ea typeface="Cascadia Code" panose="020B0609020000020004" pitchFamily="49" charset="0"/>
                    <a:cs typeface="Cascadia Code" panose="020B0609020000020004" pitchFamily="49" charset="0"/>
                  </a:rPr>
                  <a:t> CHILD_ROW_SOURCE_1 returned at least 1 row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Then</a:t>
                </a: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Start CHILD_ROW_SOURCE_2</a:t>
                </a: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For</a:t>
                </a:r>
                <a:r>
                  <a:rPr lang="en-US" sz="1000" dirty="0">
                    <a:latin typeface="Cascadia Code" panose="020B0609020000020004" pitchFamily="49" charset="0"/>
                    <a:ea typeface="Cascadia Code" panose="020B0609020000020004" pitchFamily="49" charset="0"/>
                    <a:cs typeface="Cascadia Code" panose="020B0609020000020004" pitchFamily="49" charset="0"/>
                  </a:rPr>
                  <a:t> each row </a:t>
                </a:r>
                <a14:m>
                  <m:oMath xmlns:m="http://schemas.openxmlformats.org/officeDocument/2006/math">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oMath>
                </a14:m>
                <a:r>
                  <a:rPr lang="en-US" sz="1050" b="1" dirty="0">
                    <a:solidFill>
                      <a:srgbClr val="9900CC"/>
                    </a:solidFill>
                    <a:ea typeface="Cascadia Code" panose="020B0609020000020004" pitchFamily="49" charset="0"/>
                    <a:cs typeface="Cascadia Code" panose="020B0609020000020004" pitchFamily="49" charset="0"/>
                  </a:rPr>
                  <a:t>, </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oMath>
                </a14:m>
                <a:r>
                  <a:rPr lang="en-US" sz="1050" b="1" dirty="0">
                    <a:solidFill>
                      <a:srgbClr val="9900CC"/>
                    </a:solidFill>
                    <a:ea typeface="Cascadia Code" panose="020B0609020000020004" pitchFamily="49" charset="0"/>
                    <a:cs typeface="Cascadia Code" panose="020B0609020000020004" pitchFamily="49" charset="0"/>
                  </a:rPr>
                  <a:t>, ... , </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𝒎</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from CHILD_ROW_SOURCE_2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Loop</a:t>
                </a: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t>
                </a:r>
                <a:r>
                  <a:rPr lang="en-US" sz="6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probe loop</a:t>
                </a: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For</a:t>
                </a:r>
                <a:r>
                  <a:rPr lang="en-US" sz="1000" dirty="0">
                    <a:latin typeface="Cascadia Code" panose="020B0609020000020004" pitchFamily="49" charset="0"/>
                    <a:ea typeface="Cascadia Code" panose="020B0609020000020004" pitchFamily="49" charset="0"/>
                    <a:cs typeface="Cascadia Code" panose="020B0609020000020004" pitchFamily="49" charset="0"/>
                  </a:rPr>
                  <a:t> each row </a:t>
                </a:r>
                <a14:m>
                  <m:oMath xmlns:m="http://schemas.openxmlformats.org/officeDocument/2006/math">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matching </a:t>
                </a:r>
                <a:r>
                  <a:rPr lang="en-US" sz="1050" b="1" dirty="0">
                    <a:solidFill>
                      <a:srgbClr val="9900CC"/>
                    </a:solidFill>
                    <a:latin typeface="Cambria Math" panose="02040503050406030204" pitchFamily="18" charset="0"/>
                    <a:ea typeface="Cambria Math" panose="02040503050406030204" pitchFamily="18" charset="0"/>
                    <a:cs typeface="Cascadia Code" panose="020B0609020000020004" pitchFamily="49" charset="0"/>
                  </a:rPr>
                  <a:t>(</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𝒋</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  </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𝒋</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𝒌</m:t>
                            </m:r>
                          </m:sub>
                        </m:sSub>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in the hash table</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6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1000" b="1"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access</a:t>
                </a:r>
                <a:r>
                  <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conditions</a:t>
                </a:r>
                <a:r>
                  <a:rPr lang="en-US" sz="6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t>
                </a: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Loop</a:t>
                </a: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t>
                </a:r>
                <a:r>
                  <a:rPr lang="en-US" sz="6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evaluate non-equality conditions: </a:t>
                </a:r>
                <a:r>
                  <a:rPr lang="en-US" sz="1000" b="1"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filter</a:t>
                </a:r>
                <a:r>
                  <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conditions</a:t>
                </a:r>
                <a:r>
                  <a:rPr lang="en-US" sz="6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t>
                </a:r>
                <a:endPar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If</a:t>
                </a: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1050" b="1" i="1" dirty="0">
                    <a:solidFill>
                      <a:srgbClr val="9900CC"/>
                    </a:solidFill>
                    <a:ea typeface="Cascadia Code" panose="020B0609020000020004" pitchFamily="49" charset="0"/>
                    <a:cs typeface="Cascadia Code" panose="020B0609020000020004" pitchFamily="49" charset="0"/>
                  </a:rPr>
                  <a:t>expression</a:t>
                </a:r>
                <a:r>
                  <a:rPr lang="en-US" sz="400" b="1" i="1" dirty="0">
                    <a:solidFill>
                      <a:srgbClr val="9900CC"/>
                    </a:solidFill>
                    <a:ea typeface="Cascadia Code" panose="020B0609020000020004" pitchFamily="49" charset="0"/>
                    <a:cs typeface="Cascadia Code" panose="020B0609020000020004" pitchFamily="49" charset="0"/>
                  </a:rPr>
                  <a:t> </a:t>
                </a:r>
                <a14:m>
                  <m:oMath xmlns:m="http://schemas.openxmlformats.org/officeDocument/2006/math">
                    <m:r>
                      <a:rPr lang="fr-FR" sz="1050" b="1" i="0"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𝒉</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𝒌</m:t>
                            </m:r>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  </m:t>
                    </m:r>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𝒉</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𝒑</m:t>
                            </m:r>
                          </m:sub>
                        </m:sSub>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m:t>
                        </m:r>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𝒋</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𝒌</m:t>
                            </m:r>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𝒋</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𝒒</m:t>
                            </m:r>
                          </m:sub>
                        </m:sSub>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m:t>
                    </m:r>
                  </m:oMath>
                </a14:m>
                <a:r>
                  <a:rPr lang="en-US" sz="1050" dirty="0">
                    <a:latin typeface="Cascadia Code" panose="020B0609020000020004" pitchFamily="49" charset="0"/>
                    <a:ea typeface="Cascadia Code" panose="020B0609020000020004" pitchFamily="49" charset="0"/>
                    <a:cs typeface="Cascadia Code" panose="020B0609020000020004" pitchFamily="49" charset="0"/>
                  </a:rPr>
                  <a:t> </a:t>
                </a:r>
                <a:r>
                  <a:rPr lang="en-US" sz="1000" dirty="0">
                    <a:latin typeface="Cascadia Code" panose="020B0609020000020004" pitchFamily="49" charset="0"/>
                    <a:ea typeface="Cascadia Code" panose="020B0609020000020004" pitchFamily="49" charset="0"/>
                    <a:cs typeface="Cascadia Code" panose="020B0609020000020004" pitchFamily="49" charset="0"/>
                  </a:rPr>
                  <a:t>is true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Then</a:t>
                </a: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Yield the combined row </a:t>
                </a:r>
                <a14:m>
                  <m:oMath xmlns:m="http://schemas.openxmlformats.org/officeDocument/2006/math">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𝒓𝒋</m:t>
                    </m:r>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  </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m:t>
                        </m:r>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𝒎</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to the parent operation</a:t>
                </a:r>
                <a:r>
                  <a:rPr lang="en-US" sz="1000" baseline="30000" dirty="0">
                    <a:latin typeface="Cascadia Code" panose="020B0609020000020004" pitchFamily="49" charset="0"/>
                    <a:ea typeface="Cascadia Code" panose="020B0609020000020004" pitchFamily="49" charset="0"/>
                    <a:cs typeface="Cascadia Code" panose="020B0609020000020004" pitchFamily="49" charset="0"/>
                  </a:rPr>
                  <a:t> (*)</a:t>
                </a: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End If</a:t>
                </a: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End Loop</a:t>
                </a:r>
              </a:p>
              <a:p>
                <a:pPr marL="0" indent="0">
                  <a:lnSpc>
                    <a:spcPct val="100000"/>
                  </a:lnSpc>
                  <a:spcBef>
                    <a:spcPts val="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End Loop</a:t>
                </a:r>
              </a:p>
              <a:p>
                <a:pPr marL="0" indent="0">
                  <a:lnSpc>
                    <a:spcPct val="100000"/>
                  </a:lnSpc>
                  <a:spcBef>
                    <a:spcPts val="0"/>
                  </a:spcBef>
                  <a:buNone/>
                </a:pP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End If</a:t>
                </a:r>
              </a:p>
              <a:p>
                <a:pPr marL="0" indent="0">
                  <a:spcBef>
                    <a:spcPts val="300"/>
                  </a:spcBef>
                  <a:buNone/>
                </a:pPr>
                <a:endParaRPr lang="en-US" sz="1200" dirty="0">
                  <a:latin typeface="Cambria Math" panose="02040503050406030204" pitchFamily="18" charset="0"/>
                  <a:ea typeface="Cambria Math" panose="02040503050406030204" pitchFamily="18" charset="0"/>
                  <a:cs typeface="Cascadia Code" panose="020B0609020000020004" pitchFamily="49" charset="0"/>
                </a:endParaRPr>
              </a:p>
            </p:txBody>
          </p:sp>
        </mc:Choice>
        <mc:Fallback>
          <p:sp>
            <p:nvSpPr>
              <p:cNvPr id="3" name="Espace réservé du contenu 2">
                <a:extLst>
                  <a:ext uri="{FF2B5EF4-FFF2-40B4-BE49-F238E27FC236}">
                    <a16:creationId xmlns:a16="http://schemas.microsoft.com/office/drawing/2014/main" id="{2870AB80-640A-B844-83B3-40975B7086EB}"/>
                  </a:ext>
                </a:extLst>
              </p:cNvPr>
              <p:cNvSpPr>
                <a:spLocks noGrp="1" noRot="1" noChangeAspect="1" noMove="1" noResize="1" noEditPoints="1" noAdjustHandles="1" noChangeArrowheads="1" noChangeShapeType="1" noTextEdit="1"/>
              </p:cNvSpPr>
              <p:nvPr>
                <p:ph idx="1"/>
              </p:nvPr>
            </p:nvSpPr>
            <p:spPr>
              <a:xfrm>
                <a:off x="354563" y="539260"/>
                <a:ext cx="8453535" cy="5839459"/>
              </a:xfrm>
              <a:blipFill>
                <a:blip r:embed="rId3"/>
                <a:stretch>
                  <a:fillRect t="-418"/>
                </a:stretch>
              </a:blipFill>
            </p:spPr>
            <p:txBody>
              <a:bodyPr/>
              <a:lstStyle/>
              <a:p>
                <a:r>
                  <a:rPr lang="en-US">
                    <a:noFill/>
                  </a:rPr>
                  <a:t> </a:t>
                </a:r>
              </a:p>
            </p:txBody>
          </p:sp>
        </mc:Fallback>
      </mc:AlternateContent>
      <p:sp>
        <p:nvSpPr>
          <p:cNvPr id="12" name="Espace réservé du pied de page 11">
            <a:extLst>
              <a:ext uri="{FF2B5EF4-FFF2-40B4-BE49-F238E27FC236}">
                <a16:creationId xmlns:a16="http://schemas.microsoft.com/office/drawing/2014/main" id="{8E0DD7C8-8ED6-BC20-9265-AA903ED104B9}"/>
              </a:ext>
            </a:extLst>
          </p:cNvPr>
          <p:cNvSpPr>
            <a:spLocks noGrp="1"/>
          </p:cNvSpPr>
          <p:nvPr>
            <p:ph type="ftr" sz="quarter" idx="11"/>
          </p:nvPr>
        </p:nvSpPr>
        <p:spPr/>
        <p:txBody>
          <a:bodyPr/>
          <a:lstStyle/>
          <a:p>
            <a:r>
              <a:rPr lang="en-US" noProof="1"/>
              <a:t>SPDX-FileCopyrightText: 2025 R. Vassallo</a:t>
            </a:r>
          </a:p>
          <a:p>
            <a:r>
              <a:rPr lang="en-US" noProof="1"/>
              <a:t>SPDX-License-Identifier: FSF All Permissive License</a:t>
            </a:r>
          </a:p>
        </p:txBody>
      </p:sp>
      <p:sp>
        <p:nvSpPr>
          <p:cNvPr id="13" name="Espace réservé du numéro de diapositive 12">
            <a:extLst>
              <a:ext uri="{FF2B5EF4-FFF2-40B4-BE49-F238E27FC236}">
                <a16:creationId xmlns:a16="http://schemas.microsoft.com/office/drawing/2014/main" id="{DA5EA131-819A-0A31-E64D-6D03235115C9}"/>
              </a:ext>
            </a:extLst>
          </p:cNvPr>
          <p:cNvSpPr>
            <a:spLocks noGrp="1"/>
          </p:cNvSpPr>
          <p:nvPr>
            <p:ph type="sldNum" sz="quarter" idx="12"/>
          </p:nvPr>
        </p:nvSpPr>
        <p:spPr/>
        <p:txBody>
          <a:bodyPr/>
          <a:lstStyle/>
          <a:p>
            <a:fld id="{273A0318-FDCF-4CF6-A352-E5F487A29EA0}" type="slidenum">
              <a:rPr lang="en-US" smtClean="0"/>
              <a:pPr/>
              <a:t>15</a:t>
            </a:fld>
            <a:r>
              <a:rPr lang="en-US" dirty="0"/>
              <a:t> / 18</a:t>
            </a:r>
          </a:p>
        </p:txBody>
      </p:sp>
      <p:sp>
        <p:nvSpPr>
          <p:cNvPr id="4" name="Accolade fermante 3">
            <a:extLst>
              <a:ext uri="{FF2B5EF4-FFF2-40B4-BE49-F238E27FC236}">
                <a16:creationId xmlns:a16="http://schemas.microsoft.com/office/drawing/2014/main" id="{DA552DC7-4764-FD94-66EF-6C98E631B555}"/>
              </a:ext>
            </a:extLst>
          </p:cNvPr>
          <p:cNvSpPr/>
          <p:nvPr/>
        </p:nvSpPr>
        <p:spPr>
          <a:xfrm>
            <a:off x="2823158" y="1367447"/>
            <a:ext cx="190500" cy="556039"/>
          </a:xfrm>
          <a:prstGeom prst="rightBrace">
            <a:avLst>
              <a:gd name="adj1" fmla="val 39583"/>
              <a:gd name="adj2" fmla="val 50000"/>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5" name="ZoneTexte 4">
            <a:extLst>
              <a:ext uri="{FF2B5EF4-FFF2-40B4-BE49-F238E27FC236}">
                <a16:creationId xmlns:a16="http://schemas.microsoft.com/office/drawing/2014/main" id="{E672A99E-570C-D705-B66D-83D6660531CC}"/>
              </a:ext>
            </a:extLst>
          </p:cNvPr>
          <p:cNvSpPr txBox="1"/>
          <p:nvPr/>
        </p:nvSpPr>
        <p:spPr>
          <a:xfrm>
            <a:off x="3000958" y="1478048"/>
            <a:ext cx="1739900" cy="261610"/>
          </a:xfrm>
          <a:prstGeom prst="rect">
            <a:avLst/>
          </a:prstGeom>
          <a:noFill/>
        </p:spPr>
        <p:txBody>
          <a:bodyPr wrap="square" rtlCol="0">
            <a:spAutoFit/>
          </a:bodyPr>
          <a:lstStyle/>
          <a:p>
            <a:r>
              <a:rPr lang="en-US" sz="1100" i="1" dirty="0">
                <a:latin typeface="Bierstadt" panose="020B0004020202020204" pitchFamily="34" charset="0"/>
                <a:ea typeface="Cascadia Code" panose="020B0609020000020004" pitchFamily="49" charset="0"/>
                <a:cs typeface="Cascadia Code" panose="020B0609020000020004" pitchFamily="49" charset="0"/>
              </a:rPr>
              <a:t>equality conditions</a:t>
            </a:r>
            <a:endParaRPr lang="en-US" sz="1200" i="1" dirty="0">
              <a:latin typeface="Bierstadt" panose="020B0004020202020204" pitchFamily="34" charset="0"/>
              <a:ea typeface="Cascadia Code" panose="020B0609020000020004" pitchFamily="49" charset="0"/>
              <a:cs typeface="Cascadia Code" panose="020B0609020000020004" pitchFamily="49" charset="0"/>
            </a:endParaRPr>
          </a:p>
        </p:txBody>
      </p:sp>
      <p:sp>
        <p:nvSpPr>
          <p:cNvPr id="6" name="Accolade fermante 5">
            <a:extLst>
              <a:ext uri="{FF2B5EF4-FFF2-40B4-BE49-F238E27FC236}">
                <a16:creationId xmlns:a16="http://schemas.microsoft.com/office/drawing/2014/main" id="{2F86A4F9-6D9B-AB00-8FEE-32EC2EDB28E3}"/>
              </a:ext>
            </a:extLst>
          </p:cNvPr>
          <p:cNvSpPr/>
          <p:nvPr/>
        </p:nvSpPr>
        <p:spPr>
          <a:xfrm>
            <a:off x="2823158" y="1971979"/>
            <a:ext cx="177800" cy="351632"/>
          </a:xfrm>
          <a:prstGeom prst="rightBrace">
            <a:avLst>
              <a:gd name="adj1" fmla="val 30692"/>
              <a:gd name="adj2" fmla="val 50000"/>
            </a:avLst>
          </a:prstGeom>
          <a:ln w="12700"/>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10" name="ZoneTexte 9">
            <a:extLst>
              <a:ext uri="{FF2B5EF4-FFF2-40B4-BE49-F238E27FC236}">
                <a16:creationId xmlns:a16="http://schemas.microsoft.com/office/drawing/2014/main" id="{4810FF74-C98A-D3C4-8E1A-8368AF6EB543}"/>
              </a:ext>
            </a:extLst>
          </p:cNvPr>
          <p:cNvSpPr txBox="1"/>
          <p:nvPr/>
        </p:nvSpPr>
        <p:spPr>
          <a:xfrm>
            <a:off x="5702300" y="4457859"/>
            <a:ext cx="2183423" cy="400110"/>
          </a:xfrm>
          <a:prstGeom prst="rect">
            <a:avLst/>
          </a:prstGeom>
          <a:noFill/>
        </p:spPr>
        <p:txBody>
          <a:bodyPr wrap="square" rtlCol="0">
            <a:spAutoFit/>
          </a:bodyPr>
          <a:lstStyle/>
          <a:p>
            <a:r>
              <a:rPr lang="en-US" sz="1400" baseline="30000" dirty="0">
                <a:latin typeface="Bierstadt" panose="020B0004020202020204" pitchFamily="34" charset="0"/>
                <a:ea typeface="Cascadia Code" panose="020B0609020000020004" pitchFamily="49" charset="0"/>
                <a:cs typeface="Cascadia Code" panose="020B0609020000020004" pitchFamily="49" charset="0"/>
              </a:rPr>
              <a:t>(*) </a:t>
            </a:r>
            <a:r>
              <a:rPr lang="en-US" sz="1000" dirty="0">
                <a:latin typeface="Bierstadt" panose="020B0004020202020204" pitchFamily="34" charset="0"/>
                <a:ea typeface="Cascadia Code" panose="020B0609020000020004" pitchFamily="49" charset="0"/>
                <a:cs typeface="Cascadia Code" panose="020B0609020000020004" pitchFamily="49" charset="0"/>
              </a:rPr>
              <a:t>Actually, only projected columns are passed to the parent operation</a:t>
            </a:r>
            <a:endParaRPr lang="en-US" sz="1400" dirty="0">
              <a:latin typeface="Bierstadt" panose="020B0004020202020204" pitchFamily="34" charset="0"/>
              <a:ea typeface="Cascadia Code" panose="020B0609020000020004" pitchFamily="49" charset="0"/>
              <a:cs typeface="Cascadia Code" panose="020B0609020000020004" pitchFamily="49" charset="0"/>
            </a:endParaRPr>
          </a:p>
        </p:txBody>
      </p:sp>
      <p:sp>
        <p:nvSpPr>
          <p:cNvPr id="11" name="ZoneTexte 10">
            <a:extLst>
              <a:ext uri="{FF2B5EF4-FFF2-40B4-BE49-F238E27FC236}">
                <a16:creationId xmlns:a16="http://schemas.microsoft.com/office/drawing/2014/main" id="{6A2C97B3-E58A-DD73-DF6B-E978DE9FAC22}"/>
              </a:ext>
            </a:extLst>
          </p:cNvPr>
          <p:cNvSpPr txBox="1"/>
          <p:nvPr/>
        </p:nvSpPr>
        <p:spPr>
          <a:xfrm>
            <a:off x="335902" y="4927184"/>
            <a:ext cx="7760348" cy="1376787"/>
          </a:xfrm>
          <a:prstGeom prst="rect">
            <a:avLst/>
          </a:prstGeom>
          <a:noFill/>
        </p:spPr>
        <p:txBody>
          <a:bodyPr wrap="square" rtlCol="0">
            <a:spAutoFit/>
          </a:bodyPr>
          <a:lstStyle/>
          <a:p>
            <a:pPr marL="0" indent="0">
              <a:lnSpc>
                <a:spcPct val="90000"/>
              </a:lnSpc>
              <a:spcBef>
                <a:spcPts val="600"/>
              </a:spcBef>
              <a:spcAft>
                <a:spcPts val="600"/>
              </a:spcAft>
              <a:buNone/>
            </a:pPr>
            <a:r>
              <a:rPr lang="en-US" sz="1100" dirty="0">
                <a:latin typeface="Bierstadt" panose="020B0004020202020204"/>
                <a:ea typeface="Cascadia Code" panose="020B0609020000020004" pitchFamily="49" charset="0"/>
                <a:cs typeface="Cascadia Code" panose="020B0609020000020004" pitchFamily="49" charset="0"/>
              </a:rPr>
              <a:t>Key points:</a:t>
            </a:r>
          </a:p>
          <a:p>
            <a:pPr marL="171450" indent="-171450">
              <a:lnSpc>
                <a:spcPct val="90000"/>
              </a:lnSpc>
              <a:spcBef>
                <a:spcPts val="0"/>
              </a:spcBef>
              <a:buFont typeface="Arial" panose="020B0604020202020204" pitchFamily="34" charset="0"/>
              <a:buChar char="•"/>
            </a:pPr>
            <a:r>
              <a:rPr lang="en-US" sz="1100" dirty="0">
                <a:latin typeface="Bierstadt" panose="020B0004020202020204"/>
                <a:ea typeface="Cascadia Code" panose="020B0609020000020004" pitchFamily="49" charset="0"/>
                <a:cs typeface="Cascadia Code" panose="020B0609020000020004" pitchFamily="49" charset="0"/>
              </a:rPr>
              <a:t>CHILD_ROW_SOURCE_1 and _2 are started only once (per start of the parent), and processed independently, in turn</a:t>
            </a:r>
          </a:p>
          <a:p>
            <a:pPr marL="171450" indent="-171450">
              <a:lnSpc>
                <a:spcPct val="90000"/>
              </a:lnSpc>
              <a:spcBef>
                <a:spcPts val="400"/>
              </a:spcBef>
              <a:buFont typeface="Arial" panose="020B0604020202020204" pitchFamily="34" charset="0"/>
              <a:buChar char="•"/>
            </a:pPr>
            <a:r>
              <a:rPr lang="en-US" sz="1100" dirty="0">
                <a:latin typeface="Bierstadt" panose="020B0004020202020204"/>
                <a:ea typeface="Cascadia Code" panose="020B0609020000020004" pitchFamily="49" charset="0"/>
                <a:cs typeface="Cascadia Code" panose="020B0609020000020004" pitchFamily="49" charset="0"/>
              </a:rPr>
              <a:t>The hash table (in workarea) is built from CHILD_ROW_SOURCE_1: rows from CHILD_ROW_SOURCE_2 are not buffered</a:t>
            </a:r>
            <a:br>
              <a:rPr lang="en-US" sz="1100" dirty="0">
                <a:latin typeface="Bierstadt" panose="020B0004020202020204"/>
                <a:ea typeface="Cascadia Code" panose="020B0609020000020004" pitchFamily="49" charset="0"/>
                <a:cs typeface="Cascadia Code" panose="020B0609020000020004" pitchFamily="49" charset="0"/>
              </a:rPr>
            </a:br>
            <a:r>
              <a:rPr lang="en-US" sz="1100" dirty="0">
                <a:latin typeface="Bierstadt" panose="020B0004020202020204"/>
                <a:ea typeface="Cascadia Code" panose="020B0609020000020004" pitchFamily="49" charset="0"/>
                <a:cs typeface="Cascadia Code" panose="020B0609020000020004" pitchFamily="49" charset="0"/>
              </a:rPr>
              <a:t>(</a:t>
            </a:r>
            <a:r>
              <a:rPr lang="en-US" sz="1100" i="1" dirty="0">
                <a:latin typeface="Bierstadt" panose="020B0004020202020204"/>
                <a:ea typeface="Cascadia Code" panose="020B0609020000020004" pitchFamily="49" charset="0"/>
                <a:cs typeface="Cascadia Code" panose="020B0609020000020004" pitchFamily="49" charset="0"/>
              </a:rPr>
              <a:t>iff</a:t>
            </a:r>
            <a:r>
              <a:rPr lang="en-US" sz="1100" dirty="0">
                <a:latin typeface="Bierstadt" panose="020B0004020202020204"/>
                <a:ea typeface="Cascadia Code" panose="020B0609020000020004" pitchFamily="49" charset="0"/>
                <a:cs typeface="Cascadia Code" panose="020B0609020000020004" pitchFamily="49" charset="0"/>
              </a:rPr>
              <a:t> the hash join can be processed fully in memory)</a:t>
            </a:r>
          </a:p>
          <a:p>
            <a:pPr marL="171450" indent="-171450">
              <a:lnSpc>
                <a:spcPct val="90000"/>
              </a:lnSpc>
              <a:spcBef>
                <a:spcPts val="400"/>
              </a:spcBef>
              <a:buFont typeface="Arial" panose="020B0604020202020204" pitchFamily="34" charset="0"/>
              <a:buChar char="•"/>
            </a:pPr>
            <a:r>
              <a:rPr lang="en-US" sz="1100" dirty="0">
                <a:latin typeface="Bierstadt" panose="020B0004020202020204"/>
                <a:ea typeface="Cascadia Code" panose="020B0609020000020004" pitchFamily="49" charset="0"/>
                <a:cs typeface="Cascadia Code" panose="020B0609020000020004" pitchFamily="49" charset="0"/>
              </a:rPr>
              <a:t>The hash key is formed of equi-joined columns; non-equality join conditions are always used as </a:t>
            </a:r>
            <a:r>
              <a:rPr lang="en-US" sz="1100" i="1" dirty="0">
                <a:latin typeface="Bierstadt" panose="020B0004020202020204"/>
                <a:ea typeface="Cascadia Code" panose="020B0609020000020004" pitchFamily="49" charset="0"/>
                <a:cs typeface="Cascadia Code" panose="020B0609020000020004" pitchFamily="49" charset="0"/>
              </a:rPr>
              <a:t>filter</a:t>
            </a:r>
            <a:r>
              <a:rPr lang="en-US" sz="1100" dirty="0">
                <a:latin typeface="Bierstadt" panose="020B0004020202020204"/>
                <a:ea typeface="Cascadia Code" panose="020B0609020000020004" pitchFamily="49" charset="0"/>
                <a:cs typeface="Cascadia Code" panose="020B0609020000020004" pitchFamily="49" charset="0"/>
              </a:rPr>
              <a:t> conditions, and evaluated by </a:t>
            </a:r>
            <a:r>
              <a:rPr lang="en-US" sz="1100" i="1" dirty="0">
                <a:latin typeface="Bierstadt" panose="020B0004020202020204"/>
                <a:ea typeface="Cascadia Code" panose="020B0609020000020004" pitchFamily="49" charset="0"/>
                <a:cs typeface="Cascadia Code" panose="020B0609020000020004" pitchFamily="49" charset="0"/>
              </a:rPr>
              <a:t>iterating</a:t>
            </a:r>
            <a:r>
              <a:rPr lang="en-US" sz="1100" dirty="0">
                <a:latin typeface="Bierstadt" panose="020B0004020202020204"/>
                <a:ea typeface="Cascadia Code" panose="020B0609020000020004" pitchFamily="49" charset="0"/>
                <a:cs typeface="Cascadia Code" panose="020B0609020000020004" pitchFamily="49" charset="0"/>
              </a:rPr>
              <a:t> on rows matching the probe key in the hash table—if there are too many such rows, a lot of CPU time could go into that</a:t>
            </a:r>
          </a:p>
          <a:p>
            <a:pPr marL="171450" indent="-171450">
              <a:lnSpc>
                <a:spcPct val="90000"/>
              </a:lnSpc>
              <a:spcBef>
                <a:spcPts val="400"/>
              </a:spcBef>
              <a:buFont typeface="Arial" panose="020B0604020202020204" pitchFamily="34" charset="0"/>
              <a:buChar char="•"/>
            </a:pPr>
            <a:r>
              <a:rPr lang="en-US" sz="1100" dirty="0">
                <a:latin typeface="Bierstadt" panose="020B0004020202020204"/>
                <a:ea typeface="Cascadia Code" panose="020B0609020000020004" pitchFamily="49" charset="0"/>
                <a:cs typeface="Cascadia Code" panose="020B0609020000020004" pitchFamily="49" charset="0"/>
              </a:rPr>
              <a:t>The optimizer may swap join inputs, depending on (estimated) memory requirements of using either as the build row source</a:t>
            </a:r>
          </a:p>
        </p:txBody>
      </p:sp>
      <p:sp>
        <p:nvSpPr>
          <p:cNvPr id="14" name="ZoneTexte 13">
            <a:extLst>
              <a:ext uri="{FF2B5EF4-FFF2-40B4-BE49-F238E27FC236}">
                <a16:creationId xmlns:a16="http://schemas.microsoft.com/office/drawing/2014/main" id="{024E1227-85A1-E1B7-4B22-B5B42A9D72F6}"/>
              </a:ext>
            </a:extLst>
          </p:cNvPr>
          <p:cNvSpPr txBox="1"/>
          <p:nvPr/>
        </p:nvSpPr>
        <p:spPr>
          <a:xfrm>
            <a:off x="3000958" y="1983265"/>
            <a:ext cx="1571042" cy="261610"/>
          </a:xfrm>
          <a:prstGeom prst="rect">
            <a:avLst/>
          </a:prstGeom>
          <a:noFill/>
        </p:spPr>
        <p:txBody>
          <a:bodyPr wrap="square" rtlCol="0">
            <a:spAutoFit/>
          </a:bodyPr>
          <a:lstStyle/>
          <a:p>
            <a:r>
              <a:rPr lang="en-US" sz="1100" i="1" dirty="0">
                <a:latin typeface="Bierstadt" panose="020B0004020202020204" pitchFamily="34" charset="0"/>
                <a:ea typeface="Cascadia Code" panose="020B0609020000020004" pitchFamily="49" charset="0"/>
                <a:cs typeface="Cascadia Code" panose="020B0609020000020004" pitchFamily="49" charset="0"/>
              </a:rPr>
              <a:t>non-equality conditions</a:t>
            </a:r>
            <a:endParaRPr lang="en-US" sz="1200" i="1" dirty="0">
              <a:latin typeface="Bierstadt" panose="020B0004020202020204" pitchFamily="34"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750541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376A2C6-CD3C-1DD4-83F2-A3A679B765A7}"/>
              </a:ext>
            </a:extLst>
          </p:cNvPr>
          <p:cNvSpPr>
            <a:spLocks noGrp="1"/>
          </p:cNvSpPr>
          <p:nvPr>
            <p:ph type="title"/>
          </p:nvPr>
        </p:nvSpPr>
        <p:spPr>
          <a:xfrm>
            <a:off x="354563" y="178437"/>
            <a:ext cx="8453535" cy="288282"/>
          </a:xfrm>
        </p:spPr>
        <p:txBody>
          <a:bodyPr>
            <a:normAutofit fontScale="90000"/>
          </a:bodyPr>
          <a:lstStyle/>
          <a:p>
            <a:r>
              <a:rPr lang="en-US" sz="1800" dirty="0">
                <a:solidFill>
                  <a:schemeClr val="tx2">
                    <a:lumMod val="75000"/>
                    <a:lumOff val="25000"/>
                  </a:schemeClr>
                </a:solidFill>
                <a:latin typeface="Bahnschrift" panose="020B0502040204020203" pitchFamily="34" charset="0"/>
              </a:rPr>
              <a:t>NESTED LOOPS pseudo-code  </a:t>
            </a:r>
            <a:r>
              <a:rPr lang="en-US" sz="1000" i="1" dirty="0">
                <a:solidFill>
                  <a:schemeClr val="tx2">
                    <a:lumMod val="75000"/>
                    <a:lumOff val="25000"/>
                  </a:schemeClr>
                </a:solidFill>
                <a:latin typeface="Bierstadt" panose="020B0004020202020204"/>
              </a:rPr>
              <a:t>(high-level, simplified perspective)</a:t>
            </a:r>
            <a:endParaRPr lang="en-US" sz="900" i="1" dirty="0">
              <a:solidFill>
                <a:schemeClr val="tx2">
                  <a:lumMod val="75000"/>
                  <a:lumOff val="25000"/>
                </a:schemeClr>
              </a:solidFill>
              <a:latin typeface="Bierstadt" panose="020B0004020202020204"/>
            </a:endParaRPr>
          </a:p>
        </p:txBody>
      </p:sp>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2870AB80-640A-B844-83B3-40975B7086EB}"/>
                  </a:ext>
                </a:extLst>
              </p:cNvPr>
              <p:cNvSpPr>
                <a:spLocks noGrp="1"/>
              </p:cNvSpPr>
              <p:nvPr>
                <p:ph idx="1"/>
              </p:nvPr>
            </p:nvSpPr>
            <p:spPr>
              <a:xfrm>
                <a:off x="354563" y="623571"/>
                <a:ext cx="8453535" cy="5670550"/>
              </a:xfrm>
            </p:spPr>
            <p:txBody>
              <a:bodyPr>
                <a:normAutofit/>
              </a:bodyPr>
              <a:lstStyle/>
              <a:p>
                <a:pPr marL="0" indent="0">
                  <a:lnSpc>
                    <a:spcPct val="95000"/>
                  </a:lnSpc>
                  <a:buNone/>
                </a:pPr>
                <a:r>
                  <a:rPr lang="en-US" sz="1100" dirty="0">
                    <a:latin typeface="Cascadia Code" panose="020B0609020000020004" pitchFamily="49" charset="0"/>
                    <a:ea typeface="Cascadia Code" panose="020B0609020000020004" pitchFamily="49" charset="0"/>
                    <a:cs typeface="Cascadia Code" panose="020B0609020000020004" pitchFamily="49" charset="0"/>
                  </a:rPr>
                  <a:t>NESTED LOOPS</a:t>
                </a:r>
              </a:p>
              <a:p>
                <a:pPr marL="0" indent="0">
                  <a:lnSpc>
                    <a:spcPct val="95000"/>
                  </a:lnSpc>
                  <a:spcBef>
                    <a:spcPts val="100"/>
                  </a:spcBef>
                  <a:buNone/>
                </a:pPr>
                <a:r>
                  <a:rPr lang="en-US" sz="1100" dirty="0">
                    <a:latin typeface="Cascadia Code" panose="020B0609020000020004" pitchFamily="49" charset="0"/>
                    <a:ea typeface="Cascadia Code" panose="020B0609020000020004" pitchFamily="49" charset="0"/>
                    <a:cs typeface="Cascadia Code" panose="020B0609020000020004" pitchFamily="49" charset="0"/>
                  </a:rPr>
                  <a:t> CHILD_ROW_SOURCE_1 </a:t>
                </a:r>
                <a:r>
                  <a:rPr lang="en-US" sz="1100" dirty="0">
                    <a:ea typeface="Cascadia Code" panose="020B0609020000020004" pitchFamily="49" charset="0"/>
                    <a:cs typeface="Cascadia Code" panose="020B0609020000020004" pitchFamily="49" charset="0"/>
                  </a:rPr>
                  <a:t> </a:t>
                </a:r>
                <a:r>
                  <a:rPr lang="en-US" sz="1100" dirty="0">
                    <a:latin typeface="Arial" panose="020B0604020202020204" pitchFamily="34" charset="0"/>
                    <a:ea typeface="Cascadia Code" panose="020B0609020000020004" pitchFamily="49" charset="0"/>
                    <a:cs typeface="Arial" panose="020B0604020202020204" pitchFamily="34" charset="0"/>
                  </a:rPr>
                  <a:t>←</a:t>
                </a:r>
                <a:r>
                  <a:rPr lang="en-US" sz="1100" dirty="0">
                    <a:ea typeface="Cascadia Code" panose="020B0609020000020004" pitchFamily="49" charset="0"/>
                    <a:cs typeface="Cascadia Code" panose="020B0609020000020004" pitchFamily="49" charset="0"/>
                  </a:rPr>
                  <a:t> </a:t>
                </a:r>
                <a:r>
                  <a:rPr lang="en-US" sz="600" dirty="0">
                    <a:ea typeface="Cascadia Code" panose="020B0609020000020004" pitchFamily="49" charset="0"/>
                    <a:cs typeface="Cascadia Code" panose="020B0609020000020004" pitchFamily="49" charset="0"/>
                  </a:rPr>
                  <a:t> </a:t>
                </a:r>
                <a:r>
                  <a:rPr lang="en-US" sz="1100" dirty="0">
                    <a:ea typeface="Cascadia Code" panose="020B0609020000020004" pitchFamily="49" charset="0"/>
                    <a:cs typeface="Cascadia Code" panose="020B0609020000020004" pitchFamily="49" charset="0"/>
                  </a:rPr>
                  <a:t>driving row source (or “outer” row source)      alias: </a:t>
                </a:r>
                <a14:m>
                  <m:oMath xmlns:m="http://schemas.openxmlformats.org/officeDocument/2006/math">
                    <m:sSub>
                      <m:sSubPr>
                        <m:ctrlP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1</m:t>
                        </m:r>
                      </m:sub>
                    </m:sSub>
                  </m:oMath>
                </a14:m>
                <a:r>
                  <a:rPr lang="en-US" sz="1100" dirty="0">
                    <a:ea typeface="Cascadia Code" panose="020B0609020000020004" pitchFamily="49" charset="0"/>
                    <a:cs typeface="Cascadia Code" panose="020B0609020000020004" pitchFamily="49" charset="0"/>
                  </a:rPr>
                  <a:t>   columns: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oMath>
                </a14:m>
                <a:r>
                  <a:rPr lang="en-US" sz="1100" dirty="0">
                    <a:ea typeface="Cascadia Code" panose="020B0609020000020004" pitchFamily="49" charset="0"/>
                    <a:cs typeface="Cascadia Code" panose="020B0609020000020004" pitchFamily="49" charset="0"/>
                  </a:rPr>
                  <a:t>,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2</m:t>
                        </m:r>
                      </m:sub>
                    </m:sSub>
                  </m:oMath>
                </a14:m>
                <a:r>
                  <a:rPr lang="en-US" sz="1100" dirty="0">
                    <a:ea typeface="Cascadia Code" panose="020B0609020000020004" pitchFamily="49" charset="0"/>
                    <a:cs typeface="Cascadia Code" panose="020B0609020000020004" pitchFamily="49" charset="0"/>
                  </a:rPr>
                  <a:t>, ... ,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𝑛</m:t>
                        </m:r>
                      </m:sub>
                    </m:sSub>
                  </m:oMath>
                </a14:m>
                <a:r>
                  <a:rPr lang="en-US" sz="1100" dirty="0">
                    <a:ea typeface="Cascadia Code" panose="020B0609020000020004" pitchFamily="49" charset="0"/>
                    <a:cs typeface="Cascadia Code" panose="020B0609020000020004" pitchFamily="49" charset="0"/>
                  </a:rPr>
                  <a:t>)</a:t>
                </a:r>
                <a:endParaRPr lang="en-US" sz="1100" dirty="0">
                  <a:latin typeface="Cascadia Code" panose="020B0609020000020004" pitchFamily="49" charset="0"/>
                  <a:ea typeface="Cascadia Code" panose="020B0609020000020004" pitchFamily="49" charset="0"/>
                  <a:cs typeface="Cascadia Code" panose="020B0609020000020004" pitchFamily="49" charset="0"/>
                </a:endParaRPr>
              </a:p>
              <a:p>
                <a:pPr marL="0" indent="0">
                  <a:lnSpc>
                    <a:spcPct val="95000"/>
                  </a:lnSpc>
                  <a:spcBef>
                    <a:spcPts val="100"/>
                  </a:spcBef>
                  <a:buNone/>
                </a:pPr>
                <a:r>
                  <a:rPr lang="en-US" sz="1100" dirty="0">
                    <a:latin typeface="Cascadia Code" panose="020B0609020000020004" pitchFamily="49" charset="0"/>
                    <a:ea typeface="Cascadia Code" panose="020B0609020000020004" pitchFamily="49" charset="0"/>
                    <a:cs typeface="Cascadia Code" panose="020B0609020000020004" pitchFamily="49" charset="0"/>
                  </a:rPr>
                  <a:t> CHILD_ROW_SOURCE_2 </a:t>
                </a:r>
                <a:r>
                  <a:rPr lang="en-US" sz="1100" dirty="0">
                    <a:ea typeface="Cascadia Code" panose="020B0609020000020004" pitchFamily="49" charset="0"/>
                    <a:cs typeface="Cascadia Code" panose="020B0609020000020004" pitchFamily="49" charset="0"/>
                  </a:rPr>
                  <a:t> </a:t>
                </a:r>
                <a:r>
                  <a:rPr lang="en-US" sz="1100" dirty="0">
                    <a:latin typeface="Arial" panose="020B0604020202020204" pitchFamily="34" charset="0"/>
                    <a:ea typeface="Cascadia Code" panose="020B0609020000020004" pitchFamily="49" charset="0"/>
                    <a:cs typeface="Arial" panose="020B0604020202020204" pitchFamily="34" charset="0"/>
                  </a:rPr>
                  <a:t>←</a:t>
                </a:r>
                <a:r>
                  <a:rPr lang="en-US" sz="1100" dirty="0">
                    <a:ea typeface="Cascadia Code" panose="020B0609020000020004" pitchFamily="49" charset="0"/>
                    <a:cs typeface="Cascadia Code" panose="020B0609020000020004" pitchFamily="49" charset="0"/>
                  </a:rPr>
                  <a:t> </a:t>
                </a:r>
                <a:r>
                  <a:rPr lang="en-US" sz="800" dirty="0">
                    <a:ea typeface="Cascadia Code" panose="020B0609020000020004" pitchFamily="49" charset="0"/>
                    <a:cs typeface="Cascadia Code" panose="020B0609020000020004" pitchFamily="49" charset="0"/>
                  </a:rPr>
                  <a:t> </a:t>
                </a:r>
                <a:r>
                  <a:rPr lang="en-US" sz="1100" dirty="0">
                    <a:ea typeface="Cascadia Code" panose="020B0609020000020004" pitchFamily="49" charset="0"/>
                    <a:cs typeface="Cascadia Code" panose="020B0609020000020004" pitchFamily="49" charset="0"/>
                  </a:rPr>
                  <a:t>inner row source (or “probe” row source)       </a:t>
                </a:r>
                <a:r>
                  <a:rPr lang="en-US" sz="800" dirty="0">
                    <a:ea typeface="Cascadia Code" panose="020B0609020000020004" pitchFamily="49" charset="0"/>
                    <a:cs typeface="Cascadia Code" panose="020B0609020000020004" pitchFamily="49" charset="0"/>
                  </a:rPr>
                  <a:t> </a:t>
                </a:r>
                <a:r>
                  <a:rPr lang="en-US" sz="300" dirty="0">
                    <a:ea typeface="Cascadia Code" panose="020B0609020000020004" pitchFamily="49" charset="0"/>
                    <a:cs typeface="Cascadia Code" panose="020B0609020000020004" pitchFamily="49" charset="0"/>
                  </a:rPr>
                  <a:t> </a:t>
                </a:r>
                <a:r>
                  <a:rPr lang="en-US" sz="1100" dirty="0">
                    <a:ea typeface="Cascadia Code" panose="020B0609020000020004" pitchFamily="49" charset="0"/>
                    <a:cs typeface="Cascadia Code" panose="020B0609020000020004" pitchFamily="49" charset="0"/>
                  </a:rPr>
                  <a:t>alias: </a:t>
                </a:r>
                <a14:m>
                  <m:oMath xmlns:m="http://schemas.openxmlformats.org/officeDocument/2006/math">
                    <m:sSub>
                      <m:sSubPr>
                        <m:ctrlPr>
                          <a:rPr lang="fr-FR" sz="110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2</m:t>
                        </m:r>
                      </m:sub>
                    </m:sSub>
                  </m:oMath>
                </a14:m>
                <a:r>
                  <a:rPr lang="en-US" sz="1100" dirty="0">
                    <a:ea typeface="Cascadia Code" panose="020B0609020000020004" pitchFamily="49" charset="0"/>
                    <a:cs typeface="Cascadia Code" panose="020B0609020000020004" pitchFamily="49" charset="0"/>
                  </a:rPr>
                  <a:t>   columns: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oMath>
                </a14:m>
                <a:r>
                  <a:rPr lang="en-US" sz="1100" dirty="0">
                    <a:ea typeface="Cascadia Code" panose="020B0609020000020004" pitchFamily="49" charset="0"/>
                    <a:cs typeface="Cascadia Code" panose="020B0609020000020004" pitchFamily="49" charset="0"/>
                  </a:rPr>
                  <a:t>,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2</m:t>
                        </m:r>
                      </m:sub>
                    </m:sSub>
                  </m:oMath>
                </a14:m>
                <a:r>
                  <a:rPr lang="en-US" sz="1100" dirty="0">
                    <a:ea typeface="Cascadia Code" panose="020B0609020000020004" pitchFamily="49" charset="0"/>
                    <a:cs typeface="Cascadia Code" panose="020B0609020000020004" pitchFamily="49" charset="0"/>
                  </a:rPr>
                  <a:t>, ... ,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𝑚</m:t>
                        </m:r>
                      </m:sub>
                    </m:sSub>
                  </m:oMath>
                </a14:m>
                <a:r>
                  <a:rPr lang="en-US" sz="1100" dirty="0">
                    <a:ea typeface="Cascadia Code" panose="020B0609020000020004" pitchFamily="49" charset="0"/>
                    <a:cs typeface="Cascadia Code" panose="020B0609020000020004" pitchFamily="49" charset="0"/>
                  </a:rPr>
                  <a:t>)</a:t>
                </a:r>
              </a:p>
              <a:p>
                <a:pPr marL="0" indent="0">
                  <a:spcBef>
                    <a:spcPts val="1200"/>
                  </a:spcBef>
                  <a:spcAft>
                    <a:spcPts val="300"/>
                  </a:spcAft>
                  <a:buNone/>
                </a:pPr>
                <a:r>
                  <a:rPr lang="en-US" sz="1100" dirty="0">
                    <a:ea typeface="Cascadia Code" panose="020B0609020000020004" pitchFamily="49" charset="0"/>
                    <a:cs typeface="Cascadia Code" panose="020B0609020000020004" pitchFamily="49" charset="0"/>
                  </a:rPr>
                  <a:t>with join conditions defined on columns </a:t>
                </a:r>
                <a:r>
                  <a:rPr lang="en-US" sz="1100" dirty="0">
                    <a:latin typeface="Cambria Math" panose="02040503050406030204" pitchFamily="18" charset="0"/>
                    <a:ea typeface="Cambria Math" panose="02040503050406030204" pitchFamily="18" charset="0"/>
                    <a:cs typeface="Cascadia Code" panose="020B0609020000020004" pitchFamily="49" charset="0"/>
                  </a:rPr>
                  <a:t>(</a:t>
                </a:r>
                <a14:m>
                  <m:oMath xmlns:m="http://schemas.openxmlformats.org/officeDocument/2006/math">
                    <m:sSub>
                      <m:sSubPr>
                        <m:ctrlPr>
                          <a:rPr lang="fr-FR" sz="1100" i="1" dirty="0" smtClean="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h</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1</m:t>
                            </m:r>
                          </m:sub>
                        </m:sSub>
                      </m:sub>
                    </m:s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 </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h</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2</m:t>
                            </m:r>
                          </m:sub>
                        </m:sSub>
                      </m:sub>
                    </m:s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h</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𝑝</m:t>
                            </m:r>
                          </m:sub>
                        </m:sSub>
                      </m:sub>
                    </m:s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m:t>
                    </m:r>
                  </m:oMath>
                </a14:m>
                <a:r>
                  <a:rPr lang="en-US" sz="1100" dirty="0">
                    <a:ea typeface="Cascadia Code" panose="020B0609020000020004" pitchFamily="49" charset="0"/>
                    <a:cs typeface="Cascadia Code" panose="020B0609020000020004" pitchFamily="49" charset="0"/>
                  </a:rPr>
                  <a:t> of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oMath>
                </a14:m>
                <a:r>
                  <a:rPr lang="en-US" sz="1100" dirty="0">
                    <a:ea typeface="Cascadia Code" panose="020B0609020000020004" pitchFamily="49" charset="0"/>
                    <a:cs typeface="Cascadia Code" panose="020B0609020000020004" pitchFamily="49" charset="0"/>
                  </a:rPr>
                  <a:t>, and </a:t>
                </a:r>
                <a:r>
                  <a:rPr lang="en-US" sz="1100" dirty="0">
                    <a:latin typeface="Cambria Math" panose="02040503050406030204" pitchFamily="18" charset="0"/>
                    <a:ea typeface="Cambria Math" panose="02040503050406030204" pitchFamily="18" charset="0"/>
                    <a:cs typeface="Cascadia Code" panose="020B0609020000020004" pitchFamily="49" charset="0"/>
                  </a:rPr>
                  <a:t>(</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𝑗</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1</m:t>
                            </m:r>
                          </m:sub>
                        </m:sSub>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 </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𝑗</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2</m:t>
                            </m:r>
                          </m:sub>
                        </m:sSub>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𝑐</m:t>
                        </m:r>
                      </m:e>
                      <m:sub>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𝑗</m:t>
                            </m:r>
                          </m:e>
                          <m:sub>
                            <m:r>
                              <a:rPr lang="fr-FR" sz="1100" b="0" i="1" dirty="0" smtClean="0">
                                <a:latin typeface="Cambria Math" panose="02040503050406030204" pitchFamily="18" charset="0"/>
                                <a:ea typeface="Cascadia Code" panose="020B0609020000020004" pitchFamily="49" charset="0"/>
                                <a:cs typeface="Cascadia Code" panose="020B0609020000020004" pitchFamily="49" charset="0"/>
                              </a:rPr>
                              <m:t>𝑞</m:t>
                            </m:r>
                          </m:sub>
                        </m:sSub>
                      </m:sub>
                    </m:sSub>
                    <m:r>
                      <a:rPr lang="fr-FR" sz="1100" i="1" dirty="0">
                        <a:latin typeface="Cambria Math" panose="02040503050406030204" pitchFamily="18" charset="0"/>
                        <a:ea typeface="Cascadia Code" panose="020B0609020000020004" pitchFamily="49" charset="0"/>
                        <a:cs typeface="Cascadia Code" panose="020B0609020000020004" pitchFamily="49" charset="0"/>
                      </a:rPr>
                      <m:t>)</m:t>
                    </m:r>
                  </m:oMath>
                </a14:m>
                <a:r>
                  <a:rPr lang="en-US" sz="1100" dirty="0">
                    <a:ea typeface="Cascadia Code" panose="020B0609020000020004" pitchFamily="49" charset="0"/>
                    <a:cs typeface="Cascadia Code" panose="020B0609020000020004" pitchFamily="49" charset="0"/>
                  </a:rPr>
                  <a:t> of </a:t>
                </a:r>
                <a14:m>
                  <m:oMath xmlns:m="http://schemas.openxmlformats.org/officeDocument/2006/math">
                    <m:sSub>
                      <m:sSubPr>
                        <m:ctrlPr>
                          <a:rPr lang="fr-FR" sz="1100" i="1" dirty="0">
                            <a:latin typeface="Cambria Math" panose="02040503050406030204" pitchFamily="18" charset="0"/>
                            <a:ea typeface="Cascadia Code" panose="020B0609020000020004" pitchFamily="49" charset="0"/>
                            <a:cs typeface="Cascadia Code" panose="020B0609020000020004" pitchFamily="49" charset="0"/>
                          </a:rPr>
                        </m:ctrlPr>
                      </m:sSubPr>
                      <m:e>
                        <m:r>
                          <a:rPr lang="fr-FR" sz="1100" i="1" dirty="0">
                            <a:latin typeface="Cambria Math" panose="02040503050406030204" pitchFamily="18" charset="0"/>
                            <a:ea typeface="Cascadia Code" panose="020B0609020000020004" pitchFamily="49" charset="0"/>
                            <a:cs typeface="Cascadia Code" panose="020B0609020000020004" pitchFamily="49" charset="0"/>
                          </a:rPr>
                          <m:t>𝑟</m:t>
                        </m:r>
                      </m:e>
                      <m:sub>
                        <m:r>
                          <a:rPr lang="fr-FR" sz="1100" i="1" dirty="0">
                            <a:latin typeface="Cambria Math" panose="02040503050406030204" pitchFamily="18" charset="0"/>
                            <a:ea typeface="Cascadia Code" panose="020B0609020000020004" pitchFamily="49" charset="0"/>
                            <a:cs typeface="Cascadia Code" panose="020B0609020000020004" pitchFamily="49" charset="0"/>
                          </a:rPr>
                          <m:t>2</m:t>
                        </m:r>
                      </m:sub>
                    </m:sSub>
                  </m:oMath>
                </a14:m>
                <a:endParaRPr lang="en-US" sz="1100" dirty="0">
                  <a:ea typeface="Cascadia Code" panose="020B0609020000020004" pitchFamily="49" charset="0"/>
                  <a:cs typeface="Cascadia Code" panose="020B0609020000020004" pitchFamily="49" charset="0"/>
                </a:endParaRPr>
              </a:p>
              <a:p>
                <a:pPr marL="0" indent="0">
                  <a:lnSpc>
                    <a:spcPct val="100000"/>
                  </a:lnSpc>
                  <a:spcBef>
                    <a:spcPts val="90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Start CHILD_ROW_SOURCE_1</a:t>
                </a:r>
              </a:p>
              <a:p>
                <a:pPr marL="0" indent="0">
                  <a:lnSpc>
                    <a:spcPct val="100000"/>
                  </a:lnSpc>
                  <a:spcBef>
                    <a:spcPts val="200"/>
                  </a:spcBef>
                  <a:buNone/>
                </a:pP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For</a:t>
                </a:r>
                <a:r>
                  <a:rPr lang="en-US" sz="1000" dirty="0">
                    <a:latin typeface="Cascadia Code" panose="020B0609020000020004" pitchFamily="49" charset="0"/>
                    <a:ea typeface="Cascadia Code" panose="020B0609020000020004" pitchFamily="49" charset="0"/>
                    <a:cs typeface="Cascadia Code" panose="020B0609020000020004" pitchFamily="49" charset="0"/>
                  </a:rPr>
                  <a:t> each row </a:t>
                </a:r>
                <a14:m>
                  <m:oMath xmlns:m="http://schemas.openxmlformats.org/officeDocument/2006/math">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oMath>
                </a14:m>
                <a:r>
                  <a:rPr lang="en-US" sz="1050" b="1" dirty="0">
                    <a:solidFill>
                      <a:srgbClr val="9900CC"/>
                    </a:solidFill>
                    <a:ea typeface="Cascadia Code" panose="020B0609020000020004" pitchFamily="49" charset="0"/>
                    <a:cs typeface="Cascadia Code" panose="020B0609020000020004" pitchFamily="49" charset="0"/>
                  </a:rPr>
                  <a:t>, </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oMath>
                </a14:m>
                <a:r>
                  <a:rPr lang="en-US" sz="1050" b="1" dirty="0">
                    <a:solidFill>
                      <a:srgbClr val="9900CC"/>
                    </a:solidFill>
                    <a:ea typeface="Cascadia Code" panose="020B0609020000020004" pitchFamily="49" charset="0"/>
                    <a:cs typeface="Cascadia Code" panose="020B0609020000020004" pitchFamily="49" charset="0"/>
                  </a:rPr>
                  <a:t>, ... , </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𝒏</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from CHILD_ROW_SOURCE_1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Loop</a:t>
                </a: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t>
                </a:r>
                <a:r>
                  <a:rPr lang="en-US" sz="6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outer loop</a:t>
                </a:r>
              </a:p>
              <a:p>
                <a:pPr marL="0" indent="0">
                  <a:lnSpc>
                    <a:spcPct val="100000"/>
                  </a:lnSpc>
                  <a:spcBef>
                    <a:spcPts val="20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Start CHILD_ROW_SOURCE_2, given</a:t>
                </a:r>
                <a:r>
                  <a:rPr lang="en-US" sz="500" dirty="0">
                    <a:latin typeface="Cascadia Code" panose="020B0609020000020004" pitchFamily="49" charset="0"/>
                    <a:ea typeface="Cascadia Code" panose="020B0609020000020004" pitchFamily="49" charset="0"/>
                    <a:cs typeface="Cascadia Code" panose="020B0609020000020004" pitchFamily="49" charset="0"/>
                  </a:rPr>
                  <a:t> </a:t>
                </a:r>
                <a14:m>
                  <m:oMath xmlns:m="http://schemas.openxmlformats.org/officeDocument/2006/math">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chemeClr val="tx1"/>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𝒉</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𝒉</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𝒉</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𝒑</m:t>
                            </m:r>
                          </m:sub>
                        </m:sSub>
                      </m:sub>
                    </m:sSub>
                    <m:r>
                      <a:rPr lang="fr-FR" sz="1050" b="1" i="1" dirty="0" smtClean="0">
                        <a:latin typeface="Cambria Math" panose="02040503050406030204" pitchFamily="18" charset="0"/>
                        <a:ea typeface="Cascadia Code" panose="020B0609020000020004" pitchFamily="49" charset="0"/>
                        <a:cs typeface="Cascadia Code" panose="020B0609020000020004" pitchFamily="49" charset="0"/>
                      </a:rPr>
                      <m:t>)</m:t>
                    </m:r>
                  </m:oMath>
                </a14:m>
                <a:endPar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spcBef>
                    <a:spcPts val="0"/>
                  </a:spcBef>
                  <a:buNone/>
                </a:pPr>
                <a:r>
                  <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p>
              <a:p>
                <a:pPr marL="0" indent="0">
                  <a:spcBef>
                    <a:spcPts val="0"/>
                  </a:spcBef>
                  <a:buNone/>
                </a:pP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CHILD_ROW_SOURCE_2 uses the values of columns from the </a:t>
                </a:r>
              </a:p>
              <a:p>
                <a:pPr marL="0" indent="0">
                  <a:lnSpc>
                    <a:spcPct val="95000"/>
                  </a:lnSpc>
                  <a:spcBef>
                    <a:spcPts val="100"/>
                  </a:spcBef>
                  <a:buNone/>
                </a:pP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current row </a:t>
                </a:r>
                <a14:m>
                  <m:oMath xmlns:m="http://schemas.openxmlformats.org/officeDocument/2006/math">
                    <m:sSub>
                      <m:sSubPr>
                        <m:ctrlPr>
                          <a:rPr lang="fr-FR" sz="900" b="1" i="1" dirty="0" smtClean="0">
                            <a:solidFill>
                              <a:srgbClr val="009900"/>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900" b="1" i="1" dirty="0" smtClean="0">
                            <a:solidFill>
                              <a:srgbClr val="009900"/>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900" b="1" i="1" dirty="0" smtClean="0">
                            <a:solidFill>
                              <a:srgbClr val="009900"/>
                            </a:solidFill>
                            <a:latin typeface="Cambria Math" panose="02040503050406030204" pitchFamily="18" charset="0"/>
                            <a:ea typeface="Cascadia Code" panose="020B0609020000020004" pitchFamily="49" charset="0"/>
                            <a:cs typeface="Cascadia Code" panose="020B0609020000020004" pitchFamily="49" charset="0"/>
                          </a:rPr>
                          <m:t>𝟏</m:t>
                        </m:r>
                      </m:sub>
                    </m:sSub>
                  </m:oMath>
                </a14:m>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in join access/filter conditions in order</a:t>
                </a:r>
              </a:p>
              <a:p>
                <a:pPr marL="0" indent="0">
                  <a:lnSpc>
                    <a:spcPct val="95000"/>
                  </a:lnSpc>
                  <a:spcBef>
                    <a:spcPts val="100"/>
                  </a:spcBef>
                  <a:buNone/>
                </a:pP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to find all rows </a:t>
                </a:r>
                <a14:m>
                  <m:oMath xmlns:m="http://schemas.openxmlformats.org/officeDocument/2006/math">
                    <m:sSub>
                      <m:sSubPr>
                        <m:ctrlPr>
                          <a:rPr lang="en-US" sz="900" b="1" i="1" smtClean="0">
                            <a:solidFill>
                              <a:srgbClr val="009900"/>
                            </a:solidFill>
                            <a:latin typeface="Cambria Math" panose="02040503050406030204" pitchFamily="18" charset="0"/>
                            <a:ea typeface="Cascadia Code" panose="020B0609020000020004" pitchFamily="49" charset="0"/>
                            <a:cs typeface="Cascadia Code" panose="020B0609020000020004" pitchFamily="49" charset="0"/>
                          </a:rPr>
                        </m:ctrlPr>
                      </m:sSubPr>
                      <m:e>
                        <m:r>
                          <a:rPr lang="en-US" sz="900" b="1" i="1" smtClean="0">
                            <a:solidFill>
                              <a:srgbClr val="009900"/>
                            </a:solidFill>
                            <a:latin typeface="Cambria Math" panose="02040503050406030204" pitchFamily="18" charset="0"/>
                            <a:ea typeface="Cascadia Code" panose="020B0609020000020004" pitchFamily="49" charset="0"/>
                            <a:cs typeface="Cascadia Code" panose="020B0609020000020004" pitchFamily="49" charset="0"/>
                          </a:rPr>
                          <m:t>𝒓</m:t>
                        </m:r>
                      </m:e>
                      <m:sub>
                        <m:r>
                          <a:rPr lang="en-US" sz="900" b="1" i="1" smtClean="0">
                            <a:solidFill>
                              <a:srgbClr val="009900"/>
                            </a:solidFill>
                            <a:latin typeface="Cambria Math" panose="02040503050406030204" pitchFamily="18" charset="0"/>
                            <a:ea typeface="Cascadia Code" panose="020B0609020000020004" pitchFamily="49" charset="0"/>
                            <a:cs typeface="Cascadia Code" panose="020B0609020000020004" pitchFamily="49" charset="0"/>
                          </a:rPr>
                          <m:t>𝟐</m:t>
                        </m:r>
                      </m:sub>
                    </m:sSub>
                  </m:oMath>
                </a14:m>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joining with </a:t>
                </a:r>
                <a14:m>
                  <m:oMath xmlns:m="http://schemas.openxmlformats.org/officeDocument/2006/math">
                    <m:sSub>
                      <m:sSubPr>
                        <m:ctrlPr>
                          <a:rPr lang="fr-FR" sz="900" b="1" i="1" dirty="0">
                            <a:solidFill>
                              <a:srgbClr val="009900"/>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900" b="1" i="1" dirty="0">
                            <a:solidFill>
                              <a:srgbClr val="009900"/>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900" b="1" i="1" dirty="0">
                            <a:solidFill>
                              <a:srgbClr val="009900"/>
                            </a:solidFill>
                            <a:latin typeface="Cambria Math" panose="02040503050406030204" pitchFamily="18" charset="0"/>
                            <a:ea typeface="Cascadia Code" panose="020B0609020000020004" pitchFamily="49" charset="0"/>
                            <a:cs typeface="Cascadia Code" panose="020B0609020000020004" pitchFamily="49" charset="0"/>
                          </a:rPr>
                          <m:t>𝟏</m:t>
                        </m:r>
                      </m:sub>
                    </m:sSub>
                  </m:oMath>
                </a14:m>
                <a:endPar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lnSpc>
                    <a:spcPct val="95000"/>
                  </a:lnSpc>
                  <a:spcBef>
                    <a:spcPts val="0"/>
                  </a:spcBef>
                  <a:buNone/>
                </a:pP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endParaRPr lang="en-US" sz="1000"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endParaRPr>
              </a:p>
              <a:p>
                <a:pPr marL="0" indent="0">
                  <a:spcBef>
                    <a:spcPts val="20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For</a:t>
                </a:r>
                <a:r>
                  <a:rPr lang="en-US" sz="1000" dirty="0">
                    <a:latin typeface="Cascadia Code" panose="020B0609020000020004" pitchFamily="49" charset="0"/>
                    <a:ea typeface="Cascadia Code" panose="020B0609020000020004" pitchFamily="49" charset="0"/>
                    <a:cs typeface="Cascadia Code" panose="020B0609020000020004" pitchFamily="49" charset="0"/>
                  </a:rPr>
                  <a:t> each row </a:t>
                </a:r>
                <a14:m>
                  <m:oMath xmlns:m="http://schemas.openxmlformats.org/officeDocument/2006/math">
                    <m:sSub>
                      <m:sSubPr>
                        <m:ctrlP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oMath>
                </a14:m>
                <a:r>
                  <a:rPr lang="en-US" sz="1050" b="1" dirty="0">
                    <a:solidFill>
                      <a:srgbClr val="9900CC"/>
                    </a:solidFill>
                    <a:ea typeface="Cascadia Code" panose="020B0609020000020004" pitchFamily="49" charset="0"/>
                    <a:cs typeface="Cascadia Code" panose="020B0609020000020004" pitchFamily="49" charset="0"/>
                  </a:rPr>
                  <a:t>, </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oMath>
                </a14:m>
                <a:r>
                  <a:rPr lang="en-US" sz="1050" b="1" dirty="0">
                    <a:solidFill>
                      <a:srgbClr val="9900CC"/>
                    </a:solidFill>
                    <a:ea typeface="Cascadia Code" panose="020B0609020000020004" pitchFamily="49" charset="0"/>
                    <a:cs typeface="Cascadia Code" panose="020B0609020000020004" pitchFamily="49" charset="0"/>
                  </a:rPr>
                  <a:t>, ... , </a:t>
                </a:r>
                <a14:m>
                  <m:oMath xmlns:m="http://schemas.openxmlformats.org/officeDocument/2006/math">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𝒎</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from CHILD_ROW_SOURCE_2 </a:t>
                </a: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Loop</a:t>
                </a:r>
                <a:r>
                  <a:rPr lang="en-US" sz="1000" dirty="0">
                    <a:latin typeface="Cascadia Code" panose="020B0609020000020004" pitchFamily="49" charset="0"/>
                    <a:ea typeface="Cascadia Code" panose="020B0609020000020004" pitchFamily="49" charset="0"/>
                    <a:cs typeface="Cascadia Code" panose="020B0609020000020004" pitchFamily="49" charset="0"/>
                  </a:rPr>
                  <a:t> </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t>
                </a:r>
                <a:r>
                  <a:rPr lang="en-US" sz="6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r>
                  <a:rPr lang="en-US" sz="10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inner loop</a:t>
                </a:r>
              </a:p>
              <a:p>
                <a:pPr marL="0" indent="0">
                  <a:spcBef>
                    <a:spcPts val="100"/>
                  </a:spcBef>
                  <a:buNone/>
                </a:pP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p>
              <a:p>
                <a:pPr marL="0" indent="0">
                  <a:spcBef>
                    <a:spcPts val="0"/>
                  </a:spcBef>
                  <a:buNone/>
                </a:pP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Rows from CHILD_ROW_SOURCE_2 </a:t>
                </a:r>
                <a:r>
                  <a:rPr lang="en-US" sz="900" i="1"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are</a:t>
                </a: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joined to the</a:t>
                </a:r>
              </a:p>
              <a:p>
                <a:pPr marL="0" indent="0">
                  <a:lnSpc>
                    <a:spcPct val="95000"/>
                  </a:lnSpc>
                  <a:spcBef>
                    <a:spcPts val="100"/>
                  </a:spcBef>
                  <a:buNone/>
                </a:pP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current row from CHILD_ROW_SOURCE_1</a:t>
                </a:r>
              </a:p>
              <a:p>
                <a:pPr marL="0" indent="0">
                  <a:spcBef>
                    <a:spcPts val="100"/>
                  </a:spcBef>
                  <a:buNone/>
                </a:pPr>
                <a:r>
                  <a:rPr lang="en-US" sz="900" dirty="0">
                    <a:solidFill>
                      <a:srgbClr val="009900"/>
                    </a:solidFill>
                    <a:latin typeface="Cascadia Code" panose="020B0609020000020004" pitchFamily="49" charset="0"/>
                    <a:ea typeface="Cascadia Code" panose="020B0609020000020004" pitchFamily="49" charset="0"/>
                    <a:cs typeface="Cascadia Code" panose="020B0609020000020004" pitchFamily="49" charset="0"/>
                  </a:rPr>
                  <a:t>         */</a:t>
                </a:r>
              </a:p>
              <a:p>
                <a:pPr marL="0" indent="0">
                  <a:spcBef>
                    <a:spcPts val="100"/>
                  </a:spcBef>
                  <a:buNone/>
                </a:pPr>
                <a:r>
                  <a:rPr lang="en-US" sz="1000" dirty="0">
                    <a:latin typeface="Cascadia Code" panose="020B0609020000020004" pitchFamily="49" charset="0"/>
                    <a:ea typeface="Cascadia Code" panose="020B0609020000020004" pitchFamily="49" charset="0"/>
                    <a:cs typeface="Cascadia Code" panose="020B0609020000020004" pitchFamily="49" charset="0"/>
                  </a:rPr>
                  <a:t>        Yield the combined row </a:t>
                </a:r>
                <a14:m>
                  <m:oMath xmlns:m="http://schemas.openxmlformats.org/officeDocument/2006/math">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𝒓𝒋</m:t>
                    </m:r>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  </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m:t>
                        </m:r>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𝟏</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  </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𝒓</m:t>
                        </m:r>
                      </m:e>
                      <m: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𝟐</m:t>
                        </m:r>
                      </m:sub>
                    </m:sSub>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sSub>
                      <m:sSubPr>
                        <m:ctrlP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ctrlPr>
                      </m:sSubPr>
                      <m:e>
                        <m:r>
                          <a:rPr lang="fr-FR" sz="1050" b="1" i="1" dirty="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𝒄</m:t>
                        </m:r>
                      </m:e>
                      <m: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𝒎</m:t>
                        </m:r>
                      </m:sub>
                    </m:sSub>
                    <m:r>
                      <a:rPr lang="fr-FR" sz="1050" b="1" i="1" dirty="0" smtClean="0">
                        <a:solidFill>
                          <a:srgbClr val="9900CC"/>
                        </a:solidFill>
                        <a:latin typeface="Cambria Math" panose="02040503050406030204" pitchFamily="18" charset="0"/>
                        <a:ea typeface="Cascadia Code" panose="020B0609020000020004" pitchFamily="49" charset="0"/>
                        <a:cs typeface="Cascadia Code" panose="020B0609020000020004" pitchFamily="49" charset="0"/>
                      </a:rPr>
                      <m:t>)</m:t>
                    </m:r>
                  </m:oMath>
                </a14:m>
                <a:r>
                  <a:rPr lang="en-US" sz="1000" dirty="0">
                    <a:latin typeface="Cascadia Code" panose="020B0609020000020004" pitchFamily="49" charset="0"/>
                    <a:ea typeface="Cascadia Code" panose="020B0609020000020004" pitchFamily="49" charset="0"/>
                    <a:cs typeface="Cascadia Code" panose="020B0609020000020004" pitchFamily="49" charset="0"/>
                  </a:rPr>
                  <a:t> to the parent operation</a:t>
                </a:r>
                <a:r>
                  <a:rPr lang="en-US" sz="1000" baseline="30000" dirty="0">
                    <a:latin typeface="Cascadia Code" panose="020B0609020000020004" pitchFamily="49" charset="0"/>
                    <a:ea typeface="Cascadia Code" panose="020B0609020000020004" pitchFamily="49" charset="0"/>
                    <a:cs typeface="Cascadia Code" panose="020B0609020000020004" pitchFamily="49" charset="0"/>
                  </a:rPr>
                  <a:t> (*)</a:t>
                </a:r>
              </a:p>
              <a:p>
                <a:pPr marL="0" indent="0">
                  <a:spcBef>
                    <a:spcPts val="200"/>
                  </a:spcBef>
                  <a:buNone/>
                </a:pP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    End Loop</a:t>
                </a:r>
              </a:p>
              <a:p>
                <a:pPr marL="0" indent="0">
                  <a:spcBef>
                    <a:spcPts val="200"/>
                  </a:spcBef>
                  <a:buNone/>
                </a:pPr>
                <a:r>
                  <a:rPr lang="en-US" sz="1000" b="1" dirty="0">
                    <a:solidFill>
                      <a:srgbClr val="3366FF"/>
                    </a:solidFill>
                    <a:latin typeface="Cascadia Code" panose="020B0609020000020004" pitchFamily="49" charset="0"/>
                    <a:ea typeface="Cascadia Code" panose="020B0609020000020004" pitchFamily="49" charset="0"/>
                    <a:cs typeface="Cascadia Code" panose="020B0609020000020004" pitchFamily="49" charset="0"/>
                  </a:rPr>
                  <a:t>End loop</a:t>
                </a:r>
                <a:endParaRPr lang="en-US" sz="1200" dirty="0">
                  <a:latin typeface="Cambria Math" panose="02040503050406030204" pitchFamily="18" charset="0"/>
                  <a:ea typeface="Cambria Math" panose="02040503050406030204" pitchFamily="18" charset="0"/>
                  <a:cs typeface="Cascadia Code" panose="020B0609020000020004" pitchFamily="49" charset="0"/>
                </a:endParaRPr>
              </a:p>
            </p:txBody>
          </p:sp>
        </mc:Choice>
        <mc:Fallback>
          <p:sp>
            <p:nvSpPr>
              <p:cNvPr id="3" name="Espace réservé du contenu 2">
                <a:extLst>
                  <a:ext uri="{FF2B5EF4-FFF2-40B4-BE49-F238E27FC236}">
                    <a16:creationId xmlns:a16="http://schemas.microsoft.com/office/drawing/2014/main" id="{2870AB80-640A-B844-83B3-40975B7086EB}"/>
                  </a:ext>
                </a:extLst>
              </p:cNvPr>
              <p:cNvSpPr>
                <a:spLocks noGrp="1" noRot="1" noChangeAspect="1" noMove="1" noResize="1" noEditPoints="1" noAdjustHandles="1" noChangeArrowheads="1" noChangeShapeType="1" noTextEdit="1"/>
              </p:cNvSpPr>
              <p:nvPr>
                <p:ph idx="1"/>
              </p:nvPr>
            </p:nvSpPr>
            <p:spPr>
              <a:xfrm>
                <a:off x="354563" y="623571"/>
                <a:ext cx="8453535" cy="5670550"/>
              </a:xfrm>
              <a:blipFill>
                <a:blip r:embed="rId3"/>
                <a:stretch>
                  <a:fillRect t="-215"/>
                </a:stretch>
              </a:blipFill>
            </p:spPr>
            <p:txBody>
              <a:bodyPr/>
              <a:lstStyle/>
              <a:p>
                <a:r>
                  <a:rPr lang="en-US">
                    <a:noFill/>
                  </a:rPr>
                  <a:t> </a:t>
                </a:r>
              </a:p>
            </p:txBody>
          </p:sp>
        </mc:Fallback>
      </mc:AlternateContent>
      <p:sp>
        <p:nvSpPr>
          <p:cNvPr id="12" name="Espace réservé du pied de page 11">
            <a:extLst>
              <a:ext uri="{FF2B5EF4-FFF2-40B4-BE49-F238E27FC236}">
                <a16:creationId xmlns:a16="http://schemas.microsoft.com/office/drawing/2014/main" id="{8E0DD7C8-8ED6-BC20-9265-AA903ED104B9}"/>
              </a:ext>
            </a:extLst>
          </p:cNvPr>
          <p:cNvSpPr>
            <a:spLocks noGrp="1"/>
          </p:cNvSpPr>
          <p:nvPr>
            <p:ph type="ftr" sz="quarter" idx="11"/>
          </p:nvPr>
        </p:nvSpPr>
        <p:spPr/>
        <p:txBody>
          <a:bodyPr/>
          <a:lstStyle/>
          <a:p>
            <a:r>
              <a:rPr lang="en-US" noProof="1"/>
              <a:t>SPDX-FileCopyrightText: 2025 R. Vassallo</a:t>
            </a:r>
          </a:p>
          <a:p>
            <a:r>
              <a:rPr lang="en-US" noProof="1"/>
              <a:t>SPDX-License-Identifier: FSF All Permissive License</a:t>
            </a:r>
          </a:p>
        </p:txBody>
      </p:sp>
      <p:sp>
        <p:nvSpPr>
          <p:cNvPr id="13" name="Espace réservé du numéro de diapositive 12">
            <a:extLst>
              <a:ext uri="{FF2B5EF4-FFF2-40B4-BE49-F238E27FC236}">
                <a16:creationId xmlns:a16="http://schemas.microsoft.com/office/drawing/2014/main" id="{DA5EA131-819A-0A31-E64D-6D03235115C9}"/>
              </a:ext>
            </a:extLst>
          </p:cNvPr>
          <p:cNvSpPr>
            <a:spLocks noGrp="1"/>
          </p:cNvSpPr>
          <p:nvPr>
            <p:ph type="sldNum" sz="quarter" idx="12"/>
          </p:nvPr>
        </p:nvSpPr>
        <p:spPr/>
        <p:txBody>
          <a:bodyPr/>
          <a:lstStyle/>
          <a:p>
            <a:fld id="{273A0318-FDCF-4CF6-A352-E5F487A29EA0}" type="slidenum">
              <a:rPr lang="en-US" smtClean="0"/>
              <a:pPr/>
              <a:t>16</a:t>
            </a:fld>
            <a:r>
              <a:rPr lang="en-US" dirty="0"/>
              <a:t> / 18</a:t>
            </a:r>
          </a:p>
        </p:txBody>
      </p:sp>
      <p:sp>
        <p:nvSpPr>
          <p:cNvPr id="10" name="ZoneTexte 9">
            <a:extLst>
              <a:ext uri="{FF2B5EF4-FFF2-40B4-BE49-F238E27FC236}">
                <a16:creationId xmlns:a16="http://schemas.microsoft.com/office/drawing/2014/main" id="{4810FF74-C98A-D3C4-8E1A-8368AF6EB543}"/>
              </a:ext>
            </a:extLst>
          </p:cNvPr>
          <p:cNvSpPr txBox="1"/>
          <p:nvPr/>
        </p:nvSpPr>
        <p:spPr>
          <a:xfrm>
            <a:off x="5137150" y="3925874"/>
            <a:ext cx="2146300" cy="400110"/>
          </a:xfrm>
          <a:prstGeom prst="rect">
            <a:avLst/>
          </a:prstGeom>
          <a:noFill/>
        </p:spPr>
        <p:txBody>
          <a:bodyPr wrap="square" rtlCol="0">
            <a:spAutoFit/>
          </a:bodyPr>
          <a:lstStyle/>
          <a:p>
            <a:r>
              <a:rPr lang="en-US" sz="1400" baseline="30000" dirty="0">
                <a:latin typeface="Bierstadt" panose="020B0004020202020204" pitchFamily="34" charset="0"/>
                <a:ea typeface="Cascadia Code" panose="020B0609020000020004" pitchFamily="49" charset="0"/>
                <a:cs typeface="Cascadia Code" panose="020B0609020000020004" pitchFamily="49" charset="0"/>
              </a:rPr>
              <a:t>(*) </a:t>
            </a:r>
            <a:r>
              <a:rPr lang="en-US" sz="1000" dirty="0">
                <a:latin typeface="Bierstadt" panose="020B0004020202020204" pitchFamily="34" charset="0"/>
                <a:ea typeface="Cascadia Code" panose="020B0609020000020004" pitchFamily="49" charset="0"/>
                <a:cs typeface="Cascadia Code" panose="020B0609020000020004" pitchFamily="49" charset="0"/>
              </a:rPr>
              <a:t>Actually, only projected columns are passed to the parent operation</a:t>
            </a:r>
            <a:endParaRPr lang="en-US" sz="1400" dirty="0">
              <a:latin typeface="Bierstadt" panose="020B0004020202020204" pitchFamily="34" charset="0"/>
              <a:ea typeface="Cascadia Code" panose="020B0609020000020004" pitchFamily="49" charset="0"/>
              <a:cs typeface="Cascadia Code" panose="020B0609020000020004" pitchFamily="49" charset="0"/>
            </a:endParaRPr>
          </a:p>
        </p:txBody>
      </p:sp>
      <p:sp>
        <p:nvSpPr>
          <p:cNvPr id="11" name="ZoneTexte 10">
            <a:extLst>
              <a:ext uri="{FF2B5EF4-FFF2-40B4-BE49-F238E27FC236}">
                <a16:creationId xmlns:a16="http://schemas.microsoft.com/office/drawing/2014/main" id="{6A2C97B3-E58A-DD73-DF6B-E978DE9FAC22}"/>
              </a:ext>
            </a:extLst>
          </p:cNvPr>
          <p:cNvSpPr txBox="1"/>
          <p:nvPr/>
        </p:nvSpPr>
        <p:spPr>
          <a:xfrm>
            <a:off x="354563" y="4529039"/>
            <a:ext cx="7760348" cy="1084912"/>
          </a:xfrm>
          <a:prstGeom prst="rect">
            <a:avLst/>
          </a:prstGeom>
          <a:noFill/>
        </p:spPr>
        <p:txBody>
          <a:bodyPr wrap="square" rtlCol="0">
            <a:spAutoFit/>
          </a:bodyPr>
          <a:lstStyle/>
          <a:p>
            <a:pPr marL="0" indent="0">
              <a:lnSpc>
                <a:spcPct val="90000"/>
              </a:lnSpc>
              <a:spcBef>
                <a:spcPts val="600"/>
              </a:spcBef>
              <a:spcAft>
                <a:spcPts val="600"/>
              </a:spcAft>
              <a:buNone/>
            </a:pPr>
            <a:r>
              <a:rPr lang="en-US" sz="1100" dirty="0">
                <a:latin typeface="Bierstadt" panose="020B0004020202020204"/>
                <a:ea typeface="Cascadia Code" panose="020B0609020000020004" pitchFamily="49" charset="0"/>
                <a:cs typeface="Cascadia Code" panose="020B0609020000020004" pitchFamily="49" charset="0"/>
              </a:rPr>
              <a:t>Key points:</a:t>
            </a:r>
          </a:p>
          <a:p>
            <a:pPr marL="171450" indent="-171450">
              <a:lnSpc>
                <a:spcPct val="90000"/>
              </a:lnSpc>
              <a:spcBef>
                <a:spcPts val="0"/>
              </a:spcBef>
              <a:buFont typeface="Arial" panose="020B0604020202020204" pitchFamily="34" charset="0"/>
              <a:buChar char="•"/>
            </a:pPr>
            <a:r>
              <a:rPr lang="en-US" sz="1100" dirty="0">
                <a:latin typeface="Bierstadt" panose="020B0004020202020204"/>
                <a:ea typeface="Cascadia Code" panose="020B0609020000020004" pitchFamily="49" charset="0"/>
                <a:cs typeface="Cascadia Code" panose="020B0609020000020004" pitchFamily="49" charset="0"/>
              </a:rPr>
              <a:t>CHILD_ROW_SOURCE_1 is started once per start of its parent</a:t>
            </a:r>
          </a:p>
          <a:p>
            <a:pPr marL="171450" indent="-171450">
              <a:lnSpc>
                <a:spcPct val="90000"/>
              </a:lnSpc>
              <a:spcBef>
                <a:spcPts val="400"/>
              </a:spcBef>
              <a:buFont typeface="Arial" panose="020B0604020202020204" pitchFamily="34" charset="0"/>
              <a:buChar char="•"/>
            </a:pPr>
            <a:r>
              <a:rPr lang="en-US" sz="1100" dirty="0">
                <a:latin typeface="Bierstadt" panose="020B0004020202020204"/>
                <a:ea typeface="Cascadia Code" panose="020B0609020000020004" pitchFamily="49" charset="0"/>
                <a:cs typeface="Cascadia Code" panose="020B0609020000020004" pitchFamily="49" charset="0"/>
              </a:rPr>
              <a:t>CHILD_ROW_SOURCE_2 is started as many times as CHILD_ROW_SOURCE_1 supplies a row to be joined with</a:t>
            </a:r>
          </a:p>
          <a:p>
            <a:pPr marL="171450" indent="-171450">
              <a:lnSpc>
                <a:spcPct val="90000"/>
              </a:lnSpc>
              <a:spcBef>
                <a:spcPts val="400"/>
              </a:spcBef>
              <a:buFont typeface="Arial" panose="020B0604020202020204" pitchFamily="34" charset="0"/>
              <a:buChar char="•"/>
            </a:pPr>
            <a:r>
              <a:rPr lang="en-US" sz="1100" dirty="0">
                <a:latin typeface="Bierstadt" panose="020B0004020202020204"/>
                <a:ea typeface="Cascadia Code" panose="020B0609020000020004" pitchFamily="49" charset="0"/>
                <a:cs typeface="Cascadia Code" panose="020B0609020000020004" pitchFamily="49" charset="0"/>
              </a:rPr>
              <a:t>CHILD_ROW_SOURCE_2 uses join columns from the “outer row” as input</a:t>
            </a:r>
          </a:p>
          <a:p>
            <a:pPr marL="171450" indent="-171450">
              <a:lnSpc>
                <a:spcPct val="90000"/>
              </a:lnSpc>
              <a:spcBef>
                <a:spcPts val="400"/>
              </a:spcBef>
              <a:buFont typeface="Arial" panose="020B0604020202020204" pitchFamily="34" charset="0"/>
              <a:buChar char="•"/>
            </a:pPr>
            <a:r>
              <a:rPr lang="en-US" sz="1100" dirty="0">
                <a:latin typeface="Bierstadt" panose="020B0004020202020204"/>
                <a:ea typeface="Cascadia Code" panose="020B0609020000020004" pitchFamily="49" charset="0"/>
                <a:cs typeface="Cascadia Code" panose="020B0609020000020004" pitchFamily="49" charset="0"/>
              </a:rPr>
              <a:t>Join access/filter conditions are processed by CHILD_ROW_SOURCE_2</a:t>
            </a:r>
          </a:p>
        </p:txBody>
      </p:sp>
    </p:spTree>
    <p:extLst>
      <p:ext uri="{BB962C8B-B14F-4D97-AF65-F5344CB8AC3E}">
        <p14:creationId xmlns:p14="http://schemas.microsoft.com/office/powerpoint/2010/main" val="397189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DA4CD-3FCE-10EE-C3D6-50C727A74C2C}"/>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74357E9C-C73D-0FE4-BAD0-FA27FB574077}"/>
              </a:ext>
            </a:extLst>
          </p:cNvPr>
          <p:cNvSpPr txBox="1"/>
          <p:nvPr/>
        </p:nvSpPr>
        <p:spPr>
          <a:xfrm>
            <a:off x="509918" y="403225"/>
            <a:ext cx="8298180" cy="5586145"/>
          </a:xfrm>
          <a:prstGeom prst="rect">
            <a:avLst/>
          </a:prstGeom>
          <a:noFill/>
        </p:spPr>
        <p:txBody>
          <a:bodyPr wrap="square" rtlCol="0">
            <a:spAutoFit/>
          </a:bodyPr>
          <a:lstStyle/>
          <a:p>
            <a:r>
              <a:rPr lang="en-US" sz="700" noProof="1">
                <a:solidFill>
                  <a:srgbClr val="7BAEC5"/>
                </a:solidFill>
                <a:latin typeface="Consolas" panose="020B0609020204030204" pitchFamily="49" charset="0"/>
              </a:rPr>
              <a:t>merge into</a:t>
            </a:r>
          </a:p>
          <a:p>
            <a:r>
              <a:rPr lang="en-US" sz="700" noProof="1">
                <a:solidFill>
                  <a:srgbClr val="7BAEC5"/>
                </a:solidFill>
                <a:latin typeface="Consolas" panose="020B0609020204030204" pitchFamily="49" charset="0"/>
              </a:rPr>
              <a:t>      ( select emp.employee_id, emp.job_id, emp.salary</a:t>
            </a:r>
          </a:p>
          <a:p>
            <a:r>
              <a:rPr lang="en-US" sz="700" noProof="1">
                <a:solidFill>
                  <a:srgbClr val="7BAEC5"/>
                </a:solidFill>
                <a:latin typeface="Consolas" panose="020B0609020204030204" pitchFamily="49" charset="0"/>
              </a:rPr>
              <a:t>          from employees emp</a:t>
            </a:r>
          </a:p>
          <a:p>
            <a:r>
              <a:rPr lang="en-US" sz="700" noProof="1">
                <a:solidFill>
                  <a:srgbClr val="7BAEC5"/>
                </a:solidFill>
                <a:latin typeface="Consolas" panose="020B0609020204030204" pitchFamily="49" charset="0"/>
              </a:rPr>
              <a:t>      ) tgt</a:t>
            </a:r>
          </a:p>
          <a:p>
            <a:r>
              <a:rPr lang="en-US" sz="700" noProof="1">
                <a:solidFill>
                  <a:srgbClr val="7BAEC5"/>
                </a:solidFill>
                <a:latin typeface="Consolas" panose="020B0609020204030204" pitchFamily="49" charset="0"/>
              </a:rPr>
              <a:t>using ( select sal.employee_id, sal.salary_incr_pct</a:t>
            </a:r>
          </a:p>
          <a:p>
            <a:r>
              <a:rPr lang="en-US" sz="700" noProof="1">
                <a:solidFill>
                  <a:srgbClr val="7BAEC5"/>
                </a:solidFill>
                <a:latin typeface="Consolas" panose="020B0609020204030204" pitchFamily="49" charset="0"/>
              </a:rPr>
              <a:t>          from &amp;_USER..salary_raises sal</a:t>
            </a:r>
          </a:p>
          <a:p>
            <a:r>
              <a:rPr lang="en-US" sz="700" noProof="1">
                <a:solidFill>
                  <a:srgbClr val="7BAEC5"/>
                </a:solidFill>
                <a:latin typeface="Consolas" panose="020B0609020204030204" pitchFamily="49" charset="0"/>
              </a:rPr>
              <a:t>      ) src</a:t>
            </a:r>
          </a:p>
          <a:p>
            <a:r>
              <a:rPr lang="en-US" sz="700" noProof="1">
                <a:solidFill>
                  <a:srgbClr val="7BAEC5"/>
                </a:solidFill>
                <a:latin typeface="Consolas" panose="020B0609020204030204" pitchFamily="49" charset="0"/>
              </a:rPr>
              <a:t>   on ( tgt.employee_id = src.employee_id )</a:t>
            </a:r>
          </a:p>
          <a:p>
            <a:r>
              <a:rPr lang="en-US" sz="700" noProof="1">
                <a:solidFill>
                  <a:srgbClr val="7BAEC5"/>
                </a:solidFill>
                <a:latin typeface="Consolas" panose="020B0609020204030204" pitchFamily="49" charset="0"/>
              </a:rPr>
              <a:t> when matched then update</a:t>
            </a:r>
          </a:p>
          <a:p>
            <a:r>
              <a:rPr lang="en-US" sz="700" noProof="1">
                <a:solidFill>
                  <a:srgbClr val="7BAEC5"/>
                </a:solidFill>
                <a:latin typeface="Consolas" panose="020B0609020204030204" pitchFamily="49" charset="0"/>
              </a:rPr>
              <a:t>          set tgt.salary = tgt.salary * (1 + src.salary_incr_pct / 100)</a:t>
            </a:r>
          </a:p>
          <a:p>
            <a:r>
              <a:rPr lang="en-US" sz="700" noProof="1">
                <a:solidFill>
                  <a:srgbClr val="7BAEC5"/>
                </a:solidFill>
                <a:latin typeface="Consolas" panose="020B0609020204030204" pitchFamily="49" charset="0"/>
              </a:rPr>
              <a:t>        where ( select job.max_salary from jobs job</a:t>
            </a:r>
          </a:p>
          <a:p>
            <a:r>
              <a:rPr lang="en-US" sz="700" noProof="1">
                <a:solidFill>
                  <a:srgbClr val="7BAEC5"/>
                </a:solidFill>
                <a:latin typeface="Consolas" panose="020B0609020204030204" pitchFamily="49" charset="0"/>
              </a:rPr>
              <a:t>                 where job.job_id = tgt.job_id ) &gt;=</a:t>
            </a:r>
          </a:p>
          <a:p>
            <a:r>
              <a:rPr lang="en-US" sz="700" noProof="1">
                <a:solidFill>
                  <a:srgbClr val="7BAEC5"/>
                </a:solidFill>
                <a:latin typeface="Consolas" panose="020B0609020204030204" pitchFamily="49" charset="0"/>
              </a:rPr>
              <a:t>                          tgt.salary * (1 + src.salary_incr_pct / 100);</a:t>
            </a:r>
          </a:p>
          <a:p>
            <a:endParaRPr lang="en-US" sz="700" noProof="1">
              <a:solidFill>
                <a:srgbClr val="7BAEC5"/>
              </a:solidFill>
              <a:latin typeface="Consolas" panose="020B0609020204030204" pitchFamily="49" charset="0"/>
            </a:endParaRPr>
          </a:p>
          <a:p>
            <a:r>
              <a:rPr lang="en-US" sz="700" noProof="1">
                <a:solidFill>
                  <a:srgbClr val="7BAEC5"/>
                </a:solidFill>
                <a:latin typeface="Consolas" panose="020B0609020204030204" pitchFamily="49" charset="0"/>
              </a:rPr>
              <a:t>1 row merged.</a:t>
            </a:r>
          </a:p>
          <a:p>
            <a:endParaRPr lang="en-US" sz="700" noProof="1">
              <a:solidFill>
                <a:srgbClr val="7BAEC5"/>
              </a:solidFill>
              <a:latin typeface="Consolas" panose="020B0609020204030204" pitchFamily="49" charset="0"/>
            </a:endParaRPr>
          </a:p>
          <a:p>
            <a:endParaRPr lang="en-US" sz="700" noProof="1">
              <a:solidFill>
                <a:srgbClr val="7BAEC5"/>
              </a:solidFill>
              <a:latin typeface="Consolas" panose="020B0609020204030204" pitchFamily="49" charset="0"/>
            </a:endParaRPr>
          </a:p>
          <a:p>
            <a:r>
              <a:rPr lang="en-US" sz="700" noProof="1">
                <a:solidFill>
                  <a:srgbClr val="7BAEC5"/>
                </a:solidFill>
                <a:latin typeface="Consolas" panose="020B0609020204030204" pitchFamily="49" charset="0"/>
              </a:rPr>
              <a:t>SQL_ID 44srjbwp278ra, child number 0</a:t>
            </a:r>
          </a:p>
          <a:p>
            <a:r>
              <a:rPr lang="en-US" sz="700" noProof="1">
                <a:solidFill>
                  <a:srgbClr val="7BAEC5"/>
                </a:solidFill>
                <a:latin typeface="Consolas" panose="020B0609020204030204" pitchFamily="49" charset="0"/>
              </a:rPr>
              <a:t>Plan hash value: 3955867600</a:t>
            </a:r>
          </a:p>
          <a:p>
            <a:endParaRPr lang="en-US" sz="700" noProof="1">
              <a:solidFill>
                <a:srgbClr val="7BAEC5"/>
              </a:solidFill>
              <a:latin typeface="Consolas" panose="020B0609020204030204" pitchFamily="49" charset="0"/>
            </a:endParaRPr>
          </a:p>
          <a:p>
            <a:r>
              <a:rPr lang="en-US" sz="700" noProof="1">
                <a:solidFill>
                  <a:srgbClr val="7BAEC5"/>
                </a:solidFill>
                <a:latin typeface="Consolas" panose="020B0609020204030204" pitchFamily="49" charset="0"/>
              </a:rPr>
              <a:t>-------------------------------------------------------------------------------------------------------------------------------------------------</a:t>
            </a:r>
          </a:p>
          <a:p>
            <a:r>
              <a:rPr lang="en-US" sz="700" noProof="1">
                <a:solidFill>
                  <a:srgbClr val="7BAEC5"/>
                </a:solidFill>
                <a:latin typeface="Consolas" panose="020B0609020204030204" pitchFamily="49" charset="0"/>
              </a:rPr>
              <a:t>| Id  | Operation                      | Name          | Starts | E-Rows |E-Bytes| Cost (%CPU)| E-Time   |IN-OUT| A-Rows |   A-Time   | Buffers |</a:t>
            </a:r>
          </a:p>
          <a:p>
            <a:r>
              <a:rPr lang="en-US" sz="700" noProof="1">
                <a:solidFill>
                  <a:srgbClr val="7BAEC5"/>
                </a:solidFill>
                <a:latin typeface="Consolas" panose="020B0609020204030204" pitchFamily="49" charset="0"/>
              </a:rPr>
              <a:t>-------------------------------------------------------------------------------------------------------------------------------------------------</a:t>
            </a:r>
          </a:p>
          <a:p>
            <a:r>
              <a:rPr lang="en-US" sz="700" noProof="1">
                <a:solidFill>
                  <a:srgbClr val="7BAEC5"/>
                </a:solidFill>
                <a:latin typeface="Consolas" panose="020B0609020204030204" pitchFamily="49" charset="0"/>
              </a:rPr>
              <a:t>|   0 | MERGE STATEMENT                |               |      1 |        |       |     5 (100)|          |      |      0 |00:00:00.01 |      12 |</a:t>
            </a:r>
          </a:p>
          <a:p>
            <a:r>
              <a:rPr lang="en-US" sz="700" noProof="1">
                <a:solidFill>
                  <a:srgbClr val="7BAEC5"/>
                </a:solidFill>
                <a:latin typeface="Consolas" panose="020B0609020204030204" pitchFamily="49" charset="0"/>
              </a:rPr>
              <a:t>|   1 |  MERGE                         | EMPLOYEES     |      1 |        |       |            |          |      |      0 |00:00:00.01 |      12 |</a:t>
            </a:r>
          </a:p>
          <a:p>
            <a:r>
              <a:rPr lang="en-US" sz="700" noProof="1">
                <a:solidFill>
                  <a:srgbClr val="7BAEC5"/>
                </a:solidFill>
                <a:latin typeface="Consolas" panose="020B0609020204030204" pitchFamily="49" charset="0"/>
              </a:rPr>
              <a:t>|   2 |   VIEW                         |               |      1 |        |       |            |          |      |      3 |00:00:00.01 |       7 |</a:t>
            </a:r>
          </a:p>
          <a:p>
            <a:r>
              <a:rPr lang="en-US" sz="700" noProof="1">
                <a:solidFill>
                  <a:srgbClr val="7BAEC5"/>
                </a:solidFill>
                <a:latin typeface="Consolas" panose="020B0609020204030204" pitchFamily="49" charset="0"/>
              </a:rPr>
              <a:t>|   3 |    NESTED LOOPS                |               |      1 |      3 |   111 |     5   (0)| 00:00:01 |      |      3 |00:00:00.01 |       7 |</a:t>
            </a:r>
          </a:p>
          <a:p>
            <a:r>
              <a:rPr lang="en-US" sz="700" noProof="1">
                <a:solidFill>
                  <a:srgbClr val="7BAEC5"/>
                </a:solidFill>
                <a:latin typeface="Consolas" panose="020B0609020204030204" pitchFamily="49" charset="0"/>
              </a:rPr>
              <a:t>|   4 |     NESTED LOOPS               |               |      1 |      3 |   111 |     5   (0)| 00:00:01 |      |      3 |00:00:00.01 |       4 |</a:t>
            </a:r>
          </a:p>
          <a:p>
            <a:r>
              <a:rPr lang="en-US" sz="700" noProof="1">
                <a:solidFill>
                  <a:srgbClr val="7BAEC5"/>
                </a:solidFill>
                <a:latin typeface="Consolas" panose="020B0609020204030204" pitchFamily="49" charset="0"/>
              </a:rPr>
              <a:t>|   5 |      TABLE ACCESS FULL         | SALARY_RAISES |      1 |      3 |    24 |     2   (0)| 00:00:01 |      |      3 |00:00:00.01 |       2 |</a:t>
            </a:r>
          </a:p>
          <a:p>
            <a:r>
              <a:rPr lang="en-US" sz="700" noProof="1">
                <a:solidFill>
                  <a:srgbClr val="7BAEC5"/>
                </a:solidFill>
                <a:latin typeface="Consolas" panose="020B0609020204030204" pitchFamily="49" charset="0"/>
              </a:rPr>
              <a:t>|*  6 |      INDEX UNIQUE SCAN         | EMP_EMP_ID_PK |      3 |      1 |       |     0   (0)|          |      |      3 |00:00:00.01 |       2 |</a:t>
            </a:r>
          </a:p>
          <a:p>
            <a:r>
              <a:rPr lang="en-US" sz="700" noProof="1">
                <a:solidFill>
                  <a:srgbClr val="7BAEC5"/>
                </a:solidFill>
                <a:latin typeface="Consolas" panose="020B0609020204030204" pitchFamily="49" charset="0"/>
              </a:rPr>
              <a:t>|   7 |     TABLE ACCESS BY INDEX ROWID| EMPLOYEES     |      3 |      1 |    29 |     1   (0)| 00:00:01 |      |      3 |00:00:00.01 |       3 |</a:t>
            </a:r>
          </a:p>
          <a:p>
            <a:r>
              <a:rPr lang="en-US" sz="700" noProof="1">
                <a:solidFill>
                  <a:srgbClr val="7BAEC5"/>
                </a:solidFill>
                <a:latin typeface="Consolas" panose="020B0609020204030204" pitchFamily="49" charset="0"/>
              </a:rPr>
              <a:t>|   8 |   TABLE ACCESS BY INDEX ROWID  | JOBS          |      2 |      1 |    12 |     1   (0)| 00:00:01 | PCWP |      2 |00:00:00.01 |       4 |</a:t>
            </a:r>
          </a:p>
          <a:p>
            <a:r>
              <a:rPr lang="en-US" sz="700" noProof="1">
                <a:solidFill>
                  <a:srgbClr val="7BAEC5"/>
                </a:solidFill>
                <a:latin typeface="Consolas" panose="020B0609020204030204" pitchFamily="49" charset="0"/>
              </a:rPr>
              <a:t>|*  9 |    INDEX UNIQUE SCAN           | JOB_ID_PK     |      2 |      1 |       |     0   (0)|          | PCWP |      2 |00:00:00.01 |       2 |</a:t>
            </a:r>
          </a:p>
          <a:p>
            <a:r>
              <a:rPr lang="en-US" sz="700" noProof="1">
                <a:solidFill>
                  <a:srgbClr val="7BAEC5"/>
                </a:solidFill>
                <a:latin typeface="Consolas" panose="020B0609020204030204" pitchFamily="49" charset="0"/>
              </a:rPr>
              <a:t>-------------------------------------------------------------------------------------------------------------------------------------------------</a:t>
            </a:r>
          </a:p>
          <a:p>
            <a:endParaRPr lang="en-US" sz="700" noProof="1">
              <a:solidFill>
                <a:srgbClr val="7BAEC5"/>
              </a:solidFill>
              <a:latin typeface="Consolas" panose="020B0609020204030204" pitchFamily="49" charset="0"/>
            </a:endParaRPr>
          </a:p>
          <a:p>
            <a:r>
              <a:rPr lang="en-US" sz="700" noProof="1">
                <a:solidFill>
                  <a:srgbClr val="7BAEC5"/>
                </a:solidFill>
                <a:latin typeface="Consolas" panose="020B0609020204030204" pitchFamily="49" charset="0"/>
              </a:rPr>
              <a:t>Query Block Name / Object Alias (identified by operation id):</a:t>
            </a:r>
          </a:p>
          <a:p>
            <a:r>
              <a:rPr lang="en-US" sz="700" noProof="1">
                <a:solidFill>
                  <a:srgbClr val="7BAEC5"/>
                </a:solidFill>
                <a:latin typeface="Consolas" panose="020B0609020204030204" pitchFamily="49" charset="0"/>
              </a:rPr>
              <a:t>-------------------------------------------------------------</a:t>
            </a:r>
          </a:p>
          <a:p>
            <a:endParaRPr lang="en-US" sz="700" noProof="1">
              <a:solidFill>
                <a:srgbClr val="7BAEC5"/>
              </a:solidFill>
              <a:latin typeface="Consolas" panose="020B0609020204030204" pitchFamily="49" charset="0"/>
            </a:endParaRPr>
          </a:p>
          <a:p>
            <a:r>
              <a:rPr lang="en-US" sz="700" noProof="1">
                <a:solidFill>
                  <a:srgbClr val="7BAEC5"/>
                </a:solidFill>
                <a:latin typeface="Consolas" panose="020B0609020204030204" pitchFamily="49" charset="0"/>
              </a:rPr>
              <a:t>   1 - SEL$76AA3327</a:t>
            </a:r>
          </a:p>
          <a:p>
            <a:r>
              <a:rPr lang="en-US" sz="700" noProof="1">
                <a:solidFill>
                  <a:srgbClr val="7BAEC5"/>
                </a:solidFill>
                <a:latin typeface="Consolas" panose="020B0609020204030204" pitchFamily="49" charset="0"/>
              </a:rPr>
              <a:t>   3 - SEL$8984BF49</a:t>
            </a:r>
          </a:p>
          <a:p>
            <a:r>
              <a:rPr lang="en-US" sz="700" noProof="1">
                <a:solidFill>
                  <a:srgbClr val="7BAEC5"/>
                </a:solidFill>
                <a:latin typeface="Consolas" panose="020B0609020204030204" pitchFamily="49" charset="0"/>
              </a:rPr>
              <a:t>   5 - SEL$8984BF49 / SAL@SEL$4</a:t>
            </a:r>
          </a:p>
          <a:p>
            <a:r>
              <a:rPr lang="en-US" sz="700" noProof="1">
                <a:solidFill>
                  <a:srgbClr val="7BAEC5"/>
                </a:solidFill>
                <a:latin typeface="Consolas" panose="020B0609020204030204" pitchFamily="49" charset="0"/>
              </a:rPr>
              <a:t>   6 - SEL$8984BF49 / EMP@SEL$3</a:t>
            </a:r>
          </a:p>
          <a:p>
            <a:r>
              <a:rPr lang="en-US" sz="700" noProof="1">
                <a:solidFill>
                  <a:srgbClr val="7BAEC5"/>
                </a:solidFill>
                <a:latin typeface="Consolas" panose="020B0609020204030204" pitchFamily="49" charset="0"/>
              </a:rPr>
              <a:t>   7 - SEL$8984BF49 / EMP@SEL$3</a:t>
            </a:r>
          </a:p>
          <a:p>
            <a:r>
              <a:rPr lang="en-US" sz="700" noProof="1">
                <a:solidFill>
                  <a:srgbClr val="7BAEC5"/>
                </a:solidFill>
                <a:latin typeface="Consolas" panose="020B0609020204030204" pitchFamily="49" charset="0"/>
              </a:rPr>
              <a:t>   8 - SEL$6        / JOB@SEL$6</a:t>
            </a:r>
          </a:p>
          <a:p>
            <a:r>
              <a:rPr lang="en-US" sz="700" noProof="1">
                <a:solidFill>
                  <a:srgbClr val="7BAEC5"/>
                </a:solidFill>
                <a:latin typeface="Consolas" panose="020B0609020204030204" pitchFamily="49" charset="0"/>
              </a:rPr>
              <a:t>   9 - SEL$6        / JOB@SEL$6</a:t>
            </a:r>
          </a:p>
          <a:p>
            <a:endParaRPr lang="en-US" sz="700" noProof="1">
              <a:solidFill>
                <a:srgbClr val="7BAEC5"/>
              </a:solidFill>
              <a:latin typeface="Consolas" panose="020B0609020204030204" pitchFamily="49" charset="0"/>
            </a:endParaRPr>
          </a:p>
          <a:p>
            <a:r>
              <a:rPr lang="en-US" sz="700" noProof="1">
                <a:solidFill>
                  <a:srgbClr val="7BAEC5"/>
                </a:solidFill>
                <a:latin typeface="Consolas" panose="020B0609020204030204" pitchFamily="49" charset="0"/>
              </a:rPr>
              <a:t>Predicate Information (identified by operation id):</a:t>
            </a:r>
          </a:p>
          <a:p>
            <a:r>
              <a:rPr lang="en-US" sz="700" noProof="1">
                <a:solidFill>
                  <a:srgbClr val="7BAEC5"/>
                </a:solidFill>
                <a:latin typeface="Consolas" panose="020B0609020204030204" pitchFamily="49" charset="0"/>
              </a:rPr>
              <a:t>---------------------------------------------------</a:t>
            </a:r>
          </a:p>
          <a:p>
            <a:endParaRPr lang="en-US" sz="700" noProof="1">
              <a:solidFill>
                <a:srgbClr val="7BAEC5"/>
              </a:solidFill>
              <a:latin typeface="Consolas" panose="020B0609020204030204" pitchFamily="49" charset="0"/>
            </a:endParaRPr>
          </a:p>
          <a:p>
            <a:r>
              <a:rPr lang="en-US" sz="700" noProof="1">
                <a:solidFill>
                  <a:srgbClr val="7BAEC5"/>
                </a:solidFill>
                <a:latin typeface="Consolas" panose="020B0609020204030204" pitchFamily="49" charset="0"/>
              </a:rPr>
              <a:t>   6 - access("EMP"."EMPLOYEE_ID"="SAL"."EMPLOYEE_ID")</a:t>
            </a:r>
          </a:p>
          <a:p>
            <a:r>
              <a:rPr lang="en-US" sz="700" noProof="1">
                <a:solidFill>
                  <a:srgbClr val="7BAEC5"/>
                </a:solidFill>
                <a:latin typeface="Consolas" panose="020B0609020204030204" pitchFamily="49" charset="0"/>
              </a:rPr>
              <a:t>   9 - access("JOB"."JOB_ID"=:B1)</a:t>
            </a:r>
          </a:p>
        </p:txBody>
      </p:sp>
      <p:sp>
        <p:nvSpPr>
          <p:cNvPr id="4" name="Espace réservé du pied de page 3">
            <a:extLst>
              <a:ext uri="{FF2B5EF4-FFF2-40B4-BE49-F238E27FC236}">
                <a16:creationId xmlns:a16="http://schemas.microsoft.com/office/drawing/2014/main" id="{AA255D5F-0C87-D3A0-D8D7-BFC0072658CF}"/>
              </a:ext>
            </a:extLst>
          </p:cNvPr>
          <p:cNvSpPr>
            <a:spLocks noGrp="1"/>
          </p:cNvSpPr>
          <p:nvPr>
            <p:ph type="ftr" sz="quarter" idx="11"/>
          </p:nvPr>
        </p:nvSpPr>
        <p:spPr/>
        <p:txBody>
          <a:bodyPr/>
          <a:lstStyle/>
          <a:p>
            <a:r>
              <a:rPr lang="en-US" noProof="1"/>
              <a:t>SPDX-FileCopyrightText: 2025 R. Vassallo</a:t>
            </a:r>
          </a:p>
          <a:p>
            <a:r>
              <a:rPr lang="en-US" noProof="1"/>
              <a:t>SPDX-License-Identifier: FSF All Permissive License</a:t>
            </a:r>
          </a:p>
        </p:txBody>
      </p:sp>
      <p:sp>
        <p:nvSpPr>
          <p:cNvPr id="5" name="Espace réservé du numéro de diapositive 4">
            <a:extLst>
              <a:ext uri="{FF2B5EF4-FFF2-40B4-BE49-F238E27FC236}">
                <a16:creationId xmlns:a16="http://schemas.microsoft.com/office/drawing/2014/main" id="{88E05113-7DD1-BF05-1D50-8898C866BDDA}"/>
              </a:ext>
            </a:extLst>
          </p:cNvPr>
          <p:cNvSpPr>
            <a:spLocks noGrp="1"/>
          </p:cNvSpPr>
          <p:nvPr>
            <p:ph type="sldNum" sz="quarter" idx="12"/>
          </p:nvPr>
        </p:nvSpPr>
        <p:spPr/>
        <p:txBody>
          <a:bodyPr/>
          <a:lstStyle/>
          <a:p>
            <a:fld id="{273A0318-FDCF-4CF6-A352-E5F487A29EA0}" type="slidenum">
              <a:rPr lang="en-US" smtClean="0"/>
              <a:pPr/>
              <a:t>17</a:t>
            </a:fld>
            <a:r>
              <a:rPr lang="en-US" dirty="0"/>
              <a:t> / 18</a:t>
            </a:r>
          </a:p>
        </p:txBody>
      </p:sp>
      <p:sp>
        <p:nvSpPr>
          <p:cNvPr id="16" name="TextBox 15">
            <a:extLst>
              <a:ext uri="{FF2B5EF4-FFF2-40B4-BE49-F238E27FC236}">
                <a16:creationId xmlns:a16="http://schemas.microsoft.com/office/drawing/2014/main" id="{A9C7B961-19AB-43FB-F4A0-B51137D59745}"/>
              </a:ext>
            </a:extLst>
          </p:cNvPr>
          <p:cNvSpPr txBox="1"/>
          <p:nvPr/>
        </p:nvSpPr>
        <p:spPr>
          <a:xfrm>
            <a:off x="4256115" y="4644255"/>
            <a:ext cx="3592485" cy="572464"/>
          </a:xfrm>
          <a:prstGeom prst="rect">
            <a:avLst/>
          </a:prstGeom>
          <a:solidFill>
            <a:schemeClr val="bg1">
              <a:alpha val="24000"/>
            </a:schemeClr>
          </a:solidFill>
        </p:spPr>
        <p:txBody>
          <a:bodyPr wrap="square" lIns="45720" tIns="9144" rIns="45720" bIns="9144" rtlCol="0">
            <a:spAutoFit/>
          </a:bodyPr>
          <a:lstStyle/>
          <a:p>
            <a:pPr>
              <a:lnSpc>
                <a:spcPct val="90000"/>
              </a:lnSpc>
            </a:pPr>
            <a:r>
              <a:rPr lang="en-US" sz="4000" noProof="1">
                <a:ln w="9525">
                  <a:solidFill>
                    <a:schemeClr val="tx2">
                      <a:lumMod val="90000"/>
                      <a:lumOff val="10000"/>
                    </a:schemeClr>
                  </a:solidFill>
                </a:ln>
                <a:solidFill>
                  <a:schemeClr val="tx2">
                    <a:lumMod val="25000"/>
                    <a:lumOff val="75000"/>
                  </a:schemeClr>
                </a:solidFill>
                <a:effectLst>
                  <a:outerShdw blurRad="38100" dist="38100" dir="2400000" algn="bl" rotWithShape="0">
                    <a:prstClr val="black">
                      <a:alpha val="60000"/>
                    </a:prstClr>
                  </a:outerShdw>
                </a:effectLst>
                <a:latin typeface="Bierstadt" panose="020B0004020202020204"/>
              </a:rPr>
              <a:t>Part #4: Demos</a:t>
            </a:r>
          </a:p>
        </p:txBody>
      </p:sp>
    </p:spTree>
    <p:extLst>
      <p:ext uri="{BB962C8B-B14F-4D97-AF65-F5344CB8AC3E}">
        <p14:creationId xmlns:p14="http://schemas.microsoft.com/office/powerpoint/2010/main" val="248943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FB70A-DA50-EEAC-1518-AEFE4BED16DD}"/>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E32A477-8754-CB6D-9ECF-41A4D7D7AEEC}"/>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2B24D4EE-73DC-B618-7239-39A2AA54480C}"/>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0F0F6EEB-4823-4D1B-5E61-56CBA601FBF6}"/>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Demo SQL scripts</a:t>
            </a:r>
            <a:endParaRPr kumimoji="0" lang="en-US" sz="900"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p:txBody>
      </p:sp>
      <p:sp>
        <p:nvSpPr>
          <p:cNvPr id="7" name="Content Placeholder 6">
            <a:extLst>
              <a:ext uri="{FF2B5EF4-FFF2-40B4-BE49-F238E27FC236}">
                <a16:creationId xmlns:a16="http://schemas.microsoft.com/office/drawing/2014/main" id="{60A9DE64-1BE7-A0B6-ED61-6051DD4845F1}"/>
              </a:ext>
            </a:extLst>
          </p:cNvPr>
          <p:cNvSpPr>
            <a:spLocks noGrp="1"/>
          </p:cNvSpPr>
          <p:nvPr>
            <p:ph idx="1"/>
          </p:nvPr>
        </p:nvSpPr>
        <p:spPr>
          <a:xfrm>
            <a:off x="366226" y="4226393"/>
            <a:ext cx="8453535" cy="2098206"/>
          </a:xfrm>
        </p:spPr>
        <p:txBody>
          <a:bodyPr>
            <a:normAutofit/>
          </a:bodyPr>
          <a:lstStyle/>
          <a:p>
            <a:pPr marL="0" indent="0">
              <a:spcBef>
                <a:spcPts val="1500"/>
              </a:spcBef>
              <a:buNone/>
            </a:pPr>
            <a:r>
              <a:rPr lang="en-US" sz="1400" u="sng" dirty="0"/>
              <a:t>Principles</a:t>
            </a:r>
          </a:p>
          <a:p>
            <a:pPr marL="0" indent="0">
              <a:spcBef>
                <a:spcPts val="900"/>
              </a:spcBef>
              <a:buNone/>
            </a:pPr>
            <a:r>
              <a:rPr lang="en-US" sz="1400" dirty="0"/>
              <a:t>The demo consists in 4 SQL*Plus scripts intended for a live demo:</a:t>
            </a:r>
          </a:p>
          <a:p>
            <a:pPr marL="347663">
              <a:lnSpc>
                <a:spcPct val="100000"/>
              </a:lnSpc>
              <a:spcBef>
                <a:spcPts val="300"/>
              </a:spcBef>
            </a:pPr>
            <a:r>
              <a:rPr lang="en-US" sz="1400" dirty="0"/>
              <a:t>A simple query is run</a:t>
            </a:r>
          </a:p>
          <a:p>
            <a:pPr marL="347663">
              <a:lnSpc>
                <a:spcPct val="100000"/>
              </a:lnSpc>
              <a:spcBef>
                <a:spcPts val="300"/>
              </a:spcBef>
            </a:pPr>
            <a:r>
              <a:rPr lang="en-US" sz="1400" noProof="0" dirty="0"/>
              <a:t>The corresponding plan (from the cursor cache) is shown</a:t>
            </a:r>
            <a:r>
              <a:rPr lang="en-US" sz="1300" noProof="0" dirty="0">
                <a:solidFill>
                  <a:schemeClr val="tx1">
                    <a:lumMod val="65000"/>
                    <a:lumOff val="35000"/>
                  </a:schemeClr>
                </a:solidFill>
              </a:rPr>
              <a:t>, possibly with a comment or two</a:t>
            </a:r>
          </a:p>
          <a:p>
            <a:pPr marL="347663">
              <a:lnSpc>
                <a:spcPct val="100000"/>
              </a:lnSpc>
              <a:spcBef>
                <a:spcPts val="300"/>
              </a:spcBef>
            </a:pPr>
            <a:r>
              <a:rPr lang="en-US" sz="1400" dirty="0"/>
              <a:t>The script pauses before continuing with the next example</a:t>
            </a:r>
          </a:p>
          <a:p>
            <a:pPr marL="347663">
              <a:lnSpc>
                <a:spcPct val="100000"/>
              </a:lnSpc>
              <a:spcBef>
                <a:spcPts val="300"/>
              </a:spcBef>
            </a:pPr>
            <a:r>
              <a:rPr lang="en-US" sz="1400" dirty="0"/>
              <a:t>Repeat…</a:t>
            </a:r>
          </a:p>
          <a:p>
            <a:pPr marL="0" indent="0">
              <a:lnSpc>
                <a:spcPct val="100000"/>
              </a:lnSpc>
              <a:spcBef>
                <a:spcPts val="600"/>
              </a:spcBef>
              <a:buNone/>
            </a:pPr>
            <a:r>
              <a:rPr lang="en-US" sz="1400" dirty="0"/>
              <a:t>See the README </a:t>
            </a:r>
            <a:r>
              <a:rPr lang="en-US" sz="1200" dirty="0"/>
              <a:t>[</a:t>
            </a:r>
            <a:r>
              <a:rPr lang="en-US" sz="1200" dirty="0">
                <a:hlinkClick r:id="rId2">
                  <a:extLst>
                    <a:ext uri="{A12FA001-AC4F-418D-AE19-62706E023703}">
                      <ahyp:hlinkClr xmlns:ahyp="http://schemas.microsoft.com/office/drawing/2018/hyperlinkcolor" val="tx"/>
                    </a:ext>
                  </a:extLst>
                </a:hlinkClick>
              </a:rPr>
              <a:t>link</a:t>
            </a:r>
            <a:r>
              <a:rPr lang="en-US" sz="1200" dirty="0"/>
              <a:t>]</a:t>
            </a:r>
            <a:r>
              <a:rPr lang="en-US" sz="1400" dirty="0"/>
              <a:t> for details.</a:t>
            </a:r>
          </a:p>
          <a:p>
            <a:pPr marL="0" indent="0">
              <a:buNone/>
            </a:pPr>
            <a:endParaRPr lang="en-US" noProof="0" dirty="0"/>
          </a:p>
        </p:txBody>
      </p:sp>
      <p:sp>
        <p:nvSpPr>
          <p:cNvPr id="13" name="TextBox 12">
            <a:extLst>
              <a:ext uri="{FF2B5EF4-FFF2-40B4-BE49-F238E27FC236}">
                <a16:creationId xmlns:a16="http://schemas.microsoft.com/office/drawing/2014/main" id="{B3A157BC-4C4A-E93E-9FE6-CB21025E957B}"/>
              </a:ext>
            </a:extLst>
          </p:cNvPr>
          <p:cNvSpPr txBox="1"/>
          <p:nvPr/>
        </p:nvSpPr>
        <p:spPr>
          <a:xfrm>
            <a:off x="5850468" y="1535604"/>
            <a:ext cx="3047999" cy="1725088"/>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sz="1300" dirty="0">
                <a:solidFill>
                  <a:prstClr val="black"/>
                </a:solidFill>
                <a:latin typeface="Bierstadt" panose="020B0004020202020204" pitchFamily="34" charset="0"/>
              </a:rPr>
              <a:t>Source code </a:t>
            </a:r>
            <a:r>
              <a:rPr kumimoji="0" lang="en-US" sz="13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rPr>
              <a:t>: </a:t>
            </a:r>
            <a:r>
              <a:rPr kumimoji="0" lang="en-US" sz="13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hlinkClick r:id="rId3"/>
              </a:rPr>
              <a:t>link</a:t>
            </a:r>
            <a:endParaRPr kumimoji="0" lang="en-US" sz="13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endParaRPr>
          </a:p>
          <a:p>
            <a:pPr marL="0" marR="0" lvl="0" indent="0" algn="l" defTabSz="914400" rtl="0" eaLnBrk="1" fontAlgn="auto" latinLnBrk="0" hangingPunct="1">
              <a:lnSpc>
                <a:spcPct val="90000"/>
              </a:lnSpc>
              <a:spcBef>
                <a:spcPts val="1200"/>
              </a:spcBef>
              <a:spcAft>
                <a:spcPts val="0"/>
              </a:spcAft>
              <a:buClrTx/>
              <a:buSzTx/>
              <a:buFont typeface="Arial" panose="020B0604020202020204" pitchFamily="34" charset="0"/>
              <a:buNone/>
              <a:tabLst/>
              <a:defRPr/>
            </a:pPr>
            <a:r>
              <a:rPr kumimoji="0" lang="en-US" sz="1300" b="0" i="0" strike="noStrike" kern="1200" cap="none" spc="0" normalizeH="0" baseline="0" noProof="0" dirty="0">
                <a:ln>
                  <a:noFill/>
                </a:ln>
                <a:solidFill>
                  <a:prstClr val="black"/>
                </a:solidFill>
                <a:effectLst/>
                <a:uLnTx/>
                <a:uFillTx/>
                <a:latin typeface="Bierstadt" panose="020B0004020202020204" pitchFamily="34" charset="0"/>
                <a:ea typeface="+mn-ea"/>
                <a:cs typeface="+mn-cs"/>
              </a:rPr>
              <a:t>Requirements</a:t>
            </a:r>
          </a:p>
          <a:p>
            <a:pPr marL="287338" marR="0" lvl="0" indent="-228600" algn="l" defTabSz="914400" rtl="0" eaLnBrk="1" fontAlgn="auto" latinLnBrk="0" hangingPunct="1">
              <a:lnSpc>
                <a:spcPct val="90000"/>
              </a:lnSpc>
              <a:spcBef>
                <a:spcPts val="9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rPr>
              <a:t>HR schema, from the Oracle Database Sample Schemas 23c </a:t>
            </a:r>
            <a:r>
              <a:rPr kumimoji="0" lang="en-US" sz="12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rPr>
              <a:t>[</a:t>
            </a:r>
            <a:r>
              <a:rPr kumimoji="0" lang="en-US" sz="12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hlinkClick r:id="rId4"/>
              </a:rPr>
              <a:t>download link</a:t>
            </a:r>
            <a:r>
              <a:rPr kumimoji="0" lang="en-US" sz="12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rPr>
              <a:t>; </a:t>
            </a:r>
            <a:r>
              <a:rPr kumimoji="0" lang="en-US" sz="12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hlinkClick r:id="rId5"/>
              </a:rPr>
              <a:t>installation instructions</a:t>
            </a:r>
            <a:r>
              <a:rPr kumimoji="0" lang="en-US" sz="12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rPr>
              <a:t>]</a:t>
            </a:r>
            <a:endParaRPr kumimoji="0" lang="en-US" sz="13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endParaRPr>
          </a:p>
          <a:p>
            <a:pPr marL="287338" marR="0" lvl="0" indent="-2286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rPr>
              <a:t>A user with DML rights on HR’s tables,</a:t>
            </a:r>
            <a:br>
              <a:rPr kumimoji="0" lang="en-US" sz="13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rPr>
            </a:br>
            <a:r>
              <a:rPr kumimoji="0" lang="en-US" sz="1300" b="0" i="0" u="none" strike="noStrike" kern="1200" cap="none" spc="0" normalizeH="0" baseline="0" noProof="0" dirty="0">
                <a:ln>
                  <a:noFill/>
                </a:ln>
                <a:solidFill>
                  <a:prstClr val="black"/>
                </a:solidFill>
                <a:effectLst/>
                <a:uLnTx/>
                <a:uFillTx/>
                <a:latin typeface="Bierstadt" panose="020B0004020202020204" pitchFamily="34" charset="0"/>
                <a:ea typeface="+mn-ea"/>
                <a:cs typeface="+mn-cs"/>
              </a:rPr>
              <a:t>plus READ/SELECT on a few v$ views</a:t>
            </a:r>
          </a:p>
        </p:txBody>
      </p:sp>
      <p:pic>
        <p:nvPicPr>
          <p:cNvPr id="15" name="Picture 14">
            <a:extLst>
              <a:ext uri="{FF2B5EF4-FFF2-40B4-BE49-F238E27FC236}">
                <a16:creationId xmlns:a16="http://schemas.microsoft.com/office/drawing/2014/main" id="{9E447C6A-C1FA-36C7-6651-5F2D4FA2B58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7759" y="596893"/>
            <a:ext cx="5458841" cy="3446622"/>
          </a:xfrm>
          <a:prstGeom prst="rect">
            <a:avLst/>
          </a:prstGeom>
        </p:spPr>
      </p:pic>
    </p:spTree>
    <p:extLst>
      <p:ext uri="{BB962C8B-B14F-4D97-AF65-F5344CB8AC3E}">
        <p14:creationId xmlns:p14="http://schemas.microsoft.com/office/powerpoint/2010/main" val="47596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6C296-101A-B7F6-5A11-57BF3FF2EA3A}"/>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E931F304-948D-4430-5C3B-636CBC863477}"/>
              </a:ext>
            </a:extLst>
          </p:cNvPr>
          <p:cNvSpPr txBox="1"/>
          <p:nvPr/>
        </p:nvSpPr>
        <p:spPr>
          <a:xfrm>
            <a:off x="509918" y="403225"/>
            <a:ext cx="8298180" cy="5909310"/>
          </a:xfrm>
          <a:prstGeom prst="rect">
            <a:avLst/>
          </a:prstGeom>
          <a:noFill/>
        </p:spPr>
        <p:txBody>
          <a:bodyPr wrap="square" rtlCol="0">
            <a:spAutoFit/>
          </a:bodyPr>
          <a:lstStyle/>
          <a:p>
            <a:r>
              <a:rPr lang="en-US" sz="700" noProof="1">
                <a:solidFill>
                  <a:srgbClr val="A49AB8"/>
                </a:solidFill>
                <a:latin typeface="Consolas" panose="020B0609020204030204" pitchFamily="49" charset="0"/>
              </a:rPr>
              <a:t>----------------------------------------------------------------------------------------------------------------------------------------------------------------</a:t>
            </a:r>
          </a:p>
          <a:p>
            <a:r>
              <a:rPr lang="en-US" sz="700" noProof="1">
                <a:solidFill>
                  <a:srgbClr val="A49AB8"/>
                </a:solidFill>
                <a:latin typeface="Consolas" panose="020B0609020204030204" pitchFamily="49" charset="0"/>
              </a:rPr>
              <a:t>| Id  | Operation                                 | Name            | Starts | E-Rows |E-Bytes| Cost (%CPU)| E-Time   | A-Rows |   A-Time   | Buffers | Reads  |</a:t>
            </a:r>
          </a:p>
          <a:p>
            <a:r>
              <a:rPr lang="en-US" sz="700" noProof="1">
                <a:solidFill>
                  <a:srgbClr val="A49AB8"/>
                </a:solidFill>
                <a:latin typeface="Consolas" panose="020B0609020204030204" pitchFamily="49" charset="0"/>
              </a:rPr>
              <a:t>----------------------------------------------------------------------------------------------------------------------------------------------------------------</a:t>
            </a:r>
          </a:p>
          <a:p>
            <a:r>
              <a:rPr lang="en-US" sz="700" noProof="1">
                <a:solidFill>
                  <a:srgbClr val="A49AB8"/>
                </a:solidFill>
                <a:latin typeface="Consolas" panose="020B0609020204030204" pitchFamily="49" charset="0"/>
              </a:rPr>
              <a:t>|   0 | SELECT STATEMENT                          |                 |      1 |        |       |     8 (100)|          |      2 |00:00:00.01 |      16 |      1 |</a:t>
            </a:r>
          </a:p>
          <a:p>
            <a:r>
              <a:rPr lang="en-US" sz="700" noProof="1">
                <a:solidFill>
                  <a:srgbClr val="A49AB8"/>
                </a:solidFill>
                <a:latin typeface="Consolas" panose="020B0609020204030204" pitchFamily="49" charset="0"/>
              </a:rPr>
              <a:t>|   1 |  VIEW                                     | VW_ORE_8CFACDC3 |      1 |      2 |   100 |     8   (0)| 00:00:01 |      2 |00:00:00.01 |      16 |      1 |</a:t>
            </a:r>
          </a:p>
          <a:p>
            <a:r>
              <a:rPr lang="en-US" sz="700" noProof="1">
                <a:solidFill>
                  <a:srgbClr val="A49AB8"/>
                </a:solidFill>
                <a:latin typeface="Consolas" panose="020B0609020204030204" pitchFamily="49" charset="0"/>
              </a:rPr>
              <a:t>|   2 |   UNION-ALL                               |                 |      1 |        |       |            |          |      2 |00:00:00.01 |      16 |      1 |</a:t>
            </a:r>
          </a:p>
          <a:p>
            <a:r>
              <a:rPr lang="en-US" sz="700" noProof="1">
                <a:solidFill>
                  <a:srgbClr val="A49AB8"/>
                </a:solidFill>
                <a:latin typeface="Consolas" panose="020B0609020204030204" pitchFamily="49" charset="0"/>
              </a:rPr>
              <a:t>|   3 |    NESTED LOOPS                           |                 |      1 |      1 |    73 |     4   (0)| 00:00:01 |      1 |00:00:00.01 |       8 |      1 |</a:t>
            </a:r>
          </a:p>
          <a:p>
            <a:r>
              <a:rPr lang="en-US" sz="700" noProof="1">
                <a:solidFill>
                  <a:srgbClr val="A49AB8"/>
                </a:solidFill>
                <a:latin typeface="Consolas" panose="020B0609020204030204" pitchFamily="49" charset="0"/>
              </a:rPr>
              <a:t>|   4 |     NESTED LOOPS                          |                 |      1 |      1 |    61 |     3   (0)| 00:00:01 |      1 |00:00:00.01 |       6 |      1 |</a:t>
            </a:r>
          </a:p>
          <a:p>
            <a:r>
              <a:rPr lang="en-US" sz="700" noProof="1">
                <a:solidFill>
                  <a:srgbClr val="A49AB8"/>
                </a:solidFill>
                <a:latin typeface="Consolas" panose="020B0609020204030204" pitchFamily="49" charset="0"/>
              </a:rPr>
              <a:t>|   5 |      NESTED LOOPS                         |                 |      1 |      1 |    54 |     2   (0)| 00:00:01 |      1 |00:00:00.01 |       4 |      0 |</a:t>
            </a:r>
          </a:p>
          <a:p>
            <a:r>
              <a:rPr lang="en-US" sz="700" noProof="1">
                <a:solidFill>
                  <a:srgbClr val="A49AB8"/>
                </a:solidFill>
                <a:latin typeface="Consolas" panose="020B0609020204030204" pitchFamily="49" charset="0"/>
              </a:rPr>
              <a:t>|   6 |       TABLE ACCESS BY INDEX ROWID         | EMPLOYEES       |      1 |      1 |    27 |     1   (0)| 00:00:01 |      1 |00:00:00.01 |       2 |      0 |</a:t>
            </a:r>
          </a:p>
          <a:p>
            <a:r>
              <a:rPr lang="en-US" sz="700" noProof="1">
                <a:solidFill>
                  <a:srgbClr val="A49AB8"/>
                </a:solidFill>
                <a:latin typeface="Consolas" panose="020B0609020204030204" pitchFamily="49" charset="0"/>
              </a:rPr>
              <a:t>|*  7 |        INDEX UNIQUE SCAN                  | EMP_EMAIL_UK    |      1 |      1 |       |     0   (0)|          |      1 |00:00:00.01 |       1 |      0 |</a:t>
            </a:r>
          </a:p>
          <a:p>
            <a:r>
              <a:rPr lang="en-US" sz="700" noProof="1">
                <a:solidFill>
                  <a:srgbClr val="A49AB8"/>
                </a:solidFill>
                <a:latin typeface="Consolas" panose="020B0609020204030204" pitchFamily="49" charset="0"/>
              </a:rPr>
              <a:t>|   8 |       TABLE ACCESS BY INDEX ROWID         | JOBS            |      1 |      1 |    27 |     1   (0)| 00:00:01 |      1 |00:00:00.01 |       2 |      0 |</a:t>
            </a:r>
          </a:p>
          <a:p>
            <a:r>
              <a:rPr lang="en-US" sz="700" noProof="1">
                <a:solidFill>
                  <a:srgbClr val="A49AB8"/>
                </a:solidFill>
                <a:latin typeface="Consolas" panose="020B0609020204030204" pitchFamily="49" charset="0"/>
              </a:rPr>
              <a:t>|*  9 |        INDEX UNIQUE SCAN                  | JOB_ID_PK       |      1 |      1 |       |     0   (0)|          |      1 |00:00:00.01 |       1 |      0 |</a:t>
            </a:r>
          </a:p>
          <a:p>
            <a:r>
              <a:rPr lang="en-US" sz="700" noProof="1">
                <a:solidFill>
                  <a:srgbClr val="A49AB8"/>
                </a:solidFill>
                <a:latin typeface="Consolas" panose="020B0609020204030204" pitchFamily="49" charset="0"/>
              </a:rPr>
              <a:t>|  10 |      TABLE ACCESS BY INDEX ROWID          | DEPARTMENTS     |      1 |      1 |     7 |     1   (0)| 00:00:01 |      1 |00:00:00.01 |       2 |      1 |</a:t>
            </a:r>
          </a:p>
          <a:p>
            <a:r>
              <a:rPr lang="en-US" sz="700" noProof="1">
                <a:solidFill>
                  <a:srgbClr val="A49AB8"/>
                </a:solidFill>
                <a:latin typeface="Consolas" panose="020B0609020204030204" pitchFamily="49" charset="0"/>
              </a:rPr>
              <a:t>|* 11 |       INDEX UNIQUE SCAN                   | DEPT_ID_PK      |      1 |      1 |       |     0   (0)|          |      1 |00:00:00.01 |       1 |      1 |</a:t>
            </a:r>
          </a:p>
          <a:p>
            <a:r>
              <a:rPr lang="en-US" sz="700" noProof="1">
                <a:solidFill>
                  <a:srgbClr val="A49AB8"/>
                </a:solidFill>
                <a:latin typeface="Consolas" panose="020B0609020204030204" pitchFamily="49" charset="0"/>
              </a:rPr>
              <a:t>|  12 |     TABLE ACCESS BY INDEX ROWID           | LOCATIONS       |      1 |      1 |    12 |     1   (0)| 00:00:01 |      1 |00:00:00.01 |       2 |      0 |</a:t>
            </a:r>
          </a:p>
          <a:p>
            <a:r>
              <a:rPr lang="en-US" sz="700" noProof="1">
                <a:solidFill>
                  <a:srgbClr val="A49AB8"/>
                </a:solidFill>
                <a:latin typeface="Consolas" panose="020B0609020204030204" pitchFamily="49" charset="0"/>
              </a:rPr>
              <a:t>|* 13 |      INDEX UNIQUE SCAN                    | LOC_ID_PK       |      1 |      1 |       |     0   (0)|          |      1 |00:00:00.01 |       1 |      0 |</a:t>
            </a:r>
          </a:p>
          <a:p>
            <a:r>
              <a:rPr lang="en-US" sz="700" noProof="1">
                <a:solidFill>
                  <a:srgbClr val="A49AB8"/>
                </a:solidFill>
                <a:latin typeface="Consolas" panose="020B0609020204030204" pitchFamily="49" charset="0"/>
              </a:rPr>
              <a:t>|  14 |    NESTED LOOPS                           |                 |      1 |      1 |    73 |     4   (0)| 00:00:01 |      1 |00:00:00.01 |       8 |      0 |</a:t>
            </a:r>
          </a:p>
          <a:p>
            <a:r>
              <a:rPr lang="en-US" sz="700" noProof="1">
                <a:solidFill>
                  <a:srgbClr val="A49AB8"/>
                </a:solidFill>
                <a:latin typeface="Consolas" panose="020B0609020204030204" pitchFamily="49" charset="0"/>
              </a:rPr>
              <a:t>|  15 |     NESTED LOOPS                          |                 |      1 |      1 |    73 |     4   (0)| 00:00:01 |      1 |00:00:00.01 |       7 |      0 |</a:t>
            </a:r>
          </a:p>
          <a:p>
            <a:r>
              <a:rPr lang="en-US" sz="700" noProof="1">
                <a:solidFill>
                  <a:srgbClr val="A49AB8"/>
                </a:solidFill>
                <a:latin typeface="Consolas" panose="020B0609020204030204" pitchFamily="49" charset="0"/>
              </a:rPr>
              <a:t>|  16 |      NESTED LOOPS                         |                 |      1 |      1 |    61 |     3   (0)| 00:00:01 |      1 |00:00:00.01 |       6 |      0 |</a:t>
            </a:r>
          </a:p>
          <a:p>
            <a:r>
              <a:rPr lang="en-US" sz="700" noProof="1">
                <a:solidFill>
                  <a:srgbClr val="A49AB8"/>
                </a:solidFill>
                <a:latin typeface="Consolas" panose="020B0609020204030204" pitchFamily="49" charset="0"/>
              </a:rPr>
              <a:t>|  17 |       NESTED LOOPS                        |                 |      1 |      1 |    54 |     2   (0)| 00:00:01 |      1 |00:00:00.01 |       4 |      0 |</a:t>
            </a:r>
          </a:p>
          <a:p>
            <a:r>
              <a:rPr lang="en-US" sz="700" noProof="1">
                <a:solidFill>
                  <a:srgbClr val="A49AB8"/>
                </a:solidFill>
                <a:latin typeface="Consolas" panose="020B0609020204030204" pitchFamily="49" charset="0"/>
              </a:rPr>
              <a:t>|  18 |        TABLE ACCESS BY INDEX ROWID        | JOBS            |      1 |      1 |    27 |     1   (0)| 00:00:01 |      1 |00:00:00.01 |       2 |      0 |</a:t>
            </a:r>
          </a:p>
          <a:p>
            <a:r>
              <a:rPr lang="en-US" sz="700" noProof="1">
                <a:solidFill>
                  <a:srgbClr val="A49AB8"/>
                </a:solidFill>
                <a:latin typeface="Consolas" panose="020B0609020204030204" pitchFamily="49" charset="0"/>
              </a:rPr>
              <a:t>|* 19 |         INDEX UNIQUE SCAN                 | JOB_ID_PK       |      1 |      1 |       |     0   (0)|          |      1 |00:00:00.01 |       1 |      0 |</a:t>
            </a:r>
          </a:p>
          <a:p>
            <a:r>
              <a:rPr lang="en-US" sz="700" noProof="1">
                <a:solidFill>
                  <a:srgbClr val="A49AB8"/>
                </a:solidFill>
                <a:latin typeface="Consolas" panose="020B0609020204030204" pitchFamily="49" charset="0"/>
              </a:rPr>
              <a:t>|* 20 |        TABLE ACCESS BY INDEX ROWID BATCHED| EMPLOYEES       |      1 |      1 |    27 |     1   (0)| 00:00:01 |      1 |00:00:00.01 |       2 |      0 |</a:t>
            </a:r>
          </a:p>
          <a:p>
            <a:r>
              <a:rPr lang="en-US" sz="700" noProof="1">
                <a:solidFill>
                  <a:srgbClr val="A49AB8"/>
                </a:solidFill>
                <a:latin typeface="Consolas" panose="020B0609020204030204" pitchFamily="49" charset="0"/>
              </a:rPr>
              <a:t>|* 21 |         INDEX RANGE SCAN                  | EMP_JOB_IX      |      1 |      1 |       |     0   (0)|          |      1 |00:00:00.01 |       1 |      0 |</a:t>
            </a:r>
          </a:p>
          <a:p>
            <a:r>
              <a:rPr lang="en-US" sz="700" noProof="1">
                <a:solidFill>
                  <a:srgbClr val="A49AB8"/>
                </a:solidFill>
                <a:latin typeface="Consolas" panose="020B0609020204030204" pitchFamily="49" charset="0"/>
              </a:rPr>
              <a:t>|  22 |       TABLE ACCESS BY INDEX ROWID         | DEPARTMENTS     |      1 |      1 |     7 |     1   (0)| 00:00:01 |      1 |00:00:00.01 |       2 |      0 |</a:t>
            </a:r>
          </a:p>
          <a:p>
            <a:r>
              <a:rPr lang="en-US" sz="700" noProof="1">
                <a:solidFill>
                  <a:srgbClr val="A49AB8"/>
                </a:solidFill>
                <a:latin typeface="Consolas" panose="020B0609020204030204" pitchFamily="49" charset="0"/>
              </a:rPr>
              <a:t>|* 23 |        INDEX UNIQUE SCAN                  | DEPT_ID_PK      |      1 |      1 |       |     0   (0)|          |      1 |00:00:00.01 |       1 |      0 |</a:t>
            </a:r>
          </a:p>
          <a:p>
            <a:r>
              <a:rPr lang="en-US" sz="700" noProof="1">
                <a:solidFill>
                  <a:srgbClr val="A49AB8"/>
                </a:solidFill>
                <a:latin typeface="Consolas" panose="020B0609020204030204" pitchFamily="49" charset="0"/>
              </a:rPr>
              <a:t>|* 24 |      INDEX UNIQUE SCAN                    | LOC_ID_PK       |      1 |      1 |       |     0   (0)|          |      1 |00:00:00.01 |       1 |      0 |</a:t>
            </a:r>
          </a:p>
          <a:p>
            <a:r>
              <a:rPr lang="en-US" sz="700" noProof="1">
                <a:solidFill>
                  <a:srgbClr val="A49AB8"/>
                </a:solidFill>
                <a:latin typeface="Consolas" panose="020B0609020204030204" pitchFamily="49" charset="0"/>
              </a:rPr>
              <a:t>|  25 |     TABLE ACCESS BY INDEX ROWID           | LOCATIONS       |      1 |      1 |    12 |     1   (0)| 00:00:01 |      1 |00:00:00.01 |       1 |      0 |</a:t>
            </a:r>
          </a:p>
          <a:p>
            <a:r>
              <a:rPr lang="en-US" sz="700" noProof="1">
                <a:solidFill>
                  <a:srgbClr val="A49AB8"/>
                </a:solidFill>
                <a:latin typeface="Consolas" panose="020B0609020204030204" pitchFamily="49" charset="0"/>
              </a:rPr>
              <a:t>----------------------------------------------------------------------------------------------------------------------------------------------------------------</a:t>
            </a:r>
          </a:p>
          <a:p>
            <a:endParaRPr lang="en-US" sz="700" noProof="1">
              <a:solidFill>
                <a:srgbClr val="A49AB8"/>
              </a:solidFill>
              <a:latin typeface="Consolas" panose="020B0609020204030204" pitchFamily="49" charset="0"/>
            </a:endParaRPr>
          </a:p>
          <a:p>
            <a:r>
              <a:rPr lang="en-US" sz="700" noProof="1">
                <a:solidFill>
                  <a:srgbClr val="A49AB8"/>
                </a:solidFill>
                <a:latin typeface="Consolas" panose="020B0609020204030204" pitchFamily="49" charset="0"/>
              </a:rPr>
              <a:t>Query Block Name / Object Alias (identified by operation id):</a:t>
            </a:r>
          </a:p>
          <a:p>
            <a:r>
              <a:rPr lang="en-US" sz="700" noProof="1">
                <a:solidFill>
                  <a:srgbClr val="A49AB8"/>
                </a:solidFill>
                <a:latin typeface="Consolas" panose="020B0609020204030204" pitchFamily="49" charset="0"/>
              </a:rPr>
              <a:t>-------------------------------------------------------------</a:t>
            </a:r>
          </a:p>
          <a:p>
            <a:endParaRPr lang="en-US" sz="700" noProof="1">
              <a:solidFill>
                <a:srgbClr val="A49AB8"/>
              </a:solidFill>
              <a:latin typeface="Consolas" panose="020B0609020204030204" pitchFamily="49" charset="0"/>
            </a:endParaRPr>
          </a:p>
          <a:p>
            <a:r>
              <a:rPr lang="en-US" sz="700" noProof="1">
                <a:solidFill>
                  <a:srgbClr val="A49AB8"/>
                </a:solidFill>
                <a:latin typeface="Consolas" panose="020B0609020204030204" pitchFamily="49" charset="0"/>
              </a:rPr>
              <a:t>   1 - SET$2A13AF86   / VW_ORE_8CFACDC3@SEL$8CFACDC3</a:t>
            </a:r>
          </a:p>
          <a:p>
            <a:r>
              <a:rPr lang="en-US" sz="700" noProof="1">
                <a:solidFill>
                  <a:srgbClr val="A49AB8"/>
                </a:solidFill>
                <a:latin typeface="Consolas" panose="020B0609020204030204" pitchFamily="49" charset="0"/>
              </a:rPr>
              <a:t>   2 - SET$2A13AF86</a:t>
            </a:r>
          </a:p>
          <a:p>
            <a:r>
              <a:rPr lang="en-US" sz="700" noProof="1">
                <a:solidFill>
                  <a:srgbClr val="A49AB8"/>
                </a:solidFill>
                <a:latin typeface="Consolas" panose="020B0609020204030204" pitchFamily="49" charset="0"/>
              </a:rPr>
              <a:t>   3 - SET$2A13AF86_1</a:t>
            </a:r>
          </a:p>
          <a:p>
            <a:r>
              <a:rPr lang="en-US" sz="700" noProof="1">
                <a:solidFill>
                  <a:srgbClr val="A49AB8"/>
                </a:solidFill>
                <a:latin typeface="Consolas" panose="020B0609020204030204" pitchFamily="49" charset="0"/>
              </a:rPr>
              <a:t>   6 - SET$2A13AF86_1 / EMP@SET$2A13AF86_1</a:t>
            </a:r>
          </a:p>
          <a:p>
            <a:r>
              <a:rPr lang="en-US" sz="700" noProof="1">
                <a:solidFill>
                  <a:srgbClr val="A49AB8"/>
                </a:solidFill>
                <a:latin typeface="Consolas" panose="020B0609020204030204" pitchFamily="49" charset="0"/>
              </a:rPr>
              <a:t>   7 - SET$2A13AF86_1 / EMP@SET$2A13AF86_1</a:t>
            </a:r>
          </a:p>
          <a:p>
            <a:r>
              <a:rPr lang="en-US" sz="700" noProof="1">
                <a:solidFill>
                  <a:srgbClr val="A49AB8"/>
                </a:solidFill>
                <a:latin typeface="Consolas" panose="020B0609020204030204" pitchFamily="49" charset="0"/>
              </a:rPr>
              <a:t>   8 - SET$2A13AF86_1 / JOB@SET$2A13AF86_1</a:t>
            </a:r>
          </a:p>
          <a:p>
            <a:r>
              <a:rPr lang="en-US" sz="700" noProof="1">
                <a:solidFill>
                  <a:srgbClr val="A49AB8"/>
                </a:solidFill>
                <a:latin typeface="Consolas" panose="020B0609020204030204" pitchFamily="49" charset="0"/>
              </a:rPr>
              <a:t>   9 - SET$2A13AF86_1 / JOB@SET$2A13AF86_1</a:t>
            </a:r>
          </a:p>
          <a:p>
            <a:r>
              <a:rPr lang="en-US" sz="700" noProof="1">
                <a:solidFill>
                  <a:srgbClr val="A49AB8"/>
                </a:solidFill>
                <a:latin typeface="Consolas" panose="020B0609020204030204" pitchFamily="49" charset="0"/>
              </a:rPr>
              <a:t>  10 - SET$2A13AF86_1 / DEP@SET$2A13AF86_1</a:t>
            </a:r>
          </a:p>
          <a:p>
            <a:r>
              <a:rPr lang="en-US" sz="700" noProof="1">
                <a:solidFill>
                  <a:srgbClr val="A49AB8"/>
                </a:solidFill>
                <a:latin typeface="Consolas" panose="020B0609020204030204" pitchFamily="49" charset="0"/>
              </a:rPr>
              <a:t>  11 - SET$2A13AF86_1 / DEP@SET$2A13AF86_1</a:t>
            </a:r>
          </a:p>
          <a:p>
            <a:r>
              <a:rPr lang="en-US" sz="700" noProof="1">
                <a:solidFill>
                  <a:srgbClr val="A49AB8"/>
                </a:solidFill>
                <a:latin typeface="Consolas" panose="020B0609020204030204" pitchFamily="49" charset="0"/>
              </a:rPr>
              <a:t>  12 - SET$2A13AF86_1 / LOC@SET$2A13AF86_1</a:t>
            </a:r>
          </a:p>
          <a:p>
            <a:r>
              <a:rPr lang="en-US" sz="700" noProof="1">
                <a:solidFill>
                  <a:srgbClr val="A49AB8"/>
                </a:solidFill>
                <a:latin typeface="Consolas" panose="020B0609020204030204" pitchFamily="49" charset="0"/>
              </a:rPr>
              <a:t>  13 - SET$2A13AF86_1 / LOC@SET$2A13AF86_1</a:t>
            </a:r>
          </a:p>
          <a:p>
            <a:r>
              <a:rPr lang="en-US" sz="700" noProof="1">
                <a:solidFill>
                  <a:srgbClr val="A49AB8"/>
                </a:solidFill>
                <a:latin typeface="Consolas" panose="020B0609020204030204" pitchFamily="49" charset="0"/>
              </a:rPr>
              <a:t>  14 - SET$2A13AF86_2</a:t>
            </a:r>
          </a:p>
          <a:p>
            <a:r>
              <a:rPr lang="en-US" sz="700" noProof="1">
                <a:solidFill>
                  <a:srgbClr val="A49AB8"/>
                </a:solidFill>
                <a:latin typeface="Consolas" panose="020B0609020204030204" pitchFamily="49" charset="0"/>
              </a:rPr>
              <a:t>  18 - SET$2A13AF86_2 / JOB@SET$2A13AF86_2</a:t>
            </a:r>
          </a:p>
          <a:p>
            <a:r>
              <a:rPr lang="en-US" sz="700" noProof="1">
                <a:solidFill>
                  <a:srgbClr val="A49AB8"/>
                </a:solidFill>
                <a:latin typeface="Consolas" panose="020B0609020204030204" pitchFamily="49" charset="0"/>
              </a:rPr>
              <a:t>  19 - SET$2A13AF86_2 / JOB@SET$2A13AF86_2</a:t>
            </a:r>
          </a:p>
          <a:p>
            <a:r>
              <a:rPr lang="en-US" sz="700" noProof="1">
                <a:solidFill>
                  <a:srgbClr val="A49AB8"/>
                </a:solidFill>
                <a:latin typeface="Consolas" panose="020B0609020204030204" pitchFamily="49" charset="0"/>
              </a:rPr>
              <a:t>  20 - SET$2A13AF86_2 / EMP@SET$2A13AF86_2</a:t>
            </a:r>
          </a:p>
          <a:p>
            <a:r>
              <a:rPr lang="en-US" sz="700" noProof="1">
                <a:solidFill>
                  <a:srgbClr val="A49AB8"/>
                </a:solidFill>
                <a:latin typeface="Consolas" panose="020B0609020204030204" pitchFamily="49" charset="0"/>
              </a:rPr>
              <a:t>  21 - SET$2A13AF86_2 / EMP@SET$2A13AF86_2</a:t>
            </a:r>
          </a:p>
          <a:p>
            <a:r>
              <a:rPr lang="en-US" sz="700" noProof="1">
                <a:solidFill>
                  <a:srgbClr val="A49AB8"/>
                </a:solidFill>
                <a:latin typeface="Consolas" panose="020B0609020204030204" pitchFamily="49" charset="0"/>
              </a:rPr>
              <a:t>  22 - SET$2A13AF86_2 / DEP@SET$2A13AF86_2</a:t>
            </a:r>
          </a:p>
          <a:p>
            <a:r>
              <a:rPr lang="en-US" sz="700" noProof="1">
                <a:solidFill>
                  <a:srgbClr val="A49AB8"/>
                </a:solidFill>
                <a:latin typeface="Consolas" panose="020B0609020204030204" pitchFamily="49" charset="0"/>
              </a:rPr>
              <a:t>  23 - SET$2A13AF86_2 / DEP@SET$2A13AF86_2</a:t>
            </a:r>
          </a:p>
          <a:p>
            <a:r>
              <a:rPr lang="en-US" sz="700" noProof="1">
                <a:solidFill>
                  <a:srgbClr val="A49AB8"/>
                </a:solidFill>
                <a:latin typeface="Consolas" panose="020B0609020204030204" pitchFamily="49" charset="0"/>
              </a:rPr>
              <a:t>  24 - SET$2A13AF86_2 / LOC@SET$2A13AF86_2</a:t>
            </a:r>
          </a:p>
          <a:p>
            <a:r>
              <a:rPr lang="en-US" sz="700" noProof="1">
                <a:solidFill>
                  <a:srgbClr val="A49AB8"/>
                </a:solidFill>
                <a:latin typeface="Consolas" panose="020B0609020204030204" pitchFamily="49" charset="0"/>
              </a:rPr>
              <a:t>  25 - SET$2A13AF86_2 / LOC@SET$2A13AF86_2</a:t>
            </a:r>
          </a:p>
        </p:txBody>
      </p:sp>
      <p:sp>
        <p:nvSpPr>
          <p:cNvPr id="4" name="Espace réservé du pied de page 3">
            <a:extLst>
              <a:ext uri="{FF2B5EF4-FFF2-40B4-BE49-F238E27FC236}">
                <a16:creationId xmlns:a16="http://schemas.microsoft.com/office/drawing/2014/main" id="{010860F2-E47D-90CB-93D9-7D8102800467}"/>
              </a:ext>
            </a:extLst>
          </p:cNvPr>
          <p:cNvSpPr>
            <a:spLocks noGrp="1"/>
          </p:cNvSpPr>
          <p:nvPr>
            <p:ph type="ftr" sz="quarter" idx="11"/>
          </p:nvPr>
        </p:nvSpPr>
        <p:spPr/>
        <p:txBody>
          <a:bodyPr/>
          <a:lstStyle/>
          <a:p>
            <a:r>
              <a:rPr lang="en-US" noProof="1"/>
              <a:t>SPDX-FileCopyrightText: 2025 R. Vassallo</a:t>
            </a:r>
          </a:p>
          <a:p>
            <a:r>
              <a:rPr lang="en-US" noProof="1"/>
              <a:t>SPDX-License-Identifier: FSF All Permissive License</a:t>
            </a:r>
          </a:p>
        </p:txBody>
      </p:sp>
      <p:sp>
        <p:nvSpPr>
          <p:cNvPr id="5" name="Espace réservé du numéro de diapositive 4">
            <a:extLst>
              <a:ext uri="{FF2B5EF4-FFF2-40B4-BE49-F238E27FC236}">
                <a16:creationId xmlns:a16="http://schemas.microsoft.com/office/drawing/2014/main" id="{AD6F659B-5EB8-83A1-6209-90ADCCE29D46}"/>
              </a:ext>
            </a:extLst>
          </p:cNvPr>
          <p:cNvSpPr>
            <a:spLocks noGrp="1"/>
          </p:cNvSpPr>
          <p:nvPr>
            <p:ph type="sldNum" sz="quarter" idx="12"/>
          </p:nvPr>
        </p:nvSpPr>
        <p:spPr/>
        <p:txBody>
          <a:bodyPr/>
          <a:lstStyle/>
          <a:p>
            <a:fld id="{273A0318-FDCF-4CF6-A352-E5F487A29EA0}" type="slidenum">
              <a:rPr lang="en-US" smtClean="0"/>
              <a:pPr/>
              <a:t>2</a:t>
            </a:fld>
            <a:r>
              <a:rPr lang="en-US" dirty="0"/>
              <a:t> / 18</a:t>
            </a:r>
          </a:p>
        </p:txBody>
      </p:sp>
      <p:sp>
        <p:nvSpPr>
          <p:cNvPr id="16" name="TextBox 15">
            <a:extLst>
              <a:ext uri="{FF2B5EF4-FFF2-40B4-BE49-F238E27FC236}">
                <a16:creationId xmlns:a16="http://schemas.microsoft.com/office/drawing/2014/main" id="{928D5552-5A46-708F-B2B2-C411C89BB329}"/>
              </a:ext>
            </a:extLst>
          </p:cNvPr>
          <p:cNvSpPr txBox="1"/>
          <p:nvPr/>
        </p:nvSpPr>
        <p:spPr>
          <a:xfrm>
            <a:off x="3422040" y="4600605"/>
            <a:ext cx="4833608" cy="695575"/>
          </a:xfrm>
          <a:prstGeom prst="rect">
            <a:avLst/>
          </a:prstGeom>
          <a:solidFill>
            <a:schemeClr val="bg1">
              <a:alpha val="24000"/>
            </a:schemeClr>
          </a:solidFill>
        </p:spPr>
        <p:txBody>
          <a:bodyPr wrap="square" lIns="45720" tIns="9144" rIns="45720" bIns="9144" rtlCol="0">
            <a:spAutoFit/>
          </a:bodyPr>
          <a:lstStyle/>
          <a:p>
            <a:r>
              <a:rPr lang="en-US" sz="4400" noProof="1">
                <a:ln w="9525">
                  <a:solidFill>
                    <a:schemeClr val="tx2">
                      <a:lumMod val="90000"/>
                      <a:lumOff val="10000"/>
                    </a:schemeClr>
                  </a:solidFill>
                </a:ln>
                <a:solidFill>
                  <a:schemeClr val="tx2">
                    <a:lumMod val="25000"/>
                    <a:lumOff val="75000"/>
                  </a:schemeClr>
                </a:solidFill>
                <a:effectLst>
                  <a:outerShdw blurRad="38100" dist="38100" dir="2400000" algn="bl" rotWithShape="0">
                    <a:prstClr val="black">
                      <a:alpha val="60000"/>
                    </a:prstClr>
                  </a:outerShdw>
                </a:effectLst>
                <a:latin typeface="Bierstadt" panose="020B0004020202020204"/>
              </a:rPr>
              <a:t>Part #1: Introduction</a:t>
            </a:r>
            <a:endParaRPr lang="en-US" sz="4800" noProof="1">
              <a:ln w="9525">
                <a:solidFill>
                  <a:schemeClr val="tx2">
                    <a:lumMod val="90000"/>
                    <a:lumOff val="10000"/>
                  </a:schemeClr>
                </a:solidFill>
              </a:ln>
              <a:solidFill>
                <a:schemeClr val="tx2">
                  <a:lumMod val="25000"/>
                  <a:lumOff val="75000"/>
                </a:schemeClr>
              </a:solidFill>
              <a:effectLst>
                <a:outerShdw blurRad="38100" dist="38100" dir="2400000" algn="bl" rotWithShape="0">
                  <a:prstClr val="black">
                    <a:alpha val="60000"/>
                  </a:prstClr>
                </a:outerShdw>
              </a:effectLst>
              <a:latin typeface="Bierstadt" panose="020B0004020202020204"/>
            </a:endParaRPr>
          </a:p>
        </p:txBody>
      </p:sp>
    </p:spTree>
    <p:extLst>
      <p:ext uri="{BB962C8B-B14F-4D97-AF65-F5344CB8AC3E}">
        <p14:creationId xmlns:p14="http://schemas.microsoft.com/office/powerpoint/2010/main" val="382404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Flèche : bas 122">
            <a:extLst>
              <a:ext uri="{FF2B5EF4-FFF2-40B4-BE49-F238E27FC236}">
                <a16:creationId xmlns:a16="http://schemas.microsoft.com/office/drawing/2014/main" id="{A4D3076A-A45A-BE54-C8B6-D32271DF50AF}"/>
              </a:ext>
            </a:extLst>
          </p:cNvPr>
          <p:cNvSpPr/>
          <p:nvPr/>
        </p:nvSpPr>
        <p:spPr>
          <a:xfrm rot="5400000">
            <a:off x="5539689" y="2965330"/>
            <a:ext cx="348015" cy="1064131"/>
          </a:xfrm>
          <a:prstGeom prst="down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2" name="Flèche : bas 121">
            <a:extLst>
              <a:ext uri="{FF2B5EF4-FFF2-40B4-BE49-F238E27FC236}">
                <a16:creationId xmlns:a16="http://schemas.microsoft.com/office/drawing/2014/main" id="{FB71AA85-45DC-30BF-4694-7B404FCDF1DD}"/>
              </a:ext>
            </a:extLst>
          </p:cNvPr>
          <p:cNvSpPr/>
          <p:nvPr/>
        </p:nvSpPr>
        <p:spPr>
          <a:xfrm>
            <a:off x="4622172" y="2001489"/>
            <a:ext cx="348015" cy="1064131"/>
          </a:xfrm>
          <a:prstGeom prst="downArrow">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2" name="Rectangle 61">
            <a:extLst>
              <a:ext uri="{FF2B5EF4-FFF2-40B4-BE49-F238E27FC236}">
                <a16:creationId xmlns:a16="http://schemas.microsoft.com/office/drawing/2014/main" id="{964AAEE5-3310-E2F0-ABAE-A287A0B92A84}"/>
              </a:ext>
            </a:extLst>
          </p:cNvPr>
          <p:cNvSpPr/>
          <p:nvPr/>
        </p:nvSpPr>
        <p:spPr>
          <a:xfrm>
            <a:off x="1247141" y="1064785"/>
            <a:ext cx="2622993" cy="1798676"/>
          </a:xfrm>
          <a:prstGeom prst="rect">
            <a:avLst/>
          </a:prstGeom>
          <a:noFill/>
          <a:ln w="34925">
            <a:solidFill>
              <a:schemeClr val="bg1">
                <a:lumMod val="75000"/>
              </a:schemeClr>
            </a:solidFill>
            <a:prstDash val="sysDash"/>
            <a:extLst>
              <a:ext uri="{C807C97D-BFC1-408E-A445-0C87EB9F89A2}">
                <ask:lineSketchStyleProps xmlns:ask="http://schemas.microsoft.com/office/drawing/2018/sketchyshapes" sd="1219033472">
                  <a:custGeom>
                    <a:avLst/>
                    <a:gdLst>
                      <a:gd name="connsiteX0" fmla="*/ 0 w 3009900"/>
                      <a:gd name="connsiteY0" fmla="*/ 0 h 1566628"/>
                      <a:gd name="connsiteX1" fmla="*/ 3009900 w 3009900"/>
                      <a:gd name="connsiteY1" fmla="*/ 0 h 1566628"/>
                      <a:gd name="connsiteX2" fmla="*/ 3009900 w 3009900"/>
                      <a:gd name="connsiteY2" fmla="*/ 1566628 h 1566628"/>
                      <a:gd name="connsiteX3" fmla="*/ 0 w 3009900"/>
                      <a:gd name="connsiteY3" fmla="*/ 1566628 h 1566628"/>
                      <a:gd name="connsiteX4" fmla="*/ 0 w 3009900"/>
                      <a:gd name="connsiteY4" fmla="*/ 0 h 1566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900" h="1566628" extrusionOk="0">
                        <a:moveTo>
                          <a:pt x="0" y="0"/>
                        </a:moveTo>
                        <a:cubicBezTo>
                          <a:pt x="765539" y="118645"/>
                          <a:pt x="1910029" y="116012"/>
                          <a:pt x="3009900" y="0"/>
                        </a:cubicBezTo>
                        <a:cubicBezTo>
                          <a:pt x="3098282" y="625059"/>
                          <a:pt x="3024125" y="1334072"/>
                          <a:pt x="3009900" y="1566628"/>
                        </a:cubicBezTo>
                        <a:cubicBezTo>
                          <a:pt x="2639599" y="1701228"/>
                          <a:pt x="510588" y="1409432"/>
                          <a:pt x="0" y="1566628"/>
                        </a:cubicBezTo>
                        <a:cubicBezTo>
                          <a:pt x="115074" y="1387154"/>
                          <a:pt x="139726" y="507788"/>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5" name="Rectangle 34">
            <a:extLst>
              <a:ext uri="{FF2B5EF4-FFF2-40B4-BE49-F238E27FC236}">
                <a16:creationId xmlns:a16="http://schemas.microsoft.com/office/drawing/2014/main" id="{E5531EA0-4DF8-DB54-D9B5-2F38BE507D9A}"/>
              </a:ext>
            </a:extLst>
          </p:cNvPr>
          <p:cNvSpPr/>
          <p:nvPr/>
        </p:nvSpPr>
        <p:spPr>
          <a:xfrm>
            <a:off x="1247141" y="3130329"/>
            <a:ext cx="3882914" cy="1460828"/>
          </a:xfrm>
          <a:prstGeom prst="rect">
            <a:avLst/>
          </a:prstGeom>
          <a:noFill/>
          <a:ln w="34925">
            <a:solidFill>
              <a:schemeClr val="bg1">
                <a:lumMod val="75000"/>
              </a:schemeClr>
            </a:solidFill>
            <a:prstDash val="sysDash"/>
            <a:extLst>
              <a:ext uri="{C807C97D-BFC1-408E-A445-0C87EB9F89A2}">
                <ask:lineSketchStyleProps xmlns:ask="http://schemas.microsoft.com/office/drawing/2018/sketchyshapes" sd="1219033472">
                  <a:custGeom>
                    <a:avLst/>
                    <a:gdLst>
                      <a:gd name="connsiteX0" fmla="*/ 0 w 3009900"/>
                      <a:gd name="connsiteY0" fmla="*/ 0 h 1566628"/>
                      <a:gd name="connsiteX1" fmla="*/ 3009900 w 3009900"/>
                      <a:gd name="connsiteY1" fmla="*/ 0 h 1566628"/>
                      <a:gd name="connsiteX2" fmla="*/ 3009900 w 3009900"/>
                      <a:gd name="connsiteY2" fmla="*/ 1566628 h 1566628"/>
                      <a:gd name="connsiteX3" fmla="*/ 0 w 3009900"/>
                      <a:gd name="connsiteY3" fmla="*/ 1566628 h 1566628"/>
                      <a:gd name="connsiteX4" fmla="*/ 0 w 3009900"/>
                      <a:gd name="connsiteY4" fmla="*/ 0 h 15666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900" h="1566628" extrusionOk="0">
                        <a:moveTo>
                          <a:pt x="0" y="0"/>
                        </a:moveTo>
                        <a:cubicBezTo>
                          <a:pt x="765539" y="118645"/>
                          <a:pt x="1910029" y="116012"/>
                          <a:pt x="3009900" y="0"/>
                        </a:cubicBezTo>
                        <a:cubicBezTo>
                          <a:pt x="3098282" y="625059"/>
                          <a:pt x="3024125" y="1334072"/>
                          <a:pt x="3009900" y="1566628"/>
                        </a:cubicBezTo>
                        <a:cubicBezTo>
                          <a:pt x="2639599" y="1701228"/>
                          <a:pt x="510588" y="1409432"/>
                          <a:pt x="0" y="1566628"/>
                        </a:cubicBezTo>
                        <a:cubicBezTo>
                          <a:pt x="115074" y="1387154"/>
                          <a:pt x="139726" y="507788"/>
                          <a:pt x="0" y="0"/>
                        </a:cubicBezTo>
                        <a:close/>
                      </a:path>
                    </a:pathLst>
                  </a:custGeom>
                  <ask:type>
                    <ask:lineSketchNon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 name="Espace réservé du contenu 2">
            <a:extLst>
              <a:ext uri="{FF2B5EF4-FFF2-40B4-BE49-F238E27FC236}">
                <a16:creationId xmlns:a16="http://schemas.microsoft.com/office/drawing/2014/main" id="{77A29794-0E5F-9336-2A3F-A694C4523670}"/>
              </a:ext>
            </a:extLst>
          </p:cNvPr>
          <p:cNvSpPr>
            <a:spLocks noGrp="1"/>
          </p:cNvSpPr>
          <p:nvPr>
            <p:ph idx="1"/>
          </p:nvPr>
        </p:nvSpPr>
        <p:spPr>
          <a:xfrm>
            <a:off x="354563" y="593969"/>
            <a:ext cx="8453535" cy="5582994"/>
          </a:xfrm>
        </p:spPr>
        <p:txBody>
          <a:bodyPr/>
          <a:lstStyle/>
          <a:p>
            <a:pPr marL="0" indent="0">
              <a:buNone/>
            </a:pPr>
            <a:r>
              <a:rPr lang="fr-FR" dirty="0"/>
              <a:t> </a:t>
            </a:r>
            <a:endParaRPr lang="en-US" dirty="0"/>
          </a:p>
        </p:txBody>
      </p:sp>
      <p:sp>
        <p:nvSpPr>
          <p:cNvPr id="4" name="Espace réservé du pied de page 3">
            <a:extLst>
              <a:ext uri="{FF2B5EF4-FFF2-40B4-BE49-F238E27FC236}">
                <a16:creationId xmlns:a16="http://schemas.microsoft.com/office/drawing/2014/main" id="{1540CC78-829E-C4EE-33E5-E976661F7B78}"/>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78DF2854-E1E4-82BD-B5C3-CB8E8A54C16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C29F4BB3-5A2C-B89B-3261-7C9F9440546B}"/>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Overview of SQL </a:t>
            </a:r>
            <a:r>
              <a:rPr lang="en-US" sz="1800" noProof="1">
                <a:solidFill>
                  <a:srgbClr val="0E2841">
                    <a:lumMod val="75000"/>
                    <a:lumOff val="25000"/>
                  </a:srgbClr>
                </a:solidFill>
                <a:latin typeface="Bahnschrift" panose="020B0502040204020203" pitchFamily="34" charset="0"/>
              </a:rPr>
              <a:t>p</a:t>
            </a: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rocessing</a:t>
            </a:r>
            <a:endParaRPr kumimoji="0" lang="en-US" sz="900"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p:txBody>
      </p:sp>
      <p:sp>
        <p:nvSpPr>
          <p:cNvPr id="16" name="Rectangle : coins arrondis 15">
            <a:extLst>
              <a:ext uri="{FF2B5EF4-FFF2-40B4-BE49-F238E27FC236}">
                <a16:creationId xmlns:a16="http://schemas.microsoft.com/office/drawing/2014/main" id="{2135EBC0-EEC2-45A4-685A-E8F5242A33BC}"/>
              </a:ext>
            </a:extLst>
          </p:cNvPr>
          <p:cNvSpPr/>
          <p:nvPr/>
        </p:nvSpPr>
        <p:spPr>
          <a:xfrm>
            <a:off x="6018239" y="4363168"/>
            <a:ext cx="1839754" cy="1642662"/>
          </a:xfrm>
          <a:prstGeom prst="roundRect">
            <a:avLst/>
          </a:prstGeom>
          <a:no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9" name="Rectangle : coins arrondis 18">
            <a:extLst>
              <a:ext uri="{FF2B5EF4-FFF2-40B4-BE49-F238E27FC236}">
                <a16:creationId xmlns:a16="http://schemas.microsoft.com/office/drawing/2014/main" id="{9915F698-50D5-4C00-5B26-C1EA8423678F}"/>
              </a:ext>
            </a:extLst>
          </p:cNvPr>
          <p:cNvSpPr/>
          <p:nvPr/>
        </p:nvSpPr>
        <p:spPr>
          <a:xfrm>
            <a:off x="6130000" y="4579620"/>
            <a:ext cx="1630362" cy="1324610"/>
          </a:xfrm>
          <a:prstGeom prst="roundRect">
            <a:avLst/>
          </a:prstGeom>
          <a:solidFill>
            <a:schemeClr val="bg1">
              <a:lumMod val="95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1" name="Rectangle 20">
            <a:extLst>
              <a:ext uri="{FF2B5EF4-FFF2-40B4-BE49-F238E27FC236}">
                <a16:creationId xmlns:a16="http://schemas.microsoft.com/office/drawing/2014/main" id="{A077CEF6-EEA8-E471-E5D3-D0BD0FDEC4B7}"/>
              </a:ext>
            </a:extLst>
          </p:cNvPr>
          <p:cNvSpPr/>
          <p:nvPr/>
        </p:nvSpPr>
        <p:spPr>
          <a:xfrm>
            <a:off x="6247474" y="4798771"/>
            <a:ext cx="1403349" cy="984809"/>
          </a:xfrm>
          <a:prstGeom prst="rect">
            <a:avLst/>
          </a:prstGeom>
          <a:solidFill>
            <a:schemeClr val="bg1"/>
          </a:solidFill>
          <a:ln w="1587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3" name="ZoneTexte 22">
            <a:extLst>
              <a:ext uri="{FF2B5EF4-FFF2-40B4-BE49-F238E27FC236}">
                <a16:creationId xmlns:a16="http://schemas.microsoft.com/office/drawing/2014/main" id="{653310FE-FC80-537E-50A0-9D18E1AE31BF}"/>
              </a:ext>
            </a:extLst>
          </p:cNvPr>
          <p:cNvSpPr txBox="1"/>
          <p:nvPr/>
        </p:nvSpPr>
        <p:spPr>
          <a:xfrm>
            <a:off x="6234060" y="4379927"/>
            <a:ext cx="1403349" cy="1384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System </a:t>
            </a:r>
            <a:r>
              <a:rPr lang="fr-FR" sz="900" noProof="1">
                <a:solidFill>
                  <a:prstClr val="black"/>
                </a:solidFill>
                <a:latin typeface="Bahnschrift" panose="020B0502040204020203" pitchFamily="34" charset="0"/>
              </a:rPr>
              <a:t>g</a:t>
            </a:r>
            <a:r>
              <a:rPr kumimoji="0" lang="fr-FR" sz="90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lobal area (SGA)</a:t>
            </a:r>
          </a:p>
        </p:txBody>
      </p:sp>
      <p:sp>
        <p:nvSpPr>
          <p:cNvPr id="25" name="ZoneTexte 24">
            <a:extLst>
              <a:ext uri="{FF2B5EF4-FFF2-40B4-BE49-F238E27FC236}">
                <a16:creationId xmlns:a16="http://schemas.microsoft.com/office/drawing/2014/main" id="{5AA5C31E-A12E-1186-6E48-D1192FA244C2}"/>
              </a:ext>
            </a:extLst>
          </p:cNvPr>
          <p:cNvSpPr txBox="1"/>
          <p:nvPr/>
        </p:nvSpPr>
        <p:spPr>
          <a:xfrm>
            <a:off x="6286765" y="4610544"/>
            <a:ext cx="797321" cy="1384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Shared pool</a:t>
            </a:r>
          </a:p>
        </p:txBody>
      </p:sp>
      <p:sp>
        <p:nvSpPr>
          <p:cNvPr id="26" name="ZoneTexte 25">
            <a:extLst>
              <a:ext uri="{FF2B5EF4-FFF2-40B4-BE49-F238E27FC236}">
                <a16:creationId xmlns:a16="http://schemas.microsoft.com/office/drawing/2014/main" id="{F9F9C990-D502-C2D1-7A42-8B48F5B73F72}"/>
              </a:ext>
            </a:extLst>
          </p:cNvPr>
          <p:cNvSpPr txBox="1"/>
          <p:nvPr/>
        </p:nvSpPr>
        <p:spPr>
          <a:xfrm>
            <a:off x="6332404" y="4822863"/>
            <a:ext cx="749301" cy="1384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Library cache</a:t>
            </a:r>
          </a:p>
        </p:txBody>
      </p:sp>
      <p:sp>
        <p:nvSpPr>
          <p:cNvPr id="34" name="ZoneTexte 33">
            <a:extLst>
              <a:ext uri="{FF2B5EF4-FFF2-40B4-BE49-F238E27FC236}">
                <a16:creationId xmlns:a16="http://schemas.microsoft.com/office/drawing/2014/main" id="{48F84575-1F20-4C8E-D928-4CDEA92A0ADA}"/>
              </a:ext>
            </a:extLst>
          </p:cNvPr>
          <p:cNvSpPr txBox="1"/>
          <p:nvPr/>
        </p:nvSpPr>
        <p:spPr>
          <a:xfrm>
            <a:off x="2452076" y="5565240"/>
            <a:ext cx="1039446" cy="367793"/>
          </a:xfrm>
          <a:prstGeom prst="rect">
            <a:avLst/>
          </a:prstGeom>
          <a:solidFill>
            <a:schemeClr val="bg1">
              <a:lumMod val="95000"/>
            </a:schemeClr>
          </a:solidFill>
          <a:ln w="12700">
            <a:solidFill>
              <a:schemeClr val="dk1"/>
            </a:solidFill>
          </a:ln>
        </p:spPr>
        <p:style>
          <a:lnRef idx="2">
            <a:schemeClr val="dk1"/>
          </a:lnRef>
          <a:fillRef idx="1">
            <a:schemeClr val="lt1"/>
          </a:fillRef>
          <a:effectRef idx="0">
            <a:schemeClr val="dk1"/>
          </a:effectRef>
          <a:fontRef idx="minor">
            <a:schemeClr val="dk1"/>
          </a:fontRef>
        </p:style>
        <p:txBody>
          <a:bodyPr wrap="square" lIns="0" tIns="109728" rIns="0" bIns="109728"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SQL </a:t>
            </a:r>
            <a:r>
              <a:rPr lang="en-US" sz="950" noProof="1">
                <a:solidFill>
                  <a:prstClr val="black"/>
                </a:solidFill>
                <a:latin typeface="Bahnschrift" panose="020B0502040204020203" pitchFamily="34" charset="0"/>
              </a:rPr>
              <a:t>e</a:t>
            </a: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xecution</a:t>
            </a:r>
          </a:p>
        </p:txBody>
      </p:sp>
      <p:cxnSp>
        <p:nvCxnSpPr>
          <p:cNvPr id="37" name="Connecteur droit avec flèche 36">
            <a:extLst>
              <a:ext uri="{FF2B5EF4-FFF2-40B4-BE49-F238E27FC236}">
                <a16:creationId xmlns:a16="http://schemas.microsoft.com/office/drawing/2014/main" id="{3DCD6455-06F3-6ECE-23D0-2FC5FED15269}"/>
              </a:ext>
            </a:extLst>
          </p:cNvPr>
          <p:cNvCxnSpPr>
            <a:cxnSpLocks/>
            <a:stCxn id="10" idx="2"/>
            <a:endCxn id="28" idx="0"/>
          </p:cNvCxnSpPr>
          <p:nvPr/>
        </p:nvCxnSpPr>
        <p:spPr>
          <a:xfrm flipH="1">
            <a:off x="2971798" y="1527487"/>
            <a:ext cx="2" cy="277742"/>
          </a:xfrm>
          <a:prstGeom prst="straightConnector1">
            <a:avLst/>
          </a:prstGeom>
          <a:ln w="34925">
            <a:solidFill>
              <a:schemeClr val="tx2">
                <a:lumMod val="50000"/>
                <a:lumOff val="50000"/>
              </a:schemeClr>
            </a:solidFill>
            <a:headEnd w="med" len="lg"/>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Connecteur droit avec flèche 37">
            <a:extLst>
              <a:ext uri="{FF2B5EF4-FFF2-40B4-BE49-F238E27FC236}">
                <a16:creationId xmlns:a16="http://schemas.microsoft.com/office/drawing/2014/main" id="{815FDFF7-4F7A-C859-F8EF-363030F11123}"/>
              </a:ext>
            </a:extLst>
          </p:cNvPr>
          <p:cNvCxnSpPr>
            <a:cxnSpLocks/>
          </p:cNvCxnSpPr>
          <p:nvPr/>
        </p:nvCxnSpPr>
        <p:spPr>
          <a:xfrm>
            <a:off x="2971800" y="847522"/>
            <a:ext cx="0" cy="403630"/>
          </a:xfrm>
          <a:prstGeom prst="straightConnector1">
            <a:avLst/>
          </a:prstGeom>
          <a:ln w="34925">
            <a:solidFill>
              <a:schemeClr val="tx2">
                <a:lumMod val="50000"/>
                <a:lumOff val="50000"/>
              </a:schemeClr>
            </a:solidFill>
            <a:headEnd w="med" len="lg"/>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Connecteur droit avec flèche 38">
            <a:extLst>
              <a:ext uri="{FF2B5EF4-FFF2-40B4-BE49-F238E27FC236}">
                <a16:creationId xmlns:a16="http://schemas.microsoft.com/office/drawing/2014/main" id="{FE563D8A-6979-5E37-6332-747B2C9E6ED7}"/>
              </a:ext>
            </a:extLst>
          </p:cNvPr>
          <p:cNvCxnSpPr>
            <a:cxnSpLocks/>
            <a:stCxn id="28" idx="2"/>
          </p:cNvCxnSpPr>
          <p:nvPr/>
        </p:nvCxnSpPr>
        <p:spPr>
          <a:xfrm>
            <a:off x="2971798" y="2052989"/>
            <a:ext cx="0" cy="279479"/>
          </a:xfrm>
          <a:prstGeom prst="straightConnector1">
            <a:avLst/>
          </a:prstGeom>
          <a:ln w="34925">
            <a:solidFill>
              <a:schemeClr val="tx2">
                <a:lumMod val="50000"/>
                <a:lumOff val="50000"/>
              </a:schemeClr>
            </a:solidFill>
            <a:headEnd w="med" len="lg"/>
            <a:tailEnd type="triangle" w="med" len="med"/>
          </a:ln>
        </p:spPr>
        <p:style>
          <a:lnRef idx="2">
            <a:schemeClr val="accent1"/>
          </a:lnRef>
          <a:fillRef idx="0">
            <a:schemeClr val="accent1"/>
          </a:fillRef>
          <a:effectRef idx="1">
            <a:schemeClr val="accent1"/>
          </a:effectRef>
          <a:fontRef idx="minor">
            <a:schemeClr val="tx1"/>
          </a:fontRef>
        </p:style>
      </p:cxnSp>
      <p:sp>
        <p:nvSpPr>
          <p:cNvPr id="10" name="ZoneTexte 9">
            <a:extLst>
              <a:ext uri="{FF2B5EF4-FFF2-40B4-BE49-F238E27FC236}">
                <a16:creationId xmlns:a16="http://schemas.microsoft.com/office/drawing/2014/main" id="{BDD6F68A-5FA1-FE2C-5D40-02E1E1995506}"/>
              </a:ext>
            </a:extLst>
          </p:cNvPr>
          <p:cNvSpPr txBox="1"/>
          <p:nvPr/>
        </p:nvSpPr>
        <p:spPr>
          <a:xfrm>
            <a:off x="2452077" y="1279727"/>
            <a:ext cx="1039446" cy="247760"/>
          </a:xfrm>
          <a:prstGeom prst="rect">
            <a:avLst/>
          </a:prstGeom>
          <a:solidFill>
            <a:schemeClr val="bg1">
              <a:lumMod val="95000"/>
            </a:schemeClr>
          </a:solidFill>
          <a:ln w="12700">
            <a:solidFill>
              <a:schemeClr val="dk1"/>
            </a:solidFill>
          </a:ln>
        </p:spPr>
        <p:style>
          <a:lnRef idx="2">
            <a:schemeClr val="dk1"/>
          </a:lnRef>
          <a:fillRef idx="1">
            <a:schemeClr val="lt1"/>
          </a:fillRef>
          <a:effectRef idx="0">
            <a:schemeClr val="dk1"/>
          </a:effectRef>
          <a:fontRef idx="minor">
            <a:schemeClr val="dk1"/>
          </a:fontRef>
        </p:style>
        <p:txBody>
          <a:bodyPr wrap="square" tIns="45720" bIns="54864"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Syntax check</a:t>
            </a:r>
          </a:p>
        </p:txBody>
      </p:sp>
      <p:cxnSp>
        <p:nvCxnSpPr>
          <p:cNvPr id="42" name="Connecteur droit avec flèche 41">
            <a:extLst>
              <a:ext uri="{FF2B5EF4-FFF2-40B4-BE49-F238E27FC236}">
                <a16:creationId xmlns:a16="http://schemas.microsoft.com/office/drawing/2014/main" id="{C9DFA395-0B3B-3AFA-5133-F4A5E134D952}"/>
              </a:ext>
            </a:extLst>
          </p:cNvPr>
          <p:cNvCxnSpPr>
            <a:cxnSpLocks/>
          </p:cNvCxnSpPr>
          <p:nvPr/>
        </p:nvCxnSpPr>
        <p:spPr>
          <a:xfrm flipH="1">
            <a:off x="2971799" y="2698455"/>
            <a:ext cx="1" cy="624195"/>
          </a:xfrm>
          <a:prstGeom prst="straightConnector1">
            <a:avLst/>
          </a:prstGeom>
          <a:ln w="34925">
            <a:solidFill>
              <a:schemeClr val="tx2">
                <a:lumMod val="50000"/>
                <a:lumOff val="50000"/>
              </a:schemeClr>
            </a:solidFill>
            <a:headEnd w="med" len="lg"/>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Connecteur droit avec flèche 44">
            <a:extLst>
              <a:ext uri="{FF2B5EF4-FFF2-40B4-BE49-F238E27FC236}">
                <a16:creationId xmlns:a16="http://schemas.microsoft.com/office/drawing/2014/main" id="{46A448BA-3E3F-BF06-74A1-926B3E15A23B}"/>
              </a:ext>
            </a:extLst>
          </p:cNvPr>
          <p:cNvCxnSpPr>
            <a:cxnSpLocks/>
          </p:cNvCxnSpPr>
          <p:nvPr/>
        </p:nvCxnSpPr>
        <p:spPr>
          <a:xfrm>
            <a:off x="2971799" y="3609985"/>
            <a:ext cx="0" cy="393009"/>
          </a:xfrm>
          <a:prstGeom prst="straightConnector1">
            <a:avLst/>
          </a:prstGeom>
          <a:ln w="34925">
            <a:solidFill>
              <a:schemeClr val="tx2">
                <a:lumMod val="50000"/>
                <a:lumOff val="50000"/>
              </a:schemeClr>
            </a:solidFill>
            <a:headEnd w="med" len="lg"/>
            <a:tailEnd type="triangle" w="med" len="med"/>
          </a:ln>
        </p:spPr>
        <p:style>
          <a:lnRef idx="2">
            <a:schemeClr val="accent1"/>
          </a:lnRef>
          <a:fillRef idx="0">
            <a:schemeClr val="accent1"/>
          </a:fillRef>
          <a:effectRef idx="1">
            <a:schemeClr val="accent1"/>
          </a:effectRef>
          <a:fontRef idx="minor">
            <a:schemeClr val="tx1"/>
          </a:fontRef>
        </p:style>
      </p:cxnSp>
      <p:sp>
        <p:nvSpPr>
          <p:cNvPr id="29" name="ZoneTexte 28">
            <a:extLst>
              <a:ext uri="{FF2B5EF4-FFF2-40B4-BE49-F238E27FC236}">
                <a16:creationId xmlns:a16="http://schemas.microsoft.com/office/drawing/2014/main" id="{FE6D575C-7D32-725B-908B-EB9837C8E0BC}"/>
              </a:ext>
            </a:extLst>
          </p:cNvPr>
          <p:cNvSpPr txBox="1"/>
          <p:nvPr/>
        </p:nvSpPr>
        <p:spPr>
          <a:xfrm>
            <a:off x="2461782" y="3340970"/>
            <a:ext cx="1039446" cy="375487"/>
          </a:xfrm>
          <a:prstGeom prst="rect">
            <a:avLst/>
          </a:prstGeom>
          <a:solidFill>
            <a:schemeClr val="bg1">
              <a:lumMod val="95000"/>
            </a:schemeClr>
          </a:solidFill>
          <a:ln w="12700">
            <a:solidFill>
              <a:schemeClr val="dk1"/>
            </a:solidFill>
          </a:ln>
        </p:spPr>
        <p:style>
          <a:lnRef idx="2">
            <a:schemeClr val="dk1"/>
          </a:lnRef>
          <a:fillRef idx="1">
            <a:schemeClr val="lt1"/>
          </a:fillRef>
          <a:effectRef idx="0">
            <a:schemeClr val="dk1"/>
          </a:effectRef>
          <a:fontRef idx="minor">
            <a:schemeClr val="dk1"/>
          </a:fontRef>
        </p:style>
        <p:txBody>
          <a:bodyPr wrap="square" tIns="36576"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Logical optimizer</a:t>
            </a:r>
          </a:p>
        </p:txBody>
      </p:sp>
      <p:cxnSp>
        <p:nvCxnSpPr>
          <p:cNvPr id="49" name="Connecteur droit avec flèche 48">
            <a:extLst>
              <a:ext uri="{FF2B5EF4-FFF2-40B4-BE49-F238E27FC236}">
                <a16:creationId xmlns:a16="http://schemas.microsoft.com/office/drawing/2014/main" id="{029B84D2-BF26-99C3-7017-4A1E25022F43}"/>
              </a:ext>
            </a:extLst>
          </p:cNvPr>
          <p:cNvCxnSpPr>
            <a:cxnSpLocks/>
          </p:cNvCxnSpPr>
          <p:nvPr/>
        </p:nvCxnSpPr>
        <p:spPr>
          <a:xfrm>
            <a:off x="3309938" y="4161708"/>
            <a:ext cx="560196" cy="0"/>
          </a:xfrm>
          <a:prstGeom prst="straightConnector1">
            <a:avLst/>
          </a:prstGeom>
          <a:ln w="34925">
            <a:solidFill>
              <a:schemeClr val="tx2">
                <a:lumMod val="50000"/>
                <a:lumOff val="50000"/>
              </a:schemeClr>
            </a:solidFill>
            <a:headEnd w="med" len="lg"/>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Connecteur droit avec flèche 50">
            <a:extLst>
              <a:ext uri="{FF2B5EF4-FFF2-40B4-BE49-F238E27FC236}">
                <a16:creationId xmlns:a16="http://schemas.microsoft.com/office/drawing/2014/main" id="{FCFBD451-1C6B-C4EC-45BC-7A6343D0C6C1}"/>
              </a:ext>
            </a:extLst>
          </p:cNvPr>
          <p:cNvCxnSpPr>
            <a:cxnSpLocks/>
          </p:cNvCxnSpPr>
          <p:nvPr/>
        </p:nvCxnSpPr>
        <p:spPr>
          <a:xfrm flipH="1">
            <a:off x="3512802" y="4292677"/>
            <a:ext cx="358125" cy="0"/>
          </a:xfrm>
          <a:prstGeom prst="straightConnector1">
            <a:avLst/>
          </a:prstGeom>
          <a:ln w="34925">
            <a:solidFill>
              <a:schemeClr val="tx2">
                <a:lumMod val="50000"/>
                <a:lumOff val="50000"/>
              </a:schemeClr>
            </a:solidFill>
            <a:headEnd w="med" len="lg"/>
            <a:tailEnd type="triangle" w="med" len="med"/>
          </a:ln>
        </p:spPr>
        <p:style>
          <a:lnRef idx="2">
            <a:schemeClr val="accent1"/>
          </a:lnRef>
          <a:fillRef idx="0">
            <a:schemeClr val="accent1"/>
          </a:fillRef>
          <a:effectRef idx="1">
            <a:schemeClr val="accent1"/>
          </a:effectRef>
          <a:fontRef idx="minor">
            <a:schemeClr val="tx1"/>
          </a:fontRef>
        </p:style>
      </p:cxnSp>
      <p:sp>
        <p:nvSpPr>
          <p:cNvPr id="32" name="ZoneTexte 31">
            <a:extLst>
              <a:ext uri="{FF2B5EF4-FFF2-40B4-BE49-F238E27FC236}">
                <a16:creationId xmlns:a16="http://schemas.microsoft.com/office/drawing/2014/main" id="{D388EA26-2079-8AAA-FD11-7D74D4C3834A}"/>
              </a:ext>
            </a:extLst>
          </p:cNvPr>
          <p:cNvSpPr txBox="1"/>
          <p:nvPr/>
        </p:nvSpPr>
        <p:spPr>
          <a:xfrm>
            <a:off x="3876236" y="4032886"/>
            <a:ext cx="1039446" cy="367793"/>
          </a:xfrm>
          <a:prstGeom prst="rect">
            <a:avLst/>
          </a:prstGeom>
          <a:solidFill>
            <a:schemeClr val="bg1">
              <a:lumMod val="95000"/>
            </a:schemeClr>
          </a:solidFill>
          <a:ln w="12700">
            <a:solidFill>
              <a:schemeClr val="dk1"/>
            </a:solidFill>
          </a:ln>
        </p:spPr>
        <p:style>
          <a:lnRef idx="2">
            <a:schemeClr val="dk1"/>
          </a:lnRef>
          <a:fillRef idx="1">
            <a:schemeClr val="lt1"/>
          </a:fillRef>
          <a:effectRef idx="0">
            <a:schemeClr val="dk1"/>
          </a:effectRef>
          <a:fontRef idx="minor">
            <a:schemeClr val="dk1"/>
          </a:fontRef>
        </p:style>
        <p:txBody>
          <a:bodyPr wrap="square" lIns="0" tIns="109728" rIns="0" bIns="109728"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Cost estimator</a:t>
            </a:r>
          </a:p>
        </p:txBody>
      </p:sp>
      <p:cxnSp>
        <p:nvCxnSpPr>
          <p:cNvPr id="55" name="Connecteur droit avec flèche 54">
            <a:extLst>
              <a:ext uri="{FF2B5EF4-FFF2-40B4-BE49-F238E27FC236}">
                <a16:creationId xmlns:a16="http://schemas.microsoft.com/office/drawing/2014/main" id="{E18BBBCB-6353-A8F8-5362-D7598D7F69B4}"/>
              </a:ext>
            </a:extLst>
          </p:cNvPr>
          <p:cNvCxnSpPr>
            <a:cxnSpLocks/>
          </p:cNvCxnSpPr>
          <p:nvPr/>
        </p:nvCxnSpPr>
        <p:spPr>
          <a:xfrm>
            <a:off x="2971799" y="4205999"/>
            <a:ext cx="0" cy="626033"/>
          </a:xfrm>
          <a:prstGeom prst="straightConnector1">
            <a:avLst/>
          </a:prstGeom>
          <a:ln w="34925">
            <a:solidFill>
              <a:schemeClr val="tx2">
                <a:lumMod val="50000"/>
                <a:lumOff val="50000"/>
              </a:schemeClr>
            </a:solidFill>
            <a:headEnd w="med" len="lg"/>
            <a:tailEnd type="triangle" w="med" len="med"/>
          </a:ln>
        </p:spPr>
        <p:style>
          <a:lnRef idx="2">
            <a:schemeClr val="accent1"/>
          </a:lnRef>
          <a:fillRef idx="0">
            <a:schemeClr val="accent1"/>
          </a:fillRef>
          <a:effectRef idx="1">
            <a:schemeClr val="accent1"/>
          </a:effectRef>
          <a:fontRef idx="minor">
            <a:schemeClr val="tx1"/>
          </a:fontRef>
        </p:style>
      </p:cxnSp>
      <p:sp>
        <p:nvSpPr>
          <p:cNvPr id="31" name="ZoneTexte 30">
            <a:extLst>
              <a:ext uri="{FF2B5EF4-FFF2-40B4-BE49-F238E27FC236}">
                <a16:creationId xmlns:a16="http://schemas.microsoft.com/office/drawing/2014/main" id="{55D015B1-D82A-AA34-5A79-C3E388984BD0}"/>
              </a:ext>
            </a:extLst>
          </p:cNvPr>
          <p:cNvSpPr txBox="1"/>
          <p:nvPr/>
        </p:nvSpPr>
        <p:spPr>
          <a:xfrm>
            <a:off x="2466213" y="4026730"/>
            <a:ext cx="1039446" cy="375487"/>
          </a:xfrm>
          <a:prstGeom prst="rect">
            <a:avLst/>
          </a:prstGeom>
          <a:solidFill>
            <a:schemeClr val="bg1">
              <a:lumMod val="95000"/>
            </a:schemeClr>
          </a:solidFill>
          <a:ln w="12700">
            <a:solidFill>
              <a:schemeClr val="dk1"/>
            </a:solidFill>
          </a:ln>
        </p:spPr>
        <p:style>
          <a:lnRef idx="2">
            <a:schemeClr val="dk1"/>
          </a:lnRef>
          <a:fillRef idx="1">
            <a:schemeClr val="lt1"/>
          </a:fillRef>
          <a:effectRef idx="0">
            <a:schemeClr val="dk1"/>
          </a:effectRef>
          <a:fontRef idx="minor">
            <a:schemeClr val="dk1"/>
          </a:fontRef>
        </p:style>
        <p:txBody>
          <a:bodyPr wrap="square" tIns="36576"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Physical optimizer</a:t>
            </a:r>
          </a:p>
        </p:txBody>
      </p:sp>
      <p:cxnSp>
        <p:nvCxnSpPr>
          <p:cNvPr id="59" name="Connecteur droit avec flèche 58">
            <a:extLst>
              <a:ext uri="{FF2B5EF4-FFF2-40B4-BE49-F238E27FC236}">
                <a16:creationId xmlns:a16="http://schemas.microsoft.com/office/drawing/2014/main" id="{A8E43296-BFD9-1D0B-B713-6E13BC0231A8}"/>
              </a:ext>
            </a:extLst>
          </p:cNvPr>
          <p:cNvCxnSpPr>
            <a:cxnSpLocks/>
          </p:cNvCxnSpPr>
          <p:nvPr/>
        </p:nvCxnSpPr>
        <p:spPr>
          <a:xfrm>
            <a:off x="2971799" y="5061463"/>
            <a:ext cx="0" cy="492088"/>
          </a:xfrm>
          <a:prstGeom prst="straightConnector1">
            <a:avLst/>
          </a:prstGeom>
          <a:ln w="34925">
            <a:solidFill>
              <a:schemeClr val="tx2">
                <a:lumMod val="50000"/>
                <a:lumOff val="50000"/>
              </a:schemeClr>
            </a:solidFill>
            <a:headEnd w="med" len="lg"/>
            <a:tailEnd type="triangle" w="med" len="med"/>
          </a:ln>
        </p:spPr>
        <p:style>
          <a:lnRef idx="2">
            <a:schemeClr val="accent1"/>
          </a:lnRef>
          <a:fillRef idx="0">
            <a:schemeClr val="accent1"/>
          </a:fillRef>
          <a:effectRef idx="1">
            <a:schemeClr val="accent1"/>
          </a:effectRef>
          <a:fontRef idx="minor">
            <a:schemeClr val="tx1"/>
          </a:fontRef>
        </p:style>
      </p:cxnSp>
      <p:sp>
        <p:nvSpPr>
          <p:cNvPr id="33" name="ZoneTexte 32">
            <a:extLst>
              <a:ext uri="{FF2B5EF4-FFF2-40B4-BE49-F238E27FC236}">
                <a16:creationId xmlns:a16="http://schemas.microsoft.com/office/drawing/2014/main" id="{D9F662A3-AD91-78B1-8FDE-AAF9BA814DB9}"/>
              </a:ext>
            </a:extLst>
          </p:cNvPr>
          <p:cNvSpPr txBox="1"/>
          <p:nvPr/>
        </p:nvSpPr>
        <p:spPr>
          <a:xfrm>
            <a:off x="2459616" y="4847850"/>
            <a:ext cx="1039446" cy="375487"/>
          </a:xfrm>
          <a:prstGeom prst="rect">
            <a:avLst/>
          </a:prstGeom>
          <a:solidFill>
            <a:schemeClr val="bg1">
              <a:lumMod val="95000"/>
            </a:schemeClr>
          </a:solidFill>
          <a:ln w="12700">
            <a:solidFill>
              <a:schemeClr val="dk1"/>
            </a:solidFill>
          </a:ln>
        </p:spPr>
        <p:style>
          <a:lnRef idx="2">
            <a:schemeClr val="dk1"/>
          </a:lnRef>
          <a:fillRef idx="1">
            <a:schemeClr val="lt1"/>
          </a:fillRef>
          <a:effectRef idx="0">
            <a:schemeClr val="dk1"/>
          </a:effectRef>
          <a:fontRef idx="minor">
            <a:schemeClr val="dk1"/>
          </a:fontRef>
        </p:style>
        <p:txBody>
          <a:bodyPr wrap="square" tIns="36576"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Row source </a:t>
            </a:r>
            <a:r>
              <a:rPr lang="en-US" sz="950" noProof="1">
                <a:solidFill>
                  <a:prstClr val="black"/>
                </a:solidFill>
                <a:latin typeface="Bahnschrift" panose="020B0502040204020203" pitchFamily="34" charset="0"/>
              </a:rPr>
              <a:t>g</a:t>
            </a: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eneration</a:t>
            </a:r>
          </a:p>
        </p:txBody>
      </p:sp>
      <p:sp>
        <p:nvSpPr>
          <p:cNvPr id="28" name="ZoneTexte 27">
            <a:extLst>
              <a:ext uri="{FF2B5EF4-FFF2-40B4-BE49-F238E27FC236}">
                <a16:creationId xmlns:a16="http://schemas.microsoft.com/office/drawing/2014/main" id="{F50A6A37-0906-D08F-745F-BAC70E6C7B23}"/>
              </a:ext>
            </a:extLst>
          </p:cNvPr>
          <p:cNvSpPr txBox="1"/>
          <p:nvPr/>
        </p:nvSpPr>
        <p:spPr>
          <a:xfrm>
            <a:off x="2452075" y="1805229"/>
            <a:ext cx="1039446" cy="247760"/>
          </a:xfrm>
          <a:prstGeom prst="rect">
            <a:avLst/>
          </a:prstGeom>
          <a:solidFill>
            <a:schemeClr val="bg1">
              <a:lumMod val="95000"/>
            </a:schemeClr>
          </a:solidFill>
          <a:ln w="12700">
            <a:solidFill>
              <a:schemeClr val="dk1"/>
            </a:solidFill>
          </a:ln>
        </p:spPr>
        <p:style>
          <a:lnRef idx="2">
            <a:schemeClr val="dk1"/>
          </a:lnRef>
          <a:fillRef idx="1">
            <a:schemeClr val="lt1"/>
          </a:fillRef>
          <a:effectRef idx="0">
            <a:schemeClr val="dk1"/>
          </a:effectRef>
          <a:fontRef idx="minor">
            <a:schemeClr val="dk1"/>
          </a:fontRef>
        </p:style>
        <p:txBody>
          <a:bodyPr wrap="square" tIns="45720" bIns="54864"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Semantic check</a:t>
            </a:r>
          </a:p>
        </p:txBody>
      </p:sp>
      <p:sp>
        <p:nvSpPr>
          <p:cNvPr id="65" name="ZoneTexte 64">
            <a:extLst>
              <a:ext uri="{FF2B5EF4-FFF2-40B4-BE49-F238E27FC236}">
                <a16:creationId xmlns:a16="http://schemas.microsoft.com/office/drawing/2014/main" id="{08FBFCD0-4FCD-73F6-8E6B-5998057ABF70}"/>
              </a:ext>
            </a:extLst>
          </p:cNvPr>
          <p:cNvSpPr txBox="1"/>
          <p:nvPr/>
        </p:nvSpPr>
        <p:spPr>
          <a:xfrm>
            <a:off x="1343837" y="3172687"/>
            <a:ext cx="816027" cy="16927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n-ea"/>
                <a:cs typeface="+mn-cs"/>
              </a:rPr>
              <a:t>Optimization</a:t>
            </a:r>
            <a:endParaRPr kumimoji="0" lang="en-US" sz="105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n-ea"/>
              <a:cs typeface="+mn-cs"/>
            </a:endParaRPr>
          </a:p>
        </p:txBody>
      </p:sp>
      <p:sp>
        <p:nvSpPr>
          <p:cNvPr id="67" name="ZoneTexte 66">
            <a:extLst>
              <a:ext uri="{FF2B5EF4-FFF2-40B4-BE49-F238E27FC236}">
                <a16:creationId xmlns:a16="http://schemas.microsoft.com/office/drawing/2014/main" id="{6E0BAD73-7DE6-6E7B-6BF1-4024BF03694E}"/>
              </a:ext>
            </a:extLst>
          </p:cNvPr>
          <p:cNvSpPr txBox="1"/>
          <p:nvPr/>
        </p:nvSpPr>
        <p:spPr>
          <a:xfrm>
            <a:off x="1346827" y="1111491"/>
            <a:ext cx="514376" cy="169277"/>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n-ea"/>
                <a:cs typeface="+mn-cs"/>
              </a:rPr>
              <a:t>Parsing</a:t>
            </a:r>
            <a:endParaRPr kumimoji="0" lang="en-US" sz="105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n-ea"/>
              <a:cs typeface="+mn-cs"/>
            </a:endParaRPr>
          </a:p>
        </p:txBody>
      </p:sp>
      <p:cxnSp>
        <p:nvCxnSpPr>
          <p:cNvPr id="75" name="Connecteur : en angle 74">
            <a:extLst>
              <a:ext uri="{FF2B5EF4-FFF2-40B4-BE49-F238E27FC236}">
                <a16:creationId xmlns:a16="http://schemas.microsoft.com/office/drawing/2014/main" id="{A0DF04D3-6990-8454-1A1D-2F1DBABC1092}"/>
              </a:ext>
            </a:extLst>
          </p:cNvPr>
          <p:cNvCxnSpPr>
            <a:cxnSpLocks/>
            <a:stCxn id="11" idx="1"/>
            <a:endCxn id="34" idx="1"/>
          </p:cNvCxnSpPr>
          <p:nvPr/>
        </p:nvCxnSpPr>
        <p:spPr>
          <a:xfrm rot="10800000" flipV="1">
            <a:off x="2452076" y="2528333"/>
            <a:ext cx="12700" cy="3220803"/>
          </a:xfrm>
          <a:prstGeom prst="bentConnector3">
            <a:avLst>
              <a:gd name="adj1" fmla="val 11900000"/>
            </a:avLst>
          </a:prstGeom>
          <a:ln w="34925">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 name="ZoneTexte 10">
            <a:extLst>
              <a:ext uri="{FF2B5EF4-FFF2-40B4-BE49-F238E27FC236}">
                <a16:creationId xmlns:a16="http://schemas.microsoft.com/office/drawing/2014/main" id="{7882B484-6B6A-8382-92DC-51338AE99D9D}"/>
              </a:ext>
            </a:extLst>
          </p:cNvPr>
          <p:cNvSpPr txBox="1"/>
          <p:nvPr/>
        </p:nvSpPr>
        <p:spPr>
          <a:xfrm>
            <a:off x="2452076" y="2340590"/>
            <a:ext cx="1039446" cy="375487"/>
          </a:xfrm>
          <a:prstGeom prst="rect">
            <a:avLst/>
          </a:prstGeom>
          <a:solidFill>
            <a:schemeClr val="bg1">
              <a:lumMod val="95000"/>
            </a:schemeClr>
          </a:solidFill>
          <a:ln w="12700">
            <a:solidFill>
              <a:schemeClr val="dk1"/>
            </a:solidFill>
          </a:ln>
        </p:spPr>
        <p:style>
          <a:lnRef idx="2">
            <a:schemeClr val="dk1"/>
          </a:lnRef>
          <a:fillRef idx="1">
            <a:schemeClr val="lt1"/>
          </a:fillRef>
          <a:effectRef idx="0">
            <a:schemeClr val="dk1"/>
          </a:effectRef>
          <a:fontRef idx="minor">
            <a:schemeClr val="dk1"/>
          </a:fontRef>
        </p:style>
        <p:txBody>
          <a:bodyPr wrap="square" tIns="36576"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Shared pool </a:t>
            </a:r>
            <a:r>
              <a:rPr lang="en-US" sz="950" noProof="1">
                <a:solidFill>
                  <a:prstClr val="black"/>
                </a:solidFill>
                <a:latin typeface="Bahnschrift" panose="020B0502040204020203" pitchFamily="34" charset="0"/>
              </a:rPr>
              <a:t>c</a:t>
            </a:r>
            <a:r>
              <a:rPr kumimoji="0" lang="en-US" sz="95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heck</a:t>
            </a:r>
          </a:p>
        </p:txBody>
      </p:sp>
      <p:sp>
        <p:nvSpPr>
          <p:cNvPr id="82" name="ZoneTexte 81">
            <a:extLst>
              <a:ext uri="{FF2B5EF4-FFF2-40B4-BE49-F238E27FC236}">
                <a16:creationId xmlns:a16="http://schemas.microsoft.com/office/drawing/2014/main" id="{0E6B9162-A089-7036-58A1-85A59C0E5DBD}"/>
              </a:ext>
            </a:extLst>
          </p:cNvPr>
          <p:cNvSpPr txBox="1"/>
          <p:nvPr/>
        </p:nvSpPr>
        <p:spPr>
          <a:xfrm>
            <a:off x="1736274" y="2349222"/>
            <a:ext cx="554658" cy="138499"/>
          </a:xfrm>
          <a:prstGeom prst="rect">
            <a:avLst/>
          </a:prstGeom>
          <a:solidFill>
            <a:schemeClr val="bg1"/>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SemiLight" panose="020B0502040204020203" pitchFamily="34" charset="0"/>
                <a:ea typeface="+mn-ea"/>
                <a:cs typeface="+mn-cs"/>
              </a:rPr>
              <a:t>Soft parse</a:t>
            </a:r>
          </a:p>
        </p:txBody>
      </p:sp>
      <p:sp>
        <p:nvSpPr>
          <p:cNvPr id="83" name="ZoneTexte 82">
            <a:extLst>
              <a:ext uri="{FF2B5EF4-FFF2-40B4-BE49-F238E27FC236}">
                <a16:creationId xmlns:a16="http://schemas.microsoft.com/office/drawing/2014/main" id="{7CF59742-774B-6738-C953-6C6C7F157151}"/>
              </a:ext>
            </a:extLst>
          </p:cNvPr>
          <p:cNvSpPr txBox="1"/>
          <p:nvPr/>
        </p:nvSpPr>
        <p:spPr>
          <a:xfrm>
            <a:off x="3046915" y="2934755"/>
            <a:ext cx="672598" cy="138499"/>
          </a:xfrm>
          <a:prstGeom prst="rect">
            <a:avLst/>
          </a:prstGeom>
          <a:solidFill>
            <a:schemeClr val="bg1"/>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SemiLight" panose="020B0502040204020203" pitchFamily="34" charset="0"/>
                <a:ea typeface="+mn-ea"/>
                <a:cs typeface="+mn-cs"/>
              </a:rPr>
              <a:t>Hard parse</a:t>
            </a:r>
          </a:p>
        </p:txBody>
      </p:sp>
      <p:sp>
        <p:nvSpPr>
          <p:cNvPr id="88" name="ZoneTexte 87">
            <a:extLst>
              <a:ext uri="{FF2B5EF4-FFF2-40B4-BE49-F238E27FC236}">
                <a16:creationId xmlns:a16="http://schemas.microsoft.com/office/drawing/2014/main" id="{2EEF4584-2A7C-8B88-AC71-4A4284ECDEEA}"/>
              </a:ext>
            </a:extLst>
          </p:cNvPr>
          <p:cNvSpPr txBox="1"/>
          <p:nvPr/>
        </p:nvSpPr>
        <p:spPr>
          <a:xfrm>
            <a:off x="1468328" y="3395108"/>
            <a:ext cx="890347" cy="270843"/>
          </a:xfrm>
          <a:prstGeom prst="rect">
            <a:avLst/>
          </a:prstGeom>
          <a:solidFill>
            <a:schemeClr val="bg1"/>
          </a:solidFill>
        </p:spPr>
        <p:txBody>
          <a:bodyPr wrap="square" lIns="0" tIns="0" rIns="0" bIns="9144"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SQL query </a:t>
            </a:r>
            <a:r>
              <a:rPr lang="en-US" sz="850" noProof="1">
                <a:solidFill>
                  <a:prstClr val="black"/>
                </a:solidFill>
                <a:latin typeface="Bahnschrift SemiLight" panose="020B0502040204020203" pitchFamily="34" charset="0"/>
              </a:rPr>
              <a:t>t</a:t>
            </a:r>
            <a: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ransformations</a:t>
            </a:r>
          </a:p>
        </p:txBody>
      </p:sp>
      <p:sp>
        <p:nvSpPr>
          <p:cNvPr id="90" name="ZoneTexte 89">
            <a:extLst>
              <a:ext uri="{FF2B5EF4-FFF2-40B4-BE49-F238E27FC236}">
                <a16:creationId xmlns:a16="http://schemas.microsoft.com/office/drawing/2014/main" id="{B1DBC8A8-172E-AF1C-15EE-2A6A9A70A471}"/>
              </a:ext>
            </a:extLst>
          </p:cNvPr>
          <p:cNvSpPr txBox="1"/>
          <p:nvPr/>
        </p:nvSpPr>
        <p:spPr>
          <a:xfrm>
            <a:off x="1522805" y="4011249"/>
            <a:ext cx="840930" cy="401648"/>
          </a:xfrm>
          <a:prstGeom prst="rect">
            <a:avLst/>
          </a:prstGeom>
          <a:solidFill>
            <a:schemeClr val="bg1"/>
          </a:solidFill>
        </p:spPr>
        <p:txBody>
          <a:bodyPr wrap="square" lIns="0" tIns="0" rIns="0" bIns="9144"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Generation</a:t>
            </a:r>
            <a:b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br>
            <a: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of multiple</a:t>
            </a:r>
            <a:b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br>
            <a: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execution </a:t>
            </a:r>
            <a:r>
              <a:rPr lang="en-US" sz="850" noProof="1">
                <a:solidFill>
                  <a:prstClr val="black"/>
                </a:solidFill>
                <a:latin typeface="Bahnschrift SemiLight" panose="020B0502040204020203" pitchFamily="34" charset="0"/>
              </a:rPr>
              <a:t>p</a:t>
            </a:r>
            <a: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lans</a:t>
            </a:r>
          </a:p>
        </p:txBody>
      </p:sp>
      <p:sp>
        <p:nvSpPr>
          <p:cNvPr id="91" name="ZoneTexte 90">
            <a:extLst>
              <a:ext uri="{FF2B5EF4-FFF2-40B4-BE49-F238E27FC236}">
                <a16:creationId xmlns:a16="http://schemas.microsoft.com/office/drawing/2014/main" id="{B88CC570-D4BE-A90C-CCD4-3237BEBFD1A1}"/>
              </a:ext>
            </a:extLst>
          </p:cNvPr>
          <p:cNvSpPr txBox="1"/>
          <p:nvPr/>
        </p:nvSpPr>
        <p:spPr>
          <a:xfrm>
            <a:off x="1511889" y="4903070"/>
            <a:ext cx="840930" cy="270843"/>
          </a:xfrm>
          <a:prstGeom prst="rect">
            <a:avLst/>
          </a:prstGeom>
          <a:solidFill>
            <a:schemeClr val="bg1"/>
          </a:solidFill>
        </p:spPr>
        <p:txBody>
          <a:bodyPr wrap="square" lIns="0" tIns="0" rIns="0" bIns="9144"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Generation of query </a:t>
            </a:r>
            <a:r>
              <a:rPr lang="en-US" sz="850" noProof="1">
                <a:solidFill>
                  <a:prstClr val="black"/>
                </a:solidFill>
                <a:latin typeface="Bahnschrift SemiLight" panose="020B0502040204020203" pitchFamily="34" charset="0"/>
              </a:rPr>
              <a:t>p</a:t>
            </a:r>
            <a: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lan</a:t>
            </a:r>
          </a:p>
        </p:txBody>
      </p:sp>
      <p:cxnSp>
        <p:nvCxnSpPr>
          <p:cNvPr id="93" name="Connecteur : en angle 92">
            <a:extLst>
              <a:ext uri="{FF2B5EF4-FFF2-40B4-BE49-F238E27FC236}">
                <a16:creationId xmlns:a16="http://schemas.microsoft.com/office/drawing/2014/main" id="{EBD31E18-BE63-920F-B8B0-33A0A58C1FC4}"/>
              </a:ext>
            </a:extLst>
          </p:cNvPr>
          <p:cNvCxnSpPr>
            <a:cxnSpLocks/>
            <a:stCxn id="11" idx="3"/>
          </p:cNvCxnSpPr>
          <p:nvPr/>
        </p:nvCxnSpPr>
        <p:spPr>
          <a:xfrm>
            <a:off x="3491522" y="2528334"/>
            <a:ext cx="2840882" cy="2545993"/>
          </a:xfrm>
          <a:prstGeom prst="bentConnector3">
            <a:avLst>
              <a:gd name="adj1" fmla="val 81919"/>
            </a:avLst>
          </a:prstGeom>
          <a:ln w="31750">
            <a:solidFill>
              <a:schemeClr val="accent6">
                <a:lumMod val="75000"/>
                <a:alpha val="70000"/>
              </a:schemeClr>
            </a:solidFill>
            <a:prstDash val="sysDot"/>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00" name="Connecteur : en angle 99">
            <a:extLst>
              <a:ext uri="{FF2B5EF4-FFF2-40B4-BE49-F238E27FC236}">
                <a16:creationId xmlns:a16="http://schemas.microsoft.com/office/drawing/2014/main" id="{CBD1906E-F19A-93C4-401A-4ED8AB8D9320}"/>
              </a:ext>
            </a:extLst>
          </p:cNvPr>
          <p:cNvCxnSpPr>
            <a:cxnSpLocks/>
            <a:stCxn id="32" idx="3"/>
          </p:cNvCxnSpPr>
          <p:nvPr/>
        </p:nvCxnSpPr>
        <p:spPr>
          <a:xfrm>
            <a:off x="4915682" y="4216783"/>
            <a:ext cx="1598306" cy="1015274"/>
          </a:xfrm>
          <a:prstGeom prst="bentConnector3">
            <a:avLst>
              <a:gd name="adj1" fmla="val 40465"/>
            </a:avLst>
          </a:prstGeom>
          <a:ln w="31750">
            <a:solidFill>
              <a:schemeClr val="accent6">
                <a:lumMod val="75000"/>
                <a:alpha val="70000"/>
              </a:schemeClr>
            </a:solidFill>
            <a:prstDash val="sysDot"/>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B2E1557D-B561-9D37-1F16-5B5AAC1F3FE2}"/>
              </a:ext>
            </a:extLst>
          </p:cNvPr>
          <p:cNvSpPr/>
          <p:nvPr/>
        </p:nvSpPr>
        <p:spPr>
          <a:xfrm>
            <a:off x="6350662" y="5022556"/>
            <a:ext cx="1195387" cy="634024"/>
          </a:xfrm>
          <a:prstGeom prst="rect">
            <a:avLst/>
          </a:prstGeom>
          <a:solidFill>
            <a:schemeClr val="accent1">
              <a:lumMod val="20000"/>
              <a:lumOff val="80000"/>
            </a:schemeClr>
          </a:solidFill>
          <a:ln w="15875">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7" name="ZoneTexte 26">
            <a:extLst>
              <a:ext uri="{FF2B5EF4-FFF2-40B4-BE49-F238E27FC236}">
                <a16:creationId xmlns:a16="http://schemas.microsoft.com/office/drawing/2014/main" id="{D3271B7B-5CE5-9D47-0F26-51A7DBC61EA9}"/>
              </a:ext>
            </a:extLst>
          </p:cNvPr>
          <p:cNvSpPr txBox="1"/>
          <p:nvPr/>
        </p:nvSpPr>
        <p:spPr>
          <a:xfrm>
            <a:off x="6391935" y="5076584"/>
            <a:ext cx="930277" cy="184666"/>
          </a:xfrm>
          <a:prstGeom prst="rect">
            <a:avLst/>
          </a:prstGeom>
          <a:solidFill>
            <a:srgbClr val="FFFF00"/>
          </a:solidFill>
        </p:spPr>
        <p:txBody>
          <a:bodyPr wrap="square" lIns="18288" tIns="18288" rIns="18288" bIns="27432"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Shared SQL area</a:t>
            </a:r>
          </a:p>
        </p:txBody>
      </p:sp>
      <p:cxnSp>
        <p:nvCxnSpPr>
          <p:cNvPr id="103" name="Connecteur : en angle 102">
            <a:extLst>
              <a:ext uri="{FF2B5EF4-FFF2-40B4-BE49-F238E27FC236}">
                <a16:creationId xmlns:a16="http://schemas.microsoft.com/office/drawing/2014/main" id="{5339C20C-89E7-C706-DAD2-20FBB24BCB1A}"/>
              </a:ext>
            </a:extLst>
          </p:cNvPr>
          <p:cNvCxnSpPr>
            <a:cxnSpLocks/>
            <a:stCxn id="33" idx="3"/>
          </p:cNvCxnSpPr>
          <p:nvPr/>
        </p:nvCxnSpPr>
        <p:spPr>
          <a:xfrm>
            <a:off x="3499062" y="5035594"/>
            <a:ext cx="2833341" cy="342848"/>
          </a:xfrm>
          <a:prstGeom prst="bentConnector3">
            <a:avLst>
              <a:gd name="adj1" fmla="val 44890"/>
            </a:avLst>
          </a:prstGeom>
          <a:ln w="31750">
            <a:solidFill>
              <a:schemeClr val="accent6">
                <a:lumMod val="75000"/>
                <a:alpha val="70000"/>
              </a:schemeClr>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9" name="Connecteur : en angle 108">
            <a:extLst>
              <a:ext uri="{FF2B5EF4-FFF2-40B4-BE49-F238E27FC236}">
                <a16:creationId xmlns:a16="http://schemas.microsoft.com/office/drawing/2014/main" id="{B0A013E4-4332-36BB-9369-B0ECB4ECE9AC}"/>
              </a:ext>
            </a:extLst>
          </p:cNvPr>
          <p:cNvCxnSpPr>
            <a:cxnSpLocks/>
            <a:stCxn id="34" idx="3"/>
          </p:cNvCxnSpPr>
          <p:nvPr/>
        </p:nvCxnSpPr>
        <p:spPr>
          <a:xfrm flipV="1">
            <a:off x="3491522" y="5532547"/>
            <a:ext cx="2840881" cy="216590"/>
          </a:xfrm>
          <a:prstGeom prst="bentConnector3">
            <a:avLst>
              <a:gd name="adj1" fmla="val 72531"/>
            </a:avLst>
          </a:prstGeom>
          <a:ln w="31750">
            <a:solidFill>
              <a:schemeClr val="accent6">
                <a:lumMod val="75000"/>
                <a:alpha val="70000"/>
              </a:schemeClr>
            </a:solidFill>
            <a:prstDash val="sysDot"/>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7" name="ZoneTexte 116">
            <a:extLst>
              <a:ext uri="{FF2B5EF4-FFF2-40B4-BE49-F238E27FC236}">
                <a16:creationId xmlns:a16="http://schemas.microsoft.com/office/drawing/2014/main" id="{418BC355-EC4D-F9C8-FD17-DC2BC101FE28}"/>
              </a:ext>
            </a:extLst>
          </p:cNvPr>
          <p:cNvSpPr txBox="1"/>
          <p:nvPr/>
        </p:nvSpPr>
        <p:spPr>
          <a:xfrm>
            <a:off x="3649176" y="5555019"/>
            <a:ext cx="1101775" cy="138499"/>
          </a:xfrm>
          <a:prstGeom prst="rect">
            <a:avLst/>
          </a:prstGeom>
          <a:solidFill>
            <a:schemeClr val="bg1"/>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Cardinality feedback</a:t>
            </a:r>
          </a:p>
        </p:txBody>
      </p:sp>
      <p:sp>
        <p:nvSpPr>
          <p:cNvPr id="118" name="ZoneTexte 117">
            <a:extLst>
              <a:ext uri="{FF2B5EF4-FFF2-40B4-BE49-F238E27FC236}">
                <a16:creationId xmlns:a16="http://schemas.microsoft.com/office/drawing/2014/main" id="{B3D35E78-0A8A-8FC7-1197-D1C692EC60F2}"/>
              </a:ext>
            </a:extLst>
          </p:cNvPr>
          <p:cNvSpPr txBox="1"/>
          <p:nvPr/>
        </p:nvSpPr>
        <p:spPr>
          <a:xfrm>
            <a:off x="5132602" y="4668482"/>
            <a:ext cx="601499" cy="276999"/>
          </a:xfrm>
          <a:prstGeom prst="rect">
            <a:avLst/>
          </a:prstGeom>
          <a:solidFill>
            <a:schemeClr val="bg1"/>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Cardinality</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900" noProof="1">
                <a:solidFill>
                  <a:prstClr val="black"/>
                </a:solidFill>
                <a:latin typeface="Bahnschrift SemiLight" panose="020B0502040204020203" pitchFamily="34" charset="0"/>
              </a:rPr>
              <a:t>f</a:t>
            </a: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eedback</a:t>
            </a:r>
          </a:p>
        </p:txBody>
      </p:sp>
      <p:sp>
        <p:nvSpPr>
          <p:cNvPr id="120" name="ZoneTexte 119">
            <a:extLst>
              <a:ext uri="{FF2B5EF4-FFF2-40B4-BE49-F238E27FC236}">
                <a16:creationId xmlns:a16="http://schemas.microsoft.com/office/drawing/2014/main" id="{11BFA786-84CD-205C-8721-F503D5D65DFB}"/>
              </a:ext>
            </a:extLst>
          </p:cNvPr>
          <p:cNvSpPr txBox="1"/>
          <p:nvPr/>
        </p:nvSpPr>
        <p:spPr>
          <a:xfrm>
            <a:off x="4267424" y="1114326"/>
            <a:ext cx="1839131" cy="1139286"/>
          </a:xfrm>
          <a:prstGeom prst="rect">
            <a:avLst/>
          </a:prstGeom>
          <a:solidFill>
            <a:schemeClr val="bg1">
              <a:lumMod val="95000"/>
            </a:schemeClr>
          </a:solidFill>
        </p:spPr>
        <p:txBody>
          <a:bodyPr wrap="square" lIns="64008" tIns="36576" rIns="91440" bIns="4572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sng" strike="noStrike" kern="1200" cap="none" spc="0" normalizeH="0" baseline="0" noProof="1">
                <a:ln>
                  <a:noFill/>
                </a:ln>
                <a:solidFill>
                  <a:prstClr val="black"/>
                </a:solidFill>
                <a:effectLst/>
                <a:uLnTx/>
                <a:uFillTx/>
                <a:latin typeface="Bahnschrift" panose="020B0502040204020203" pitchFamily="34" charset="0"/>
                <a:ea typeface="+mn-ea"/>
                <a:cs typeface="+mn-cs"/>
              </a:rPr>
              <a:t>Data dictionary</a:t>
            </a:r>
          </a:p>
          <a:p>
            <a:pPr marL="171450" marR="0" lvl="0" indent="-171450" algn="l" defTabSz="4572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System statistics</a:t>
            </a:r>
          </a:p>
          <a:p>
            <a:pPr marL="171450" marR="0" lvl="0" indent="-171450" algn="l" defTabSz="457200" rtl="0" eaLnBrk="1" fontAlgn="auto" latinLnBrk="0" hangingPunct="1">
              <a:lnSpc>
                <a:spcPct val="100000"/>
              </a:lnSpc>
              <a:spcBef>
                <a:spcPts val="200"/>
              </a:spcBef>
              <a:spcAft>
                <a:spcPts val="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Object statistics</a:t>
            </a:r>
          </a:p>
          <a:p>
            <a:pPr marL="171450" marR="0" lvl="0" indent="-171450" algn="l" defTabSz="457200" rtl="0" eaLnBrk="1" fontAlgn="auto" latinLnBrk="0" hangingPunct="1">
              <a:lnSpc>
                <a:spcPct val="100000"/>
              </a:lnSpc>
              <a:spcBef>
                <a:spcPts val="200"/>
              </a:spcBef>
              <a:spcAft>
                <a:spcPts val="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Physical model, constraints</a:t>
            </a:r>
          </a:p>
          <a:p>
            <a:pPr marL="171450" marR="0" lvl="0" indent="-171450" algn="l" defTabSz="457200"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SQL controls</a:t>
            </a:r>
            <a:b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b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(SQL </a:t>
            </a:r>
            <a:r>
              <a:rPr lang="en-US" sz="900" noProof="1">
                <a:solidFill>
                  <a:prstClr val="black"/>
                </a:solidFill>
                <a:latin typeface="Bahnschrift SemiLight" panose="020B0502040204020203" pitchFamily="34" charset="0"/>
              </a:rPr>
              <a:t>P</a:t>
            </a: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rofiles,</a:t>
            </a:r>
            <a:b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b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SQL Plan </a:t>
            </a:r>
            <a:r>
              <a:rPr lang="en-US" sz="900" noProof="1">
                <a:solidFill>
                  <a:prstClr val="black"/>
                </a:solidFill>
                <a:latin typeface="Bahnschrift SemiLight" panose="020B0502040204020203" pitchFamily="34" charset="0"/>
              </a:rPr>
              <a:t>B</a:t>
            </a: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aselines…)</a:t>
            </a:r>
          </a:p>
        </p:txBody>
      </p:sp>
      <p:sp>
        <p:nvSpPr>
          <p:cNvPr id="121" name="ZoneTexte 120">
            <a:extLst>
              <a:ext uri="{FF2B5EF4-FFF2-40B4-BE49-F238E27FC236}">
                <a16:creationId xmlns:a16="http://schemas.microsoft.com/office/drawing/2014/main" id="{394CA41A-503D-1E37-BFD3-BC16042D6773}"/>
              </a:ext>
            </a:extLst>
          </p:cNvPr>
          <p:cNvSpPr txBox="1"/>
          <p:nvPr/>
        </p:nvSpPr>
        <p:spPr>
          <a:xfrm>
            <a:off x="6106555" y="3061570"/>
            <a:ext cx="1530565" cy="837665"/>
          </a:xfrm>
          <a:prstGeom prst="rect">
            <a:avLst/>
          </a:prstGeom>
          <a:solidFill>
            <a:schemeClr val="bg1">
              <a:lumMod val="95000"/>
            </a:schemeClr>
          </a:solidFill>
        </p:spPr>
        <p:txBody>
          <a:bodyPr wrap="square" lIns="64008" tIns="36576" rIns="91440" bIns="4572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sng" strike="noStrike" kern="1200" cap="none" spc="0" normalizeH="0" baseline="0" noProof="1">
                <a:ln>
                  <a:noFill/>
                </a:ln>
                <a:solidFill>
                  <a:prstClr val="black"/>
                </a:solidFill>
                <a:effectLst/>
                <a:uLnTx/>
                <a:uFillTx/>
                <a:latin typeface="Bahnschrift" panose="020B0502040204020203" pitchFamily="34" charset="0"/>
                <a:ea typeface="+mn-ea"/>
                <a:cs typeface="+mn-cs"/>
              </a:rPr>
              <a:t>Runtime information</a:t>
            </a:r>
          </a:p>
          <a:p>
            <a:pPr marL="171450" marR="0" lvl="0" indent="-171450" algn="l" defTabSz="457200" rtl="0" eaLnBrk="1" fontAlgn="auto" latinLnBrk="0" hangingPunct="1">
              <a:lnSpc>
                <a:spcPct val="90000"/>
              </a:lnSpc>
              <a:spcBef>
                <a:spcPts val="300"/>
              </a:spcBef>
              <a:spcAft>
                <a:spcPts val="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Execution environment (NLS parameters...)</a:t>
            </a:r>
          </a:p>
          <a:p>
            <a:pPr marL="171450" marR="0" lvl="0" indent="-171450" algn="l" defTabSz="457200" rtl="0" eaLnBrk="1" fontAlgn="auto" latinLnBrk="0" hangingPunct="1">
              <a:lnSpc>
                <a:spcPct val="100000"/>
              </a:lnSpc>
              <a:spcBef>
                <a:spcPts val="200"/>
              </a:spcBef>
              <a:spcAft>
                <a:spcPts val="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Bind variables</a:t>
            </a:r>
          </a:p>
          <a:p>
            <a:pPr marL="171450" marR="0" lvl="0" indent="-171450" algn="l" defTabSz="457200" rtl="0" eaLnBrk="1" fontAlgn="auto" latinLnBrk="0" hangingPunct="1">
              <a:lnSpc>
                <a:spcPct val="100000"/>
              </a:lnSpc>
              <a:spcBef>
                <a:spcPts val="200"/>
              </a:spcBef>
              <a:spcAft>
                <a:spcPts val="0"/>
              </a:spcAft>
              <a:buClrTx/>
              <a:buSzTx/>
              <a:buFont typeface="Arial" panose="020B0604020202020204" pitchFamily="34" charset="0"/>
              <a:buChar char="•"/>
              <a:tabLst/>
              <a:defRPr/>
            </a:pPr>
            <a:r>
              <a:rPr kumimoji="0" lang="en-US" sz="90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Dynamic sampling</a:t>
            </a:r>
          </a:p>
        </p:txBody>
      </p:sp>
      <p:sp>
        <p:nvSpPr>
          <p:cNvPr id="124" name="ZoneTexte 123">
            <a:extLst>
              <a:ext uri="{FF2B5EF4-FFF2-40B4-BE49-F238E27FC236}">
                <a16:creationId xmlns:a16="http://schemas.microsoft.com/office/drawing/2014/main" id="{9024B20B-33C5-1795-C6E0-1F01182A9A75}"/>
              </a:ext>
            </a:extLst>
          </p:cNvPr>
          <p:cNvSpPr txBox="1"/>
          <p:nvPr/>
        </p:nvSpPr>
        <p:spPr>
          <a:xfrm>
            <a:off x="3046915" y="3764720"/>
            <a:ext cx="1039444" cy="130805"/>
          </a:xfrm>
          <a:prstGeom prst="rect">
            <a:avLst/>
          </a:prstGeom>
          <a:solidFill>
            <a:schemeClr val="bg1"/>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50" b="0" i="0" u="none" strike="noStrike" kern="1200" cap="none" spc="0" normalizeH="0" baseline="0" noProof="1">
                <a:ln>
                  <a:noFill/>
                </a:ln>
                <a:solidFill>
                  <a:prstClr val="black"/>
                </a:solidFill>
                <a:effectLst/>
                <a:uLnTx/>
                <a:uFillTx/>
                <a:latin typeface="Bahnschrift SemiLight" panose="020B0502040204020203" pitchFamily="34" charset="0"/>
                <a:ea typeface="+mn-ea"/>
                <a:cs typeface="+mn-cs"/>
              </a:rPr>
              <a:t>Transformed query</a:t>
            </a:r>
          </a:p>
        </p:txBody>
      </p:sp>
      <p:sp>
        <p:nvSpPr>
          <p:cNvPr id="2" name="Ellipse 1">
            <a:extLst>
              <a:ext uri="{FF2B5EF4-FFF2-40B4-BE49-F238E27FC236}">
                <a16:creationId xmlns:a16="http://schemas.microsoft.com/office/drawing/2014/main" id="{C8F93C28-83E7-0C6F-AF67-80AF8F741E6A}"/>
              </a:ext>
            </a:extLst>
          </p:cNvPr>
          <p:cNvSpPr/>
          <p:nvPr/>
        </p:nvSpPr>
        <p:spPr>
          <a:xfrm>
            <a:off x="2452075" y="629854"/>
            <a:ext cx="1039447" cy="311029"/>
          </a:xfrm>
          <a:prstGeom prst="ellipse">
            <a:avLst/>
          </a:prstGeom>
          <a:solidFill>
            <a:srgbClr val="FFFFCC"/>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9" name="ZoneTexte 8">
            <a:extLst>
              <a:ext uri="{FF2B5EF4-FFF2-40B4-BE49-F238E27FC236}">
                <a16:creationId xmlns:a16="http://schemas.microsoft.com/office/drawing/2014/main" id="{715C871C-960F-4593-7C01-6A5D191B73A5}"/>
              </a:ext>
            </a:extLst>
          </p:cNvPr>
          <p:cNvSpPr txBox="1"/>
          <p:nvPr/>
        </p:nvSpPr>
        <p:spPr>
          <a:xfrm>
            <a:off x="2455252" y="685276"/>
            <a:ext cx="1039446" cy="190821"/>
          </a:xfrm>
          <a:prstGeom prst="rect">
            <a:avLst/>
          </a:prstGeom>
          <a:noFill/>
        </p:spPr>
        <p:txBody>
          <a:bodyPr wrap="square" tIns="18288" bIns="18288"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1">
                <a:ln>
                  <a:noFill/>
                </a:ln>
                <a:solidFill>
                  <a:prstClr val="black"/>
                </a:solidFill>
                <a:effectLst/>
                <a:uLnTx/>
                <a:uFillTx/>
                <a:latin typeface="Bahnschrift" panose="020B0502040204020203" pitchFamily="34" charset="0"/>
                <a:ea typeface="+mn-ea"/>
                <a:cs typeface="+mn-cs"/>
              </a:rPr>
              <a:t>SQL statement</a:t>
            </a:r>
          </a:p>
        </p:txBody>
      </p:sp>
    </p:spTree>
    <p:extLst>
      <p:ext uri="{BB962C8B-B14F-4D97-AF65-F5344CB8AC3E}">
        <p14:creationId xmlns:p14="http://schemas.microsoft.com/office/powerpoint/2010/main" val="219836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 name="Connecteur droit 118">
            <a:extLst>
              <a:ext uri="{FF2B5EF4-FFF2-40B4-BE49-F238E27FC236}">
                <a16:creationId xmlns:a16="http://schemas.microsoft.com/office/drawing/2014/main" id="{6B2D994C-863C-C760-6C53-F11B7B5F6BEF}"/>
              </a:ext>
            </a:extLst>
          </p:cNvPr>
          <p:cNvCxnSpPr>
            <a:cxnSpLocks/>
          </p:cNvCxnSpPr>
          <p:nvPr/>
        </p:nvCxnSpPr>
        <p:spPr>
          <a:xfrm>
            <a:off x="4602274" y="1969567"/>
            <a:ext cx="1954755" cy="1220935"/>
          </a:xfrm>
          <a:prstGeom prst="line">
            <a:avLst/>
          </a:prstGeom>
          <a:ln w="3810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13" name="Connecteur droit 112">
            <a:extLst>
              <a:ext uri="{FF2B5EF4-FFF2-40B4-BE49-F238E27FC236}">
                <a16:creationId xmlns:a16="http://schemas.microsoft.com/office/drawing/2014/main" id="{47595C56-49DE-BE0E-D6A5-9E8119CE8A71}"/>
              </a:ext>
            </a:extLst>
          </p:cNvPr>
          <p:cNvCxnSpPr>
            <a:cxnSpLocks/>
            <a:stCxn id="17" idx="2"/>
            <a:endCxn id="46" idx="0"/>
          </p:cNvCxnSpPr>
          <p:nvPr/>
        </p:nvCxnSpPr>
        <p:spPr>
          <a:xfrm>
            <a:off x="3476739" y="3800162"/>
            <a:ext cx="0" cy="565650"/>
          </a:xfrm>
          <a:prstGeom prst="line">
            <a:avLst/>
          </a:prstGeom>
          <a:ln w="3810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10" name="Connecteur droit 109">
            <a:extLst>
              <a:ext uri="{FF2B5EF4-FFF2-40B4-BE49-F238E27FC236}">
                <a16:creationId xmlns:a16="http://schemas.microsoft.com/office/drawing/2014/main" id="{380B2B72-E522-D53D-D00C-88EA98896AC8}"/>
              </a:ext>
            </a:extLst>
          </p:cNvPr>
          <p:cNvCxnSpPr>
            <a:cxnSpLocks/>
          </p:cNvCxnSpPr>
          <p:nvPr/>
        </p:nvCxnSpPr>
        <p:spPr>
          <a:xfrm>
            <a:off x="2772258" y="2715236"/>
            <a:ext cx="607105" cy="506667"/>
          </a:xfrm>
          <a:prstGeom prst="line">
            <a:avLst/>
          </a:prstGeom>
          <a:ln w="3810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06" name="Connecteur droit 105">
            <a:extLst>
              <a:ext uri="{FF2B5EF4-FFF2-40B4-BE49-F238E27FC236}">
                <a16:creationId xmlns:a16="http://schemas.microsoft.com/office/drawing/2014/main" id="{AC19D423-7057-E42D-7619-7C5150EC4B9C}"/>
              </a:ext>
            </a:extLst>
          </p:cNvPr>
          <p:cNvCxnSpPr>
            <a:cxnSpLocks/>
          </p:cNvCxnSpPr>
          <p:nvPr/>
        </p:nvCxnSpPr>
        <p:spPr>
          <a:xfrm flipH="1">
            <a:off x="1389041" y="2677586"/>
            <a:ext cx="829787" cy="620080"/>
          </a:xfrm>
          <a:prstGeom prst="line">
            <a:avLst/>
          </a:prstGeom>
          <a:ln w="3810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02" name="Connecteur droit 101">
            <a:extLst>
              <a:ext uri="{FF2B5EF4-FFF2-40B4-BE49-F238E27FC236}">
                <a16:creationId xmlns:a16="http://schemas.microsoft.com/office/drawing/2014/main" id="{2E68C9EC-6CFA-259D-9FF3-A182334C68C9}"/>
              </a:ext>
            </a:extLst>
          </p:cNvPr>
          <p:cNvCxnSpPr>
            <a:cxnSpLocks/>
          </p:cNvCxnSpPr>
          <p:nvPr/>
        </p:nvCxnSpPr>
        <p:spPr>
          <a:xfrm flipH="1">
            <a:off x="2845340" y="1958260"/>
            <a:ext cx="1012825" cy="436564"/>
          </a:xfrm>
          <a:prstGeom prst="line">
            <a:avLst/>
          </a:prstGeom>
          <a:ln w="3810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01" name="Connecteur droit 100">
            <a:extLst>
              <a:ext uri="{FF2B5EF4-FFF2-40B4-BE49-F238E27FC236}">
                <a16:creationId xmlns:a16="http://schemas.microsoft.com/office/drawing/2014/main" id="{ED05DC41-2B54-9137-75AE-183DDAA269EC}"/>
              </a:ext>
            </a:extLst>
          </p:cNvPr>
          <p:cNvCxnSpPr>
            <a:stCxn id="6" idx="2"/>
            <a:endCxn id="13" idx="0"/>
          </p:cNvCxnSpPr>
          <p:nvPr/>
        </p:nvCxnSpPr>
        <p:spPr>
          <a:xfrm flipH="1">
            <a:off x="4181767" y="1211467"/>
            <a:ext cx="1040" cy="316622"/>
          </a:xfrm>
          <a:prstGeom prst="line">
            <a:avLst/>
          </a:prstGeom>
          <a:ln w="3810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3" name="Espace réservé du contenu 2">
            <a:extLst>
              <a:ext uri="{FF2B5EF4-FFF2-40B4-BE49-F238E27FC236}">
                <a16:creationId xmlns:a16="http://schemas.microsoft.com/office/drawing/2014/main" id="{77A29794-0E5F-9336-2A3F-A694C4523670}"/>
              </a:ext>
            </a:extLst>
          </p:cNvPr>
          <p:cNvSpPr>
            <a:spLocks noGrp="1"/>
          </p:cNvSpPr>
          <p:nvPr>
            <p:ph idx="1"/>
          </p:nvPr>
        </p:nvSpPr>
        <p:spPr>
          <a:xfrm>
            <a:off x="354563" y="637503"/>
            <a:ext cx="8453535" cy="5582994"/>
          </a:xfrm>
        </p:spPr>
        <p:txBody>
          <a:bodyPr/>
          <a:lstStyle/>
          <a:p>
            <a:pPr marL="0" indent="0">
              <a:buNone/>
            </a:pPr>
            <a:r>
              <a:rPr lang="fr-FR" dirty="0"/>
              <a:t> </a:t>
            </a:r>
            <a:endParaRPr lang="en-US" dirty="0"/>
          </a:p>
        </p:txBody>
      </p:sp>
      <p:sp>
        <p:nvSpPr>
          <p:cNvPr id="4" name="Espace réservé du pied de page 3">
            <a:extLst>
              <a:ext uri="{FF2B5EF4-FFF2-40B4-BE49-F238E27FC236}">
                <a16:creationId xmlns:a16="http://schemas.microsoft.com/office/drawing/2014/main" id="{1540CC78-829E-C4EE-33E5-E976661F7B78}"/>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78DF2854-E1E4-82BD-B5C3-CB8E8A54C16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C29F4BB3-5A2C-B89B-3261-7C9F9440546B}"/>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0" dirty="0">
                <a:ln>
                  <a:noFill/>
                </a:ln>
                <a:solidFill>
                  <a:srgbClr val="0E2841">
                    <a:lumMod val="75000"/>
                    <a:lumOff val="25000"/>
                  </a:srgbClr>
                </a:solidFill>
                <a:effectLst/>
                <a:uLnTx/>
                <a:uFillTx/>
                <a:latin typeface="Bahnschrift" panose="020B0502040204020203" pitchFamily="34" charset="0"/>
                <a:ea typeface="+mj-ea"/>
                <a:cs typeface="+mj-cs"/>
              </a:rPr>
              <a:t>A plan is a tree of row source operations</a:t>
            </a:r>
            <a:endParaRPr kumimoji="0" lang="en-US" sz="900" b="0" i="1" u="none" strike="noStrike" kern="1200" cap="none" spc="0" normalizeH="0" baseline="0" noProof="0" dirty="0">
              <a:ln>
                <a:noFill/>
              </a:ln>
              <a:solidFill>
                <a:srgbClr val="0E2841">
                  <a:lumMod val="75000"/>
                  <a:lumOff val="25000"/>
                </a:srgbClr>
              </a:solidFill>
              <a:effectLst/>
              <a:uLnTx/>
              <a:uFillTx/>
              <a:latin typeface="Bierstadt" panose="020B0004020202020204"/>
              <a:ea typeface="+mj-ea"/>
              <a:cs typeface="+mj-cs"/>
            </a:endParaRPr>
          </a:p>
        </p:txBody>
      </p:sp>
      <p:grpSp>
        <p:nvGrpSpPr>
          <p:cNvPr id="89" name="Groupe 88">
            <a:extLst>
              <a:ext uri="{FF2B5EF4-FFF2-40B4-BE49-F238E27FC236}">
                <a16:creationId xmlns:a16="http://schemas.microsoft.com/office/drawing/2014/main" id="{5B0EDC7F-B14C-3715-D6FD-A3F0207DD0A1}"/>
              </a:ext>
            </a:extLst>
          </p:cNvPr>
          <p:cNvGrpSpPr/>
          <p:nvPr/>
        </p:nvGrpSpPr>
        <p:grpSpPr>
          <a:xfrm>
            <a:off x="3416959" y="773371"/>
            <a:ext cx="1531695" cy="438096"/>
            <a:chOff x="3287955" y="626056"/>
            <a:chExt cx="1531695" cy="438096"/>
          </a:xfrm>
        </p:grpSpPr>
        <p:sp>
          <p:nvSpPr>
            <p:cNvPr id="6" name="Rectangle 5">
              <a:extLst>
                <a:ext uri="{FF2B5EF4-FFF2-40B4-BE49-F238E27FC236}">
                  <a16:creationId xmlns:a16="http://schemas.microsoft.com/office/drawing/2014/main" id="{1370E4B6-077B-4CE7-80E6-21AFF97879F9}"/>
                </a:ext>
              </a:extLst>
            </p:cNvPr>
            <p:cNvSpPr/>
            <p:nvPr/>
          </p:nvSpPr>
          <p:spPr>
            <a:xfrm>
              <a:off x="3287955" y="626056"/>
              <a:ext cx="1531695" cy="438096"/>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391134F6-934F-768E-26AF-A7C9964BE8EE}"/>
                </a:ext>
              </a:extLst>
            </p:cNvPr>
            <p:cNvSpPr/>
            <p:nvPr/>
          </p:nvSpPr>
          <p:spPr>
            <a:xfrm>
              <a:off x="3367327" y="707230"/>
              <a:ext cx="193434" cy="187569"/>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0</a:t>
              </a:r>
              <a:endPar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12" name="ZoneTexte 11">
              <a:extLst>
                <a:ext uri="{FF2B5EF4-FFF2-40B4-BE49-F238E27FC236}">
                  <a16:creationId xmlns:a16="http://schemas.microsoft.com/office/drawing/2014/main" id="{ACD08718-5BEC-3874-F193-45D34E38478E}"/>
                </a:ext>
              </a:extLst>
            </p:cNvPr>
            <p:cNvSpPr txBox="1"/>
            <p:nvPr/>
          </p:nvSpPr>
          <p:spPr>
            <a:xfrm>
              <a:off x="3644898" y="725398"/>
              <a:ext cx="1066800" cy="1384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SELECT STATEMENT </a:t>
              </a:r>
              <a:endParaRPr kumimoji="0" lang="en-US"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grpSp>
      <p:grpSp>
        <p:nvGrpSpPr>
          <p:cNvPr id="92" name="Groupe 91">
            <a:extLst>
              <a:ext uri="{FF2B5EF4-FFF2-40B4-BE49-F238E27FC236}">
                <a16:creationId xmlns:a16="http://schemas.microsoft.com/office/drawing/2014/main" id="{BC0DBD04-56CC-89F7-9296-332FEAE42980}"/>
              </a:ext>
            </a:extLst>
          </p:cNvPr>
          <p:cNvGrpSpPr/>
          <p:nvPr/>
        </p:nvGrpSpPr>
        <p:grpSpPr>
          <a:xfrm>
            <a:off x="3416959" y="1528089"/>
            <a:ext cx="1529616" cy="489090"/>
            <a:chOff x="3287955" y="1332357"/>
            <a:chExt cx="1529616" cy="489090"/>
          </a:xfrm>
        </p:grpSpPr>
        <p:sp>
          <p:nvSpPr>
            <p:cNvPr id="13" name="Rectangle 12">
              <a:extLst>
                <a:ext uri="{FF2B5EF4-FFF2-40B4-BE49-F238E27FC236}">
                  <a16:creationId xmlns:a16="http://schemas.microsoft.com/office/drawing/2014/main" id="{29338883-448E-5F91-FD48-7EDB7F8535A5}"/>
                </a:ext>
              </a:extLst>
            </p:cNvPr>
            <p:cNvSpPr/>
            <p:nvPr/>
          </p:nvSpPr>
          <p:spPr>
            <a:xfrm>
              <a:off x="3287955" y="1332357"/>
              <a:ext cx="1529616" cy="489090"/>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9286B294-79B0-3906-0ED9-79776C558725}"/>
                </a:ext>
              </a:extLst>
            </p:cNvPr>
            <p:cNvSpPr/>
            <p:nvPr/>
          </p:nvSpPr>
          <p:spPr>
            <a:xfrm>
              <a:off x="3364763" y="1413498"/>
              <a:ext cx="191235" cy="187569"/>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1</a:t>
              </a:r>
              <a:endPar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15" name="ZoneTexte 14">
              <a:extLst>
                <a:ext uri="{FF2B5EF4-FFF2-40B4-BE49-F238E27FC236}">
                  <a16:creationId xmlns:a16="http://schemas.microsoft.com/office/drawing/2014/main" id="{5704FAC1-4DE8-46DC-B64A-8EC711D8368E}"/>
                </a:ext>
              </a:extLst>
            </p:cNvPr>
            <p:cNvSpPr txBox="1"/>
            <p:nvPr/>
          </p:nvSpPr>
          <p:spPr>
            <a:xfrm>
              <a:off x="3638550" y="1431829"/>
              <a:ext cx="1117600" cy="1384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NESTED LOOPS ANTI</a:t>
              </a:r>
              <a:endParaRPr kumimoji="0" lang="en-US"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grpSp>
      <p:grpSp>
        <p:nvGrpSpPr>
          <p:cNvPr id="97" name="Groupe 96">
            <a:extLst>
              <a:ext uri="{FF2B5EF4-FFF2-40B4-BE49-F238E27FC236}">
                <a16:creationId xmlns:a16="http://schemas.microsoft.com/office/drawing/2014/main" id="{11E0343A-73BA-F604-E372-B080C6A6617A}"/>
              </a:ext>
            </a:extLst>
          </p:cNvPr>
          <p:cNvGrpSpPr/>
          <p:nvPr/>
        </p:nvGrpSpPr>
        <p:grpSpPr>
          <a:xfrm>
            <a:off x="2492347" y="3115590"/>
            <a:ext cx="1968784" cy="684572"/>
            <a:chOff x="522004" y="4310033"/>
            <a:chExt cx="1968784" cy="684572"/>
          </a:xfrm>
        </p:grpSpPr>
        <p:sp>
          <p:nvSpPr>
            <p:cNvPr id="17" name="Rectangle 16">
              <a:extLst>
                <a:ext uri="{FF2B5EF4-FFF2-40B4-BE49-F238E27FC236}">
                  <a16:creationId xmlns:a16="http://schemas.microsoft.com/office/drawing/2014/main" id="{7AD55103-7D3D-5962-D0BA-68042646937B}"/>
                </a:ext>
              </a:extLst>
            </p:cNvPr>
            <p:cNvSpPr/>
            <p:nvPr/>
          </p:nvSpPr>
          <p:spPr>
            <a:xfrm>
              <a:off x="522004" y="4310033"/>
              <a:ext cx="1968784" cy="684572"/>
            </a:xfrm>
            <a:prstGeom prst="rect">
              <a:avLst/>
            </a:prstGeom>
            <a:solidFill>
              <a:schemeClr val="accent3">
                <a:lumMod val="20000"/>
                <a:lumOff val="8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8" name="Rectangle 17">
              <a:extLst>
                <a:ext uri="{FF2B5EF4-FFF2-40B4-BE49-F238E27FC236}">
                  <a16:creationId xmlns:a16="http://schemas.microsoft.com/office/drawing/2014/main" id="{C7A0F7B9-F470-A8FB-4CF7-53EEE9357399}"/>
                </a:ext>
              </a:extLst>
            </p:cNvPr>
            <p:cNvSpPr/>
            <p:nvPr/>
          </p:nvSpPr>
          <p:spPr>
            <a:xfrm>
              <a:off x="609288" y="4401026"/>
              <a:ext cx="226646" cy="18756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4</a:t>
              </a:r>
              <a:endPar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20" name="ZoneTexte 19">
              <a:extLst>
                <a:ext uri="{FF2B5EF4-FFF2-40B4-BE49-F238E27FC236}">
                  <a16:creationId xmlns:a16="http://schemas.microsoft.com/office/drawing/2014/main" id="{BC3334AB-06FA-7FBA-A7D2-B248DCB96670}"/>
                </a:ext>
              </a:extLst>
            </p:cNvPr>
            <p:cNvSpPr txBox="1"/>
            <p:nvPr/>
          </p:nvSpPr>
          <p:spPr>
            <a:xfrm>
              <a:off x="931914" y="4389430"/>
              <a:ext cx="1487424" cy="2769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TABLE ACCESS</a:t>
              </a:r>
              <a:b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br>
              <a: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BY INDEX ROWID BATCHED</a:t>
              </a:r>
              <a:endParaRPr kumimoji="0" lang="en-US"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52" name="ZoneTexte 51">
              <a:extLst>
                <a:ext uri="{FF2B5EF4-FFF2-40B4-BE49-F238E27FC236}">
                  <a16:creationId xmlns:a16="http://schemas.microsoft.com/office/drawing/2014/main" id="{5EC7FDA9-B00F-F508-839C-46C43D57677C}"/>
                </a:ext>
              </a:extLst>
            </p:cNvPr>
            <p:cNvSpPr txBox="1"/>
            <p:nvPr/>
          </p:nvSpPr>
          <p:spPr>
            <a:xfrm>
              <a:off x="653738" y="4766246"/>
              <a:ext cx="1424020" cy="138499"/>
            </a:xfrm>
            <a:prstGeom prst="rect">
              <a:avLst/>
            </a:prstGeom>
            <a:solidFill>
              <a:srgbClr val="CCFF33"/>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EMPLOYEES </a:t>
              </a:r>
              <a:r>
                <a:rPr kumimoji="0" lang="fr-FR" sz="800" b="0" i="0" u="none" strike="noStrike" kern="1200" cap="none" spc="0" normalizeH="0" baseline="0" noProof="0" dirty="0">
                  <a:ln>
                    <a:noFill/>
                  </a:ln>
                  <a:solidFill>
                    <a:prstClr val="black"/>
                  </a:solidFill>
                  <a:effectLst/>
                  <a:uLnTx/>
                  <a:uFillTx/>
                  <a:latin typeface="Consolas" panose="020B0609020204030204" pitchFamily="49" charset="0"/>
                  <a:ea typeface="Cascadia Code" panose="020B0609020000020004" pitchFamily="49" charset="0"/>
                  <a:cs typeface="Cascadia Code" panose="020B0609020000020004" pitchFamily="49" charset="0"/>
                </a:rPr>
                <a:t>(EMP@SEL$1)</a:t>
              </a:r>
              <a:endParaRPr kumimoji="0" lang="en-US" sz="800" b="0" i="0" u="none" strike="noStrike" kern="1200" cap="none" spc="0" normalizeH="0" baseline="0" noProof="0" dirty="0">
                <a:ln>
                  <a:noFill/>
                </a:ln>
                <a:solidFill>
                  <a:prstClr val="black"/>
                </a:solidFill>
                <a:effectLst/>
                <a:uLnTx/>
                <a:uFillTx/>
                <a:latin typeface="Consolas" panose="020B0609020204030204" pitchFamily="49" charset="0"/>
                <a:ea typeface="Cascadia Code" panose="020B0609020000020004" pitchFamily="49" charset="0"/>
                <a:cs typeface="Cascadia Code" panose="020B0609020000020004" pitchFamily="49" charset="0"/>
              </a:endParaRPr>
            </a:p>
          </p:txBody>
        </p:sp>
      </p:grpSp>
      <p:grpSp>
        <p:nvGrpSpPr>
          <p:cNvPr id="98" name="Groupe 97">
            <a:extLst>
              <a:ext uri="{FF2B5EF4-FFF2-40B4-BE49-F238E27FC236}">
                <a16:creationId xmlns:a16="http://schemas.microsoft.com/office/drawing/2014/main" id="{D35C160E-78BB-E971-BA3F-FFD4046AB14C}"/>
              </a:ext>
            </a:extLst>
          </p:cNvPr>
          <p:cNvGrpSpPr/>
          <p:nvPr/>
        </p:nvGrpSpPr>
        <p:grpSpPr>
          <a:xfrm>
            <a:off x="2492347" y="4365812"/>
            <a:ext cx="1968784" cy="864627"/>
            <a:chOff x="3045588" y="4310033"/>
            <a:chExt cx="1968784" cy="864627"/>
          </a:xfrm>
        </p:grpSpPr>
        <p:sp>
          <p:nvSpPr>
            <p:cNvPr id="46" name="Rectangle 45">
              <a:extLst>
                <a:ext uri="{FF2B5EF4-FFF2-40B4-BE49-F238E27FC236}">
                  <a16:creationId xmlns:a16="http://schemas.microsoft.com/office/drawing/2014/main" id="{9E95A57C-F75E-1AE4-81F7-662CAA3D6123}"/>
                </a:ext>
              </a:extLst>
            </p:cNvPr>
            <p:cNvSpPr/>
            <p:nvPr/>
          </p:nvSpPr>
          <p:spPr>
            <a:xfrm>
              <a:off x="3045588" y="4310033"/>
              <a:ext cx="1968784" cy="864627"/>
            </a:xfrm>
            <a:prstGeom prst="rect">
              <a:avLst/>
            </a:prstGeom>
            <a:solidFill>
              <a:schemeClr val="accent3">
                <a:lumMod val="20000"/>
                <a:lumOff val="8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47" name="Rectangle 46">
              <a:extLst>
                <a:ext uri="{FF2B5EF4-FFF2-40B4-BE49-F238E27FC236}">
                  <a16:creationId xmlns:a16="http://schemas.microsoft.com/office/drawing/2014/main" id="{78ECAD90-04DD-A133-0A12-CA381E8B5E80}"/>
                </a:ext>
              </a:extLst>
            </p:cNvPr>
            <p:cNvSpPr/>
            <p:nvPr/>
          </p:nvSpPr>
          <p:spPr>
            <a:xfrm>
              <a:off x="3131068" y="4388638"/>
              <a:ext cx="198684" cy="18756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5</a:t>
              </a:r>
              <a:endPar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48" name="ZoneTexte 47">
              <a:extLst>
                <a:ext uri="{FF2B5EF4-FFF2-40B4-BE49-F238E27FC236}">
                  <a16:creationId xmlns:a16="http://schemas.microsoft.com/office/drawing/2014/main" id="{4B2DA80E-D5D1-28EB-EEA8-27B0F132794F}"/>
                </a:ext>
              </a:extLst>
            </p:cNvPr>
            <p:cNvSpPr txBox="1"/>
            <p:nvPr/>
          </p:nvSpPr>
          <p:spPr>
            <a:xfrm>
              <a:off x="3426587" y="4409093"/>
              <a:ext cx="1152525" cy="1384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INDEX RANGE SCAN</a:t>
              </a:r>
              <a:endParaRPr kumimoji="0" lang="en-US"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50" name="ZoneTexte 49">
              <a:extLst>
                <a:ext uri="{FF2B5EF4-FFF2-40B4-BE49-F238E27FC236}">
                  <a16:creationId xmlns:a16="http://schemas.microsoft.com/office/drawing/2014/main" id="{2B6D9DAD-B704-5ABA-4CEC-A8265BE12598}"/>
                </a:ext>
              </a:extLst>
            </p:cNvPr>
            <p:cNvSpPr txBox="1"/>
            <p:nvPr/>
          </p:nvSpPr>
          <p:spPr>
            <a:xfrm>
              <a:off x="3133239" y="4857326"/>
              <a:ext cx="1796242" cy="246221"/>
            </a:xfrm>
            <a:prstGeom prst="rect">
              <a:avLst/>
            </a:prstGeom>
            <a:solidFill>
              <a:srgbClr val="FFFF66"/>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access("EMP"."DEPARTMENT_ID"</a:t>
              </a:r>
              <a:br>
                <a:rPr kumimoji="0" lang="en-US" sz="8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br>
              <a:r>
                <a:rPr kumimoji="0" lang="en-US" sz="8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       ="DEP"."DEPARTMENT_ID")</a:t>
              </a:r>
            </a:p>
          </p:txBody>
        </p:sp>
        <p:sp>
          <p:nvSpPr>
            <p:cNvPr id="54" name="ZoneTexte 53">
              <a:extLst>
                <a:ext uri="{FF2B5EF4-FFF2-40B4-BE49-F238E27FC236}">
                  <a16:creationId xmlns:a16="http://schemas.microsoft.com/office/drawing/2014/main" id="{C3220A39-2DA0-2424-2C96-37BB4AE01953}"/>
                </a:ext>
              </a:extLst>
            </p:cNvPr>
            <p:cNvSpPr txBox="1"/>
            <p:nvPr/>
          </p:nvSpPr>
          <p:spPr>
            <a:xfrm>
              <a:off x="3126890" y="4635807"/>
              <a:ext cx="1816031" cy="138499"/>
            </a:xfrm>
            <a:prstGeom prst="rect">
              <a:avLst/>
            </a:prstGeom>
            <a:solidFill>
              <a:srgbClr val="CCFF33"/>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EMP_DEPARTMENT_IX </a:t>
              </a:r>
              <a:r>
                <a:rPr kumimoji="0" lang="fr-FR" sz="800" b="0" i="0" u="none" strike="noStrike" kern="1200" cap="none" spc="0" normalizeH="0" baseline="0" noProof="0" dirty="0">
                  <a:ln>
                    <a:noFill/>
                  </a:ln>
                  <a:solidFill>
                    <a:prstClr val="black"/>
                  </a:solidFill>
                  <a:effectLst/>
                  <a:uLnTx/>
                  <a:uFillTx/>
                  <a:latin typeface="Consolas" panose="020B0609020204030204" pitchFamily="49" charset="0"/>
                  <a:ea typeface="Cascadia Code" panose="020B0609020000020004" pitchFamily="49" charset="0"/>
                  <a:cs typeface="Cascadia Code" panose="020B0609020000020004" pitchFamily="49" charset="0"/>
                </a:rPr>
                <a:t>(EMP@SEL$1)</a:t>
              </a:r>
              <a:endParaRPr kumimoji="0" lang="en-US" sz="800" b="0" i="0" u="none" strike="noStrike" kern="1200" cap="none" spc="0" normalizeH="0" baseline="0" noProof="0" dirty="0">
                <a:ln>
                  <a:noFill/>
                </a:ln>
                <a:solidFill>
                  <a:prstClr val="black"/>
                </a:solidFill>
                <a:effectLst/>
                <a:uLnTx/>
                <a:uFillTx/>
                <a:latin typeface="Consolas" panose="020B0609020204030204" pitchFamily="49" charset="0"/>
                <a:ea typeface="Cascadia Code" panose="020B0609020000020004" pitchFamily="49" charset="0"/>
                <a:cs typeface="Cascadia Code" panose="020B0609020000020004" pitchFamily="49" charset="0"/>
              </a:endParaRPr>
            </a:p>
          </p:txBody>
        </p:sp>
      </p:grpSp>
      <p:grpSp>
        <p:nvGrpSpPr>
          <p:cNvPr id="95" name="Groupe 94">
            <a:extLst>
              <a:ext uri="{FF2B5EF4-FFF2-40B4-BE49-F238E27FC236}">
                <a16:creationId xmlns:a16="http://schemas.microsoft.com/office/drawing/2014/main" id="{C53DBA8E-999B-AA71-DE66-B7BAA165CBDE}"/>
              </a:ext>
            </a:extLst>
          </p:cNvPr>
          <p:cNvGrpSpPr/>
          <p:nvPr/>
        </p:nvGrpSpPr>
        <p:grpSpPr>
          <a:xfrm>
            <a:off x="354251" y="3118971"/>
            <a:ext cx="1968784" cy="868499"/>
            <a:chOff x="522004" y="3217726"/>
            <a:chExt cx="1968784" cy="868499"/>
          </a:xfrm>
        </p:grpSpPr>
        <p:sp>
          <p:nvSpPr>
            <p:cNvPr id="24" name="Rectangle 23">
              <a:extLst>
                <a:ext uri="{FF2B5EF4-FFF2-40B4-BE49-F238E27FC236}">
                  <a16:creationId xmlns:a16="http://schemas.microsoft.com/office/drawing/2014/main" id="{6998DDAA-BB14-92B9-BE93-0FD2920632EB}"/>
                </a:ext>
              </a:extLst>
            </p:cNvPr>
            <p:cNvSpPr/>
            <p:nvPr/>
          </p:nvSpPr>
          <p:spPr>
            <a:xfrm>
              <a:off x="522004" y="3217726"/>
              <a:ext cx="1968784" cy="868499"/>
            </a:xfrm>
            <a:prstGeom prst="rect">
              <a:avLst/>
            </a:prstGeom>
            <a:solidFill>
              <a:schemeClr val="accent3">
                <a:lumMod val="20000"/>
                <a:lumOff val="8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30" name="Rectangle 29">
              <a:extLst>
                <a:ext uri="{FF2B5EF4-FFF2-40B4-BE49-F238E27FC236}">
                  <a16:creationId xmlns:a16="http://schemas.microsoft.com/office/drawing/2014/main" id="{1BBFEF6C-7D37-306D-C71B-6028997280C1}"/>
                </a:ext>
              </a:extLst>
            </p:cNvPr>
            <p:cNvSpPr/>
            <p:nvPr/>
          </p:nvSpPr>
          <p:spPr>
            <a:xfrm>
              <a:off x="596799" y="3298713"/>
              <a:ext cx="191014" cy="18756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3</a:t>
              </a:r>
              <a:endPar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36" name="ZoneTexte 35">
              <a:extLst>
                <a:ext uri="{FF2B5EF4-FFF2-40B4-BE49-F238E27FC236}">
                  <a16:creationId xmlns:a16="http://schemas.microsoft.com/office/drawing/2014/main" id="{4D6B66DC-03ED-E5F8-0C93-0E8609E6F687}"/>
                </a:ext>
              </a:extLst>
            </p:cNvPr>
            <p:cNvSpPr txBox="1"/>
            <p:nvPr/>
          </p:nvSpPr>
          <p:spPr>
            <a:xfrm>
              <a:off x="883793" y="3320658"/>
              <a:ext cx="1152525" cy="1384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TABLE ACCESS FULL</a:t>
              </a:r>
              <a:endParaRPr kumimoji="0" lang="en-US"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44" name="ZoneTexte 43">
              <a:extLst>
                <a:ext uri="{FF2B5EF4-FFF2-40B4-BE49-F238E27FC236}">
                  <a16:creationId xmlns:a16="http://schemas.microsoft.com/office/drawing/2014/main" id="{9F7BB471-49EA-3B64-5D41-8138577FEF52}"/>
                </a:ext>
              </a:extLst>
            </p:cNvPr>
            <p:cNvSpPr txBox="1"/>
            <p:nvPr/>
          </p:nvSpPr>
          <p:spPr>
            <a:xfrm>
              <a:off x="596800" y="3767538"/>
              <a:ext cx="1808264" cy="246221"/>
            </a:xfrm>
            <a:prstGeom prst="rect">
              <a:avLst/>
            </a:prstGeom>
            <a:solidFill>
              <a:srgbClr val="FFFF66"/>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filter("DEP"."DEPARTMENT_NAME"</a:t>
              </a:r>
              <a:br>
                <a:rPr kumimoji="0" lang="en-US" sz="8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br>
              <a:r>
                <a:rPr kumimoji="0" lang="en-US" sz="8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       ='IT')</a:t>
              </a:r>
            </a:p>
          </p:txBody>
        </p:sp>
        <p:sp>
          <p:nvSpPr>
            <p:cNvPr id="56" name="ZoneTexte 55">
              <a:extLst>
                <a:ext uri="{FF2B5EF4-FFF2-40B4-BE49-F238E27FC236}">
                  <a16:creationId xmlns:a16="http://schemas.microsoft.com/office/drawing/2014/main" id="{BDC3F9DE-7481-C863-29B2-81F93252A141}"/>
                </a:ext>
              </a:extLst>
            </p:cNvPr>
            <p:cNvSpPr txBox="1"/>
            <p:nvPr/>
          </p:nvSpPr>
          <p:spPr>
            <a:xfrm>
              <a:off x="596799" y="3551744"/>
              <a:ext cx="1424020" cy="138499"/>
            </a:xfrm>
            <a:prstGeom prst="rect">
              <a:avLst/>
            </a:prstGeom>
            <a:solidFill>
              <a:srgbClr val="CCFF33"/>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DEPARTMENTS </a:t>
              </a:r>
              <a:r>
                <a:rPr kumimoji="0" lang="fr-FR" sz="800" b="0" i="0" u="none" strike="noStrike" kern="1200" cap="none" spc="0" normalizeH="0" baseline="0" noProof="0" dirty="0">
                  <a:ln>
                    <a:noFill/>
                  </a:ln>
                  <a:solidFill>
                    <a:prstClr val="black"/>
                  </a:solidFill>
                  <a:effectLst/>
                  <a:uLnTx/>
                  <a:uFillTx/>
                  <a:latin typeface="Consolas" panose="020B0609020204030204" pitchFamily="49" charset="0"/>
                  <a:ea typeface="Cascadia Code" panose="020B0609020000020004" pitchFamily="49" charset="0"/>
                  <a:cs typeface="Cascadia Code" panose="020B0609020000020004" pitchFamily="49" charset="0"/>
                </a:rPr>
                <a:t>(DEP@SEL$1)</a:t>
              </a:r>
              <a:endPar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Cascadia Code" panose="020B0609020000020004" pitchFamily="49" charset="0"/>
                <a:cs typeface="Cascadia Code" panose="020B0609020000020004" pitchFamily="49" charset="0"/>
              </a:endParaRPr>
            </a:p>
          </p:txBody>
        </p:sp>
      </p:grpSp>
      <p:grpSp>
        <p:nvGrpSpPr>
          <p:cNvPr id="94" name="Groupe 93">
            <a:extLst>
              <a:ext uri="{FF2B5EF4-FFF2-40B4-BE49-F238E27FC236}">
                <a16:creationId xmlns:a16="http://schemas.microsoft.com/office/drawing/2014/main" id="{2ECDD6E6-BFF3-D3A0-EF04-3B77291CB961}"/>
              </a:ext>
            </a:extLst>
          </p:cNvPr>
          <p:cNvGrpSpPr/>
          <p:nvPr/>
        </p:nvGrpSpPr>
        <p:grpSpPr>
          <a:xfrm>
            <a:off x="1689337" y="2320996"/>
            <a:ext cx="1525109" cy="489090"/>
            <a:chOff x="1520479" y="1893579"/>
            <a:chExt cx="1525109" cy="489090"/>
          </a:xfrm>
        </p:grpSpPr>
        <p:sp>
          <p:nvSpPr>
            <p:cNvPr id="57" name="Rectangle 56">
              <a:extLst>
                <a:ext uri="{FF2B5EF4-FFF2-40B4-BE49-F238E27FC236}">
                  <a16:creationId xmlns:a16="http://schemas.microsoft.com/office/drawing/2014/main" id="{D0323B29-C415-E28A-F9FB-024C9CD6F50D}"/>
                </a:ext>
              </a:extLst>
            </p:cNvPr>
            <p:cNvSpPr/>
            <p:nvPr/>
          </p:nvSpPr>
          <p:spPr>
            <a:xfrm>
              <a:off x="1520479" y="1893579"/>
              <a:ext cx="1525109" cy="489090"/>
            </a:xfrm>
            <a:prstGeom prst="rect">
              <a:avLst/>
            </a:prstGeom>
            <a:solidFill>
              <a:schemeClr val="bg1"/>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58" name="Rectangle 57">
              <a:extLst>
                <a:ext uri="{FF2B5EF4-FFF2-40B4-BE49-F238E27FC236}">
                  <a16:creationId xmlns:a16="http://schemas.microsoft.com/office/drawing/2014/main" id="{FD5270D4-B159-A478-7F1D-6422859B63C6}"/>
                </a:ext>
              </a:extLst>
            </p:cNvPr>
            <p:cNvSpPr/>
            <p:nvPr/>
          </p:nvSpPr>
          <p:spPr>
            <a:xfrm>
              <a:off x="1608560" y="1975523"/>
              <a:ext cx="192256" cy="187569"/>
            </a:xfrm>
            <a:prstGeom prst="rect">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2</a:t>
              </a:r>
              <a:endPar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60" name="ZoneTexte 59">
              <a:extLst>
                <a:ext uri="{FF2B5EF4-FFF2-40B4-BE49-F238E27FC236}">
                  <a16:creationId xmlns:a16="http://schemas.microsoft.com/office/drawing/2014/main" id="{D0191ECE-8272-16AF-CDA6-A70CDD775B2D}"/>
                </a:ext>
              </a:extLst>
            </p:cNvPr>
            <p:cNvSpPr txBox="1"/>
            <p:nvPr/>
          </p:nvSpPr>
          <p:spPr>
            <a:xfrm>
              <a:off x="1888897" y="2000057"/>
              <a:ext cx="905609" cy="1384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NESTED LOOPS</a:t>
              </a:r>
              <a:endParaRPr kumimoji="0" lang="en-US"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grpSp>
      <p:grpSp>
        <p:nvGrpSpPr>
          <p:cNvPr id="96" name="Groupe 95">
            <a:extLst>
              <a:ext uri="{FF2B5EF4-FFF2-40B4-BE49-F238E27FC236}">
                <a16:creationId xmlns:a16="http://schemas.microsoft.com/office/drawing/2014/main" id="{2C58624E-5BA6-A755-2F1B-1A7E862F46BE}"/>
              </a:ext>
            </a:extLst>
          </p:cNvPr>
          <p:cNvGrpSpPr/>
          <p:nvPr/>
        </p:nvGrpSpPr>
        <p:grpSpPr>
          <a:xfrm>
            <a:off x="5713779" y="3115590"/>
            <a:ext cx="1968784" cy="871880"/>
            <a:chOff x="2960697" y="3217774"/>
            <a:chExt cx="1968784" cy="871880"/>
          </a:xfrm>
        </p:grpSpPr>
        <p:sp>
          <p:nvSpPr>
            <p:cNvPr id="61" name="Rectangle 60">
              <a:extLst>
                <a:ext uri="{FF2B5EF4-FFF2-40B4-BE49-F238E27FC236}">
                  <a16:creationId xmlns:a16="http://schemas.microsoft.com/office/drawing/2014/main" id="{9ADA7916-6316-807F-717C-AD759200CD35}"/>
                </a:ext>
              </a:extLst>
            </p:cNvPr>
            <p:cNvSpPr/>
            <p:nvPr/>
          </p:nvSpPr>
          <p:spPr>
            <a:xfrm>
              <a:off x="2960697" y="3217774"/>
              <a:ext cx="1968784" cy="871880"/>
            </a:xfrm>
            <a:prstGeom prst="rect">
              <a:avLst/>
            </a:prstGeom>
            <a:solidFill>
              <a:schemeClr val="accent3">
                <a:lumMod val="20000"/>
                <a:lumOff val="80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63" name="Rectangle 62">
              <a:extLst>
                <a:ext uri="{FF2B5EF4-FFF2-40B4-BE49-F238E27FC236}">
                  <a16:creationId xmlns:a16="http://schemas.microsoft.com/office/drawing/2014/main" id="{3388916D-EC4B-2B24-C614-4C3B3552A5FB}"/>
                </a:ext>
              </a:extLst>
            </p:cNvPr>
            <p:cNvSpPr/>
            <p:nvPr/>
          </p:nvSpPr>
          <p:spPr>
            <a:xfrm>
              <a:off x="3046178" y="3290821"/>
              <a:ext cx="209461" cy="187569"/>
            </a:xfrm>
            <a:prstGeom prst="rect">
              <a:avLst/>
            </a:prstGeom>
            <a:solidFill>
              <a:schemeClr val="bg1"/>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6</a:t>
              </a:r>
              <a:endParaRPr kumimoji="0" lang="en-US" sz="14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64" name="ZoneTexte 63">
              <a:extLst>
                <a:ext uri="{FF2B5EF4-FFF2-40B4-BE49-F238E27FC236}">
                  <a16:creationId xmlns:a16="http://schemas.microsoft.com/office/drawing/2014/main" id="{B3F4D8C2-7FD7-9BF1-5BD8-844607581034}"/>
                </a:ext>
              </a:extLst>
            </p:cNvPr>
            <p:cNvSpPr txBox="1"/>
            <p:nvPr/>
          </p:nvSpPr>
          <p:spPr>
            <a:xfrm>
              <a:off x="3333637" y="3316704"/>
              <a:ext cx="1152525" cy="138499"/>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rPr>
                <a:t>INDEX RANGE SCAN</a:t>
              </a:r>
              <a:endParaRPr kumimoji="0" lang="en-US" sz="900" b="0" i="0" u="none" strike="noStrike" kern="1200" cap="none" spc="0" normalizeH="0" baseline="0" noProof="0" dirty="0">
                <a:ln>
                  <a:noFill/>
                </a:ln>
                <a:solidFill>
                  <a:prstClr val="black"/>
                </a:solidFill>
                <a:effectLst/>
                <a:uLnTx/>
                <a:uFillTx/>
                <a:latin typeface="Bahnschrift" panose="020B0502040204020203" pitchFamily="34" charset="0"/>
                <a:ea typeface="+mn-ea"/>
                <a:cs typeface="+mn-cs"/>
              </a:endParaRPr>
            </a:p>
          </p:txBody>
        </p:sp>
        <p:sp>
          <p:nvSpPr>
            <p:cNvPr id="66" name="ZoneTexte 65">
              <a:extLst>
                <a:ext uri="{FF2B5EF4-FFF2-40B4-BE49-F238E27FC236}">
                  <a16:creationId xmlns:a16="http://schemas.microsoft.com/office/drawing/2014/main" id="{19A678C1-50D8-CFC5-C3FF-557881E07D22}"/>
                </a:ext>
              </a:extLst>
            </p:cNvPr>
            <p:cNvSpPr txBox="1"/>
            <p:nvPr/>
          </p:nvSpPr>
          <p:spPr>
            <a:xfrm>
              <a:off x="3042100" y="3763419"/>
              <a:ext cx="1727445" cy="246221"/>
            </a:xfrm>
            <a:prstGeom prst="rect">
              <a:avLst/>
            </a:prstGeom>
            <a:solidFill>
              <a:srgbClr val="FFFF66"/>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access("SUB"."MANAGER_ID"</a:t>
              </a:r>
              <a:br>
                <a:rPr kumimoji="0" lang="en-US" sz="8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br>
              <a:r>
                <a:rPr kumimoji="0" lang="en-US" sz="8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       ="EMP"."EMPLOYEE_ID")</a:t>
              </a:r>
            </a:p>
          </p:txBody>
        </p:sp>
        <p:sp>
          <p:nvSpPr>
            <p:cNvPr id="68" name="ZoneTexte 67">
              <a:extLst>
                <a:ext uri="{FF2B5EF4-FFF2-40B4-BE49-F238E27FC236}">
                  <a16:creationId xmlns:a16="http://schemas.microsoft.com/office/drawing/2014/main" id="{58184CA6-686D-053F-9D90-754F0B29612C}"/>
                </a:ext>
              </a:extLst>
            </p:cNvPr>
            <p:cNvSpPr txBox="1"/>
            <p:nvPr/>
          </p:nvSpPr>
          <p:spPr>
            <a:xfrm>
              <a:off x="3045901" y="3548086"/>
              <a:ext cx="1637695" cy="138267"/>
            </a:xfrm>
            <a:prstGeom prst="rect">
              <a:avLst/>
            </a:prstGeom>
            <a:solidFill>
              <a:srgbClr val="CCFF33"/>
            </a:solid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0" dirty="0">
                  <a:ln>
                    <a:noFill/>
                  </a:ln>
                  <a:solidFill>
                    <a:prstClr val="black"/>
                  </a:solidFill>
                  <a:effectLst/>
                  <a:uLnTx/>
                  <a:uFillTx/>
                  <a:latin typeface="Cascadia Code" panose="020B0609020000020004" pitchFamily="49" charset="0"/>
                  <a:ea typeface="Cascadia Code" panose="020B0609020000020004" pitchFamily="49" charset="0"/>
                  <a:cs typeface="Cascadia Code" panose="020B0609020000020004" pitchFamily="49" charset="0"/>
                </a:rPr>
                <a:t>EMP_MANAGER_IX </a:t>
              </a:r>
              <a:r>
                <a:rPr kumimoji="0" lang="fr-FR" sz="800" b="0" i="0" u="none" strike="noStrike" kern="1200" cap="none" spc="0" normalizeH="0" baseline="0" noProof="0" dirty="0">
                  <a:ln>
                    <a:noFill/>
                  </a:ln>
                  <a:solidFill>
                    <a:prstClr val="black"/>
                  </a:solidFill>
                  <a:effectLst/>
                  <a:uLnTx/>
                  <a:uFillTx/>
                  <a:latin typeface="Consolas" panose="020B0609020204030204" pitchFamily="49" charset="0"/>
                  <a:ea typeface="Cascadia Code" panose="020B0609020000020004" pitchFamily="49" charset="0"/>
                  <a:cs typeface="Cascadia Code" panose="020B0609020000020004" pitchFamily="49" charset="0"/>
                </a:rPr>
                <a:t>(SUB@SEL$2)</a:t>
              </a:r>
              <a:endParaRPr kumimoji="0" lang="en-US" sz="800" b="0" i="0" u="none" strike="noStrike" kern="1200" cap="none" spc="0" normalizeH="0" baseline="0" noProof="0" dirty="0">
                <a:ln>
                  <a:noFill/>
                </a:ln>
                <a:solidFill>
                  <a:prstClr val="black"/>
                </a:solidFill>
                <a:effectLst/>
                <a:uLnTx/>
                <a:uFillTx/>
                <a:latin typeface="Consolas" panose="020B0609020204030204" pitchFamily="49" charset="0"/>
                <a:ea typeface="Cascadia Code" panose="020B0609020000020004" pitchFamily="49" charset="0"/>
                <a:cs typeface="Cascadia Code" panose="020B0609020000020004" pitchFamily="49" charset="0"/>
              </a:endParaRPr>
            </a:p>
          </p:txBody>
        </p:sp>
      </p:grpSp>
      <p:sp>
        <p:nvSpPr>
          <p:cNvPr id="127" name="ZoneTexte 126">
            <a:extLst>
              <a:ext uri="{FF2B5EF4-FFF2-40B4-BE49-F238E27FC236}">
                <a16:creationId xmlns:a16="http://schemas.microsoft.com/office/drawing/2014/main" id="{95B07597-5FD8-CA8C-294A-622AED2B4302}"/>
              </a:ext>
            </a:extLst>
          </p:cNvPr>
          <p:cNvSpPr txBox="1"/>
          <p:nvPr/>
        </p:nvSpPr>
        <p:spPr>
          <a:xfrm>
            <a:off x="5405718" y="821238"/>
            <a:ext cx="3343544" cy="1246495"/>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select emp.employee_id,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emp.first_name, emp.last_name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from departments dep,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employees emp</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where dep.department_name = 'IT'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and emp.department_id = dep.department_id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and not exists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 select 1 from employees sub</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where sub.manager_id = emp.employee_id );</a:t>
            </a:r>
          </a:p>
        </p:txBody>
      </p:sp>
      <p:sp>
        <p:nvSpPr>
          <p:cNvPr id="128" name="ZoneTexte 127">
            <a:extLst>
              <a:ext uri="{FF2B5EF4-FFF2-40B4-BE49-F238E27FC236}">
                <a16:creationId xmlns:a16="http://schemas.microsoft.com/office/drawing/2014/main" id="{E62149D9-396B-FEA5-B800-E466D0BCA21B}"/>
              </a:ext>
            </a:extLst>
          </p:cNvPr>
          <p:cNvSpPr txBox="1"/>
          <p:nvPr/>
        </p:nvSpPr>
        <p:spPr>
          <a:xfrm>
            <a:off x="4708908" y="4479598"/>
            <a:ext cx="4275072" cy="1862048"/>
          </a:xfrm>
          <a:prstGeom prst="rect">
            <a:avLst/>
          </a:prstGeom>
          <a:noFill/>
        </p:spPr>
        <p:txBody>
          <a:bodyPr wrap="squar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SQL_ID 74dt9au6977k8, child number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Plan hash value: 2491633195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fr-FR" sz="4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Id  | Operation                             | Name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0 | SELECT STATEMENT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1 |  NESTED LOOPS ANTI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2 |   NESTED LOOPS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3 |    TABLE ACCESS FULL                  | DEPARTMENTS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4 |    TABLE ACCESS BY INDEX ROWID BATCHED| EMPLOYEES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5 |     INDEX RANGE SCAN                  | EMP_DEPARTMENT_IX|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  6 |   INDEX RANGE SCAN                    | EMP_MANAGER_IX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fr-FR" sz="900" b="0" i="0" u="none" strike="noStrike" kern="1200" cap="none" spc="0" normalizeH="0" baseline="0" noProof="1">
                <a:ln>
                  <a:noFill/>
                </a:ln>
                <a:solidFill>
                  <a:srgbClr val="4EA72E">
                    <a:lumMod val="50000"/>
                  </a:srgbClr>
                </a:solidFill>
                <a:effectLst/>
                <a:uLnTx/>
                <a:uFillTx/>
                <a:latin typeface="Consolas" panose="020B0609020204030204" pitchFamily="49" charset="0"/>
                <a:ea typeface="Cascadia Code" panose="020B0609020000020004" pitchFamily="49" charset="0"/>
                <a:cs typeface="Cascadia Code" panose="020B0609020000020004" pitchFamily="49" charset="0"/>
              </a:rPr>
              <a:t>------------------------------------------------------------------</a:t>
            </a:r>
          </a:p>
        </p:txBody>
      </p:sp>
    </p:spTree>
    <p:extLst>
      <p:ext uri="{BB962C8B-B14F-4D97-AF65-F5344CB8AC3E}">
        <p14:creationId xmlns:p14="http://schemas.microsoft.com/office/powerpoint/2010/main" val="148527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6435C-C64C-1E1A-9AB7-AE7A563A1D74}"/>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D0F492E-F175-7243-5202-73F63218578E}"/>
              </a:ext>
            </a:extLst>
          </p:cNvPr>
          <p:cNvSpPr>
            <a:spLocks noGrp="1"/>
          </p:cNvSpPr>
          <p:nvPr>
            <p:ph idx="1"/>
          </p:nvPr>
        </p:nvSpPr>
        <p:spPr>
          <a:xfrm>
            <a:off x="354563" y="593969"/>
            <a:ext cx="8453535" cy="5582994"/>
          </a:xfrm>
        </p:spPr>
        <p:txBody>
          <a:bodyPr/>
          <a:lstStyle/>
          <a:p>
            <a:pPr marL="0" indent="0">
              <a:buNone/>
            </a:pPr>
            <a:r>
              <a:rPr lang="fr-FR" dirty="0"/>
              <a:t> </a:t>
            </a:r>
            <a:endParaRPr lang="en-US" dirty="0"/>
          </a:p>
        </p:txBody>
      </p:sp>
      <p:sp>
        <p:nvSpPr>
          <p:cNvPr id="4" name="Espace réservé du pied de page 3">
            <a:extLst>
              <a:ext uri="{FF2B5EF4-FFF2-40B4-BE49-F238E27FC236}">
                <a16:creationId xmlns:a16="http://schemas.microsoft.com/office/drawing/2014/main" id="{3093E79E-2961-6494-6B14-0F7D6E885AE8}"/>
              </a:ext>
            </a:extLst>
          </p:cNvPr>
          <p:cNvSpPr>
            <a:spLocks noGrp="1"/>
          </p:cNvSpPr>
          <p:nvPr>
            <p:ph type="ftr" sz="quarter" idx="11"/>
          </p:nvPr>
        </p:nvSpPr>
        <p:spPr/>
        <p:txBody>
          <a:bodyPr/>
          <a:lstStyle/>
          <a:p>
            <a:r>
              <a:rPr lang="en-US" noProof="1"/>
              <a:t>SPDX-FileCopyrightText: 2025 R. Vassallo</a:t>
            </a:r>
          </a:p>
          <a:p>
            <a:r>
              <a:rPr lang="en-US" noProof="1"/>
              <a:t>SPDX-License-Identifier: FSF All Permissive License</a:t>
            </a:r>
          </a:p>
        </p:txBody>
      </p:sp>
      <p:sp>
        <p:nvSpPr>
          <p:cNvPr id="5" name="Espace réservé du numéro de diapositive 4">
            <a:extLst>
              <a:ext uri="{FF2B5EF4-FFF2-40B4-BE49-F238E27FC236}">
                <a16:creationId xmlns:a16="http://schemas.microsoft.com/office/drawing/2014/main" id="{1C121604-A618-0479-A056-1E333440103A}"/>
              </a:ext>
            </a:extLst>
          </p:cNvPr>
          <p:cNvSpPr>
            <a:spLocks noGrp="1"/>
          </p:cNvSpPr>
          <p:nvPr>
            <p:ph type="sldNum" sz="quarter" idx="12"/>
          </p:nvPr>
        </p:nvSpPr>
        <p:spPr/>
        <p:txBody>
          <a:bodyPr/>
          <a:lstStyle/>
          <a:p>
            <a:fld id="{273A0318-FDCF-4CF6-A352-E5F487A29EA0}" type="slidenum">
              <a:rPr lang="en-US" smtClean="0"/>
              <a:pPr/>
              <a:t>5</a:t>
            </a:fld>
            <a:r>
              <a:rPr lang="en-US" dirty="0"/>
              <a:t> / 18</a:t>
            </a:r>
          </a:p>
        </p:txBody>
      </p:sp>
      <p:sp>
        <p:nvSpPr>
          <p:cNvPr id="8" name="Titre 1">
            <a:extLst>
              <a:ext uri="{FF2B5EF4-FFF2-40B4-BE49-F238E27FC236}">
                <a16:creationId xmlns:a16="http://schemas.microsoft.com/office/drawing/2014/main" id="{1EE58297-04C1-EC72-77E8-01728C29E37E}"/>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r>
              <a:rPr lang="en-US" sz="1800" dirty="0">
                <a:solidFill>
                  <a:schemeClr val="tx2">
                    <a:lumMod val="75000"/>
                    <a:lumOff val="25000"/>
                  </a:schemeClr>
                </a:solidFill>
                <a:latin typeface="Bahnschrift" panose="020B0502040204020203" pitchFamily="34" charset="0"/>
              </a:rPr>
              <a:t>SQL plan operations &amp; options</a:t>
            </a:r>
            <a:endParaRPr lang="en-US" sz="900" i="1" dirty="0">
              <a:solidFill>
                <a:schemeClr val="tx2">
                  <a:lumMod val="75000"/>
                  <a:lumOff val="25000"/>
                </a:schemeClr>
              </a:solidFill>
              <a:latin typeface="Bierstadt" panose="020B0004020202020204"/>
            </a:endParaRPr>
          </a:p>
        </p:txBody>
      </p:sp>
      <p:sp>
        <p:nvSpPr>
          <p:cNvPr id="6" name="ZoneTexte 5">
            <a:extLst>
              <a:ext uri="{FF2B5EF4-FFF2-40B4-BE49-F238E27FC236}">
                <a16:creationId xmlns:a16="http://schemas.microsoft.com/office/drawing/2014/main" id="{5AE30544-C305-625A-54C6-41043C41CC94}"/>
              </a:ext>
            </a:extLst>
          </p:cNvPr>
          <p:cNvSpPr txBox="1"/>
          <p:nvPr/>
        </p:nvSpPr>
        <p:spPr>
          <a:xfrm>
            <a:off x="354563" y="593969"/>
            <a:ext cx="3459346" cy="392415"/>
          </a:xfrm>
          <a:prstGeom prst="rect">
            <a:avLst/>
          </a:prstGeom>
          <a:noFill/>
        </p:spPr>
        <p:txBody>
          <a:bodyPr wrap="square" lIns="0" tIns="0" rIns="0" bIns="0" rtlCol="0">
            <a:spAutoFit/>
          </a:bodyPr>
          <a:lstStyle/>
          <a:p>
            <a:r>
              <a:rPr lang="en-US" sz="850" noProof="1">
                <a:solidFill>
                  <a:schemeClr val="accent6">
                    <a:lumMod val="50000"/>
                  </a:schemeClr>
                </a:solidFill>
                <a:latin typeface="Consolas" panose="020B0609020204030204" pitchFamily="49" charset="0"/>
                <a:ea typeface="Cascadia Code" panose="020B0609020000020004" pitchFamily="49" charset="0"/>
                <a:cs typeface="Cascadia Code" panose="020B0609020000020004" pitchFamily="49" charset="0"/>
              </a:rPr>
              <a:t>select distinct operation, options from v$sql_plan union </a:t>
            </a:r>
          </a:p>
          <a:p>
            <a:r>
              <a:rPr lang="en-US" sz="850" noProof="1">
                <a:solidFill>
                  <a:schemeClr val="accent6">
                    <a:lumMod val="50000"/>
                  </a:schemeClr>
                </a:solidFill>
                <a:latin typeface="Consolas" panose="020B0609020204030204" pitchFamily="49" charset="0"/>
                <a:ea typeface="Cascadia Code" panose="020B0609020000020004" pitchFamily="49" charset="0"/>
                <a:cs typeface="Cascadia Code" panose="020B0609020000020004" pitchFamily="49" charset="0"/>
              </a:rPr>
              <a:t>select distinct operation, options from dba_hist_sql_plan</a:t>
            </a:r>
          </a:p>
          <a:p>
            <a:r>
              <a:rPr lang="en-US" sz="850" noProof="1">
                <a:solidFill>
                  <a:schemeClr val="accent6">
                    <a:lumMod val="50000"/>
                  </a:schemeClr>
                </a:solidFill>
                <a:latin typeface="Consolas" panose="020B0609020204030204" pitchFamily="49" charset="0"/>
                <a:ea typeface="Cascadia Code" panose="020B0609020000020004" pitchFamily="49" charset="0"/>
                <a:cs typeface="Cascadia Code" panose="020B0609020000020004" pitchFamily="49" charset="0"/>
              </a:rPr>
              <a:t> order by 1, 2;</a:t>
            </a:r>
          </a:p>
        </p:txBody>
      </p:sp>
      <p:graphicFrame>
        <p:nvGraphicFramePr>
          <p:cNvPr id="20" name="Objet 19">
            <a:extLst>
              <a:ext uri="{FF2B5EF4-FFF2-40B4-BE49-F238E27FC236}">
                <a16:creationId xmlns:a16="http://schemas.microsoft.com/office/drawing/2014/main" id="{D75A10EE-DA96-E760-96AB-93E33957CA0E}"/>
              </a:ext>
            </a:extLst>
          </p:cNvPr>
          <p:cNvGraphicFramePr>
            <a:graphicFrameLocks noChangeAspect="1"/>
          </p:cNvGraphicFramePr>
          <p:nvPr/>
        </p:nvGraphicFramePr>
        <p:xfrm>
          <a:off x="361542" y="2000858"/>
          <a:ext cx="2308225" cy="1166812"/>
        </p:xfrm>
        <a:graphic>
          <a:graphicData uri="http://schemas.openxmlformats.org/presentationml/2006/ole">
            <mc:AlternateContent xmlns:mc="http://schemas.openxmlformats.org/markup-compatibility/2006">
              <mc:Choice xmlns:v="urn:schemas-microsoft-com:vml" Requires="v">
                <p:oleObj name="Worksheet" r:id="rId3" imgW="2886185" imgH="1457325" progId="Excel.Sheet.12">
                  <p:embed/>
                </p:oleObj>
              </mc:Choice>
              <mc:Fallback>
                <p:oleObj name="Worksheet" r:id="rId3" imgW="2886185" imgH="1457325" progId="Excel.Sheet.12">
                  <p:embed/>
                  <p:pic>
                    <p:nvPicPr>
                      <p:cNvPr id="20" name="Objet 19">
                        <a:extLst>
                          <a:ext uri="{FF2B5EF4-FFF2-40B4-BE49-F238E27FC236}">
                            <a16:creationId xmlns:a16="http://schemas.microsoft.com/office/drawing/2014/main" id="{00C0465B-6A0A-B015-FAAC-529D98D284B0}"/>
                          </a:ext>
                        </a:extLst>
                      </p:cNvPr>
                      <p:cNvPicPr/>
                      <p:nvPr/>
                    </p:nvPicPr>
                    <p:blipFill>
                      <a:blip r:embed="rId4"/>
                      <a:stretch>
                        <a:fillRect/>
                      </a:stretch>
                    </p:blipFill>
                    <p:spPr>
                      <a:xfrm>
                        <a:off x="361542" y="2000858"/>
                        <a:ext cx="2308225" cy="1166812"/>
                      </a:xfrm>
                      <a:prstGeom prst="rect">
                        <a:avLst/>
                      </a:prstGeom>
                    </p:spPr>
                  </p:pic>
                </p:oleObj>
              </mc:Fallback>
            </mc:AlternateContent>
          </a:graphicData>
        </a:graphic>
      </p:graphicFrame>
      <p:graphicFrame>
        <p:nvGraphicFramePr>
          <p:cNvPr id="24" name="Objet 23">
            <a:extLst>
              <a:ext uri="{FF2B5EF4-FFF2-40B4-BE49-F238E27FC236}">
                <a16:creationId xmlns:a16="http://schemas.microsoft.com/office/drawing/2014/main" id="{3C6DCBE1-C20F-11D0-8CA4-24E15DDB3EA0}"/>
              </a:ext>
            </a:extLst>
          </p:cNvPr>
          <p:cNvGraphicFramePr>
            <a:graphicFrameLocks noChangeAspect="1"/>
          </p:cNvGraphicFramePr>
          <p:nvPr/>
        </p:nvGraphicFramePr>
        <p:xfrm>
          <a:off x="2896625" y="2000606"/>
          <a:ext cx="1981200" cy="1165225"/>
        </p:xfrm>
        <a:graphic>
          <a:graphicData uri="http://schemas.openxmlformats.org/presentationml/2006/ole">
            <mc:AlternateContent xmlns:mc="http://schemas.openxmlformats.org/markup-compatibility/2006">
              <mc:Choice xmlns:v="urn:schemas-microsoft-com:vml" Requires="v">
                <p:oleObj name="Worksheet" r:id="rId5" imgW="2476647" imgH="1457325" progId="Excel.Sheet.12">
                  <p:embed/>
                </p:oleObj>
              </mc:Choice>
              <mc:Fallback>
                <p:oleObj name="Worksheet" r:id="rId5" imgW="2476647" imgH="1457325" progId="Excel.Sheet.12">
                  <p:embed/>
                  <p:pic>
                    <p:nvPicPr>
                      <p:cNvPr id="24" name="Objet 23">
                        <a:extLst>
                          <a:ext uri="{FF2B5EF4-FFF2-40B4-BE49-F238E27FC236}">
                            <a16:creationId xmlns:a16="http://schemas.microsoft.com/office/drawing/2014/main" id="{0961A800-5705-9C89-D3F2-DACFC9311A9C}"/>
                          </a:ext>
                        </a:extLst>
                      </p:cNvPr>
                      <p:cNvPicPr/>
                      <p:nvPr/>
                    </p:nvPicPr>
                    <p:blipFill>
                      <a:blip r:embed="rId6"/>
                      <a:stretch>
                        <a:fillRect/>
                      </a:stretch>
                    </p:blipFill>
                    <p:spPr>
                      <a:xfrm>
                        <a:off x="2896625" y="2000606"/>
                        <a:ext cx="1981200" cy="1165225"/>
                      </a:xfrm>
                      <a:prstGeom prst="rect">
                        <a:avLst/>
                      </a:prstGeom>
                    </p:spPr>
                  </p:pic>
                </p:oleObj>
              </mc:Fallback>
            </mc:AlternateContent>
          </a:graphicData>
        </a:graphic>
      </p:graphicFrame>
      <p:graphicFrame>
        <p:nvGraphicFramePr>
          <p:cNvPr id="30" name="Objet 29">
            <a:extLst>
              <a:ext uri="{FF2B5EF4-FFF2-40B4-BE49-F238E27FC236}">
                <a16:creationId xmlns:a16="http://schemas.microsoft.com/office/drawing/2014/main" id="{7D2ADAD9-DD9B-D437-07B9-4C7FC574DFA0}"/>
              </a:ext>
            </a:extLst>
          </p:cNvPr>
          <p:cNvGraphicFramePr>
            <a:graphicFrameLocks noChangeAspect="1"/>
          </p:cNvGraphicFramePr>
          <p:nvPr>
            <p:extLst>
              <p:ext uri="{D42A27DB-BD31-4B8C-83A1-F6EECF244321}">
                <p14:modId xmlns:p14="http://schemas.microsoft.com/office/powerpoint/2010/main" val="2847522226"/>
              </p:ext>
            </p:extLst>
          </p:nvPr>
        </p:nvGraphicFramePr>
        <p:xfrm>
          <a:off x="348885" y="3288384"/>
          <a:ext cx="1752541" cy="1455420"/>
        </p:xfrm>
        <a:graphic>
          <a:graphicData uri="http://schemas.openxmlformats.org/presentationml/2006/ole">
            <mc:AlternateContent xmlns:mc="http://schemas.openxmlformats.org/markup-compatibility/2006">
              <mc:Choice xmlns:v="urn:schemas-microsoft-com:vml" Requires="v">
                <p:oleObj name="Worksheet" r:id="rId7" imgW="2190676" imgH="1819275" progId="Excel.Sheet.12">
                  <p:embed/>
                </p:oleObj>
              </mc:Choice>
              <mc:Fallback>
                <p:oleObj name="Worksheet" r:id="rId7" imgW="2190676" imgH="1819275" progId="Excel.Sheet.12">
                  <p:embed/>
                  <p:pic>
                    <p:nvPicPr>
                      <p:cNvPr id="30" name="Objet 29">
                        <a:extLst>
                          <a:ext uri="{FF2B5EF4-FFF2-40B4-BE49-F238E27FC236}">
                            <a16:creationId xmlns:a16="http://schemas.microsoft.com/office/drawing/2014/main" id="{66F6FF77-DAE8-A3A5-364C-1287FAD4FA66}"/>
                          </a:ext>
                        </a:extLst>
                      </p:cNvPr>
                      <p:cNvPicPr/>
                      <p:nvPr/>
                    </p:nvPicPr>
                    <p:blipFill>
                      <a:blip r:embed="rId8"/>
                      <a:stretch>
                        <a:fillRect/>
                      </a:stretch>
                    </p:blipFill>
                    <p:spPr>
                      <a:xfrm>
                        <a:off x="348885" y="3288384"/>
                        <a:ext cx="1752541" cy="1455420"/>
                      </a:xfrm>
                      <a:prstGeom prst="rect">
                        <a:avLst/>
                      </a:prstGeom>
                    </p:spPr>
                  </p:pic>
                </p:oleObj>
              </mc:Fallback>
            </mc:AlternateContent>
          </a:graphicData>
        </a:graphic>
      </p:graphicFrame>
      <p:graphicFrame>
        <p:nvGraphicFramePr>
          <p:cNvPr id="36" name="Objet 35">
            <a:extLst>
              <a:ext uri="{FF2B5EF4-FFF2-40B4-BE49-F238E27FC236}">
                <a16:creationId xmlns:a16="http://schemas.microsoft.com/office/drawing/2014/main" id="{3F240317-9B55-3C51-E77D-C469C9190BAB}"/>
              </a:ext>
            </a:extLst>
          </p:cNvPr>
          <p:cNvGraphicFramePr>
            <a:graphicFrameLocks noChangeAspect="1"/>
          </p:cNvGraphicFramePr>
          <p:nvPr>
            <p:extLst>
              <p:ext uri="{D42A27DB-BD31-4B8C-83A1-F6EECF244321}">
                <p14:modId xmlns:p14="http://schemas.microsoft.com/office/powerpoint/2010/main" val="2178929588"/>
              </p:ext>
            </p:extLst>
          </p:nvPr>
        </p:nvGraphicFramePr>
        <p:xfrm>
          <a:off x="2450924" y="3289282"/>
          <a:ext cx="1768475" cy="1600200"/>
        </p:xfrm>
        <a:graphic>
          <a:graphicData uri="http://schemas.openxmlformats.org/presentationml/2006/ole">
            <mc:AlternateContent xmlns:mc="http://schemas.openxmlformats.org/markup-compatibility/2006">
              <mc:Choice xmlns:v="urn:schemas-microsoft-com:vml" Requires="v">
                <p:oleObj name="Worksheet" r:id="rId9" imgW="2209741" imgH="2000250" progId="Excel.Sheet.12">
                  <p:embed/>
                </p:oleObj>
              </mc:Choice>
              <mc:Fallback>
                <p:oleObj name="Worksheet" r:id="rId9" imgW="2209741" imgH="2000250" progId="Excel.Sheet.12">
                  <p:embed/>
                  <p:pic>
                    <p:nvPicPr>
                      <p:cNvPr id="36" name="Objet 35">
                        <a:extLst>
                          <a:ext uri="{FF2B5EF4-FFF2-40B4-BE49-F238E27FC236}">
                            <a16:creationId xmlns:a16="http://schemas.microsoft.com/office/drawing/2014/main" id="{16B3F0CC-94C5-0324-6781-AAA13C026ED0}"/>
                          </a:ext>
                        </a:extLst>
                      </p:cNvPr>
                      <p:cNvPicPr/>
                      <p:nvPr/>
                    </p:nvPicPr>
                    <p:blipFill>
                      <a:blip r:embed="rId10"/>
                      <a:stretch>
                        <a:fillRect/>
                      </a:stretch>
                    </p:blipFill>
                    <p:spPr>
                      <a:xfrm>
                        <a:off x="2450924" y="3289282"/>
                        <a:ext cx="1768475" cy="1600200"/>
                      </a:xfrm>
                      <a:prstGeom prst="rect">
                        <a:avLst/>
                      </a:prstGeom>
                    </p:spPr>
                  </p:pic>
                </p:oleObj>
              </mc:Fallback>
            </mc:AlternateContent>
          </a:graphicData>
        </a:graphic>
      </p:graphicFrame>
      <p:graphicFrame>
        <p:nvGraphicFramePr>
          <p:cNvPr id="41" name="Objet 40">
            <a:extLst>
              <a:ext uri="{FF2B5EF4-FFF2-40B4-BE49-F238E27FC236}">
                <a16:creationId xmlns:a16="http://schemas.microsoft.com/office/drawing/2014/main" id="{51579E68-AA19-1ACA-25FB-8D182CD2C8E0}"/>
              </a:ext>
            </a:extLst>
          </p:cNvPr>
          <p:cNvGraphicFramePr>
            <a:graphicFrameLocks noChangeAspect="1"/>
          </p:cNvGraphicFramePr>
          <p:nvPr>
            <p:extLst>
              <p:ext uri="{D42A27DB-BD31-4B8C-83A1-F6EECF244321}">
                <p14:modId xmlns:p14="http://schemas.microsoft.com/office/powerpoint/2010/main" val="382339834"/>
              </p:ext>
            </p:extLst>
          </p:nvPr>
        </p:nvGraphicFramePr>
        <p:xfrm>
          <a:off x="361542" y="1273367"/>
          <a:ext cx="1257300" cy="587375"/>
        </p:xfrm>
        <a:graphic>
          <a:graphicData uri="http://schemas.openxmlformats.org/presentationml/2006/ole">
            <mc:AlternateContent xmlns:mc="http://schemas.openxmlformats.org/markup-compatibility/2006">
              <mc:Choice xmlns:v="urn:schemas-microsoft-com:vml" Requires="v">
                <p:oleObj name="Worksheet" r:id="rId11" imgW="1571779" imgH="733425" progId="Excel.Sheet.12">
                  <p:embed/>
                </p:oleObj>
              </mc:Choice>
              <mc:Fallback>
                <p:oleObj name="Worksheet" r:id="rId11" imgW="1571779" imgH="733425" progId="Excel.Sheet.12">
                  <p:embed/>
                  <p:pic>
                    <p:nvPicPr>
                      <p:cNvPr id="41" name="Objet 40">
                        <a:extLst>
                          <a:ext uri="{FF2B5EF4-FFF2-40B4-BE49-F238E27FC236}">
                            <a16:creationId xmlns:a16="http://schemas.microsoft.com/office/drawing/2014/main" id="{5F60D554-FBE0-BF39-B903-5EF9FD2EAAE1}"/>
                          </a:ext>
                        </a:extLst>
                      </p:cNvPr>
                      <p:cNvPicPr/>
                      <p:nvPr/>
                    </p:nvPicPr>
                    <p:blipFill>
                      <a:blip r:embed="rId12"/>
                      <a:stretch>
                        <a:fillRect/>
                      </a:stretch>
                    </p:blipFill>
                    <p:spPr>
                      <a:xfrm>
                        <a:off x="361542" y="1273367"/>
                        <a:ext cx="1257300" cy="587375"/>
                      </a:xfrm>
                      <a:prstGeom prst="rect">
                        <a:avLst/>
                      </a:prstGeom>
                    </p:spPr>
                  </p:pic>
                </p:oleObj>
              </mc:Fallback>
            </mc:AlternateContent>
          </a:graphicData>
        </a:graphic>
      </p:graphicFrame>
      <p:graphicFrame>
        <p:nvGraphicFramePr>
          <p:cNvPr id="43" name="Objet 42">
            <a:extLst>
              <a:ext uri="{FF2B5EF4-FFF2-40B4-BE49-F238E27FC236}">
                <a16:creationId xmlns:a16="http://schemas.microsoft.com/office/drawing/2014/main" id="{97C04297-2EE9-E294-2635-A5A3CC7FD5C8}"/>
              </a:ext>
            </a:extLst>
          </p:cNvPr>
          <p:cNvGraphicFramePr>
            <a:graphicFrameLocks noChangeAspect="1"/>
          </p:cNvGraphicFramePr>
          <p:nvPr/>
        </p:nvGraphicFramePr>
        <p:xfrm>
          <a:off x="5104683" y="2000606"/>
          <a:ext cx="1432537" cy="2034540"/>
        </p:xfrm>
        <a:graphic>
          <a:graphicData uri="http://schemas.openxmlformats.org/presentationml/2006/ole">
            <mc:AlternateContent xmlns:mc="http://schemas.openxmlformats.org/markup-compatibility/2006">
              <mc:Choice xmlns:v="urn:schemas-microsoft-com:vml" Requires="v">
                <p:oleObj name="Worksheet" r:id="rId13" imgW="1790671" imgH="2543175" progId="Excel.Sheet.12">
                  <p:embed/>
                </p:oleObj>
              </mc:Choice>
              <mc:Fallback>
                <p:oleObj name="Worksheet" r:id="rId13" imgW="1790671" imgH="2543175" progId="Excel.Sheet.12">
                  <p:embed/>
                  <p:pic>
                    <p:nvPicPr>
                      <p:cNvPr id="43" name="Objet 42">
                        <a:extLst>
                          <a:ext uri="{FF2B5EF4-FFF2-40B4-BE49-F238E27FC236}">
                            <a16:creationId xmlns:a16="http://schemas.microsoft.com/office/drawing/2014/main" id="{63867DCB-ED85-8097-41BC-251B8A97940B}"/>
                          </a:ext>
                        </a:extLst>
                      </p:cNvPr>
                      <p:cNvPicPr/>
                      <p:nvPr/>
                    </p:nvPicPr>
                    <p:blipFill>
                      <a:blip r:embed="rId14"/>
                      <a:stretch>
                        <a:fillRect/>
                      </a:stretch>
                    </p:blipFill>
                    <p:spPr>
                      <a:xfrm>
                        <a:off x="5104683" y="2000606"/>
                        <a:ext cx="1432537" cy="2034540"/>
                      </a:xfrm>
                      <a:prstGeom prst="rect">
                        <a:avLst/>
                      </a:prstGeom>
                    </p:spPr>
                  </p:pic>
                </p:oleObj>
              </mc:Fallback>
            </mc:AlternateContent>
          </a:graphicData>
        </a:graphic>
      </p:graphicFrame>
      <p:graphicFrame>
        <p:nvGraphicFramePr>
          <p:cNvPr id="44" name="Objet 43">
            <a:extLst>
              <a:ext uri="{FF2B5EF4-FFF2-40B4-BE49-F238E27FC236}">
                <a16:creationId xmlns:a16="http://schemas.microsoft.com/office/drawing/2014/main" id="{E6C43EC2-9BE1-C40B-BD16-DAAD2DA5B09E}"/>
              </a:ext>
            </a:extLst>
          </p:cNvPr>
          <p:cNvGraphicFramePr>
            <a:graphicFrameLocks noChangeAspect="1"/>
          </p:cNvGraphicFramePr>
          <p:nvPr/>
        </p:nvGraphicFramePr>
        <p:xfrm>
          <a:off x="4713213" y="4233277"/>
          <a:ext cx="1585054" cy="2179320"/>
        </p:xfrm>
        <a:graphic>
          <a:graphicData uri="http://schemas.openxmlformats.org/presentationml/2006/ole">
            <mc:AlternateContent xmlns:mc="http://schemas.openxmlformats.org/markup-compatibility/2006">
              <mc:Choice xmlns:v="urn:schemas-microsoft-com:vml" Requires="v">
                <p:oleObj name="Worksheet" r:id="rId15" imgW="1981318" imgH="2724150" progId="Excel.Sheet.12">
                  <p:embed/>
                </p:oleObj>
              </mc:Choice>
              <mc:Fallback>
                <p:oleObj name="Worksheet" r:id="rId15" imgW="1981318" imgH="2724150" progId="Excel.Sheet.12">
                  <p:embed/>
                  <p:pic>
                    <p:nvPicPr>
                      <p:cNvPr id="44" name="Objet 43">
                        <a:extLst>
                          <a:ext uri="{FF2B5EF4-FFF2-40B4-BE49-F238E27FC236}">
                            <a16:creationId xmlns:a16="http://schemas.microsoft.com/office/drawing/2014/main" id="{2D62222C-4D18-4E89-D0D8-8C4D6EFA31D2}"/>
                          </a:ext>
                        </a:extLst>
                      </p:cNvPr>
                      <p:cNvPicPr/>
                      <p:nvPr/>
                    </p:nvPicPr>
                    <p:blipFill>
                      <a:blip r:embed="rId16"/>
                      <a:stretch>
                        <a:fillRect/>
                      </a:stretch>
                    </p:blipFill>
                    <p:spPr>
                      <a:xfrm>
                        <a:off x="4713213" y="4233277"/>
                        <a:ext cx="1585054" cy="2179320"/>
                      </a:xfrm>
                      <a:prstGeom prst="rect">
                        <a:avLst/>
                      </a:prstGeom>
                    </p:spPr>
                  </p:pic>
                </p:oleObj>
              </mc:Fallback>
            </mc:AlternateContent>
          </a:graphicData>
        </a:graphic>
      </p:graphicFrame>
      <p:graphicFrame>
        <p:nvGraphicFramePr>
          <p:cNvPr id="46" name="Objet 45">
            <a:extLst>
              <a:ext uri="{FF2B5EF4-FFF2-40B4-BE49-F238E27FC236}">
                <a16:creationId xmlns:a16="http://schemas.microsoft.com/office/drawing/2014/main" id="{FB125F67-A531-47B5-0B1C-6C8F1F10D2D1}"/>
              </a:ext>
            </a:extLst>
          </p:cNvPr>
          <p:cNvGraphicFramePr>
            <a:graphicFrameLocks noChangeAspect="1"/>
          </p:cNvGraphicFramePr>
          <p:nvPr>
            <p:extLst>
              <p:ext uri="{D42A27DB-BD31-4B8C-83A1-F6EECF244321}">
                <p14:modId xmlns:p14="http://schemas.microsoft.com/office/powerpoint/2010/main" val="3999840044"/>
              </p:ext>
            </p:extLst>
          </p:nvPr>
        </p:nvGraphicFramePr>
        <p:xfrm>
          <a:off x="354562" y="5038971"/>
          <a:ext cx="2743200" cy="1311275"/>
        </p:xfrm>
        <a:graphic>
          <a:graphicData uri="http://schemas.openxmlformats.org/presentationml/2006/ole">
            <mc:AlternateContent xmlns:mc="http://schemas.openxmlformats.org/markup-compatibility/2006">
              <mc:Choice xmlns:v="urn:schemas-microsoft-com:vml" Requires="v">
                <p:oleObj name="Worksheet" r:id="rId17" imgW="3429177" imgH="1638300" progId="Excel.Sheet.12">
                  <p:embed/>
                </p:oleObj>
              </mc:Choice>
              <mc:Fallback>
                <p:oleObj name="Worksheet" r:id="rId17" imgW="3429177" imgH="1638300" progId="Excel.Sheet.12">
                  <p:embed/>
                  <p:pic>
                    <p:nvPicPr>
                      <p:cNvPr id="46" name="Objet 45">
                        <a:extLst>
                          <a:ext uri="{FF2B5EF4-FFF2-40B4-BE49-F238E27FC236}">
                            <a16:creationId xmlns:a16="http://schemas.microsoft.com/office/drawing/2014/main" id="{9661E917-2C4A-E5E2-FC83-B6F500536128}"/>
                          </a:ext>
                        </a:extLst>
                      </p:cNvPr>
                      <p:cNvPicPr/>
                      <p:nvPr/>
                    </p:nvPicPr>
                    <p:blipFill>
                      <a:blip r:embed="rId18"/>
                      <a:stretch>
                        <a:fillRect/>
                      </a:stretch>
                    </p:blipFill>
                    <p:spPr>
                      <a:xfrm>
                        <a:off x="354562" y="5038971"/>
                        <a:ext cx="2743200" cy="1311275"/>
                      </a:xfrm>
                      <a:prstGeom prst="rect">
                        <a:avLst/>
                      </a:prstGeom>
                    </p:spPr>
                  </p:pic>
                </p:oleObj>
              </mc:Fallback>
            </mc:AlternateContent>
          </a:graphicData>
        </a:graphic>
      </p:graphicFrame>
      <p:graphicFrame>
        <p:nvGraphicFramePr>
          <p:cNvPr id="47" name="Objet 46">
            <a:extLst>
              <a:ext uri="{FF2B5EF4-FFF2-40B4-BE49-F238E27FC236}">
                <a16:creationId xmlns:a16="http://schemas.microsoft.com/office/drawing/2014/main" id="{D65B8803-50A2-E528-A1B3-03C9720A6465}"/>
              </a:ext>
            </a:extLst>
          </p:cNvPr>
          <p:cNvGraphicFramePr>
            <a:graphicFrameLocks noChangeAspect="1"/>
          </p:cNvGraphicFramePr>
          <p:nvPr/>
        </p:nvGraphicFramePr>
        <p:xfrm>
          <a:off x="6761461" y="612008"/>
          <a:ext cx="1905059" cy="4061460"/>
        </p:xfrm>
        <a:graphic>
          <a:graphicData uri="http://schemas.openxmlformats.org/presentationml/2006/ole">
            <mc:AlternateContent xmlns:mc="http://schemas.openxmlformats.org/markup-compatibility/2006">
              <mc:Choice xmlns:v="urn:schemas-microsoft-com:vml" Requires="v">
                <p:oleObj name="Worksheet" r:id="rId19" imgW="2381324" imgH="5076825" progId="Excel.Sheet.12">
                  <p:embed/>
                </p:oleObj>
              </mc:Choice>
              <mc:Fallback>
                <p:oleObj name="Worksheet" r:id="rId19" imgW="2381324" imgH="5076825" progId="Excel.Sheet.12">
                  <p:embed/>
                  <p:pic>
                    <p:nvPicPr>
                      <p:cNvPr id="47" name="Objet 46">
                        <a:extLst>
                          <a:ext uri="{FF2B5EF4-FFF2-40B4-BE49-F238E27FC236}">
                            <a16:creationId xmlns:a16="http://schemas.microsoft.com/office/drawing/2014/main" id="{4D8209F1-93EF-F00E-47DA-41ADFB92CC55}"/>
                          </a:ext>
                        </a:extLst>
                      </p:cNvPr>
                      <p:cNvPicPr/>
                      <p:nvPr/>
                    </p:nvPicPr>
                    <p:blipFill>
                      <a:blip r:embed="rId20"/>
                      <a:stretch>
                        <a:fillRect/>
                      </a:stretch>
                    </p:blipFill>
                    <p:spPr>
                      <a:xfrm>
                        <a:off x="6761461" y="612008"/>
                        <a:ext cx="1905059" cy="4061460"/>
                      </a:xfrm>
                      <a:prstGeom prst="rect">
                        <a:avLst/>
                      </a:prstGeom>
                    </p:spPr>
                  </p:pic>
                </p:oleObj>
              </mc:Fallback>
            </mc:AlternateContent>
          </a:graphicData>
        </a:graphic>
      </p:graphicFrame>
      <p:graphicFrame>
        <p:nvGraphicFramePr>
          <p:cNvPr id="48" name="Objet 47">
            <a:extLst>
              <a:ext uri="{FF2B5EF4-FFF2-40B4-BE49-F238E27FC236}">
                <a16:creationId xmlns:a16="http://schemas.microsoft.com/office/drawing/2014/main" id="{78EB3382-B8C4-718F-0E83-B253D64EF244}"/>
              </a:ext>
            </a:extLst>
          </p:cNvPr>
          <p:cNvGraphicFramePr>
            <a:graphicFrameLocks noChangeAspect="1"/>
          </p:cNvGraphicFramePr>
          <p:nvPr>
            <p:extLst>
              <p:ext uri="{D42A27DB-BD31-4B8C-83A1-F6EECF244321}">
                <p14:modId xmlns:p14="http://schemas.microsoft.com/office/powerpoint/2010/main" val="3282417950"/>
              </p:ext>
            </p:extLst>
          </p:nvPr>
        </p:nvGraphicFramePr>
        <p:xfrm>
          <a:off x="4011103" y="1116914"/>
          <a:ext cx="1881188" cy="731838"/>
        </p:xfrm>
        <a:graphic>
          <a:graphicData uri="http://schemas.openxmlformats.org/presentationml/2006/ole">
            <mc:AlternateContent xmlns:mc="http://schemas.openxmlformats.org/markup-compatibility/2006">
              <mc:Choice xmlns:v="urn:schemas-microsoft-com:vml" Requires="v">
                <p:oleObj name="Worksheet" r:id="rId21" imgW="2352726" imgH="914400" progId="Excel.Sheet.12">
                  <p:embed/>
                </p:oleObj>
              </mc:Choice>
              <mc:Fallback>
                <p:oleObj name="Worksheet" r:id="rId21" imgW="2352726" imgH="914400" progId="Excel.Sheet.12">
                  <p:embed/>
                  <p:pic>
                    <p:nvPicPr>
                      <p:cNvPr id="48" name="Objet 47">
                        <a:extLst>
                          <a:ext uri="{FF2B5EF4-FFF2-40B4-BE49-F238E27FC236}">
                            <a16:creationId xmlns:a16="http://schemas.microsoft.com/office/drawing/2014/main" id="{AFD90F51-9F44-5640-24DA-B8B0D2A79299}"/>
                          </a:ext>
                        </a:extLst>
                      </p:cNvPr>
                      <p:cNvPicPr/>
                      <p:nvPr/>
                    </p:nvPicPr>
                    <p:blipFill>
                      <a:blip r:embed="rId22"/>
                      <a:stretch>
                        <a:fillRect/>
                      </a:stretch>
                    </p:blipFill>
                    <p:spPr>
                      <a:xfrm>
                        <a:off x="4011103" y="1116914"/>
                        <a:ext cx="1881188" cy="731838"/>
                      </a:xfrm>
                      <a:prstGeom prst="rect">
                        <a:avLst/>
                      </a:prstGeom>
                    </p:spPr>
                  </p:pic>
                </p:oleObj>
              </mc:Fallback>
            </mc:AlternateContent>
          </a:graphicData>
        </a:graphic>
      </p:graphicFrame>
      <p:graphicFrame>
        <p:nvGraphicFramePr>
          <p:cNvPr id="52" name="Objet 51">
            <a:extLst>
              <a:ext uri="{FF2B5EF4-FFF2-40B4-BE49-F238E27FC236}">
                <a16:creationId xmlns:a16="http://schemas.microsoft.com/office/drawing/2014/main" id="{FAA368A4-F0AC-21E4-2C43-F45B11A5D719}"/>
              </a:ext>
            </a:extLst>
          </p:cNvPr>
          <p:cNvGraphicFramePr>
            <a:graphicFrameLocks noChangeAspect="1"/>
          </p:cNvGraphicFramePr>
          <p:nvPr>
            <p:extLst>
              <p:ext uri="{D42A27DB-BD31-4B8C-83A1-F6EECF244321}">
                <p14:modId xmlns:p14="http://schemas.microsoft.com/office/powerpoint/2010/main" val="3807811727"/>
              </p:ext>
            </p:extLst>
          </p:nvPr>
        </p:nvGraphicFramePr>
        <p:xfrm>
          <a:off x="6761461" y="4812397"/>
          <a:ext cx="1806575" cy="1600200"/>
        </p:xfrm>
        <a:graphic>
          <a:graphicData uri="http://schemas.openxmlformats.org/presentationml/2006/ole">
            <mc:AlternateContent xmlns:mc="http://schemas.openxmlformats.org/markup-compatibility/2006">
              <mc:Choice xmlns:v="urn:schemas-microsoft-com:vml" Requires="v">
                <p:oleObj name="Worksheet" r:id="rId23" imgW="2257403" imgH="2000250" progId="Excel.Sheet.12">
                  <p:embed/>
                </p:oleObj>
              </mc:Choice>
              <mc:Fallback>
                <p:oleObj name="Worksheet" r:id="rId23" imgW="2257403" imgH="2000250" progId="Excel.Sheet.12">
                  <p:embed/>
                  <p:pic>
                    <p:nvPicPr>
                      <p:cNvPr id="52" name="Objet 51">
                        <a:extLst>
                          <a:ext uri="{FF2B5EF4-FFF2-40B4-BE49-F238E27FC236}">
                            <a16:creationId xmlns:a16="http://schemas.microsoft.com/office/drawing/2014/main" id="{624FC697-76B8-1A4E-24DA-26C941B0693A}"/>
                          </a:ext>
                        </a:extLst>
                      </p:cNvPr>
                      <p:cNvPicPr/>
                      <p:nvPr/>
                    </p:nvPicPr>
                    <p:blipFill>
                      <a:blip r:embed="rId24"/>
                      <a:stretch>
                        <a:fillRect/>
                      </a:stretch>
                    </p:blipFill>
                    <p:spPr>
                      <a:xfrm>
                        <a:off x="6761461" y="4812397"/>
                        <a:ext cx="1806575" cy="1600200"/>
                      </a:xfrm>
                      <a:prstGeom prst="rect">
                        <a:avLst/>
                      </a:prstGeom>
                    </p:spPr>
                  </p:pic>
                </p:oleObj>
              </mc:Fallback>
            </mc:AlternateContent>
          </a:graphicData>
        </a:graphic>
      </p:graphicFrame>
      <p:sp>
        <p:nvSpPr>
          <p:cNvPr id="2" name="ZoneTexte 1">
            <a:extLst>
              <a:ext uri="{FF2B5EF4-FFF2-40B4-BE49-F238E27FC236}">
                <a16:creationId xmlns:a16="http://schemas.microsoft.com/office/drawing/2014/main" id="{A3A61C08-C575-0366-B85C-04E6FB53719E}"/>
              </a:ext>
            </a:extLst>
          </p:cNvPr>
          <p:cNvSpPr txBox="1"/>
          <p:nvPr/>
        </p:nvSpPr>
        <p:spPr>
          <a:xfrm>
            <a:off x="4011103" y="471389"/>
            <a:ext cx="2344868" cy="430887"/>
          </a:xfrm>
          <a:prstGeom prst="rect">
            <a:avLst/>
          </a:prstGeom>
          <a:solidFill>
            <a:srgbClr val="FFFF99"/>
          </a:solidFill>
          <a:ln>
            <a:solidFill>
              <a:schemeClr val="bg1">
                <a:lumMod val="65000"/>
              </a:schemeClr>
            </a:solidFill>
          </a:ln>
        </p:spPr>
        <p:txBody>
          <a:bodyPr wrap="square" rtlCol="0">
            <a:spAutoFit/>
          </a:bodyPr>
          <a:lstStyle/>
          <a:p>
            <a:r>
              <a:rPr lang="en-US" sz="1100" noProof="1">
                <a:latin typeface="Bierstadt" panose="020B0004020202020204"/>
              </a:rPr>
              <a:t>Only a limited subset of all operations and options can fit on this slide!</a:t>
            </a:r>
          </a:p>
        </p:txBody>
      </p:sp>
      <p:graphicFrame>
        <p:nvGraphicFramePr>
          <p:cNvPr id="7" name="Objet 6">
            <a:extLst>
              <a:ext uri="{FF2B5EF4-FFF2-40B4-BE49-F238E27FC236}">
                <a16:creationId xmlns:a16="http://schemas.microsoft.com/office/drawing/2014/main" id="{1EF881B6-8C8A-E868-642D-E9C9F411AEAD}"/>
              </a:ext>
            </a:extLst>
          </p:cNvPr>
          <p:cNvGraphicFramePr>
            <a:graphicFrameLocks noChangeAspect="1"/>
          </p:cNvGraphicFramePr>
          <p:nvPr>
            <p:extLst>
              <p:ext uri="{D42A27DB-BD31-4B8C-83A1-F6EECF244321}">
                <p14:modId xmlns:p14="http://schemas.microsoft.com/office/powerpoint/2010/main" val="4139374806"/>
              </p:ext>
            </p:extLst>
          </p:nvPr>
        </p:nvGraphicFramePr>
        <p:xfrm>
          <a:off x="1938277" y="1280051"/>
          <a:ext cx="1600306" cy="441960"/>
        </p:xfrm>
        <a:graphic>
          <a:graphicData uri="http://schemas.openxmlformats.org/presentationml/2006/ole">
            <mc:AlternateContent xmlns:mc="http://schemas.openxmlformats.org/markup-compatibility/2006">
              <mc:Choice xmlns:v="urn:schemas-microsoft-com:vml" Requires="v">
                <p:oleObj name="Worksheet" r:id="rId25" imgW="2000382" imgH="552450" progId="Excel.Sheet.12">
                  <p:embed/>
                </p:oleObj>
              </mc:Choice>
              <mc:Fallback>
                <p:oleObj name="Worksheet" r:id="rId25" imgW="2000382" imgH="552450" progId="Excel.Sheet.12">
                  <p:embed/>
                  <p:pic>
                    <p:nvPicPr>
                      <p:cNvPr id="7" name="Objet 6">
                        <a:extLst>
                          <a:ext uri="{FF2B5EF4-FFF2-40B4-BE49-F238E27FC236}">
                            <a16:creationId xmlns:a16="http://schemas.microsoft.com/office/drawing/2014/main" id="{0736A5C7-C62F-2593-0DFB-5790B51E372D}"/>
                          </a:ext>
                        </a:extLst>
                      </p:cNvPr>
                      <p:cNvPicPr/>
                      <p:nvPr/>
                    </p:nvPicPr>
                    <p:blipFill>
                      <a:blip r:embed="rId26"/>
                      <a:stretch>
                        <a:fillRect/>
                      </a:stretch>
                    </p:blipFill>
                    <p:spPr>
                      <a:xfrm>
                        <a:off x="1938277" y="1280051"/>
                        <a:ext cx="1600306" cy="441960"/>
                      </a:xfrm>
                      <a:prstGeom prst="rect">
                        <a:avLst/>
                      </a:prstGeom>
                    </p:spPr>
                  </p:pic>
                </p:oleObj>
              </mc:Fallback>
            </mc:AlternateContent>
          </a:graphicData>
        </a:graphic>
      </p:graphicFrame>
    </p:spTree>
    <p:extLst>
      <p:ext uri="{BB962C8B-B14F-4D97-AF65-F5344CB8AC3E}">
        <p14:creationId xmlns:p14="http://schemas.microsoft.com/office/powerpoint/2010/main" val="1520725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0DC35-20B8-35FB-F036-A76FD0645F70}"/>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7FA39D24-DD8C-10A1-120B-B2CAF6ADC5F1}"/>
              </a:ext>
            </a:extLst>
          </p:cNvPr>
          <p:cNvSpPr txBox="1"/>
          <p:nvPr/>
        </p:nvSpPr>
        <p:spPr>
          <a:xfrm>
            <a:off x="509918" y="403225"/>
            <a:ext cx="8298180" cy="5801588"/>
          </a:xfrm>
          <a:prstGeom prst="rect">
            <a:avLst/>
          </a:prstGeom>
          <a:noFill/>
        </p:spPr>
        <p:txBody>
          <a:bodyPr wrap="square" rtlCol="0">
            <a:spAutoFit/>
          </a:bodyPr>
          <a:lstStyle/>
          <a:p>
            <a:r>
              <a:rPr lang="en-US" sz="700" noProof="1">
                <a:solidFill>
                  <a:srgbClr val="90B4A5"/>
                </a:solidFill>
                <a:latin typeface="Consolas" panose="020B0609020204030204" pitchFamily="49" charset="0"/>
              </a:rPr>
              <a:t>select loc.city, dep.department_name</a:t>
            </a:r>
          </a:p>
          <a:p>
            <a:r>
              <a:rPr lang="en-US" sz="700" noProof="1">
                <a:solidFill>
                  <a:srgbClr val="90B4A5"/>
                </a:solidFill>
                <a:latin typeface="Consolas" panose="020B0609020204030204" pitchFamily="49" charset="0"/>
              </a:rPr>
              <a:t>  from ( select location_id, city</a:t>
            </a:r>
          </a:p>
          <a:p>
            <a:r>
              <a:rPr lang="en-US" sz="700" noProof="1">
                <a:solidFill>
                  <a:srgbClr val="90B4A5"/>
                </a:solidFill>
                <a:latin typeface="Consolas" panose="020B0609020204030204" pitchFamily="49" charset="0"/>
              </a:rPr>
              <a:t>           from locations</a:t>
            </a:r>
          </a:p>
          <a:p>
            <a:r>
              <a:rPr lang="en-US" sz="700" noProof="1">
                <a:solidFill>
                  <a:srgbClr val="90B4A5"/>
                </a:solidFill>
                <a:latin typeface="Consolas" panose="020B0609020204030204" pitchFamily="49" charset="0"/>
              </a:rPr>
              <a:t>          where city in ('Whitehorse', 'Toronto')</a:t>
            </a:r>
          </a:p>
          <a:p>
            <a:r>
              <a:rPr lang="en-US" sz="700" noProof="1">
                <a:solidFill>
                  <a:srgbClr val="90B4A5"/>
                </a:solidFill>
                <a:latin typeface="Consolas" panose="020B0609020204030204" pitchFamily="49" charset="0"/>
              </a:rPr>
              <a:t>       ) loc</a:t>
            </a:r>
          </a:p>
          <a:p>
            <a:r>
              <a:rPr lang="en-US" sz="700" noProof="1">
                <a:solidFill>
                  <a:srgbClr val="90B4A5"/>
                </a:solidFill>
                <a:latin typeface="Consolas" panose="020B0609020204030204" pitchFamily="49" charset="0"/>
              </a:rPr>
              <a:t>  full outer join</a:t>
            </a:r>
          </a:p>
          <a:p>
            <a:r>
              <a:rPr lang="en-US" sz="700" noProof="1">
                <a:solidFill>
                  <a:srgbClr val="90B4A5"/>
                </a:solidFill>
                <a:latin typeface="Consolas" panose="020B0609020204030204" pitchFamily="49" charset="0"/>
              </a:rPr>
              <a:t>       ( select department_id, location_id, department_name</a:t>
            </a:r>
          </a:p>
          <a:p>
            <a:r>
              <a:rPr lang="en-US" sz="700" noProof="1">
                <a:solidFill>
                  <a:srgbClr val="90B4A5"/>
                </a:solidFill>
                <a:latin typeface="Consolas" panose="020B0609020204030204" pitchFamily="49" charset="0"/>
              </a:rPr>
              <a:t>           from departments</a:t>
            </a:r>
          </a:p>
          <a:p>
            <a:r>
              <a:rPr lang="en-US" sz="700" noProof="1">
                <a:solidFill>
                  <a:srgbClr val="90B4A5"/>
                </a:solidFill>
                <a:latin typeface="Consolas" panose="020B0609020204030204" pitchFamily="49" charset="0"/>
              </a:rPr>
              <a:t>          where department_id in (20, 230)</a:t>
            </a:r>
          </a:p>
          <a:p>
            <a:r>
              <a:rPr lang="en-US" sz="700" noProof="1">
                <a:solidFill>
                  <a:srgbClr val="90B4A5"/>
                </a:solidFill>
                <a:latin typeface="Consolas" panose="020B0609020204030204" pitchFamily="49" charset="0"/>
              </a:rPr>
              <a:t>       ) dep</a:t>
            </a:r>
          </a:p>
          <a:p>
            <a:r>
              <a:rPr lang="en-US" sz="700" noProof="1">
                <a:solidFill>
                  <a:srgbClr val="90B4A5"/>
                </a:solidFill>
                <a:latin typeface="Consolas" panose="020B0609020204030204" pitchFamily="49" charset="0"/>
              </a:rPr>
              <a:t>       on dep.location_id = loc.location_id;</a:t>
            </a:r>
          </a:p>
          <a:p>
            <a:endParaRPr lang="en-US" sz="700" noProof="1">
              <a:solidFill>
                <a:srgbClr val="90B4A5"/>
              </a:solidFill>
              <a:latin typeface="Consolas" panose="020B0609020204030204" pitchFamily="49" charset="0"/>
            </a:endParaRPr>
          </a:p>
          <a:p>
            <a:endParaRPr lang="en-US" sz="700" noProof="1">
              <a:solidFill>
                <a:srgbClr val="90B4A5"/>
              </a:solidFill>
              <a:latin typeface="Consolas" panose="020B0609020204030204" pitchFamily="49" charset="0"/>
            </a:endParaRPr>
          </a:p>
          <a:p>
            <a:r>
              <a:rPr lang="en-US" sz="700" noProof="1">
                <a:solidFill>
                  <a:srgbClr val="90B4A5"/>
                </a:solidFill>
                <a:latin typeface="Consolas" panose="020B0609020204030204" pitchFamily="49" charset="0"/>
              </a:rPr>
              <a:t>SQL_ID faskun742dmdj, child number 0</a:t>
            </a:r>
          </a:p>
          <a:p>
            <a:r>
              <a:rPr lang="en-US" sz="700" noProof="1">
                <a:solidFill>
                  <a:srgbClr val="90B4A5"/>
                </a:solidFill>
                <a:latin typeface="Consolas" panose="020B0609020204030204" pitchFamily="49" charset="0"/>
              </a:rPr>
              <a:t>Plan hash value: 2763787302</a:t>
            </a:r>
          </a:p>
          <a:p>
            <a:endParaRPr lang="en-US" sz="700" noProof="1">
              <a:solidFill>
                <a:srgbClr val="90B4A5"/>
              </a:solidFill>
              <a:latin typeface="Consolas" panose="020B0609020204030204" pitchFamily="49" charset="0"/>
            </a:endParaRPr>
          </a:p>
          <a:p>
            <a:r>
              <a:rPr lang="en-US" sz="700" noProof="1">
                <a:solidFill>
                  <a:srgbClr val="90B4A5"/>
                </a:solidFill>
                <a:latin typeface="Consolas" panose="020B0609020204030204" pitchFamily="49" charset="0"/>
              </a:rPr>
              <a:t>----------------------------------------------------------------------------------------------------------------------------------------------------------</a:t>
            </a:r>
          </a:p>
          <a:p>
            <a:r>
              <a:rPr lang="en-US" sz="700" noProof="1">
                <a:solidFill>
                  <a:srgbClr val="90B4A5"/>
                </a:solidFill>
                <a:latin typeface="Consolas" panose="020B0609020204030204" pitchFamily="49" charset="0"/>
              </a:rPr>
              <a:t>| Id  | Operation                               | Name        | Starts | E-Rows |E-Bytes| Cost (%CPU)| E-Time   | A-Rows |   A-Time   | Buffers | Reads  |</a:t>
            </a:r>
          </a:p>
          <a:p>
            <a:r>
              <a:rPr lang="en-US" sz="700" noProof="1">
                <a:solidFill>
                  <a:srgbClr val="90B4A5"/>
                </a:solidFill>
                <a:latin typeface="Consolas" panose="020B0609020204030204" pitchFamily="49" charset="0"/>
              </a:rPr>
              <a:t>----------------------------------------------------------------------------------------------------------------------------------------------------------</a:t>
            </a:r>
          </a:p>
          <a:p>
            <a:r>
              <a:rPr lang="en-US" sz="700" noProof="1">
                <a:solidFill>
                  <a:srgbClr val="90B4A5"/>
                </a:solidFill>
                <a:latin typeface="Consolas" panose="020B0609020204030204" pitchFamily="49" charset="0"/>
              </a:rPr>
              <a:t>|   0 | SELECT STATEMENT                        |             |      1 |        |       |     4 (100)|          |      3 |00:00:00.01 |       7 |      1 |</a:t>
            </a:r>
          </a:p>
          <a:p>
            <a:r>
              <a:rPr lang="en-US" sz="700" noProof="1">
                <a:solidFill>
                  <a:srgbClr val="90B4A5"/>
                </a:solidFill>
                <a:latin typeface="Consolas" panose="020B0609020204030204" pitchFamily="49" charset="0"/>
              </a:rPr>
              <a:t>|   1 |  VIEW                                   | VW_FOJ_0    |      1 |      2 |    68 |     4   (0)| 00:00:01 |      3 |00:00:00.01 |       7 |      1 |</a:t>
            </a:r>
          </a:p>
          <a:p>
            <a:r>
              <a:rPr lang="en-US" sz="700" noProof="1">
                <a:solidFill>
                  <a:srgbClr val="90B4A5"/>
                </a:solidFill>
                <a:latin typeface="Consolas" panose="020B0609020204030204" pitchFamily="49" charset="0"/>
              </a:rPr>
              <a:t>|*  2 |   HASH JOIN FULL OUTER                  |             |      1 |      2 |   120 |     4   (0)| 00:00:01 |      3 |00:00:00.01 |       7 |      1 |</a:t>
            </a:r>
          </a:p>
          <a:p>
            <a:r>
              <a:rPr lang="en-US" sz="700" noProof="1">
                <a:solidFill>
                  <a:srgbClr val="90B4A5"/>
                </a:solidFill>
                <a:latin typeface="Consolas" panose="020B0609020204030204" pitchFamily="49" charset="0"/>
              </a:rPr>
              <a:t>|   3 |    VIEW                                 |             |      1 |      2 |    60 |     2   (0)| 00:00:01 |      2 |00:00:00.01 |       3 |      1 |</a:t>
            </a:r>
          </a:p>
          <a:p>
            <a:r>
              <a:rPr lang="en-US" sz="700" noProof="1">
                <a:solidFill>
                  <a:srgbClr val="90B4A5"/>
                </a:solidFill>
                <a:latin typeface="Consolas" panose="020B0609020204030204" pitchFamily="49" charset="0"/>
              </a:rPr>
              <a:t>|   4 |     INLIST ITERATOR                     |             |      1 |        |       |            |          |      2 |00:00:00.01 |       3 |      1 |</a:t>
            </a:r>
          </a:p>
          <a:p>
            <a:r>
              <a:rPr lang="en-US" sz="700" noProof="1">
                <a:solidFill>
                  <a:srgbClr val="90B4A5"/>
                </a:solidFill>
                <a:latin typeface="Consolas" panose="020B0609020204030204" pitchFamily="49" charset="0"/>
              </a:rPr>
              <a:t>|   5 |      TABLE ACCESS BY INDEX ROWID BATCHED| LOCATIONS   |      2 |      2 |    24 |     2   (0)| 00:00:01 |      2 |00:00:00.01 |       3 |      1 |</a:t>
            </a:r>
          </a:p>
          <a:p>
            <a:r>
              <a:rPr lang="en-US" sz="700" noProof="1">
                <a:solidFill>
                  <a:srgbClr val="90B4A5"/>
                </a:solidFill>
                <a:latin typeface="Consolas" panose="020B0609020204030204" pitchFamily="49" charset="0"/>
              </a:rPr>
              <a:t>|*  6 |       INDEX RANGE SCAN                  | LOC_CITY_IX |      2 |      2 |       |     1   (0)| 00:00:01 |      2 |00:00:00.01 |       2 |      1 |</a:t>
            </a:r>
          </a:p>
          <a:p>
            <a:r>
              <a:rPr lang="en-US" sz="700" noProof="1">
                <a:solidFill>
                  <a:srgbClr val="90B4A5"/>
                </a:solidFill>
                <a:latin typeface="Consolas" panose="020B0609020204030204" pitchFamily="49" charset="0"/>
              </a:rPr>
              <a:t>|   7 |    VIEW                                 |             |      1 |      2 |    60 |     2   (0)| 00:00:01 |      2 |00:00:00.01 |       4 |      0 |</a:t>
            </a:r>
          </a:p>
          <a:p>
            <a:r>
              <a:rPr lang="en-US" sz="700" noProof="1">
                <a:solidFill>
                  <a:srgbClr val="90B4A5"/>
                </a:solidFill>
                <a:latin typeface="Consolas" panose="020B0609020204030204" pitchFamily="49" charset="0"/>
              </a:rPr>
              <a:t>|   8 |     INLIST ITERATOR                     |             |      1 |        |       |            |          |      2 |00:00:00.01 |       4 |      0 |</a:t>
            </a:r>
          </a:p>
          <a:p>
            <a:r>
              <a:rPr lang="en-US" sz="700" noProof="1">
                <a:solidFill>
                  <a:srgbClr val="90B4A5"/>
                </a:solidFill>
                <a:latin typeface="Consolas" panose="020B0609020204030204" pitchFamily="49" charset="0"/>
              </a:rPr>
              <a:t>|   9 |      TABLE ACCESS BY INDEX ROWID        | DEPARTMENTS |      2 |      2 |    38 |     2   (0)| 00:00:01 |      2 |00:00:00.01 |       4 |      0 |</a:t>
            </a:r>
          </a:p>
          <a:p>
            <a:r>
              <a:rPr lang="en-US" sz="700" noProof="1">
                <a:solidFill>
                  <a:srgbClr val="90B4A5"/>
                </a:solidFill>
                <a:latin typeface="Consolas" panose="020B0609020204030204" pitchFamily="49" charset="0"/>
              </a:rPr>
              <a:t>|* 10 |       INDEX UNIQUE SCAN                 | DEPT_ID_PK  |      2 |      2 |       |     1   (0)| 00:00:01 |      2 |00:00:00.01 |       2 |      0 |</a:t>
            </a:r>
          </a:p>
          <a:p>
            <a:r>
              <a:rPr lang="en-US" sz="700" noProof="1">
                <a:solidFill>
                  <a:srgbClr val="90B4A5"/>
                </a:solidFill>
                <a:latin typeface="Consolas" panose="020B0609020204030204" pitchFamily="49" charset="0"/>
              </a:rPr>
              <a:t>----------------------------------------------------------------------------------------------------------------------------------------------------------</a:t>
            </a:r>
          </a:p>
          <a:p>
            <a:endParaRPr lang="en-US" sz="700" noProof="1">
              <a:solidFill>
                <a:srgbClr val="90B4A5"/>
              </a:solidFill>
              <a:latin typeface="Consolas" panose="020B0609020204030204" pitchFamily="49" charset="0"/>
            </a:endParaRPr>
          </a:p>
          <a:p>
            <a:r>
              <a:rPr lang="en-US" sz="700" noProof="1">
                <a:solidFill>
                  <a:srgbClr val="90B4A5"/>
                </a:solidFill>
                <a:latin typeface="Consolas" panose="020B0609020204030204" pitchFamily="49" charset="0"/>
              </a:rPr>
              <a:t>Query Block Name / Object Alias (identified by operation id):</a:t>
            </a:r>
          </a:p>
          <a:p>
            <a:r>
              <a:rPr lang="en-US" sz="700" noProof="1">
                <a:solidFill>
                  <a:srgbClr val="90B4A5"/>
                </a:solidFill>
                <a:latin typeface="Consolas" panose="020B0609020204030204" pitchFamily="49" charset="0"/>
              </a:rPr>
              <a:t>-------------------------------------------------------------</a:t>
            </a:r>
          </a:p>
          <a:p>
            <a:endParaRPr lang="en-US" sz="700" noProof="1">
              <a:solidFill>
                <a:srgbClr val="90B4A5"/>
              </a:solidFill>
              <a:latin typeface="Consolas" panose="020B0609020204030204" pitchFamily="49" charset="0"/>
            </a:endParaRPr>
          </a:p>
          <a:p>
            <a:r>
              <a:rPr lang="en-US" sz="700" noProof="1">
                <a:solidFill>
                  <a:srgbClr val="90B4A5"/>
                </a:solidFill>
                <a:latin typeface="Consolas" panose="020B0609020204030204" pitchFamily="49" charset="0"/>
              </a:rPr>
              <a:t>   1 - SEL$1 / from$_subquery$_005@SEL$4</a:t>
            </a:r>
          </a:p>
          <a:p>
            <a:r>
              <a:rPr lang="en-US" sz="700" noProof="1">
                <a:solidFill>
                  <a:srgbClr val="90B4A5"/>
                </a:solidFill>
                <a:latin typeface="Consolas" panose="020B0609020204030204" pitchFamily="49" charset="0"/>
              </a:rPr>
              <a:t>   2 - SEL$1</a:t>
            </a:r>
          </a:p>
          <a:p>
            <a:r>
              <a:rPr lang="en-US" sz="700" noProof="1">
                <a:solidFill>
                  <a:srgbClr val="90B4A5"/>
                </a:solidFill>
                <a:latin typeface="Consolas" panose="020B0609020204030204" pitchFamily="49" charset="0"/>
              </a:rPr>
              <a:t>   3 - SEL$2 / LOC@SEL$1</a:t>
            </a:r>
          </a:p>
          <a:p>
            <a:r>
              <a:rPr lang="en-US" sz="700" noProof="1">
                <a:solidFill>
                  <a:srgbClr val="90B4A5"/>
                </a:solidFill>
                <a:latin typeface="Consolas" panose="020B0609020204030204" pitchFamily="49" charset="0"/>
              </a:rPr>
              <a:t>   4 - SEL$2</a:t>
            </a:r>
          </a:p>
          <a:p>
            <a:r>
              <a:rPr lang="en-US" sz="700" noProof="1">
                <a:solidFill>
                  <a:srgbClr val="90B4A5"/>
                </a:solidFill>
                <a:latin typeface="Consolas" panose="020B0609020204030204" pitchFamily="49" charset="0"/>
              </a:rPr>
              <a:t>   5 - SEL$2 / LOCATIONS@SEL$2</a:t>
            </a:r>
          </a:p>
          <a:p>
            <a:r>
              <a:rPr lang="en-US" sz="700" noProof="1">
                <a:solidFill>
                  <a:srgbClr val="90B4A5"/>
                </a:solidFill>
                <a:latin typeface="Consolas" panose="020B0609020204030204" pitchFamily="49" charset="0"/>
              </a:rPr>
              <a:t>   6 - SEL$2 / LOCATIONS@SEL$2</a:t>
            </a:r>
          </a:p>
          <a:p>
            <a:r>
              <a:rPr lang="en-US" sz="700" noProof="1">
                <a:solidFill>
                  <a:srgbClr val="90B4A5"/>
                </a:solidFill>
                <a:latin typeface="Consolas" panose="020B0609020204030204" pitchFamily="49" charset="0"/>
              </a:rPr>
              <a:t>   7 - SEL$3 / DEP@SEL$1</a:t>
            </a:r>
          </a:p>
          <a:p>
            <a:r>
              <a:rPr lang="en-US" sz="700" noProof="1">
                <a:solidFill>
                  <a:srgbClr val="90B4A5"/>
                </a:solidFill>
                <a:latin typeface="Consolas" panose="020B0609020204030204" pitchFamily="49" charset="0"/>
              </a:rPr>
              <a:t>   8 - SEL$3</a:t>
            </a:r>
          </a:p>
          <a:p>
            <a:r>
              <a:rPr lang="en-US" sz="700" noProof="1">
                <a:solidFill>
                  <a:srgbClr val="90B4A5"/>
                </a:solidFill>
                <a:latin typeface="Consolas" panose="020B0609020204030204" pitchFamily="49" charset="0"/>
              </a:rPr>
              <a:t>   9 - SEL$3 / DEPARTMENTS@SEL$3</a:t>
            </a:r>
          </a:p>
          <a:p>
            <a:r>
              <a:rPr lang="en-US" sz="700" noProof="1">
                <a:solidFill>
                  <a:srgbClr val="90B4A5"/>
                </a:solidFill>
                <a:latin typeface="Consolas" panose="020B0609020204030204" pitchFamily="49" charset="0"/>
              </a:rPr>
              <a:t>  10 - SEL$3 / DEPARTMENTS@SEL$3</a:t>
            </a:r>
          </a:p>
          <a:p>
            <a:endParaRPr lang="en-US" sz="700" noProof="1">
              <a:solidFill>
                <a:srgbClr val="90B4A5"/>
              </a:solidFill>
              <a:latin typeface="Consolas" panose="020B0609020204030204" pitchFamily="49" charset="0"/>
            </a:endParaRPr>
          </a:p>
          <a:p>
            <a:r>
              <a:rPr lang="en-US" sz="700" noProof="1">
                <a:solidFill>
                  <a:srgbClr val="90B4A5"/>
                </a:solidFill>
                <a:latin typeface="Consolas" panose="020B0609020204030204" pitchFamily="49" charset="0"/>
              </a:rPr>
              <a:t>Predicate Information (identified by operation id):</a:t>
            </a:r>
          </a:p>
          <a:p>
            <a:r>
              <a:rPr lang="en-US" sz="700" noProof="1">
                <a:solidFill>
                  <a:srgbClr val="90B4A5"/>
                </a:solidFill>
                <a:latin typeface="Consolas" panose="020B0609020204030204" pitchFamily="49" charset="0"/>
              </a:rPr>
              <a:t>---------------------------------------------------</a:t>
            </a:r>
          </a:p>
          <a:p>
            <a:endParaRPr lang="en-US" sz="700" noProof="1">
              <a:solidFill>
                <a:srgbClr val="90B4A5"/>
              </a:solidFill>
              <a:latin typeface="Consolas" panose="020B0609020204030204" pitchFamily="49" charset="0"/>
            </a:endParaRPr>
          </a:p>
          <a:p>
            <a:r>
              <a:rPr lang="en-US" sz="700" noProof="1">
                <a:solidFill>
                  <a:srgbClr val="90B4A5"/>
                </a:solidFill>
                <a:latin typeface="Consolas" panose="020B0609020204030204" pitchFamily="49" charset="0"/>
              </a:rPr>
              <a:t>   2 - access("DEP"."LOCATION_ID"="LOC"."LOCATION_ID")</a:t>
            </a:r>
          </a:p>
          <a:p>
            <a:r>
              <a:rPr lang="en-US" sz="700" noProof="1">
                <a:solidFill>
                  <a:srgbClr val="90B4A5"/>
                </a:solidFill>
                <a:latin typeface="Consolas" panose="020B0609020204030204" pitchFamily="49" charset="0"/>
              </a:rPr>
              <a:t>   6 - access(("CITY"='Toronto' OR "CITY"='Whitehorse'))</a:t>
            </a:r>
          </a:p>
          <a:p>
            <a:r>
              <a:rPr lang="en-US" sz="700" noProof="1">
                <a:solidFill>
                  <a:srgbClr val="90B4A5"/>
                </a:solidFill>
                <a:latin typeface="Consolas" panose="020B0609020204030204" pitchFamily="49" charset="0"/>
              </a:rPr>
              <a:t>  10 - access(("DEPARTMENT_ID"=20 OR "DEPARTMENT_ID"=230))</a:t>
            </a:r>
          </a:p>
        </p:txBody>
      </p:sp>
      <p:sp>
        <p:nvSpPr>
          <p:cNvPr id="4" name="Espace réservé du pied de page 3">
            <a:extLst>
              <a:ext uri="{FF2B5EF4-FFF2-40B4-BE49-F238E27FC236}">
                <a16:creationId xmlns:a16="http://schemas.microsoft.com/office/drawing/2014/main" id="{F1B23B60-68DA-1BA1-01B5-2E99B054575F}"/>
              </a:ext>
            </a:extLst>
          </p:cNvPr>
          <p:cNvSpPr>
            <a:spLocks noGrp="1"/>
          </p:cNvSpPr>
          <p:nvPr>
            <p:ph type="ftr" sz="quarter" idx="11"/>
          </p:nvPr>
        </p:nvSpPr>
        <p:spPr/>
        <p:txBody>
          <a:bodyPr/>
          <a:lstStyle/>
          <a:p>
            <a:r>
              <a:rPr lang="en-US" noProof="1"/>
              <a:t>SPDX-FileCopyrightText: 2025 R. Vassallo</a:t>
            </a:r>
          </a:p>
          <a:p>
            <a:r>
              <a:rPr lang="en-US" noProof="1"/>
              <a:t>SPDX-License-Identifier: FSF All Permissive License</a:t>
            </a:r>
          </a:p>
        </p:txBody>
      </p:sp>
      <p:sp>
        <p:nvSpPr>
          <p:cNvPr id="5" name="Espace réservé du numéro de diapositive 4">
            <a:extLst>
              <a:ext uri="{FF2B5EF4-FFF2-40B4-BE49-F238E27FC236}">
                <a16:creationId xmlns:a16="http://schemas.microsoft.com/office/drawing/2014/main" id="{F3E6C186-8CDA-6C64-B91F-B5AA9B55157A}"/>
              </a:ext>
            </a:extLst>
          </p:cNvPr>
          <p:cNvSpPr>
            <a:spLocks noGrp="1"/>
          </p:cNvSpPr>
          <p:nvPr>
            <p:ph type="sldNum" sz="quarter" idx="12"/>
          </p:nvPr>
        </p:nvSpPr>
        <p:spPr/>
        <p:txBody>
          <a:bodyPr/>
          <a:lstStyle/>
          <a:p>
            <a:fld id="{273A0318-FDCF-4CF6-A352-E5F487A29EA0}" type="slidenum">
              <a:rPr lang="en-US" smtClean="0"/>
              <a:pPr/>
              <a:t>6</a:t>
            </a:fld>
            <a:r>
              <a:rPr lang="en-US" dirty="0"/>
              <a:t> / 18</a:t>
            </a:r>
          </a:p>
        </p:txBody>
      </p:sp>
      <p:sp>
        <p:nvSpPr>
          <p:cNvPr id="16" name="TextBox 15">
            <a:extLst>
              <a:ext uri="{FF2B5EF4-FFF2-40B4-BE49-F238E27FC236}">
                <a16:creationId xmlns:a16="http://schemas.microsoft.com/office/drawing/2014/main" id="{4F735C36-CCE9-D5F7-CB8B-E688EAF4559E}"/>
              </a:ext>
            </a:extLst>
          </p:cNvPr>
          <p:cNvSpPr txBox="1"/>
          <p:nvPr/>
        </p:nvSpPr>
        <p:spPr>
          <a:xfrm>
            <a:off x="3375582" y="4322521"/>
            <a:ext cx="5258500" cy="1126462"/>
          </a:xfrm>
          <a:prstGeom prst="rect">
            <a:avLst/>
          </a:prstGeom>
          <a:solidFill>
            <a:schemeClr val="bg1">
              <a:alpha val="24000"/>
            </a:schemeClr>
          </a:solidFill>
        </p:spPr>
        <p:txBody>
          <a:bodyPr wrap="square" lIns="45720" tIns="9144" rIns="45720" bIns="9144" rtlCol="0">
            <a:spAutoFit/>
          </a:bodyPr>
          <a:lstStyle/>
          <a:p>
            <a:pPr>
              <a:lnSpc>
                <a:spcPct val="90000"/>
              </a:lnSpc>
            </a:pPr>
            <a:r>
              <a:rPr lang="en-US" sz="4000" noProof="1">
                <a:ln w="9525">
                  <a:solidFill>
                    <a:schemeClr val="tx2">
                      <a:lumMod val="90000"/>
                      <a:lumOff val="10000"/>
                    </a:schemeClr>
                  </a:solidFill>
                </a:ln>
                <a:solidFill>
                  <a:schemeClr val="tx2">
                    <a:lumMod val="25000"/>
                    <a:lumOff val="75000"/>
                  </a:schemeClr>
                </a:solidFill>
                <a:effectLst>
                  <a:outerShdw blurRad="38100" dist="38100" dir="2400000" algn="bl" rotWithShape="0">
                    <a:prstClr val="black">
                      <a:alpha val="60000"/>
                    </a:prstClr>
                  </a:outerShdw>
                </a:effectLst>
                <a:latin typeface="Bierstadt" panose="020B0004020202020204"/>
              </a:rPr>
              <a:t>Part #2: Retrieving and Displaying Plans</a:t>
            </a:r>
          </a:p>
        </p:txBody>
      </p:sp>
    </p:spTree>
    <p:extLst>
      <p:ext uri="{BB962C8B-B14F-4D97-AF65-F5344CB8AC3E}">
        <p14:creationId xmlns:p14="http://schemas.microsoft.com/office/powerpoint/2010/main" val="280746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659EF-4FF0-C974-ED21-179BBFE5F923}"/>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2B9B5149-3972-BFB7-0951-0FDD0E53986D}"/>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18F1D1ED-038A-EBF0-2903-841085085B1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11AA1FE3-3B75-7EE8-47B5-D91C5F3F9484}"/>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Method #1: EXPLAIN PLAN</a:t>
            </a:r>
            <a:endParaRPr kumimoji="0" lang="en-US" sz="900"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p:txBody>
      </p:sp>
      <p:sp>
        <p:nvSpPr>
          <p:cNvPr id="7" name="Content Placeholder 6">
            <a:extLst>
              <a:ext uri="{FF2B5EF4-FFF2-40B4-BE49-F238E27FC236}">
                <a16:creationId xmlns:a16="http://schemas.microsoft.com/office/drawing/2014/main" id="{04304BAB-FA25-D12D-9F8E-EDEC75D3E391}"/>
              </a:ext>
            </a:extLst>
          </p:cNvPr>
          <p:cNvSpPr>
            <a:spLocks noGrp="1"/>
          </p:cNvSpPr>
          <p:nvPr>
            <p:ph idx="1"/>
          </p:nvPr>
        </p:nvSpPr>
        <p:spPr>
          <a:xfrm>
            <a:off x="366226" y="541020"/>
            <a:ext cx="8453535" cy="5783579"/>
          </a:xfrm>
        </p:spPr>
        <p:txBody>
          <a:bodyPr>
            <a:normAutofit lnSpcReduction="10000"/>
          </a:bodyPr>
          <a:lstStyle/>
          <a:p>
            <a:pPr marL="0" indent="0">
              <a:buNone/>
            </a:pPr>
            <a:r>
              <a:rPr lang="en-US" sz="1400" noProof="0" dirty="0"/>
              <a:t>Syntax</a:t>
            </a:r>
            <a:r>
              <a:rPr lang="en-US" sz="1500" noProof="0" dirty="0"/>
              <a:t>:</a:t>
            </a:r>
          </a:p>
          <a:p>
            <a:pPr marL="0" indent="0">
              <a:lnSpc>
                <a:spcPct val="110000"/>
              </a:lnSpc>
              <a:spcBef>
                <a:spcPts val="300"/>
              </a:spcBef>
              <a:buNone/>
            </a:pPr>
            <a:r>
              <a:rPr lang="en-US" sz="1300" noProof="1">
                <a:solidFill>
                  <a:srgbClr val="0000FF"/>
                </a:solidFill>
                <a:latin typeface="Consolas" panose="020B0609020204030204" pitchFamily="49" charset="0"/>
              </a:rPr>
              <a:t>EXPLAIN PLAN </a:t>
            </a:r>
            <a:r>
              <a:rPr lang="en-US" sz="1200" noProof="1">
                <a:solidFill>
                  <a:srgbClr val="0066FF"/>
                </a:solidFill>
                <a:latin typeface="Consolas" panose="020B0609020204030204" pitchFamily="49" charset="0"/>
              </a:rPr>
              <a:t>[</a:t>
            </a:r>
            <a:r>
              <a:rPr lang="en-US" sz="500" noProof="1">
                <a:solidFill>
                  <a:srgbClr val="0066FF"/>
                </a:solidFill>
                <a:latin typeface="Consolas" panose="020B0609020204030204" pitchFamily="49" charset="0"/>
              </a:rPr>
              <a:t> </a:t>
            </a:r>
            <a:r>
              <a:rPr lang="en-US" sz="1200" noProof="1">
                <a:solidFill>
                  <a:srgbClr val="0066FF"/>
                </a:solidFill>
                <a:latin typeface="Consolas" panose="020B0609020204030204" pitchFamily="49" charset="0"/>
              </a:rPr>
              <a:t>set statement_id</a:t>
            </a:r>
            <a:r>
              <a:rPr lang="en-US" sz="500" noProof="1">
                <a:solidFill>
                  <a:srgbClr val="0066FF"/>
                </a:solidFill>
                <a:latin typeface="Consolas" panose="020B0609020204030204" pitchFamily="49" charset="0"/>
              </a:rPr>
              <a:t> </a:t>
            </a:r>
            <a:r>
              <a:rPr lang="en-US" sz="1200" noProof="1">
                <a:solidFill>
                  <a:srgbClr val="0066FF"/>
                </a:solidFill>
                <a:latin typeface="Consolas" panose="020B0609020204030204" pitchFamily="49" charset="0"/>
              </a:rPr>
              <a:t>=</a:t>
            </a:r>
            <a:r>
              <a:rPr lang="en-US" sz="500" noProof="1">
                <a:solidFill>
                  <a:srgbClr val="0066FF"/>
                </a:solidFill>
                <a:latin typeface="Consolas" panose="020B0609020204030204" pitchFamily="49" charset="0"/>
              </a:rPr>
              <a:t> </a:t>
            </a:r>
            <a:r>
              <a:rPr lang="en-US" sz="1200" noProof="1">
                <a:solidFill>
                  <a:srgbClr val="0066FF"/>
                </a:solidFill>
                <a:latin typeface="Consolas" panose="020B0609020204030204" pitchFamily="49" charset="0"/>
              </a:rPr>
              <a:t>'</a:t>
            </a:r>
            <a:r>
              <a:rPr lang="en-US" sz="1200" i="1" noProof="1">
                <a:solidFill>
                  <a:schemeClr val="accent6">
                    <a:lumMod val="75000"/>
                  </a:schemeClr>
                </a:solidFill>
                <a:latin typeface="Consolas" panose="020B0609020204030204" pitchFamily="49" charset="0"/>
              </a:rPr>
              <a:t>identifier</a:t>
            </a:r>
            <a:r>
              <a:rPr lang="en-US" sz="1200" noProof="1">
                <a:solidFill>
                  <a:srgbClr val="0066FF"/>
                </a:solidFill>
                <a:latin typeface="Consolas" panose="020B0609020204030204" pitchFamily="49" charset="0"/>
              </a:rPr>
              <a:t>'</a:t>
            </a:r>
            <a:r>
              <a:rPr lang="en-US" sz="500" noProof="1">
                <a:solidFill>
                  <a:srgbClr val="0066FF"/>
                </a:solidFill>
                <a:latin typeface="Consolas" panose="020B0609020204030204" pitchFamily="49" charset="0"/>
              </a:rPr>
              <a:t> </a:t>
            </a:r>
            <a:r>
              <a:rPr lang="en-US" sz="1200" noProof="1">
                <a:solidFill>
                  <a:srgbClr val="0066FF"/>
                </a:solidFill>
                <a:latin typeface="Consolas" panose="020B0609020204030204" pitchFamily="49" charset="0"/>
              </a:rPr>
              <a:t>] [</a:t>
            </a:r>
            <a:r>
              <a:rPr lang="en-US" sz="500" noProof="1">
                <a:solidFill>
                  <a:srgbClr val="0066FF"/>
                </a:solidFill>
                <a:latin typeface="Consolas" panose="020B0609020204030204" pitchFamily="49" charset="0"/>
              </a:rPr>
              <a:t> </a:t>
            </a:r>
            <a:r>
              <a:rPr lang="en-US" sz="1200" noProof="1">
                <a:solidFill>
                  <a:srgbClr val="0066FF"/>
                </a:solidFill>
                <a:latin typeface="Consolas" panose="020B0609020204030204" pitchFamily="49" charset="0"/>
              </a:rPr>
              <a:t>INTO [</a:t>
            </a:r>
            <a:r>
              <a:rPr lang="en-US" sz="1200" i="1" noProof="1">
                <a:solidFill>
                  <a:srgbClr val="0066FF"/>
                </a:solidFill>
                <a:latin typeface="Consolas" panose="020B0609020204030204" pitchFamily="49" charset="0"/>
              </a:rPr>
              <a:t>schema.</a:t>
            </a:r>
            <a:r>
              <a:rPr lang="en-US" sz="1200" noProof="1">
                <a:solidFill>
                  <a:srgbClr val="0066FF"/>
                </a:solidFill>
                <a:latin typeface="Consolas" panose="020B0609020204030204" pitchFamily="49" charset="0"/>
              </a:rPr>
              <a:t>]</a:t>
            </a:r>
            <a:r>
              <a:rPr lang="en-US" sz="1200" i="1" noProof="1">
                <a:solidFill>
                  <a:srgbClr val="0066FF"/>
                </a:solidFill>
                <a:latin typeface="Consolas" panose="020B0609020204030204" pitchFamily="49" charset="0"/>
              </a:rPr>
              <a:t>plan_table_name</a:t>
            </a:r>
            <a:r>
              <a:rPr lang="en-US" sz="500" noProof="1">
                <a:solidFill>
                  <a:srgbClr val="0066FF"/>
                </a:solidFill>
                <a:latin typeface="Consolas" panose="020B0609020204030204" pitchFamily="49" charset="0"/>
              </a:rPr>
              <a:t> </a:t>
            </a:r>
            <a:r>
              <a:rPr lang="en-US" sz="1200" noProof="1">
                <a:solidFill>
                  <a:srgbClr val="0066FF"/>
                </a:solidFill>
                <a:latin typeface="Consolas" panose="020B0609020204030204" pitchFamily="49" charset="0"/>
              </a:rPr>
              <a:t>]</a:t>
            </a:r>
            <a:br>
              <a:rPr lang="en-US" sz="1200" noProof="1">
                <a:solidFill>
                  <a:srgbClr val="0000FF"/>
                </a:solidFill>
                <a:latin typeface="Consolas" panose="020B0609020204030204" pitchFamily="49" charset="0"/>
              </a:rPr>
            </a:br>
            <a:r>
              <a:rPr lang="en-US" sz="1300" noProof="1">
                <a:solidFill>
                  <a:srgbClr val="0000FF"/>
                </a:solidFill>
                <a:latin typeface="Consolas" panose="020B0609020204030204" pitchFamily="49" charset="0"/>
              </a:rPr>
              <a:t>    FOR </a:t>
            </a:r>
            <a:r>
              <a:rPr lang="en-US" sz="1300" i="1" noProof="1">
                <a:solidFill>
                  <a:schemeClr val="accent6">
                    <a:lumMod val="75000"/>
                  </a:schemeClr>
                </a:solidFill>
                <a:latin typeface="Consolas" panose="020B0609020204030204" pitchFamily="49" charset="0"/>
              </a:rPr>
              <a:t>sql_statement</a:t>
            </a:r>
            <a:r>
              <a:rPr lang="en-US" sz="1300" noProof="1">
                <a:solidFill>
                  <a:srgbClr val="0000FF"/>
                </a:solidFill>
                <a:latin typeface="Consolas" panose="020B0609020204030204" pitchFamily="49" charset="0"/>
              </a:rPr>
              <a:t>;</a:t>
            </a:r>
            <a:endParaRPr lang="en-US" sz="1300" i="1" noProof="1">
              <a:solidFill>
                <a:srgbClr val="0000FF"/>
              </a:solidFill>
              <a:latin typeface="Consolas" panose="020B0609020204030204" pitchFamily="49" charset="0"/>
            </a:endParaRPr>
          </a:p>
          <a:p>
            <a:pPr marL="0" indent="0">
              <a:lnSpc>
                <a:spcPct val="95000"/>
              </a:lnSpc>
              <a:buNone/>
            </a:pPr>
            <a:r>
              <a:rPr lang="en-US" sz="1400" dirty="0"/>
              <a:t>Semantics: </a:t>
            </a:r>
            <a:r>
              <a:rPr lang="en-US" sz="1200" i="1" noProof="1">
                <a:solidFill>
                  <a:schemeClr val="accent6">
                    <a:lumMod val="75000"/>
                  </a:schemeClr>
                </a:solidFill>
                <a:latin typeface="Consolas" panose="020B0609020204030204" pitchFamily="49" charset="0"/>
              </a:rPr>
              <a:t>sql_</a:t>
            </a:r>
            <a:r>
              <a:rPr lang="en-US" sz="1300" i="1" noProof="1">
                <a:solidFill>
                  <a:schemeClr val="accent6">
                    <a:lumMod val="75000"/>
                  </a:schemeClr>
                </a:solidFill>
                <a:latin typeface="Consolas" panose="020B0609020204030204" pitchFamily="49" charset="0"/>
              </a:rPr>
              <a:t>statement</a:t>
            </a:r>
            <a:r>
              <a:rPr lang="en-US" sz="1400" dirty="0"/>
              <a:t> is </a:t>
            </a:r>
            <a:r>
              <a:rPr lang="en-US" sz="1400" u="sng" dirty="0"/>
              <a:t>not</a:t>
            </a:r>
            <a:r>
              <a:rPr lang="en-US" sz="1400" dirty="0"/>
              <a:t> run; instead </a:t>
            </a:r>
            <a:r>
              <a:rPr lang="en-US" sz="1200" noProof="0" dirty="0">
                <a:latin typeface="Consolas" panose="020B0609020204030204" pitchFamily="49" charset="0"/>
              </a:rPr>
              <a:t>EXPLAIN</a:t>
            </a:r>
            <a:r>
              <a:rPr lang="en-US" sz="1050" noProof="0" dirty="0">
                <a:latin typeface="Consolas" panose="020B0609020204030204" pitchFamily="49" charset="0"/>
              </a:rPr>
              <a:t> </a:t>
            </a:r>
            <a:r>
              <a:rPr lang="en-US" sz="1200" noProof="0" dirty="0">
                <a:latin typeface="Consolas" panose="020B0609020204030204" pitchFamily="49" charset="0"/>
              </a:rPr>
              <a:t>PLAN</a:t>
            </a:r>
            <a:r>
              <a:rPr lang="en-US" sz="1400" noProof="0" dirty="0"/>
              <a:t>:</a:t>
            </a:r>
          </a:p>
          <a:p>
            <a:pPr marL="403225">
              <a:lnSpc>
                <a:spcPct val="95000"/>
              </a:lnSpc>
              <a:spcBef>
                <a:spcPts val="400"/>
              </a:spcBef>
            </a:pPr>
            <a:r>
              <a:rPr lang="en-US" sz="1400" noProof="0" dirty="0"/>
              <a:t>generates a plan for that statement</a:t>
            </a:r>
          </a:p>
          <a:p>
            <a:pPr marL="403225">
              <a:lnSpc>
                <a:spcPct val="95000"/>
              </a:lnSpc>
              <a:spcBef>
                <a:spcPts val="400"/>
              </a:spcBef>
            </a:pPr>
            <a:r>
              <a:rPr lang="en-US" sz="1400" noProof="0" dirty="0"/>
              <a:t>inserts the plan details into SYS.PLAN_TABLE$, aka </a:t>
            </a:r>
            <a:r>
              <a:rPr lang="en-US" sz="1400" noProof="0" dirty="0">
                <a:solidFill>
                  <a:schemeClr val="tx1">
                    <a:lumMod val="50000"/>
                    <a:lumOff val="50000"/>
                  </a:schemeClr>
                </a:solidFill>
              </a:rPr>
              <a:t>"PUBLIC".</a:t>
            </a:r>
            <a:r>
              <a:rPr lang="en-US" sz="1400" noProof="0" dirty="0"/>
              <a:t>PLAN_TABLE</a:t>
            </a:r>
            <a:br>
              <a:rPr lang="en-US" sz="1400" noProof="0" dirty="0"/>
            </a:br>
            <a:r>
              <a:rPr lang="en-US" sz="1400" noProof="0" dirty="0"/>
              <a:t>(or into the specified plan table)</a:t>
            </a:r>
            <a:endParaRPr lang="en-US" sz="1400" dirty="0">
              <a:solidFill>
                <a:srgbClr val="0000FF"/>
              </a:solidFill>
            </a:endParaRPr>
          </a:p>
          <a:p>
            <a:pPr marL="0" indent="0">
              <a:spcBef>
                <a:spcPts val="1200"/>
              </a:spcBef>
              <a:buNone/>
            </a:pPr>
            <a:r>
              <a:rPr lang="en-US" sz="1200" noProof="1">
                <a:solidFill>
                  <a:srgbClr val="0000FF"/>
                </a:solidFill>
                <a:latin typeface="Consolas" panose="020B0609020204030204" pitchFamily="49" charset="0"/>
              </a:rPr>
              <a:t>select * from table(dbms_xplan.display('PLAN_TABLE',</a:t>
            </a:r>
            <a:r>
              <a:rPr lang="en-US" sz="800" noProof="1">
                <a:solidFill>
                  <a:srgbClr val="0000FF"/>
                </a:solidFill>
                <a:latin typeface="Consolas" panose="020B0609020204030204" pitchFamily="49" charset="0"/>
              </a:rPr>
              <a:t> </a:t>
            </a:r>
            <a:r>
              <a:rPr lang="en-US" sz="1200" noProof="1">
                <a:solidFill>
                  <a:srgbClr val="0000FF"/>
                </a:solidFill>
                <a:latin typeface="Consolas" panose="020B0609020204030204" pitchFamily="49" charset="0"/>
              </a:rPr>
              <a:t>'</a:t>
            </a:r>
            <a:r>
              <a:rPr lang="en-US" sz="1200" i="1" noProof="1">
                <a:solidFill>
                  <a:schemeClr val="accent6">
                    <a:lumMod val="75000"/>
                  </a:schemeClr>
                </a:solidFill>
                <a:latin typeface="Consolas" panose="020B0609020204030204" pitchFamily="49" charset="0"/>
              </a:rPr>
              <a:t>identifier</a:t>
            </a:r>
            <a:r>
              <a:rPr lang="en-US" sz="1200" noProof="1">
                <a:solidFill>
                  <a:srgbClr val="0000FF"/>
                </a:solidFill>
                <a:latin typeface="Consolas" panose="020B0609020204030204" pitchFamily="49" charset="0"/>
              </a:rPr>
              <a:t>',</a:t>
            </a:r>
            <a:r>
              <a:rPr lang="en-US" sz="800" noProof="1">
                <a:solidFill>
                  <a:srgbClr val="0000FF"/>
                </a:solidFill>
                <a:latin typeface="Consolas" panose="020B0609020204030204" pitchFamily="49" charset="0"/>
              </a:rPr>
              <a:t> </a:t>
            </a:r>
            <a:r>
              <a:rPr lang="en-US" sz="1200" noProof="1">
                <a:solidFill>
                  <a:srgbClr val="0000FF"/>
                </a:solidFill>
                <a:latin typeface="Consolas" panose="020B0609020204030204" pitchFamily="49" charset="0"/>
              </a:rPr>
              <a:t>'</a:t>
            </a:r>
            <a:r>
              <a:rPr lang="en-US" sz="1200" i="1" noProof="1">
                <a:solidFill>
                  <a:schemeClr val="tx1">
                    <a:lumMod val="50000"/>
                    <a:lumOff val="50000"/>
                  </a:schemeClr>
                </a:solidFill>
                <a:latin typeface="Consolas" panose="020B0609020204030204" pitchFamily="49" charset="0"/>
              </a:rPr>
              <a:t>display_fmt</a:t>
            </a:r>
            <a:r>
              <a:rPr lang="en-US" sz="1200" noProof="1">
                <a:solidFill>
                  <a:srgbClr val="0000FF"/>
                </a:solidFill>
                <a:latin typeface="Consolas" panose="020B0609020204030204" pitchFamily="49" charset="0"/>
              </a:rPr>
              <a:t>'));</a:t>
            </a:r>
            <a:endParaRPr lang="en-US" sz="1500" i="1" dirty="0">
              <a:latin typeface="+mn-lt"/>
            </a:endParaRPr>
          </a:p>
          <a:p>
            <a:pPr marL="0" indent="0">
              <a:lnSpc>
                <a:spcPct val="95000"/>
              </a:lnSpc>
              <a:spcBef>
                <a:spcPts val="500"/>
              </a:spcBef>
              <a:buNone/>
            </a:pPr>
            <a:r>
              <a:rPr lang="en-US" sz="1400" dirty="0"/>
              <a:t>Prints a tabular representation of the plan, with details according to </a:t>
            </a:r>
            <a:r>
              <a:rPr lang="en-US" sz="1200" i="1" noProof="1">
                <a:solidFill>
                  <a:schemeClr val="tx1">
                    <a:lumMod val="50000"/>
                    <a:lumOff val="50000"/>
                  </a:schemeClr>
                </a:solidFill>
                <a:latin typeface="Consolas" panose="020B0609020204030204" pitchFamily="49" charset="0"/>
              </a:rPr>
              <a:t>display_fmt</a:t>
            </a:r>
            <a:endParaRPr lang="en-US" sz="1400" noProof="0" dirty="0"/>
          </a:p>
          <a:p>
            <a:pPr marL="0" indent="0">
              <a:spcBef>
                <a:spcPts val="2400"/>
              </a:spcBef>
              <a:spcAft>
                <a:spcPts val="300"/>
              </a:spcAft>
              <a:buNone/>
            </a:pPr>
            <a:r>
              <a:rPr kumimoji="0" lang="en-US"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Method #2: retrieve and display actual plans</a:t>
            </a:r>
            <a:endParaRPr kumimoji="0" lang="en-US"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a:p>
            <a:r>
              <a:rPr lang="en-US" sz="1400" noProof="1"/>
              <a:t>Cursors still available in the cursor cache</a:t>
            </a:r>
          </a:p>
          <a:p>
            <a:pPr marL="631825">
              <a:lnSpc>
                <a:spcPct val="95000"/>
              </a:lnSpc>
              <a:spcBef>
                <a:spcPts val="400"/>
              </a:spcBef>
              <a:buFont typeface="Courier New" panose="02070309020205020404" pitchFamily="49" charset="0"/>
              <a:buChar char="o"/>
              <a:tabLst>
                <a:tab pos="174625" algn="l"/>
              </a:tabLst>
            </a:pPr>
            <a:r>
              <a:rPr lang="en-US" sz="1400" noProof="1"/>
              <a:t>Retrieve the </a:t>
            </a:r>
            <a:r>
              <a:rPr lang="en-US" sz="1200" i="1" noProof="1">
                <a:solidFill>
                  <a:schemeClr val="accent6">
                    <a:lumMod val="75000"/>
                  </a:schemeClr>
                </a:solidFill>
                <a:latin typeface="Consolas" panose="020B0609020204030204" pitchFamily="49" charset="0"/>
              </a:rPr>
              <a:t>sql_id</a:t>
            </a:r>
            <a:r>
              <a:rPr lang="en-US" sz="1100" i="1" noProof="1">
                <a:solidFill>
                  <a:schemeClr val="accent6">
                    <a:lumMod val="75000"/>
                  </a:schemeClr>
                </a:solidFill>
                <a:latin typeface="Consolas" panose="020B0609020204030204" pitchFamily="49" charset="0"/>
              </a:rPr>
              <a:t> </a:t>
            </a:r>
            <a:r>
              <a:rPr lang="en-US" sz="1400" noProof="1"/>
              <a:t>and </a:t>
            </a:r>
            <a:r>
              <a:rPr lang="en-US" sz="1200" i="1" noProof="1">
                <a:solidFill>
                  <a:schemeClr val="accent6">
                    <a:lumMod val="75000"/>
                  </a:schemeClr>
                </a:solidFill>
                <a:latin typeface="Consolas" panose="020B0609020204030204" pitchFamily="49" charset="0"/>
              </a:rPr>
              <a:t>child_number</a:t>
            </a:r>
          </a:p>
          <a:p>
            <a:pPr marL="631825">
              <a:lnSpc>
                <a:spcPct val="110000"/>
              </a:lnSpc>
              <a:spcBef>
                <a:spcPts val="400"/>
              </a:spcBef>
              <a:buFont typeface="Courier New" panose="02070309020205020404" pitchFamily="49" charset="0"/>
              <a:buChar char="o"/>
              <a:tabLst>
                <a:tab pos="174625" algn="l"/>
              </a:tabLst>
            </a:pPr>
            <a:r>
              <a:rPr lang="en-US" sz="1400" noProof="1"/>
              <a:t>Print the plan details using:</a:t>
            </a:r>
            <a:br>
              <a:rPr lang="en-US" sz="1400" noProof="1"/>
            </a:br>
            <a:r>
              <a:rPr lang="en-US" sz="1200" noProof="1">
                <a:solidFill>
                  <a:srgbClr val="0000FF"/>
                </a:solidFill>
                <a:latin typeface="Consolas" panose="020B0609020204030204" pitchFamily="49" charset="0"/>
              </a:rPr>
              <a:t>select * from table(dbms_xplan.display_cursor('</a:t>
            </a:r>
            <a:r>
              <a:rPr lang="en-US" sz="1200" i="1" noProof="1">
                <a:solidFill>
                  <a:schemeClr val="accent6">
                    <a:lumMod val="75000"/>
                  </a:schemeClr>
                </a:solidFill>
                <a:latin typeface="Consolas" panose="020B0609020204030204" pitchFamily="49" charset="0"/>
              </a:rPr>
              <a:t>sql_id</a:t>
            </a:r>
            <a:r>
              <a:rPr lang="en-US" sz="1200" noProof="1">
                <a:solidFill>
                  <a:srgbClr val="0000FF"/>
                </a:solidFill>
                <a:latin typeface="Consolas" panose="020B0609020204030204" pitchFamily="49" charset="0"/>
              </a:rPr>
              <a:t>',</a:t>
            </a:r>
            <a:r>
              <a:rPr lang="en-US" sz="800" noProof="1">
                <a:solidFill>
                  <a:srgbClr val="0000FF"/>
                </a:solidFill>
                <a:latin typeface="Consolas" panose="020B0609020204030204" pitchFamily="49" charset="0"/>
              </a:rPr>
              <a:t> </a:t>
            </a:r>
            <a:r>
              <a:rPr lang="en-US" sz="1200" i="1" noProof="1">
                <a:solidFill>
                  <a:schemeClr val="tx1">
                    <a:lumMod val="50000"/>
                    <a:lumOff val="50000"/>
                  </a:schemeClr>
                </a:solidFill>
                <a:latin typeface="Consolas" panose="020B0609020204030204" pitchFamily="49" charset="0"/>
              </a:rPr>
              <a:t>child_number</a:t>
            </a:r>
            <a:r>
              <a:rPr lang="en-US" sz="1200" noProof="1">
                <a:solidFill>
                  <a:srgbClr val="0000FF"/>
                </a:solidFill>
                <a:latin typeface="Consolas" panose="020B0609020204030204" pitchFamily="49" charset="0"/>
              </a:rPr>
              <a:t>,</a:t>
            </a:r>
            <a:r>
              <a:rPr lang="en-US" sz="800" noProof="1">
                <a:solidFill>
                  <a:srgbClr val="0000FF"/>
                </a:solidFill>
                <a:latin typeface="Consolas" panose="020B0609020204030204" pitchFamily="49" charset="0"/>
              </a:rPr>
              <a:t> </a:t>
            </a:r>
            <a:r>
              <a:rPr lang="en-US" sz="1200" noProof="1">
                <a:solidFill>
                  <a:srgbClr val="0000FF"/>
                </a:solidFill>
                <a:latin typeface="Consolas" panose="020B0609020204030204" pitchFamily="49" charset="0"/>
              </a:rPr>
              <a:t>'</a:t>
            </a:r>
            <a:r>
              <a:rPr lang="en-US" sz="1200" i="1" noProof="1">
                <a:solidFill>
                  <a:schemeClr val="tx1">
                    <a:lumMod val="50000"/>
                    <a:lumOff val="50000"/>
                  </a:schemeClr>
                </a:solidFill>
                <a:latin typeface="Consolas" panose="020B0609020204030204" pitchFamily="49" charset="0"/>
              </a:rPr>
              <a:t>display_fmt</a:t>
            </a:r>
            <a:r>
              <a:rPr lang="en-US" sz="1200" noProof="1">
                <a:solidFill>
                  <a:srgbClr val="0000FF"/>
                </a:solidFill>
                <a:latin typeface="Consolas" panose="020B0609020204030204" pitchFamily="49" charset="0"/>
              </a:rPr>
              <a:t>'));</a:t>
            </a:r>
          </a:p>
          <a:p>
            <a:pPr>
              <a:lnSpc>
                <a:spcPct val="110000"/>
              </a:lnSpc>
            </a:pPr>
            <a:r>
              <a:rPr lang="en-US" sz="1400" noProof="1"/>
              <a:t>Special case: latest cursor in </a:t>
            </a:r>
            <a:r>
              <a:rPr lang="en-US" sz="1400" i="1" noProof="1">
                <a:latin typeface="+mn-lt"/>
              </a:rPr>
              <a:t>this</a:t>
            </a:r>
            <a:r>
              <a:rPr lang="en-US" sz="1400" noProof="1"/>
              <a:t> session:</a:t>
            </a:r>
            <a:br>
              <a:rPr lang="en-US" sz="1400" noProof="1"/>
            </a:br>
            <a:r>
              <a:rPr lang="en-US" sz="1400" noProof="1"/>
              <a:t>          </a:t>
            </a: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select * from table(dbms_xplan.display_cursor(null,</a:t>
            </a:r>
            <a:r>
              <a:rPr kumimoji="0" lang="en-US" sz="8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 </a:t>
            </a: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null,</a:t>
            </a:r>
            <a:r>
              <a:rPr kumimoji="0" lang="en-US" sz="8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 </a:t>
            </a: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a:t>
            </a:r>
            <a:r>
              <a:rPr kumimoji="0" lang="en-US" sz="1200" b="0" i="1" u="none" strike="noStrike" kern="1200" cap="none" spc="0" normalizeH="0" baseline="0" noProof="1">
                <a:ln>
                  <a:noFill/>
                </a:ln>
                <a:solidFill>
                  <a:prstClr val="black">
                    <a:lumMod val="50000"/>
                    <a:lumOff val="50000"/>
                  </a:prstClr>
                </a:solidFill>
                <a:effectLst/>
                <a:uLnTx/>
                <a:uFillTx/>
                <a:latin typeface="Consolas" panose="020B0609020204030204" pitchFamily="49" charset="0"/>
                <a:ea typeface="+mn-ea"/>
                <a:cs typeface="+mn-cs"/>
              </a:rPr>
              <a:t>display_fmt</a:t>
            </a: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a:t>
            </a:r>
            <a:endParaRPr lang="en-US" sz="1200" noProof="1"/>
          </a:p>
          <a:p>
            <a:r>
              <a:rPr lang="en-US" sz="1400" noProof="1"/>
              <a:t>Plans stored in the AWR</a:t>
            </a:r>
            <a:r>
              <a:rPr lang="en-US" sz="600" noProof="1"/>
              <a:t> </a:t>
            </a:r>
            <a:r>
              <a:rPr lang="en-US" sz="1400" baseline="30000" noProof="1"/>
              <a:t>(*)</a:t>
            </a:r>
            <a:endParaRPr lang="en-US" sz="1500" dirty="0">
              <a:solidFill>
                <a:srgbClr val="0000FF"/>
              </a:solidFill>
            </a:endParaRPr>
          </a:p>
          <a:p>
            <a:pPr marL="631825" marR="0" lvl="0" indent="-228600" algn="l" defTabSz="914400" rtl="0" eaLnBrk="1" fontAlgn="auto" latinLnBrk="0" hangingPunct="1">
              <a:lnSpc>
                <a:spcPct val="95000"/>
              </a:lnSpc>
              <a:spcBef>
                <a:spcPts val="400"/>
              </a:spcBef>
              <a:spcAft>
                <a:spcPts val="0"/>
              </a:spcAft>
              <a:buClrTx/>
              <a:buSzTx/>
              <a:buFont typeface="Courier New" panose="02070309020205020404" pitchFamily="49" charset="0"/>
              <a:buChar char="o"/>
              <a:tabLst>
                <a:tab pos="174625" algn="l"/>
              </a:tabLst>
              <a:defRPr/>
            </a:pPr>
            <a:r>
              <a:rPr kumimoji="0" lang="en-US" sz="1400" b="0" i="0" u="none" strike="noStrike" kern="1200" cap="none" spc="0" normalizeH="0" baseline="0" noProof="1">
                <a:ln>
                  <a:noFill/>
                </a:ln>
                <a:solidFill>
                  <a:prstClr val="black"/>
                </a:solidFill>
                <a:effectLst/>
                <a:uLnTx/>
                <a:uFillTx/>
                <a:latin typeface="Bierstadt" panose="020B0004020202020204" pitchFamily="34" charset="0"/>
                <a:ea typeface="+mn-ea"/>
                <a:cs typeface="+mn-cs"/>
              </a:rPr>
              <a:t>Retrieve the </a:t>
            </a:r>
            <a:r>
              <a:rPr kumimoji="0" lang="en-US" sz="1200" b="0" i="1" u="none" strike="noStrike" kern="1200" cap="none" spc="0" normalizeH="0" baseline="0" noProof="1">
                <a:ln>
                  <a:noFill/>
                </a:ln>
                <a:solidFill>
                  <a:srgbClr val="4EA72E">
                    <a:lumMod val="75000"/>
                  </a:srgbClr>
                </a:solidFill>
                <a:effectLst/>
                <a:uLnTx/>
                <a:uFillTx/>
                <a:latin typeface="Consolas" panose="020B0609020204030204" pitchFamily="49" charset="0"/>
                <a:ea typeface="+mn-ea"/>
                <a:cs typeface="+mn-cs"/>
              </a:rPr>
              <a:t>sql_id </a:t>
            </a:r>
            <a:r>
              <a:rPr kumimoji="0" lang="en-US" sz="1400" b="0" i="0" u="none" strike="noStrike" kern="1200" cap="none" spc="0" normalizeH="0" baseline="0" noProof="1">
                <a:ln>
                  <a:noFill/>
                </a:ln>
                <a:solidFill>
                  <a:prstClr val="black"/>
                </a:solidFill>
                <a:effectLst/>
                <a:uLnTx/>
                <a:uFillTx/>
                <a:latin typeface="Bierstadt" panose="020B0004020202020204" pitchFamily="34" charset="0"/>
                <a:ea typeface="+mn-ea"/>
                <a:cs typeface="+mn-cs"/>
              </a:rPr>
              <a:t>(and, possibly, the plan </a:t>
            </a:r>
            <a:r>
              <a:rPr kumimoji="0" lang="en-US" sz="1200" b="0" i="1" u="none" strike="noStrike" kern="1200" cap="none" spc="0" normalizeH="0" baseline="0" noProof="1">
                <a:ln>
                  <a:noFill/>
                </a:ln>
                <a:solidFill>
                  <a:srgbClr val="4EA72E">
                    <a:lumMod val="75000"/>
                  </a:srgbClr>
                </a:solidFill>
                <a:effectLst/>
                <a:uLnTx/>
                <a:uFillTx/>
                <a:latin typeface="Consolas" panose="020B0609020204030204" pitchFamily="49" charset="0"/>
                <a:ea typeface="+mn-ea"/>
                <a:cs typeface="+mn-cs"/>
              </a:rPr>
              <a:t>hash_value</a:t>
            </a:r>
            <a:r>
              <a:rPr kumimoji="0" lang="en-US" sz="1200" b="0" i="0" u="none" strike="noStrike" kern="1200" cap="none" spc="0" normalizeH="0" baseline="0" noProof="1">
                <a:ln>
                  <a:noFill/>
                </a:ln>
                <a:solidFill>
                  <a:prstClr val="black"/>
                </a:solidFill>
                <a:effectLst/>
                <a:uLnTx/>
                <a:uFillTx/>
                <a:latin typeface="Bierstadt" panose="020B0004020202020204" pitchFamily="34" charset="0"/>
                <a:ea typeface="+mn-ea"/>
                <a:cs typeface="+mn-cs"/>
              </a:rPr>
              <a:t>)</a:t>
            </a:r>
            <a:endParaRPr kumimoji="0" lang="en-US" sz="1200" b="0" i="1" u="none" strike="noStrike" kern="1200" cap="none" spc="0" normalizeH="0" baseline="0" noProof="1">
              <a:ln>
                <a:noFill/>
              </a:ln>
              <a:solidFill>
                <a:srgbClr val="4EA72E">
                  <a:lumMod val="75000"/>
                </a:srgbClr>
              </a:solidFill>
              <a:effectLst/>
              <a:uLnTx/>
              <a:uFillTx/>
              <a:latin typeface="Consolas" panose="020B0609020204030204" pitchFamily="49" charset="0"/>
              <a:ea typeface="+mn-ea"/>
              <a:cs typeface="+mn-cs"/>
            </a:endParaRPr>
          </a:p>
          <a:p>
            <a:pPr marL="631825" marR="0" lvl="0" indent="-228600" algn="l" defTabSz="914400" rtl="0" eaLnBrk="1" fontAlgn="auto" latinLnBrk="0" hangingPunct="1">
              <a:lnSpc>
                <a:spcPct val="110000"/>
              </a:lnSpc>
              <a:spcBef>
                <a:spcPts val="400"/>
              </a:spcBef>
              <a:spcAft>
                <a:spcPts val="0"/>
              </a:spcAft>
              <a:buClrTx/>
              <a:buSzTx/>
              <a:buFont typeface="Courier New" panose="02070309020205020404" pitchFamily="49" charset="0"/>
              <a:buChar char="o"/>
              <a:tabLst>
                <a:tab pos="174625" algn="l"/>
              </a:tabLst>
              <a:defRPr/>
            </a:pPr>
            <a:r>
              <a:rPr kumimoji="0" lang="en-US" sz="1400" b="0" i="0" u="none" strike="noStrike" kern="1200" cap="none" spc="0" normalizeH="0" baseline="0" noProof="1">
                <a:ln>
                  <a:noFill/>
                </a:ln>
                <a:solidFill>
                  <a:prstClr val="black"/>
                </a:solidFill>
                <a:effectLst/>
                <a:uLnTx/>
                <a:uFillTx/>
                <a:latin typeface="Bierstadt" panose="020B0004020202020204" pitchFamily="34" charset="0"/>
                <a:ea typeface="+mn-ea"/>
                <a:cs typeface="+mn-cs"/>
              </a:rPr>
              <a:t>Print the plan details using:</a:t>
            </a:r>
            <a:br>
              <a:rPr kumimoji="0" lang="en-US" sz="1400" b="0" i="0" u="none" strike="noStrike" kern="1200" cap="none" spc="0" normalizeH="0" baseline="0" noProof="1">
                <a:ln>
                  <a:noFill/>
                </a:ln>
                <a:solidFill>
                  <a:prstClr val="black"/>
                </a:solidFill>
                <a:effectLst/>
                <a:uLnTx/>
                <a:uFillTx/>
                <a:latin typeface="Bierstadt" panose="020B0004020202020204" pitchFamily="34" charset="0"/>
                <a:ea typeface="+mn-ea"/>
                <a:cs typeface="+mn-cs"/>
              </a:rPr>
            </a:b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select * from table(dbms_xplan.display_awr('</a:t>
            </a:r>
            <a:r>
              <a:rPr kumimoji="0" lang="en-US" sz="1200" b="0" i="1" u="none" strike="noStrike" kern="1200" cap="none" spc="0" normalizeH="0" baseline="0" noProof="1">
                <a:ln>
                  <a:noFill/>
                </a:ln>
                <a:solidFill>
                  <a:srgbClr val="4EA72E">
                    <a:lumMod val="75000"/>
                  </a:srgbClr>
                </a:solidFill>
                <a:effectLst/>
                <a:uLnTx/>
                <a:uFillTx/>
                <a:latin typeface="Consolas" panose="020B0609020204030204" pitchFamily="49" charset="0"/>
                <a:ea typeface="+mn-ea"/>
                <a:cs typeface="+mn-cs"/>
              </a:rPr>
              <a:t>sql_id</a:t>
            </a: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a:t>
            </a:r>
            <a:r>
              <a:rPr kumimoji="0" lang="en-US" sz="8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 </a:t>
            </a:r>
            <a:r>
              <a:rPr kumimoji="0" lang="en-US" sz="1200" b="0" i="1" u="none" strike="noStrike" kern="1200" cap="none" spc="0" normalizeH="0" baseline="0" noProof="1">
                <a:ln>
                  <a:noFill/>
                </a:ln>
                <a:solidFill>
                  <a:srgbClr val="4EA72E">
                    <a:lumMod val="75000"/>
                  </a:srgbClr>
                </a:solidFill>
                <a:effectLst/>
                <a:uLnTx/>
                <a:uFillTx/>
                <a:latin typeface="Consolas" panose="020B0609020204030204" pitchFamily="49" charset="0"/>
                <a:ea typeface="+mn-ea"/>
                <a:cs typeface="+mn-cs"/>
              </a:rPr>
              <a:t>hash_value</a:t>
            </a: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a:t>
            </a:r>
            <a:r>
              <a:rPr kumimoji="0" lang="en-US" sz="10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 </a:t>
            </a: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null,</a:t>
            </a:r>
            <a:r>
              <a:rPr kumimoji="0" lang="en-US" sz="8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 </a:t>
            </a: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a:t>
            </a:r>
            <a:r>
              <a:rPr kumimoji="0" lang="en-US" sz="1200" b="0" i="1" u="none" strike="noStrike" kern="1200" cap="none" spc="0" normalizeH="0" baseline="0" noProof="1">
                <a:ln>
                  <a:noFill/>
                </a:ln>
                <a:solidFill>
                  <a:prstClr val="black">
                    <a:lumMod val="50000"/>
                    <a:lumOff val="50000"/>
                  </a:prstClr>
                </a:solidFill>
                <a:effectLst/>
                <a:uLnTx/>
                <a:uFillTx/>
                <a:latin typeface="Consolas" panose="020B0609020204030204" pitchFamily="49" charset="0"/>
                <a:ea typeface="+mn-ea"/>
                <a:cs typeface="+mn-cs"/>
              </a:rPr>
              <a:t>display_fmt</a:t>
            </a:r>
            <a:r>
              <a:rPr kumimoji="0" lang="en-US" sz="1200" b="0" i="0" u="none" strike="noStrike" kern="1200" cap="none" spc="0" normalizeH="0" baseline="0" noProof="1">
                <a:ln>
                  <a:noFill/>
                </a:ln>
                <a:solidFill>
                  <a:srgbClr val="0000FF"/>
                </a:solidFill>
                <a:effectLst/>
                <a:uLnTx/>
                <a:uFillTx/>
                <a:latin typeface="Consolas" panose="020B0609020204030204" pitchFamily="49" charset="0"/>
                <a:ea typeface="+mn-ea"/>
                <a:cs typeface="+mn-cs"/>
              </a:rPr>
              <a:t>'));</a:t>
            </a:r>
          </a:p>
          <a:p>
            <a:pPr marL="0" indent="0">
              <a:buNone/>
            </a:pPr>
            <a:endParaRPr lang="en-US" sz="1100" dirty="0">
              <a:solidFill>
                <a:schemeClr val="bg2">
                  <a:lumMod val="25000"/>
                </a:schemeClr>
              </a:solidFill>
            </a:endParaRPr>
          </a:p>
          <a:p>
            <a:pPr marL="0" indent="0">
              <a:buNone/>
            </a:pPr>
            <a:r>
              <a:rPr lang="en-US" sz="1100" dirty="0">
                <a:solidFill>
                  <a:schemeClr val="bg2">
                    <a:lumMod val="25000"/>
                  </a:schemeClr>
                </a:solidFill>
              </a:rPr>
              <a:t>(*) Requires the Advanced Diagnostics Pack license</a:t>
            </a:r>
          </a:p>
          <a:p>
            <a:endParaRPr lang="en-US" sz="1500" dirty="0">
              <a:solidFill>
                <a:srgbClr val="0000FF"/>
              </a:solidFill>
            </a:endParaRPr>
          </a:p>
          <a:p>
            <a:pPr marL="457200" lvl="1" indent="0">
              <a:buNone/>
            </a:pPr>
            <a:endParaRPr lang="en-US" noProof="0" dirty="0"/>
          </a:p>
          <a:p>
            <a:pPr lvl="1"/>
            <a:endParaRPr lang="en-US" sz="1200" dirty="0"/>
          </a:p>
          <a:p>
            <a:pPr marL="0" indent="0">
              <a:buNone/>
            </a:pPr>
            <a:endParaRPr lang="en-US" noProof="0" dirty="0"/>
          </a:p>
        </p:txBody>
      </p:sp>
      <p:sp>
        <p:nvSpPr>
          <p:cNvPr id="2" name="TextBox 1">
            <a:extLst>
              <a:ext uri="{FF2B5EF4-FFF2-40B4-BE49-F238E27FC236}">
                <a16:creationId xmlns:a16="http://schemas.microsoft.com/office/drawing/2014/main" id="{6E6E2531-BBC5-23D2-7026-4CE8E126FA72}"/>
              </a:ext>
            </a:extLst>
          </p:cNvPr>
          <p:cNvSpPr txBox="1"/>
          <p:nvPr/>
        </p:nvSpPr>
        <p:spPr>
          <a:xfrm>
            <a:off x="6039802" y="5892878"/>
            <a:ext cx="1603058" cy="156966"/>
          </a:xfrm>
          <a:prstGeom prst="rect">
            <a:avLst/>
          </a:prstGeom>
          <a:solidFill>
            <a:schemeClr val="tx2">
              <a:lumMod val="10000"/>
              <a:lumOff val="90000"/>
            </a:schemeClr>
          </a:solidFill>
          <a:ln w="6350">
            <a:solidFill>
              <a:schemeClr val="bg2">
                <a:lumMod val="25000"/>
              </a:schemeClr>
            </a:solidFill>
          </a:ln>
        </p:spPr>
        <p:txBody>
          <a:bodyPr wrap="square" lIns="45720" tIns="9144" rIns="18288" bIns="9144" rtlCol="0">
            <a:spAutoFit/>
          </a:bodyPr>
          <a:lstStyle/>
          <a:p>
            <a:r>
              <a:rPr lang="en-US" sz="900" noProof="1">
                <a:latin typeface="Bierstadt" panose="020B0004020202020204"/>
              </a:rPr>
              <a:t>db_id; null = current database id</a:t>
            </a:r>
          </a:p>
        </p:txBody>
      </p:sp>
      <p:cxnSp>
        <p:nvCxnSpPr>
          <p:cNvPr id="3" name="Straight Arrow Connector 2">
            <a:extLst>
              <a:ext uri="{FF2B5EF4-FFF2-40B4-BE49-F238E27FC236}">
                <a16:creationId xmlns:a16="http://schemas.microsoft.com/office/drawing/2014/main" id="{B9EE97D7-6A6B-BD82-78D5-5B47CABC5614}"/>
              </a:ext>
            </a:extLst>
          </p:cNvPr>
          <p:cNvCxnSpPr>
            <a:cxnSpLocks/>
            <a:stCxn id="2" idx="0"/>
          </p:cNvCxnSpPr>
          <p:nvPr/>
        </p:nvCxnSpPr>
        <p:spPr>
          <a:xfrm flipH="1" flipV="1">
            <a:off x="6774180" y="5745480"/>
            <a:ext cx="67151" cy="147398"/>
          </a:xfrm>
          <a:prstGeom prst="straightConnector1">
            <a:avLst/>
          </a:prstGeom>
          <a:ln w="9525">
            <a:solidFill>
              <a:schemeClr val="bg2">
                <a:lumMod val="25000"/>
              </a:schemeClr>
            </a:solidFill>
            <a:tailEnd type="arrow" w="sm"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4106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6B386-A014-B34B-0851-05DC5F5A8091}"/>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AC618BB6-04FC-0A14-0E64-1336207F807E}"/>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6EBE4273-DCA7-6BB7-7FC4-6D50189AF718}"/>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2DAB4914-8FB0-163A-EE88-8728387ABE04}"/>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Plan-related tables &amp; </a:t>
            </a:r>
            <a:r>
              <a:rPr lang="en-US" sz="1800" noProof="1">
                <a:solidFill>
                  <a:srgbClr val="0E2841">
                    <a:lumMod val="75000"/>
                    <a:lumOff val="25000"/>
                  </a:srgbClr>
                </a:solidFill>
                <a:latin typeface="Bahnschrift" panose="020B0502040204020203" pitchFamily="34" charset="0"/>
              </a:rPr>
              <a:t>v</a:t>
            </a: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iews</a:t>
            </a:r>
            <a:endParaRPr kumimoji="0" lang="en-US" sz="900"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p:txBody>
      </p:sp>
      <p:sp>
        <p:nvSpPr>
          <p:cNvPr id="7" name="Content Placeholder 6">
            <a:extLst>
              <a:ext uri="{FF2B5EF4-FFF2-40B4-BE49-F238E27FC236}">
                <a16:creationId xmlns:a16="http://schemas.microsoft.com/office/drawing/2014/main" id="{6229ECAC-78F4-A5BB-194C-E33DF1D6DF16}"/>
              </a:ext>
            </a:extLst>
          </p:cNvPr>
          <p:cNvSpPr>
            <a:spLocks noGrp="1"/>
          </p:cNvSpPr>
          <p:nvPr>
            <p:ph idx="1"/>
          </p:nvPr>
        </p:nvSpPr>
        <p:spPr>
          <a:xfrm>
            <a:off x="366226" y="541020"/>
            <a:ext cx="8453535" cy="5783579"/>
          </a:xfrm>
        </p:spPr>
        <p:txBody>
          <a:bodyPr>
            <a:normAutofit lnSpcReduction="10000"/>
          </a:bodyPr>
          <a:lstStyle/>
          <a:p>
            <a:r>
              <a:rPr lang="en-US" sz="1500" i="1" noProof="0" dirty="0">
                <a:latin typeface="+mn-lt"/>
              </a:rPr>
              <a:t>Predicted plans</a:t>
            </a:r>
            <a:r>
              <a:rPr lang="en-US" sz="1500" noProof="0" dirty="0"/>
              <a:t> from EXPLAIN PLAN: </a:t>
            </a:r>
            <a:r>
              <a:rPr lang="en-US" sz="1500" noProof="0" dirty="0">
                <a:solidFill>
                  <a:srgbClr val="0000FF"/>
                </a:solidFill>
              </a:rPr>
              <a:t>PLAN_TABLE</a:t>
            </a:r>
          </a:p>
          <a:p>
            <a:r>
              <a:rPr lang="en-US" sz="1500" i="1" noProof="0" dirty="0">
                <a:latin typeface="+mn-lt"/>
              </a:rPr>
              <a:t>Actual plans</a:t>
            </a:r>
            <a:r>
              <a:rPr lang="en-US" sz="1500" noProof="0" dirty="0"/>
              <a:t> from the cursor cache: </a:t>
            </a:r>
            <a:r>
              <a:rPr lang="en-US" sz="1500" dirty="0">
                <a:solidFill>
                  <a:srgbClr val="0000FF"/>
                </a:solidFill>
              </a:rPr>
              <a:t>V$SQL_PLAN_STATISTICS_ALL</a:t>
            </a:r>
          </a:p>
          <a:p>
            <a:r>
              <a:rPr lang="en-US" sz="1500" i="1" dirty="0">
                <a:latin typeface="+mn-lt"/>
              </a:rPr>
              <a:t>Actual plans</a:t>
            </a:r>
            <a:r>
              <a:rPr lang="en-US" sz="1500" dirty="0"/>
              <a:t> from the AWR: </a:t>
            </a:r>
            <a:r>
              <a:rPr lang="en-US" sz="1500" dirty="0">
                <a:solidFill>
                  <a:srgbClr val="0000FF"/>
                </a:solidFill>
              </a:rPr>
              <a:t>DBA_HIST_SQL_PLAN </a:t>
            </a:r>
            <a:r>
              <a:rPr lang="en-US" sz="1500" baseline="30000" dirty="0">
                <a:solidFill>
                  <a:srgbClr val="0000FF"/>
                </a:solidFill>
              </a:rPr>
              <a:t>(*)</a:t>
            </a:r>
            <a:r>
              <a:rPr lang="en-US" sz="1500" dirty="0"/>
              <a:t>  </a:t>
            </a:r>
          </a:p>
          <a:p>
            <a:pPr marL="0" indent="0">
              <a:spcBef>
                <a:spcPts val="2400"/>
              </a:spcBef>
              <a:spcAft>
                <a:spcPts val="300"/>
              </a:spcAft>
              <a:buNone/>
            </a:pPr>
            <a:r>
              <a:rPr kumimoji="0" lang="en-US" b="0" i="0" u="none" strike="noStrike" kern="1200" cap="none" spc="0" normalizeH="0" baseline="0" noProof="0" dirty="0">
                <a:ln>
                  <a:noFill/>
                </a:ln>
                <a:solidFill>
                  <a:srgbClr val="0E2841">
                    <a:lumMod val="75000"/>
                    <a:lumOff val="25000"/>
                  </a:srgbClr>
                </a:solidFill>
                <a:effectLst/>
                <a:uLnTx/>
                <a:uFillTx/>
                <a:latin typeface="Bahnschrift" panose="020B0502040204020203" pitchFamily="34" charset="0"/>
                <a:ea typeface="+mj-ea"/>
                <a:cs typeface="+mj-cs"/>
              </a:rPr>
              <a:t>Requirements</a:t>
            </a:r>
            <a:endParaRPr kumimoji="0" lang="en-US" b="0" i="1" u="none" strike="noStrike" kern="1200" cap="none" spc="0" normalizeH="0" baseline="0" noProof="0" dirty="0">
              <a:ln>
                <a:noFill/>
              </a:ln>
              <a:solidFill>
                <a:srgbClr val="0E2841">
                  <a:lumMod val="75000"/>
                  <a:lumOff val="25000"/>
                </a:srgbClr>
              </a:solidFill>
              <a:effectLst/>
              <a:uLnTx/>
              <a:uFillTx/>
              <a:latin typeface="Bierstadt" panose="020B0004020202020204"/>
              <a:ea typeface="+mj-ea"/>
              <a:cs typeface="+mj-cs"/>
            </a:endParaRPr>
          </a:p>
          <a:p>
            <a:pPr>
              <a:lnSpc>
                <a:spcPct val="110000"/>
              </a:lnSpc>
              <a:spcBef>
                <a:spcPts val="600"/>
              </a:spcBef>
            </a:pPr>
            <a:r>
              <a:rPr lang="en-US" sz="1500" dirty="0"/>
              <a:t>EXPLAIN PLAN: </a:t>
            </a:r>
            <a:r>
              <a:rPr lang="en-US" sz="1500" dirty="0">
                <a:solidFill>
                  <a:srgbClr val="9900CC"/>
                </a:solidFill>
              </a:rPr>
              <a:t>privileges to run the target statement</a:t>
            </a:r>
            <a:br>
              <a:rPr lang="en-US" sz="1500" dirty="0">
                <a:solidFill>
                  <a:srgbClr val="9900CC"/>
                </a:solidFill>
              </a:rPr>
            </a:br>
            <a:r>
              <a:rPr lang="en-US" sz="1500" dirty="0">
                <a:solidFill>
                  <a:srgbClr val="9900CC"/>
                </a:solidFill>
              </a:rPr>
              <a:t>+ READ or SELECT on </a:t>
            </a:r>
            <a:r>
              <a:rPr lang="en-US" sz="1500" i="1" dirty="0">
                <a:solidFill>
                  <a:srgbClr val="9900CC"/>
                </a:solidFill>
              </a:rPr>
              <a:t>all</a:t>
            </a:r>
            <a:r>
              <a:rPr lang="en-US" sz="1500" dirty="0">
                <a:solidFill>
                  <a:srgbClr val="9900CC"/>
                </a:solidFill>
              </a:rPr>
              <a:t> underlying tables</a:t>
            </a:r>
            <a:r>
              <a:rPr lang="en-US" sz="1500" dirty="0"/>
              <a:t> </a:t>
            </a:r>
            <a:r>
              <a:rPr lang="en-US" sz="1300" dirty="0">
                <a:solidFill>
                  <a:schemeClr val="tx1">
                    <a:lumMod val="65000"/>
                    <a:lumOff val="35000"/>
                  </a:schemeClr>
                </a:solidFill>
              </a:rPr>
              <a:t>(otherwise ORA-01039 is raised)</a:t>
            </a:r>
          </a:p>
          <a:p>
            <a:r>
              <a:rPr lang="en-US" sz="1500" dirty="0"/>
              <a:t>Plans from the cursor cache: </a:t>
            </a:r>
            <a:r>
              <a:rPr lang="en-US" sz="1500" dirty="0">
                <a:solidFill>
                  <a:srgbClr val="9900CC"/>
                </a:solidFill>
              </a:rPr>
              <a:t>READ / SELECT grants</a:t>
            </a:r>
            <a:r>
              <a:rPr lang="en-US" sz="1500" dirty="0"/>
              <a:t> on the following:</a:t>
            </a:r>
          </a:p>
          <a:p>
            <a:pPr lvl="1"/>
            <a:r>
              <a:rPr lang="en-US" sz="1500" dirty="0">
                <a:solidFill>
                  <a:srgbClr val="0000FF"/>
                </a:solidFill>
              </a:rPr>
              <a:t>V$SQL</a:t>
            </a:r>
          </a:p>
          <a:p>
            <a:pPr lvl="1"/>
            <a:r>
              <a:rPr lang="en-US" sz="1500" dirty="0">
                <a:solidFill>
                  <a:srgbClr val="0000FF"/>
                </a:solidFill>
              </a:rPr>
              <a:t>V$SQL_PLAN_STATISTICS_ALL</a:t>
            </a:r>
          </a:p>
          <a:p>
            <a:pPr lvl="1"/>
            <a:r>
              <a:rPr lang="en-US" sz="1500" dirty="0">
                <a:solidFill>
                  <a:srgbClr val="0000FF"/>
                </a:solidFill>
              </a:rPr>
              <a:t>V$SESSION  </a:t>
            </a:r>
            <a:r>
              <a:rPr lang="en-US" sz="1300" noProof="1">
                <a:solidFill>
                  <a:schemeClr val="tx1">
                    <a:lumMod val="65000"/>
                    <a:lumOff val="35000"/>
                  </a:schemeClr>
                </a:solidFill>
              </a:rPr>
              <a:t>(columns sql_id, child_number, prev_sql_id, prev_child_number)</a:t>
            </a:r>
          </a:p>
          <a:p>
            <a:pPr lvl="1"/>
            <a:r>
              <a:rPr lang="en-US" sz="1300" noProof="1">
                <a:latin typeface="Bierstadt" panose="020B0004020202020204"/>
              </a:rPr>
              <a:t>Plus, possibly: </a:t>
            </a:r>
            <a:r>
              <a:rPr lang="en-US" sz="1300" noProof="1">
                <a:solidFill>
                  <a:srgbClr val="0000FF"/>
                </a:solidFill>
              </a:rPr>
              <a:t>V$ACTIVE_SESSION_HISTORY </a:t>
            </a:r>
            <a:r>
              <a:rPr lang="en-US" sz="1300" baseline="30000" noProof="1">
                <a:solidFill>
                  <a:srgbClr val="0000FF"/>
                </a:solidFill>
              </a:rPr>
              <a:t>(*)</a:t>
            </a:r>
            <a:r>
              <a:rPr lang="en-US" sz="1300" noProof="1"/>
              <a:t>, etc.</a:t>
            </a:r>
          </a:p>
          <a:p>
            <a:r>
              <a:rPr lang="en-US" sz="1500" dirty="0"/>
              <a:t>Plans from the AWR</a:t>
            </a:r>
            <a:r>
              <a:rPr lang="en-US" sz="600" dirty="0"/>
              <a:t> </a:t>
            </a:r>
            <a:r>
              <a:rPr lang="en-US" sz="1500" baseline="30000" dirty="0"/>
              <a:t>(*)</a:t>
            </a:r>
            <a:r>
              <a:rPr lang="en-US" sz="600" dirty="0"/>
              <a:t> </a:t>
            </a:r>
            <a:r>
              <a:rPr lang="en-US" sz="1500" dirty="0"/>
              <a:t>: </a:t>
            </a:r>
            <a:r>
              <a:rPr lang="en-US" sz="1500" dirty="0">
                <a:solidFill>
                  <a:srgbClr val="9900CC"/>
                </a:solidFill>
              </a:rPr>
              <a:t>READ / SELECT grants</a:t>
            </a:r>
            <a:r>
              <a:rPr lang="en-US" sz="1500" dirty="0"/>
              <a:t> on the following:</a:t>
            </a:r>
          </a:p>
          <a:p>
            <a:pPr lvl="1"/>
            <a:r>
              <a:rPr lang="en-US" sz="1500" dirty="0">
                <a:solidFill>
                  <a:srgbClr val="0000FF"/>
                </a:solidFill>
              </a:rPr>
              <a:t>DBA_HIST_SQLTEXT</a:t>
            </a:r>
          </a:p>
          <a:p>
            <a:pPr lvl="1"/>
            <a:r>
              <a:rPr lang="en-US" sz="1500" dirty="0">
                <a:solidFill>
                  <a:srgbClr val="0000FF"/>
                </a:solidFill>
              </a:rPr>
              <a:t>DBA_HIST_SQL_PLAN</a:t>
            </a:r>
          </a:p>
          <a:p>
            <a:pPr lvl="1"/>
            <a:r>
              <a:rPr lang="en-US" sz="1300" noProof="1">
                <a:latin typeface="Bierstadt" panose="020B0004020202020204"/>
              </a:rPr>
              <a:t>Plus, possibly: </a:t>
            </a:r>
            <a:r>
              <a:rPr lang="en-US" sz="1300" noProof="1">
                <a:solidFill>
                  <a:srgbClr val="0000FF"/>
                </a:solidFill>
              </a:rPr>
              <a:t>DBA_HIST_SQLSTAT, DBA_HIST_ACTIVE_SESS_HISTORY, DBA_HIST_SNAPSHOT</a:t>
            </a:r>
            <a:r>
              <a:rPr lang="en-US" sz="1300" noProof="1"/>
              <a:t>, etc.</a:t>
            </a:r>
          </a:p>
          <a:p>
            <a:pPr marL="0" indent="0">
              <a:buNone/>
            </a:pPr>
            <a:endParaRPr lang="en-US" sz="1500" dirty="0">
              <a:solidFill>
                <a:srgbClr val="0000FF"/>
              </a:solidFill>
            </a:endParaRPr>
          </a:p>
          <a:p>
            <a:endParaRPr lang="en-US" sz="1500" dirty="0">
              <a:solidFill>
                <a:srgbClr val="0000FF"/>
              </a:solidFill>
            </a:endParaRPr>
          </a:p>
          <a:p>
            <a:endParaRPr lang="en-US" sz="1500" dirty="0">
              <a:solidFill>
                <a:srgbClr val="0000FF"/>
              </a:solidFill>
            </a:endParaRPr>
          </a:p>
          <a:p>
            <a:pPr marL="0" indent="0">
              <a:buNone/>
            </a:pPr>
            <a:br>
              <a:rPr lang="en-US" sz="1100" dirty="0">
                <a:solidFill>
                  <a:schemeClr val="bg2">
                    <a:lumMod val="25000"/>
                  </a:schemeClr>
                </a:solidFill>
              </a:rPr>
            </a:br>
            <a:r>
              <a:rPr lang="en-US" sz="1100" dirty="0">
                <a:solidFill>
                  <a:schemeClr val="bg2">
                    <a:lumMod val="25000"/>
                  </a:schemeClr>
                </a:solidFill>
              </a:rPr>
              <a:t>(*) Requires the Advanced Diagnostics Pack license</a:t>
            </a:r>
          </a:p>
          <a:p>
            <a:pPr lvl="1"/>
            <a:endParaRPr lang="en-US" noProof="0" dirty="0"/>
          </a:p>
          <a:p>
            <a:pPr lvl="1"/>
            <a:endParaRPr lang="en-US" sz="1200" dirty="0"/>
          </a:p>
          <a:p>
            <a:pPr marL="0" indent="0">
              <a:buNone/>
            </a:pPr>
            <a:endParaRPr lang="en-US" noProof="0" dirty="0"/>
          </a:p>
        </p:txBody>
      </p:sp>
      <p:sp>
        <p:nvSpPr>
          <p:cNvPr id="12" name="TextBox 11">
            <a:extLst>
              <a:ext uri="{FF2B5EF4-FFF2-40B4-BE49-F238E27FC236}">
                <a16:creationId xmlns:a16="http://schemas.microsoft.com/office/drawing/2014/main" id="{8BBDC35B-E958-E5CE-737A-2E24CFF56EB7}"/>
              </a:ext>
            </a:extLst>
          </p:cNvPr>
          <p:cNvSpPr txBox="1"/>
          <p:nvPr/>
        </p:nvSpPr>
        <p:spPr>
          <a:xfrm>
            <a:off x="442426" y="5013960"/>
            <a:ext cx="7748097" cy="630942"/>
          </a:xfrm>
          <a:prstGeom prst="rect">
            <a:avLst/>
          </a:prstGeom>
          <a:solidFill>
            <a:srgbClr val="FFFF99"/>
          </a:solidFill>
        </p:spPr>
        <p:txBody>
          <a:bodyPr wrap="square" rtlCol="0">
            <a:spAutoFit/>
          </a:bodyPr>
          <a:lstStyle/>
          <a:p>
            <a:r>
              <a:rPr lang="en-US" sz="1500" noProof="1">
                <a:latin typeface="Bierstadt" panose="020B0004020202020204"/>
              </a:rPr>
              <a:t>EXPLAIN PLAN requires high privileges on the application’s data.</a:t>
            </a:r>
          </a:p>
          <a:p>
            <a:pPr>
              <a:spcBef>
                <a:spcPts val="600"/>
              </a:spcBef>
            </a:pPr>
            <a:r>
              <a:rPr lang="en-US" sz="1500" noProof="1">
                <a:latin typeface="Bierstadt" panose="020B0004020202020204"/>
              </a:rPr>
              <a:t>Access to actual plans from the cursor cache or the AWR</a:t>
            </a:r>
            <a:r>
              <a:rPr lang="en-US" sz="600" noProof="1">
                <a:latin typeface="Bierstadt" panose="020B0004020202020204"/>
              </a:rPr>
              <a:t> </a:t>
            </a:r>
            <a:r>
              <a:rPr lang="en-US" sz="1500" baseline="30000" noProof="1">
                <a:latin typeface="Bierstadt" panose="020B0004020202020204"/>
              </a:rPr>
              <a:t>(*)</a:t>
            </a:r>
            <a:r>
              <a:rPr lang="en-US" sz="1500" noProof="1">
                <a:latin typeface="Bierstadt" panose="020B0004020202020204"/>
              </a:rPr>
              <a:t> requires DBA-level (viewing) privileges.</a:t>
            </a:r>
          </a:p>
        </p:txBody>
      </p:sp>
    </p:spTree>
    <p:extLst>
      <p:ext uri="{BB962C8B-B14F-4D97-AF65-F5344CB8AC3E}">
        <p14:creationId xmlns:p14="http://schemas.microsoft.com/office/powerpoint/2010/main" val="1238460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A3F69-6E4B-285A-F6B0-333842953DF6}"/>
            </a:ext>
          </a:extLst>
        </p:cNvPr>
        <p:cNvGrpSpPr/>
        <p:nvPr/>
      </p:nvGrpSpPr>
      <p:grpSpPr>
        <a:xfrm>
          <a:off x="0" y="0"/>
          <a:ext cx="0" cy="0"/>
          <a:chOff x="0" y="0"/>
          <a:chExt cx="0" cy="0"/>
        </a:xfrm>
      </p:grpSpPr>
      <p:sp>
        <p:nvSpPr>
          <p:cNvPr id="4" name="Espace réservé du pied de page 3">
            <a:extLst>
              <a:ext uri="{FF2B5EF4-FFF2-40B4-BE49-F238E27FC236}">
                <a16:creationId xmlns:a16="http://schemas.microsoft.com/office/drawing/2014/main" id="{32EFCADA-1767-44B8-C228-16B4338DDB42}"/>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SPDX-FileCopyrightText: 2025 R. Vassallo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700" b="0" i="1" u="none" strike="noStrike" kern="1200" cap="none" spc="0" normalizeH="0" baseline="0" noProof="1">
                <a:ln>
                  <a:noFill/>
                </a:ln>
                <a:solidFill>
                  <a:prstClr val="black">
                    <a:tint val="82000"/>
                  </a:prstClr>
                </a:solidFill>
                <a:effectLst/>
                <a:uLnTx/>
                <a:uFillTx/>
                <a:latin typeface="Bierstadt" panose="020B0004020202020204" pitchFamily="34" charset="0"/>
                <a:ea typeface="+mn-ea"/>
                <a:cs typeface="+mn-cs"/>
              </a:rPr>
              <a:t>SPDX-License-Identifier: FSF All Permissive License</a:t>
            </a:r>
          </a:p>
        </p:txBody>
      </p:sp>
      <p:sp>
        <p:nvSpPr>
          <p:cNvPr id="5" name="Espace réservé du numéro de diapositive 4">
            <a:extLst>
              <a:ext uri="{FF2B5EF4-FFF2-40B4-BE49-F238E27FC236}">
                <a16:creationId xmlns:a16="http://schemas.microsoft.com/office/drawing/2014/main" id="{CBE36437-A328-791F-3CC8-F42201CD1ABE}"/>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3A0318-FDCF-4CF6-A352-E5F487A29EA0}" type="slidenum">
              <a:rPr kumimoji="0" lang="en-US" sz="900" b="0" i="0" u="none" strike="noStrike" kern="1200" cap="none" spc="0" normalizeH="0" baseline="0" noProof="0" smtClean="0">
                <a:ln>
                  <a:noFill/>
                </a:ln>
                <a:solidFill>
                  <a:prstClr val="black">
                    <a:tint val="82000"/>
                  </a:prstClr>
                </a:solidFill>
                <a:effectLst/>
                <a:uLnTx/>
                <a:uFillTx/>
                <a:latin typeface="Bierstadt" panose="020B0004020202020204" pitchFamily="34"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r>
              <a:rPr kumimoji="0" lang="en-US" sz="900" b="0" i="0" u="none" strike="noStrike" kern="1200" cap="none" spc="0" normalizeH="0" baseline="0" noProof="0" dirty="0">
                <a:ln>
                  <a:noFill/>
                </a:ln>
                <a:solidFill>
                  <a:prstClr val="black">
                    <a:tint val="82000"/>
                  </a:prstClr>
                </a:solidFill>
                <a:effectLst/>
                <a:uLnTx/>
                <a:uFillTx/>
                <a:latin typeface="Bierstadt" panose="020B0004020202020204" pitchFamily="34" charset="0"/>
                <a:ea typeface="+mn-ea"/>
                <a:cs typeface="+mn-cs"/>
              </a:rPr>
              <a:t> / 18</a:t>
            </a:r>
          </a:p>
        </p:txBody>
      </p:sp>
      <p:sp>
        <p:nvSpPr>
          <p:cNvPr id="8" name="Titre 1">
            <a:extLst>
              <a:ext uri="{FF2B5EF4-FFF2-40B4-BE49-F238E27FC236}">
                <a16:creationId xmlns:a16="http://schemas.microsoft.com/office/drawing/2014/main" id="{B8A3BC9C-42A5-043C-C187-6F9F69903C11}"/>
              </a:ext>
            </a:extLst>
          </p:cNvPr>
          <p:cNvSpPr txBox="1">
            <a:spLocks/>
          </p:cNvSpPr>
          <p:nvPr/>
        </p:nvSpPr>
        <p:spPr>
          <a:xfrm>
            <a:off x="354563" y="178437"/>
            <a:ext cx="8453535" cy="288282"/>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2200" kern="1200">
                <a:solidFill>
                  <a:schemeClr val="tx1"/>
                </a:solidFill>
                <a:latin typeface="Bierstadt" panose="020B0004020202020204" pitchFamily="34"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EXPLAIN PLAN vs actual plans</a:t>
            </a:r>
            <a:r>
              <a:rPr kumimoji="0" lang="en-US" sz="2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 </a:t>
            </a: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a:t>
            </a:r>
            <a:r>
              <a:rPr kumimoji="0" lang="en-US" sz="2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 </a:t>
            </a:r>
            <a:r>
              <a:rPr kumimoji="0" lang="en-US" sz="1800" b="0" i="0" u="none" strike="noStrike" kern="1200" cap="none" spc="0" normalizeH="0" baseline="0" noProof="1">
                <a:ln>
                  <a:noFill/>
                </a:ln>
                <a:solidFill>
                  <a:srgbClr val="0E2841">
                    <a:lumMod val="75000"/>
                    <a:lumOff val="25000"/>
                  </a:srgbClr>
                </a:solidFill>
                <a:effectLst/>
                <a:uLnTx/>
                <a:uFillTx/>
                <a:latin typeface="Bahnschrift" panose="020B0502040204020203" pitchFamily="34" charset="0"/>
                <a:ea typeface="+mj-ea"/>
                <a:cs typeface="+mj-cs"/>
              </a:rPr>
              <a:t>which method should you use? </a:t>
            </a:r>
            <a:endParaRPr kumimoji="0" lang="en-US" sz="900" b="0" i="1" u="none" strike="noStrike" kern="1200" cap="none" spc="0" normalizeH="0" baseline="0" noProof="1">
              <a:ln>
                <a:noFill/>
              </a:ln>
              <a:solidFill>
                <a:srgbClr val="0E2841">
                  <a:lumMod val="75000"/>
                  <a:lumOff val="25000"/>
                </a:srgbClr>
              </a:solidFill>
              <a:effectLst/>
              <a:uLnTx/>
              <a:uFillTx/>
              <a:latin typeface="Bierstadt" panose="020B0004020202020204"/>
              <a:ea typeface="+mj-ea"/>
              <a:cs typeface="+mj-cs"/>
            </a:endParaRPr>
          </a:p>
        </p:txBody>
      </p:sp>
      <p:sp>
        <p:nvSpPr>
          <p:cNvPr id="7" name="Content Placeholder 6">
            <a:extLst>
              <a:ext uri="{FF2B5EF4-FFF2-40B4-BE49-F238E27FC236}">
                <a16:creationId xmlns:a16="http://schemas.microsoft.com/office/drawing/2014/main" id="{4D93C322-B2CA-DED5-C150-7C6D9BAD06DD}"/>
              </a:ext>
            </a:extLst>
          </p:cNvPr>
          <p:cNvSpPr>
            <a:spLocks noGrp="1"/>
          </p:cNvSpPr>
          <p:nvPr>
            <p:ph idx="1"/>
          </p:nvPr>
        </p:nvSpPr>
        <p:spPr>
          <a:xfrm>
            <a:off x="366226" y="586740"/>
            <a:ext cx="8453535" cy="5737859"/>
          </a:xfrm>
        </p:spPr>
        <p:txBody>
          <a:bodyPr>
            <a:normAutofit/>
          </a:bodyPr>
          <a:lstStyle/>
          <a:p>
            <a:pPr marL="0" indent="0">
              <a:lnSpc>
                <a:spcPct val="100000"/>
              </a:lnSpc>
              <a:buNone/>
            </a:pPr>
            <a:r>
              <a:rPr lang="en-US" sz="1500" dirty="0">
                <a:solidFill>
                  <a:srgbClr val="C00000"/>
                </a:solidFill>
              </a:rPr>
              <a:t>“EXPLAIN PLAN </a:t>
            </a:r>
            <a:r>
              <a:rPr lang="en-US" sz="1500" i="1" dirty="0">
                <a:solidFill>
                  <a:srgbClr val="C00000"/>
                </a:solidFill>
                <a:latin typeface="+mn-lt"/>
              </a:rPr>
              <a:t>lies</a:t>
            </a:r>
            <a:r>
              <a:rPr lang="en-US" sz="1500" dirty="0">
                <a:solidFill>
                  <a:srgbClr val="C00000"/>
                </a:solidFill>
              </a:rPr>
              <a:t>”</a:t>
            </a:r>
            <a:r>
              <a:rPr lang="en-US" sz="1500" dirty="0"/>
              <a:t>: the plan generated by EXPLAIN PLAN can be different from actual plans, due to EXPLAIN PLAN limitations:</a:t>
            </a:r>
          </a:p>
          <a:p>
            <a:pPr marL="457200">
              <a:lnSpc>
                <a:spcPct val="100000"/>
              </a:lnSpc>
              <a:buFont typeface="Courier New" panose="02070309020205020404" pitchFamily="49" charset="0"/>
              <a:buChar char="o"/>
            </a:pPr>
            <a:r>
              <a:rPr lang="en-US" sz="1500" dirty="0"/>
              <a:t>EXPLAIN PLAN does not use </a:t>
            </a:r>
            <a:r>
              <a:rPr lang="en-US" sz="1500" i="1" dirty="0">
                <a:solidFill>
                  <a:srgbClr val="0000FF"/>
                </a:solidFill>
                <a:latin typeface="+mn-lt"/>
              </a:rPr>
              <a:t>bind peeking</a:t>
            </a:r>
            <a:br>
              <a:rPr lang="en-US" sz="1200" i="1" dirty="0">
                <a:latin typeface="+mn-lt"/>
              </a:rPr>
            </a:br>
            <a:r>
              <a:rPr lang="en-US" sz="1500" noProof="0" dirty="0">
                <a:solidFill>
                  <a:schemeClr val="tx1">
                    <a:lumMod val="65000"/>
                    <a:lumOff val="35000"/>
                  </a:schemeClr>
                </a:solidFill>
              </a:rPr>
              <a:t>Therefore, it always assumes VARCHAR data type</a:t>
            </a:r>
            <a:r>
              <a:rPr lang="en-US" sz="1300" noProof="0" dirty="0">
                <a:solidFill>
                  <a:schemeClr val="tx1">
                    <a:lumMod val="65000"/>
                    <a:lumOff val="35000"/>
                  </a:schemeClr>
                </a:solidFill>
              </a:rPr>
              <a:t>, possibly using different type conversions than in reality</a:t>
            </a:r>
            <a:br>
              <a:rPr lang="en-US" sz="1500" noProof="0" dirty="0">
                <a:solidFill>
                  <a:schemeClr val="tx1">
                    <a:lumMod val="65000"/>
                    <a:lumOff val="35000"/>
                  </a:schemeClr>
                </a:solidFill>
              </a:rPr>
            </a:br>
            <a:r>
              <a:rPr lang="en-US" sz="1500" noProof="0" dirty="0">
                <a:solidFill>
                  <a:schemeClr val="tx1">
                    <a:lumMod val="65000"/>
                    <a:lumOff val="35000"/>
                  </a:schemeClr>
                </a:solidFill>
              </a:rPr>
              <a:t>And it cannot use column histograms at all</a:t>
            </a:r>
            <a:r>
              <a:rPr lang="en-US" sz="1300" noProof="0" dirty="0">
                <a:solidFill>
                  <a:schemeClr val="tx1">
                    <a:lumMod val="65000"/>
                    <a:lumOff val="35000"/>
                  </a:schemeClr>
                </a:solidFill>
              </a:rPr>
              <a:t>, possibly resulting in a wholly different plan shape</a:t>
            </a:r>
          </a:p>
          <a:p>
            <a:pPr marL="457200">
              <a:lnSpc>
                <a:spcPct val="100000"/>
              </a:lnSpc>
              <a:buFont typeface="Courier New" panose="02070309020205020404" pitchFamily="49" charset="0"/>
              <a:buChar char="o"/>
            </a:pPr>
            <a:r>
              <a:rPr lang="en-US" sz="1500" dirty="0"/>
              <a:t>EXPLAIN PLAN requires privileges to run the target statement, plus READ / SELECT privileges on </a:t>
            </a:r>
            <a:r>
              <a:rPr lang="en-US" sz="1500" i="1" dirty="0">
                <a:latin typeface="+mn-lt"/>
              </a:rPr>
              <a:t>all</a:t>
            </a:r>
            <a:r>
              <a:rPr lang="en-US" sz="1500" dirty="0"/>
              <a:t> underlying tables</a:t>
            </a:r>
            <a:r>
              <a:rPr lang="en-US" sz="1300" dirty="0"/>
              <a:t>, </a:t>
            </a:r>
            <a:r>
              <a:rPr lang="en-US" sz="1300" dirty="0">
                <a:solidFill>
                  <a:schemeClr val="tx1">
                    <a:lumMod val="65000"/>
                    <a:lumOff val="35000"/>
                  </a:schemeClr>
                </a:solidFill>
              </a:rPr>
              <a:t>creating opportunities for view merging that might otherwise not happen</a:t>
            </a:r>
          </a:p>
          <a:p>
            <a:pPr marL="457200">
              <a:lnSpc>
                <a:spcPct val="100000"/>
              </a:lnSpc>
              <a:buFont typeface="Courier New" panose="02070309020205020404" pitchFamily="49" charset="0"/>
              <a:buChar char="o"/>
            </a:pPr>
            <a:r>
              <a:rPr lang="en-US" sz="1500" dirty="0"/>
              <a:t>EXPLAIN PLAN always uses the </a:t>
            </a:r>
            <a:r>
              <a:rPr lang="en-US" sz="1500" i="1" dirty="0">
                <a:latin typeface="+mn-lt"/>
              </a:rPr>
              <a:t>latest</a:t>
            </a:r>
            <a:r>
              <a:rPr lang="en-US" sz="1500" dirty="0"/>
              <a:t> published statistics</a:t>
            </a:r>
            <a:r>
              <a:rPr lang="en-US" sz="1300" dirty="0"/>
              <a:t>,</a:t>
            </a:r>
            <a:br>
              <a:rPr lang="en-US" sz="1300" dirty="0"/>
            </a:br>
            <a:r>
              <a:rPr lang="en-US" sz="1300" dirty="0">
                <a:solidFill>
                  <a:schemeClr val="tx1">
                    <a:lumMod val="65000"/>
                    <a:lumOff val="35000"/>
                  </a:schemeClr>
                </a:solidFill>
              </a:rPr>
              <a:t>as opposed to statistics </a:t>
            </a:r>
            <a:r>
              <a:rPr lang="en-US" sz="1300" i="1" dirty="0">
                <a:solidFill>
                  <a:schemeClr val="tx1">
                    <a:lumMod val="65000"/>
                    <a:lumOff val="35000"/>
                  </a:schemeClr>
                </a:solidFill>
                <a:latin typeface="+mn-lt"/>
              </a:rPr>
              <a:t>at the time</a:t>
            </a:r>
            <a:r>
              <a:rPr lang="en-US" sz="1300" dirty="0">
                <a:solidFill>
                  <a:schemeClr val="tx1">
                    <a:lumMod val="65000"/>
                    <a:lumOff val="35000"/>
                  </a:schemeClr>
                </a:solidFill>
              </a:rPr>
              <a:t> when the actual cursor was created</a:t>
            </a:r>
          </a:p>
          <a:p>
            <a:pPr marL="457200">
              <a:lnSpc>
                <a:spcPct val="100000"/>
              </a:lnSpc>
              <a:buFont typeface="Courier New" panose="02070309020205020404" pitchFamily="49" charset="0"/>
              <a:buChar char="o"/>
            </a:pPr>
            <a:r>
              <a:rPr lang="en-US" sz="1500" i="1" noProof="1">
                <a:latin typeface="+mn-lt"/>
              </a:rPr>
              <a:t>Et caetera</a:t>
            </a:r>
            <a:r>
              <a:rPr lang="en-US" sz="1500" dirty="0"/>
              <a:t>… </a:t>
            </a:r>
            <a:r>
              <a:rPr lang="en-US" sz="1300" dirty="0">
                <a:solidFill>
                  <a:schemeClr val="tx1">
                    <a:lumMod val="65000"/>
                    <a:lumOff val="35000"/>
                  </a:schemeClr>
                </a:solidFill>
              </a:rPr>
              <a:t>(adaptive plans?)</a:t>
            </a:r>
          </a:p>
          <a:p>
            <a:pPr marL="0" indent="0">
              <a:lnSpc>
                <a:spcPct val="100000"/>
              </a:lnSpc>
              <a:spcBef>
                <a:spcPts val="1800"/>
              </a:spcBef>
              <a:buNone/>
            </a:pPr>
            <a:endParaRPr lang="en-US" sz="1500" noProof="0" dirty="0"/>
          </a:p>
          <a:p>
            <a:pPr marL="0" indent="0">
              <a:lnSpc>
                <a:spcPct val="100000"/>
              </a:lnSpc>
              <a:spcBef>
                <a:spcPts val="1800"/>
              </a:spcBef>
              <a:buNone/>
            </a:pPr>
            <a:r>
              <a:rPr lang="en-US" sz="1500" noProof="0" dirty="0"/>
              <a:t>EXPLAIN PLAN still has its uses:</a:t>
            </a:r>
          </a:p>
          <a:p>
            <a:pPr marL="457200">
              <a:lnSpc>
                <a:spcPct val="100000"/>
              </a:lnSpc>
              <a:spcBef>
                <a:spcPts val="600"/>
              </a:spcBef>
              <a:buFont typeface="Courier New" panose="02070309020205020404" pitchFamily="49" charset="0"/>
              <a:buChar char="o"/>
            </a:pPr>
            <a:r>
              <a:rPr lang="en-US" sz="1500" dirty="0"/>
              <a:t>For quick checking</a:t>
            </a:r>
            <a:r>
              <a:rPr lang="en-US" sz="800" dirty="0"/>
              <a:t> </a:t>
            </a:r>
            <a:r>
              <a:rPr lang="en-US" sz="1500" dirty="0"/>
              <a:t>—</a:t>
            </a:r>
            <a:r>
              <a:rPr lang="en-US" sz="200" dirty="0"/>
              <a:t> </a:t>
            </a:r>
            <a:r>
              <a:rPr lang="en-US" sz="1500" dirty="0"/>
              <a:t>or demonstration purposes</a:t>
            </a:r>
            <a:r>
              <a:rPr lang="en-US" sz="200" dirty="0"/>
              <a:t> </a:t>
            </a:r>
            <a:r>
              <a:rPr lang="en-US" sz="1500" dirty="0"/>
              <a:t>—</a:t>
            </a:r>
            <a:r>
              <a:rPr lang="en-US" sz="200" dirty="0"/>
              <a:t> </a:t>
            </a:r>
            <a:r>
              <a:rPr lang="en-US" sz="1500" dirty="0"/>
              <a:t>without actually running a statement</a:t>
            </a:r>
          </a:p>
          <a:p>
            <a:pPr marL="457200">
              <a:lnSpc>
                <a:spcPct val="100000"/>
              </a:lnSpc>
              <a:spcBef>
                <a:spcPts val="600"/>
              </a:spcBef>
              <a:buFont typeface="Courier New" panose="02070309020205020404" pitchFamily="49" charset="0"/>
              <a:buChar char="o"/>
            </a:pPr>
            <a:r>
              <a:rPr lang="en-US" sz="1500" dirty="0"/>
              <a:t>As a workaround for </a:t>
            </a:r>
            <a:r>
              <a:rPr lang="en-US" sz="1400" noProof="1">
                <a:latin typeface="Consolas" panose="020B0609020204030204" pitchFamily="49" charset="0"/>
              </a:rPr>
              <a:t>dbms_xplan.display_cursor</a:t>
            </a:r>
            <a:r>
              <a:rPr lang="en-US" sz="1500" dirty="0"/>
              <a:t> not being able to correctly render complex predicates</a:t>
            </a:r>
            <a:r>
              <a:rPr kumimoji="0" lang="en-US" sz="800" b="0" i="0" u="none" strike="noStrike" kern="1200" cap="none" spc="0" normalizeH="0" baseline="0" noProof="0" dirty="0">
                <a:ln>
                  <a:noFill/>
                </a:ln>
                <a:solidFill>
                  <a:schemeClr val="tx1">
                    <a:lumMod val="65000"/>
                    <a:lumOff val="35000"/>
                  </a:schemeClr>
                </a:solidFill>
                <a:effectLst/>
                <a:uLnTx/>
                <a:uFillTx/>
                <a:latin typeface="Bierstadt" panose="020B0004020202020204" pitchFamily="34" charset="0"/>
                <a:ea typeface="+mn-ea"/>
                <a:cs typeface="+mn-cs"/>
              </a:rPr>
              <a:t> </a:t>
            </a:r>
            <a:r>
              <a:rPr kumimoji="0" lang="en-US" sz="1300" b="0" i="0" u="none" strike="noStrike" kern="1200" cap="none" spc="0" normalizeH="0" baseline="0" noProof="0" dirty="0">
                <a:ln>
                  <a:noFill/>
                </a:ln>
                <a:solidFill>
                  <a:schemeClr val="tx1">
                    <a:lumMod val="65000"/>
                    <a:lumOff val="35000"/>
                  </a:schemeClr>
                </a:solidFill>
                <a:effectLst/>
                <a:uLnTx/>
                <a:uFillTx/>
                <a:latin typeface="Bierstadt" panose="020B0004020202020204" pitchFamily="34" charset="0"/>
                <a:ea typeface="+mn-ea"/>
                <a:cs typeface="+mn-cs"/>
              </a:rPr>
              <a:t>—</a:t>
            </a:r>
            <a:r>
              <a:rPr kumimoji="0" lang="en-US" sz="200" b="0" i="0" u="none" strike="noStrike" kern="1200" cap="none" spc="0" normalizeH="0" baseline="0" noProof="0" dirty="0">
                <a:ln>
                  <a:noFill/>
                </a:ln>
                <a:solidFill>
                  <a:schemeClr val="tx1">
                    <a:lumMod val="65000"/>
                    <a:lumOff val="35000"/>
                  </a:schemeClr>
                </a:solidFill>
                <a:effectLst/>
                <a:uLnTx/>
                <a:uFillTx/>
                <a:latin typeface="Bierstadt" panose="020B0004020202020204" pitchFamily="34" charset="0"/>
                <a:ea typeface="+mn-ea"/>
                <a:cs typeface="+mn-cs"/>
              </a:rPr>
              <a:t> </a:t>
            </a:r>
            <a:r>
              <a:rPr lang="en-US" sz="1300" dirty="0">
                <a:solidFill>
                  <a:schemeClr val="tx1">
                    <a:lumMod val="65000"/>
                    <a:lumOff val="35000"/>
                  </a:schemeClr>
                </a:solidFill>
              </a:rPr>
              <a:t>yielding meaningless expressions such as </a:t>
            </a:r>
            <a:r>
              <a:rPr kumimoji="0" lang="en-US" sz="1200" b="0" i="0" u="none" strike="noStrike" kern="1200" cap="none" spc="0" normalizeH="0" baseline="0" noProof="1">
                <a:ln>
                  <a:noFill/>
                </a:ln>
                <a:solidFill>
                  <a:schemeClr val="tx1">
                    <a:lumMod val="65000"/>
                    <a:lumOff val="35000"/>
                  </a:schemeClr>
                </a:solidFill>
                <a:effectLst/>
                <a:uLnTx/>
                <a:uFillTx/>
                <a:latin typeface="Consolas" panose="020B0609020204030204" pitchFamily="49" charset="0"/>
                <a:ea typeface="+mn-ea"/>
                <a:cs typeface="+mn-cs"/>
              </a:rPr>
              <a:t>filter(</a:t>
            </a:r>
            <a:r>
              <a:rPr kumimoji="0" lang="en-US" sz="800" b="0" i="0" u="none" strike="noStrike" kern="1200" cap="none" spc="0" normalizeH="0" baseline="0" noProof="1">
                <a:ln>
                  <a:noFill/>
                </a:ln>
                <a:solidFill>
                  <a:schemeClr val="tx1">
                    <a:lumMod val="65000"/>
                    <a:lumOff val="35000"/>
                  </a:schemeClr>
                </a:solidFill>
                <a:effectLst/>
                <a:uLnTx/>
                <a:uFillTx/>
                <a:latin typeface="Consolas" panose="020B0609020204030204" pitchFamily="49" charset="0"/>
                <a:ea typeface="+mn-ea"/>
                <a:cs typeface="+mn-cs"/>
              </a:rPr>
              <a:t> </a:t>
            </a:r>
            <a:r>
              <a:rPr kumimoji="0" lang="en-US" sz="1200" b="0" i="0" u="none" strike="noStrike" kern="1200" cap="none" spc="0" normalizeH="0" baseline="0" noProof="1">
                <a:ln>
                  <a:noFill/>
                </a:ln>
                <a:solidFill>
                  <a:schemeClr val="tx1">
                    <a:lumMod val="65000"/>
                    <a:lumOff val="35000"/>
                  </a:schemeClr>
                </a:solidFill>
                <a:effectLst/>
                <a:uLnTx/>
                <a:uFillTx/>
                <a:latin typeface="Consolas" panose="020B0609020204030204" pitchFamily="49" charset="0"/>
                <a:ea typeface="+mn-ea"/>
                <a:cs typeface="+mn-cs"/>
              </a:rPr>
              <a:t>IS</a:t>
            </a:r>
            <a:r>
              <a:rPr kumimoji="0" lang="en-US" sz="800" b="0" i="0" u="none" strike="noStrike" kern="1200" cap="none" spc="0" normalizeH="0" baseline="0" noProof="1">
                <a:ln>
                  <a:noFill/>
                </a:ln>
                <a:solidFill>
                  <a:schemeClr val="tx1">
                    <a:lumMod val="65000"/>
                    <a:lumOff val="35000"/>
                  </a:schemeClr>
                </a:solidFill>
                <a:effectLst/>
                <a:uLnTx/>
                <a:uFillTx/>
                <a:latin typeface="Consolas" panose="020B0609020204030204" pitchFamily="49" charset="0"/>
                <a:ea typeface="+mn-ea"/>
                <a:cs typeface="+mn-cs"/>
              </a:rPr>
              <a:t> </a:t>
            </a:r>
            <a:r>
              <a:rPr kumimoji="0" lang="en-US" sz="1200" b="0" i="0" u="none" strike="noStrike" kern="1200" cap="none" spc="0" normalizeH="0" baseline="0" noProof="1">
                <a:ln>
                  <a:noFill/>
                </a:ln>
                <a:solidFill>
                  <a:schemeClr val="tx1">
                    <a:lumMod val="65000"/>
                    <a:lumOff val="35000"/>
                  </a:schemeClr>
                </a:solidFill>
                <a:effectLst/>
                <a:uLnTx/>
                <a:uFillTx/>
                <a:latin typeface="Consolas" panose="020B0609020204030204" pitchFamily="49" charset="0"/>
                <a:ea typeface="+mn-ea"/>
                <a:cs typeface="+mn-cs"/>
              </a:rPr>
              <a:t>NULL)</a:t>
            </a:r>
          </a:p>
          <a:p>
            <a:pPr marL="0" indent="0">
              <a:lnSpc>
                <a:spcPct val="100000"/>
              </a:lnSpc>
              <a:spcBef>
                <a:spcPts val="600"/>
              </a:spcBef>
              <a:buNone/>
            </a:pPr>
            <a:r>
              <a:rPr lang="en-US" sz="1500" noProof="0" dirty="0"/>
              <a:t>But you should be aware of the limitations.</a:t>
            </a:r>
          </a:p>
          <a:p>
            <a:pPr marL="0" indent="0">
              <a:lnSpc>
                <a:spcPct val="100000"/>
              </a:lnSpc>
              <a:spcBef>
                <a:spcPts val="1200"/>
              </a:spcBef>
              <a:buNone/>
            </a:pPr>
            <a:r>
              <a:rPr lang="en-US" sz="1500" u="sng" dirty="0"/>
              <a:t>Remark</a:t>
            </a:r>
            <a:r>
              <a:rPr lang="en-US" sz="1500" dirty="0"/>
              <a:t>: the TKPROF utility uses EXPLAIN PLAN in the Execution Plan section</a:t>
            </a:r>
            <a:r>
              <a:rPr lang="en-US" sz="1300" dirty="0">
                <a:solidFill>
                  <a:schemeClr val="tx1">
                    <a:lumMod val="65000"/>
                    <a:lumOff val="35000"/>
                  </a:schemeClr>
                </a:solidFill>
              </a:rPr>
              <a:t>, possibly resulting in a mismatch with the Row Source Operation section, which uses actual plan execution statistics from the trace file.</a:t>
            </a:r>
            <a:endParaRPr lang="en-US" sz="1300" noProof="0" dirty="0">
              <a:solidFill>
                <a:schemeClr val="tx1">
                  <a:lumMod val="65000"/>
                  <a:lumOff val="35000"/>
                </a:schemeClr>
              </a:solidFill>
            </a:endParaRPr>
          </a:p>
        </p:txBody>
      </p:sp>
      <p:sp>
        <p:nvSpPr>
          <p:cNvPr id="6" name="TextBox 5">
            <a:extLst>
              <a:ext uri="{FF2B5EF4-FFF2-40B4-BE49-F238E27FC236}">
                <a16:creationId xmlns:a16="http://schemas.microsoft.com/office/drawing/2014/main" id="{4AFAD7BD-5AD2-5F07-11C2-94A4AB775030}"/>
              </a:ext>
            </a:extLst>
          </p:cNvPr>
          <p:cNvSpPr txBox="1"/>
          <p:nvPr/>
        </p:nvSpPr>
        <p:spPr>
          <a:xfrm>
            <a:off x="366226" y="3611880"/>
            <a:ext cx="6697513" cy="323165"/>
          </a:xfrm>
          <a:prstGeom prst="rect">
            <a:avLst/>
          </a:prstGeom>
          <a:solidFill>
            <a:srgbClr val="FFFF99"/>
          </a:solidFill>
        </p:spPr>
        <p:txBody>
          <a:bodyPr wrap="square" rtlCol="0">
            <a:spAutoFit/>
          </a:bodyPr>
          <a:lstStyle/>
          <a:p>
            <a:r>
              <a:rPr lang="en-US" sz="1500" u="sng" noProof="0" dirty="0"/>
              <a:t>Bottom line</a:t>
            </a:r>
            <a:r>
              <a:rPr lang="en-US" sz="1500" noProof="0" dirty="0"/>
              <a:t>: you mostly want to </a:t>
            </a:r>
            <a:r>
              <a:rPr lang="en-US" sz="1500" noProof="0" dirty="0">
                <a:solidFill>
                  <a:srgbClr val="0000FF"/>
                </a:solidFill>
              </a:rPr>
              <a:t>use </a:t>
            </a:r>
            <a:r>
              <a:rPr lang="en-US" sz="1500" i="1" dirty="0">
                <a:solidFill>
                  <a:srgbClr val="0000FF"/>
                </a:solidFill>
                <a:latin typeface="+mn-lt"/>
              </a:rPr>
              <a:t>actual</a:t>
            </a:r>
            <a:r>
              <a:rPr lang="en-US" sz="1500" noProof="0" dirty="0">
                <a:solidFill>
                  <a:srgbClr val="0000FF"/>
                </a:solidFill>
              </a:rPr>
              <a:t> plans, especially in SQL tuning activities.</a:t>
            </a:r>
          </a:p>
        </p:txBody>
      </p:sp>
    </p:spTree>
    <p:extLst>
      <p:ext uri="{BB962C8B-B14F-4D97-AF65-F5344CB8AC3E}">
        <p14:creationId xmlns:p14="http://schemas.microsoft.com/office/powerpoint/2010/main" val="19258564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2000</TotalTime>
  <Words>7333</Words>
  <Application>Microsoft Office PowerPoint</Application>
  <PresentationFormat>On-screen Show (4:3)</PresentationFormat>
  <Paragraphs>668</Paragraphs>
  <Slides>18</Slides>
  <Notes>4</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18</vt:i4>
      </vt:variant>
    </vt:vector>
  </HeadingPairs>
  <TitlesOfParts>
    <vt:vector size="32" baseType="lpstr">
      <vt:lpstr>Aptos</vt:lpstr>
      <vt:lpstr>Aptos Display</vt:lpstr>
      <vt:lpstr>Arial</vt:lpstr>
      <vt:lpstr>Bahnschrift</vt:lpstr>
      <vt:lpstr>Bahnschrift SemiLight</vt:lpstr>
      <vt:lpstr>Bierstadt</vt:lpstr>
      <vt:lpstr>Cambria Math</vt:lpstr>
      <vt:lpstr>Cascadia Code</vt:lpstr>
      <vt:lpstr>Consolas</vt:lpstr>
      <vt:lpstr>Courier New</vt:lpstr>
      <vt:lpstr>UtopiaStd-Regular</vt:lpstr>
      <vt:lpstr>Thème Office</vt:lpstr>
      <vt:lpstr>1_Thème Office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HASH JOIN pseudo-code  (high-level, simplified perspective)</vt:lpstr>
      <vt:lpstr>NESTED LOOPS pseudo-code  (high-level, simplified perspective)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Romain Vassallo</dc:creator>
  <cp:lastModifiedBy>Romain Vassallo</cp:lastModifiedBy>
  <cp:revision>492</cp:revision>
  <cp:lastPrinted>2025-04-27T15:08:30Z</cp:lastPrinted>
  <dcterms:created xsi:type="dcterms:W3CDTF">2024-07-31T16:18:18Z</dcterms:created>
  <dcterms:modified xsi:type="dcterms:W3CDTF">2025-04-27T15:19:16Z</dcterms:modified>
</cp:coreProperties>
</file>