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 id="278" r:id="rId12"/>
    <p:sldId id="279"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0"/>
    <p:restoredTop sz="94694"/>
  </p:normalViewPr>
  <p:slideViewPr>
    <p:cSldViewPr snapToGrid="0" snapToObjects="1">
      <p:cViewPr varScale="1">
        <p:scale>
          <a:sx n="121" d="100"/>
          <a:sy n="121"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BA8-AF26-004E-8A0F-A4F5C07DB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C67A14-2FA5-7447-93B9-D7DEC01DA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349A1-D27F-374E-A7F6-AEAED9FA039C}"/>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5" name="Footer Placeholder 4">
            <a:extLst>
              <a:ext uri="{FF2B5EF4-FFF2-40B4-BE49-F238E27FC236}">
                <a16:creationId xmlns:a16="http://schemas.microsoft.com/office/drawing/2014/main" id="{9623FCBB-CDF7-9F49-BD1D-8C5E14642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9A365-BB94-CD40-9170-149FDBC9796D}"/>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24828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D265-E076-1746-B375-7346A69FAD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67A1E7-8A78-3647-8BCA-AA0B1D2BB5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2F77C-D167-0343-902F-3EF278FD017B}"/>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5" name="Footer Placeholder 4">
            <a:extLst>
              <a:ext uri="{FF2B5EF4-FFF2-40B4-BE49-F238E27FC236}">
                <a16:creationId xmlns:a16="http://schemas.microsoft.com/office/drawing/2014/main" id="{C78C484F-327D-4E4C-8FD3-12E8B9394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6FFB2-9F6F-624E-997F-807D9AA9CDC3}"/>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180288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956A4-268B-A642-B2AA-2FA434CDAA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A0D604-3914-8C46-A1AD-7D9981D558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92071-6FCE-5846-97A5-5CD57B86D720}"/>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5" name="Footer Placeholder 4">
            <a:extLst>
              <a:ext uri="{FF2B5EF4-FFF2-40B4-BE49-F238E27FC236}">
                <a16:creationId xmlns:a16="http://schemas.microsoft.com/office/drawing/2014/main" id="{35A5D999-9B46-DB4A-94CA-7403F1BB0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828BE-5A04-1848-8347-1CBCF0F32132}"/>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291694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FC8F-FFBE-4944-ACFB-5C1004390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56E9D0-C914-6842-8EFF-9B0EB2A8A7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C1B24-BF4F-1C4D-A93C-08C8F4C9586F}"/>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5" name="Footer Placeholder 4">
            <a:extLst>
              <a:ext uri="{FF2B5EF4-FFF2-40B4-BE49-F238E27FC236}">
                <a16:creationId xmlns:a16="http://schemas.microsoft.com/office/drawing/2014/main" id="{062BD69D-E4DB-0F4E-88FE-75768D532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3CAD5-B373-1946-A41F-63EE6AFC84E7}"/>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1950284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AFCC-19B5-294A-B6CE-55C0D3008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53F9D7-0C0F-3749-BE13-91B360DA0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7DB92-95D7-B849-95A3-B01E6ED2A538}"/>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5" name="Footer Placeholder 4">
            <a:extLst>
              <a:ext uri="{FF2B5EF4-FFF2-40B4-BE49-F238E27FC236}">
                <a16:creationId xmlns:a16="http://schemas.microsoft.com/office/drawing/2014/main" id="{5F460044-532D-2749-A7A9-6D594712B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249A7-46A2-A54C-9FFA-CF15B95BBAE4}"/>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38169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CDE7-835E-614E-B070-2BD1BE8697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E9EE54-448D-D348-9AC5-D90638F78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7001F6-D746-AB44-9E2F-CE3FE45B5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0F4BAA-1F53-2343-A131-C6FD250C18AA}"/>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6" name="Footer Placeholder 5">
            <a:extLst>
              <a:ext uri="{FF2B5EF4-FFF2-40B4-BE49-F238E27FC236}">
                <a16:creationId xmlns:a16="http://schemas.microsoft.com/office/drawing/2014/main" id="{A94389CD-332E-9C41-BD8B-642C043C5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6F582-58C3-3647-B6C3-92F82223F936}"/>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418372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CC79-2E61-0D4F-85DC-D4696FD8A9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DCF2B6-493A-A44F-B040-6A6A88DAD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8943C-CD90-5A4E-90AD-EEE83F9C7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5E37F8-35DB-0748-9B47-F9134886A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4B76D-3484-794A-B61A-DC4EBAD55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C05D47-0218-CD4C-9FC2-87E8DC62234E}"/>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8" name="Footer Placeholder 7">
            <a:extLst>
              <a:ext uri="{FF2B5EF4-FFF2-40B4-BE49-F238E27FC236}">
                <a16:creationId xmlns:a16="http://schemas.microsoft.com/office/drawing/2014/main" id="{0415BE72-11C2-E64B-A281-28AE11DC43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AD0A1E-393D-F94B-8945-C978011E488C}"/>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21867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3492-6E5B-8B47-B907-F0CFA8E264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F836B5-834A-AF47-B2F9-3CDDA6FF5575}"/>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4" name="Footer Placeholder 3">
            <a:extLst>
              <a:ext uri="{FF2B5EF4-FFF2-40B4-BE49-F238E27FC236}">
                <a16:creationId xmlns:a16="http://schemas.microsoft.com/office/drawing/2014/main" id="{58933948-59FF-194E-97D3-18AA79F1B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72F18-E6E2-124F-80A3-800909F6B46C}"/>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47373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1B619-6A00-0A4D-967A-DB0C02387FB6}"/>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3" name="Footer Placeholder 2">
            <a:extLst>
              <a:ext uri="{FF2B5EF4-FFF2-40B4-BE49-F238E27FC236}">
                <a16:creationId xmlns:a16="http://schemas.microsoft.com/office/drawing/2014/main" id="{A523798B-AD0C-FB4B-89F6-F81FD2ECB5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C76F34-6884-FE41-92E7-B109EEF5C8ED}"/>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42505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7B37-5E77-4C49-B019-7F5E0F1D6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96511-7ABF-114B-9D57-6DFAB49F76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3F322-D8F3-C141-B383-767524EC8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B0011-31D5-6D44-ADED-6DB41474E5DE}"/>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6" name="Footer Placeholder 5">
            <a:extLst>
              <a:ext uri="{FF2B5EF4-FFF2-40B4-BE49-F238E27FC236}">
                <a16:creationId xmlns:a16="http://schemas.microsoft.com/office/drawing/2014/main" id="{E831586D-0C25-CB44-B3F6-4B9563980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7DC6-FBCA-7D4E-B7D5-2A9345B0B8E1}"/>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421280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3BBD-7DD9-0547-AE1F-8A4F64ADA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7A2DD-B3AA-0543-A978-31740E858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4F0F53-5EE5-B447-96A1-D95A52763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4EE60A-84B6-0849-8DC5-BFC3EE26FAA5}"/>
              </a:ext>
            </a:extLst>
          </p:cNvPr>
          <p:cNvSpPr>
            <a:spLocks noGrp="1"/>
          </p:cNvSpPr>
          <p:nvPr>
            <p:ph type="dt" sz="half" idx="10"/>
          </p:nvPr>
        </p:nvSpPr>
        <p:spPr/>
        <p:txBody>
          <a:bodyPr/>
          <a:lstStyle/>
          <a:p>
            <a:fld id="{C147CC1A-6686-2346-A1C2-63A4BE1859E8}" type="datetimeFigureOut">
              <a:rPr lang="en-US" smtClean="0"/>
              <a:t>10/1/19</a:t>
            </a:fld>
            <a:endParaRPr lang="en-US"/>
          </a:p>
        </p:txBody>
      </p:sp>
      <p:sp>
        <p:nvSpPr>
          <p:cNvPr id="6" name="Footer Placeholder 5">
            <a:extLst>
              <a:ext uri="{FF2B5EF4-FFF2-40B4-BE49-F238E27FC236}">
                <a16:creationId xmlns:a16="http://schemas.microsoft.com/office/drawing/2014/main" id="{9AE8C27D-C0DD-AF45-9595-22EE528F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95EDD-AD6A-7145-9305-4CE64B32BF45}"/>
              </a:ext>
            </a:extLst>
          </p:cNvPr>
          <p:cNvSpPr>
            <a:spLocks noGrp="1"/>
          </p:cNvSpPr>
          <p:nvPr>
            <p:ph type="sldNum" sz="quarter" idx="12"/>
          </p:nvPr>
        </p:nvSpPr>
        <p:spPr/>
        <p:txBody>
          <a:bodyPr/>
          <a:lstStyle/>
          <a:p>
            <a:fld id="{C4C8BDB8-BC20-4544-B935-9FF4F6D94BEB}" type="slidenum">
              <a:rPr lang="en-US" smtClean="0"/>
              <a:t>‹#›</a:t>
            </a:fld>
            <a:endParaRPr lang="en-US"/>
          </a:p>
        </p:txBody>
      </p:sp>
    </p:spTree>
    <p:extLst>
      <p:ext uri="{BB962C8B-B14F-4D97-AF65-F5344CB8AC3E}">
        <p14:creationId xmlns:p14="http://schemas.microsoft.com/office/powerpoint/2010/main" val="268573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D6FBA-8A39-1142-9492-58FDEBA8D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A34F32-1AEF-3641-BEF2-5346AA880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F0896-B4AF-F245-84B7-945D77E49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7CC1A-6686-2346-A1C2-63A4BE1859E8}" type="datetimeFigureOut">
              <a:rPr lang="en-US" smtClean="0"/>
              <a:t>10/1/19</a:t>
            </a:fld>
            <a:endParaRPr lang="en-US"/>
          </a:p>
        </p:txBody>
      </p:sp>
      <p:sp>
        <p:nvSpPr>
          <p:cNvPr id="5" name="Footer Placeholder 4">
            <a:extLst>
              <a:ext uri="{FF2B5EF4-FFF2-40B4-BE49-F238E27FC236}">
                <a16:creationId xmlns:a16="http://schemas.microsoft.com/office/drawing/2014/main" id="{84340451-E566-5047-BDF9-5EFCC5171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1818EF-CD0E-CE43-93AA-01B85E3CA1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8BDB8-BC20-4544-B935-9FF4F6D94BEB}" type="slidenum">
              <a:rPr lang="en-US" smtClean="0"/>
              <a:t>‹#›</a:t>
            </a:fld>
            <a:endParaRPr lang="en-US"/>
          </a:p>
        </p:txBody>
      </p:sp>
    </p:spTree>
    <p:extLst>
      <p:ext uri="{BB962C8B-B14F-4D97-AF65-F5344CB8AC3E}">
        <p14:creationId xmlns:p14="http://schemas.microsoft.com/office/powerpoint/2010/main" val="260007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3667-B724-2E40-BDF0-2012CFB9BDC6}"/>
              </a:ext>
            </a:extLst>
          </p:cNvPr>
          <p:cNvSpPr>
            <a:spLocks noGrp="1"/>
          </p:cNvSpPr>
          <p:nvPr>
            <p:ph type="ctrTitle"/>
          </p:nvPr>
        </p:nvSpPr>
        <p:spPr>
          <a:xfrm>
            <a:off x="1524000" y="2068294"/>
            <a:ext cx="9144000" cy="2387600"/>
          </a:xfrm>
        </p:spPr>
        <p:txBody>
          <a:bodyPr>
            <a:normAutofit fontScale="90000"/>
          </a:bodyPr>
          <a:lstStyle/>
          <a:p>
            <a:r>
              <a:rPr lang="en-US" b="1" dirty="0"/>
              <a:t>Robustness of Graphical Neural Network</a:t>
            </a:r>
            <a:br>
              <a:rPr lang="en-US" b="1" dirty="0"/>
            </a:br>
            <a:r>
              <a:rPr lang="en-US" b="1" dirty="0"/>
              <a:t>Part</a:t>
            </a:r>
            <a:r>
              <a:rPr lang="zh-CN" altLang="en-US" b="1" dirty="0"/>
              <a:t> </a:t>
            </a:r>
            <a:r>
              <a:rPr lang="en-US" altLang="zh-CN" b="1" dirty="0"/>
              <a:t>2</a:t>
            </a:r>
            <a:endParaRPr lang="en-US" dirty="0"/>
          </a:p>
        </p:txBody>
      </p:sp>
      <p:sp>
        <p:nvSpPr>
          <p:cNvPr id="3" name="TextBox 2">
            <a:extLst>
              <a:ext uri="{FF2B5EF4-FFF2-40B4-BE49-F238E27FC236}">
                <a16:creationId xmlns:a16="http://schemas.microsoft.com/office/drawing/2014/main" id="{07AB8812-BD55-4CC3-9B07-048D48D1C371}"/>
              </a:ext>
            </a:extLst>
          </p:cNvPr>
          <p:cNvSpPr txBox="1"/>
          <p:nvPr/>
        </p:nvSpPr>
        <p:spPr>
          <a:xfrm>
            <a:off x="5510871" y="4615543"/>
            <a:ext cx="1170257" cy="523220"/>
          </a:xfrm>
          <a:prstGeom prst="rect">
            <a:avLst/>
          </a:prstGeom>
          <a:noFill/>
        </p:spPr>
        <p:txBody>
          <a:bodyPr wrap="none" rtlCol="0">
            <a:spAutoFit/>
          </a:bodyPr>
          <a:lstStyle/>
          <a:p>
            <a:r>
              <a:rPr lang="en-US" sz="2800" dirty="0"/>
              <a:t>Zhe Xu</a:t>
            </a:r>
          </a:p>
        </p:txBody>
      </p:sp>
    </p:spTree>
    <p:extLst>
      <p:ext uri="{BB962C8B-B14F-4D97-AF65-F5344CB8AC3E}">
        <p14:creationId xmlns:p14="http://schemas.microsoft.com/office/powerpoint/2010/main" val="41576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C3E9-0277-48C7-B400-16CCE1FFF615}"/>
              </a:ext>
            </a:extLst>
          </p:cNvPr>
          <p:cNvSpPr>
            <a:spLocks noGrp="1"/>
          </p:cNvSpPr>
          <p:nvPr>
            <p:ph type="title"/>
          </p:nvPr>
        </p:nvSpPr>
        <p:spPr/>
        <p:txBody>
          <a:bodyPr/>
          <a:lstStyle/>
          <a:p>
            <a:pPr lvl="1"/>
            <a:r>
              <a:rPr lang="en-US" sz="4400" kern="1200" dirty="0">
                <a:solidFill>
                  <a:schemeClr val="tx1"/>
                </a:solidFill>
                <a:latin typeface="+mj-lt"/>
                <a:ea typeface="+mj-ea"/>
                <a:cs typeface="+mj-cs"/>
              </a:rPr>
              <a:t>Optimization-based BVAT (O-BVAT)</a:t>
            </a:r>
          </a:p>
        </p:txBody>
      </p:sp>
      <p:pic>
        <p:nvPicPr>
          <p:cNvPr id="3" name="Picture 2">
            <a:extLst>
              <a:ext uri="{FF2B5EF4-FFF2-40B4-BE49-F238E27FC236}">
                <a16:creationId xmlns:a16="http://schemas.microsoft.com/office/drawing/2014/main" id="{F01C976E-036F-5A44-AB22-F005F5E4B96F}"/>
              </a:ext>
            </a:extLst>
          </p:cNvPr>
          <p:cNvPicPr>
            <a:picLocks noChangeAspect="1"/>
          </p:cNvPicPr>
          <p:nvPr/>
        </p:nvPicPr>
        <p:blipFill>
          <a:blip r:embed="rId2"/>
          <a:stretch>
            <a:fillRect/>
          </a:stretch>
        </p:blipFill>
        <p:spPr>
          <a:xfrm>
            <a:off x="838200" y="1690688"/>
            <a:ext cx="9994900" cy="1016000"/>
          </a:xfrm>
          <a:prstGeom prst="rect">
            <a:avLst/>
          </a:prstGeom>
        </p:spPr>
      </p:pic>
      <p:pic>
        <p:nvPicPr>
          <p:cNvPr id="5" name="Picture 4">
            <a:extLst>
              <a:ext uri="{FF2B5EF4-FFF2-40B4-BE49-F238E27FC236}">
                <a16:creationId xmlns:a16="http://schemas.microsoft.com/office/drawing/2014/main" id="{81D999EB-D5A4-4048-A67A-6D7E9332741B}"/>
              </a:ext>
            </a:extLst>
          </p:cNvPr>
          <p:cNvPicPr>
            <a:picLocks noChangeAspect="1"/>
          </p:cNvPicPr>
          <p:nvPr/>
        </p:nvPicPr>
        <p:blipFill>
          <a:blip r:embed="rId3"/>
          <a:stretch>
            <a:fillRect/>
          </a:stretch>
        </p:blipFill>
        <p:spPr>
          <a:xfrm>
            <a:off x="1758950" y="3079751"/>
            <a:ext cx="8674100" cy="952500"/>
          </a:xfrm>
          <a:prstGeom prst="rect">
            <a:avLst/>
          </a:prstGeom>
        </p:spPr>
      </p:pic>
      <p:pic>
        <p:nvPicPr>
          <p:cNvPr id="6" name="Picture 5">
            <a:extLst>
              <a:ext uri="{FF2B5EF4-FFF2-40B4-BE49-F238E27FC236}">
                <a16:creationId xmlns:a16="http://schemas.microsoft.com/office/drawing/2014/main" id="{D9CEABD7-A0DB-7447-8417-AABBCCA17431}"/>
              </a:ext>
            </a:extLst>
          </p:cNvPr>
          <p:cNvPicPr>
            <a:picLocks noChangeAspect="1"/>
          </p:cNvPicPr>
          <p:nvPr/>
        </p:nvPicPr>
        <p:blipFill>
          <a:blip r:embed="rId4"/>
          <a:stretch>
            <a:fillRect/>
          </a:stretch>
        </p:blipFill>
        <p:spPr>
          <a:xfrm>
            <a:off x="3414522" y="4032251"/>
            <a:ext cx="5143500" cy="876300"/>
          </a:xfrm>
          <a:prstGeom prst="rect">
            <a:avLst/>
          </a:prstGeom>
        </p:spPr>
      </p:pic>
      <p:pic>
        <p:nvPicPr>
          <p:cNvPr id="7" name="Picture 6">
            <a:extLst>
              <a:ext uri="{FF2B5EF4-FFF2-40B4-BE49-F238E27FC236}">
                <a16:creationId xmlns:a16="http://schemas.microsoft.com/office/drawing/2014/main" id="{7BA30782-B4A3-DC44-A94D-62CE99EA7170}"/>
              </a:ext>
            </a:extLst>
          </p:cNvPr>
          <p:cNvPicPr>
            <a:picLocks noChangeAspect="1"/>
          </p:cNvPicPr>
          <p:nvPr/>
        </p:nvPicPr>
        <p:blipFill>
          <a:blip r:embed="rId5"/>
          <a:stretch>
            <a:fillRect/>
          </a:stretch>
        </p:blipFill>
        <p:spPr>
          <a:xfrm>
            <a:off x="2201672" y="4956304"/>
            <a:ext cx="7569200" cy="990600"/>
          </a:xfrm>
          <a:prstGeom prst="rect">
            <a:avLst/>
          </a:prstGeom>
        </p:spPr>
      </p:pic>
      <p:sp>
        <p:nvSpPr>
          <p:cNvPr id="9" name="Down Arrow 8">
            <a:extLst>
              <a:ext uri="{FF2B5EF4-FFF2-40B4-BE49-F238E27FC236}">
                <a16:creationId xmlns:a16="http://schemas.microsoft.com/office/drawing/2014/main" id="{A0D14FF9-273A-A24B-9320-6628D32D0A32}"/>
              </a:ext>
            </a:extLst>
          </p:cNvPr>
          <p:cNvSpPr/>
          <p:nvPr/>
        </p:nvSpPr>
        <p:spPr>
          <a:xfrm rot="10143352">
            <a:off x="9987886" y="3664572"/>
            <a:ext cx="300952" cy="73535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4DA9047-FA7B-1B4D-A30F-90EF0C8F2CA8}"/>
              </a:ext>
            </a:extLst>
          </p:cNvPr>
          <p:cNvPicPr>
            <a:picLocks noChangeAspect="1"/>
          </p:cNvPicPr>
          <p:nvPr/>
        </p:nvPicPr>
        <p:blipFill>
          <a:blip r:embed="rId6"/>
          <a:stretch>
            <a:fillRect/>
          </a:stretch>
        </p:blipFill>
        <p:spPr>
          <a:xfrm>
            <a:off x="9778505" y="4509321"/>
            <a:ext cx="1587967" cy="446983"/>
          </a:xfrm>
          <a:prstGeom prst="rect">
            <a:avLst/>
          </a:prstGeom>
        </p:spPr>
      </p:pic>
      <p:cxnSp>
        <p:nvCxnSpPr>
          <p:cNvPr id="12" name="Straight Connector 11">
            <a:extLst>
              <a:ext uri="{FF2B5EF4-FFF2-40B4-BE49-F238E27FC236}">
                <a16:creationId xmlns:a16="http://schemas.microsoft.com/office/drawing/2014/main" id="{494E0AE5-905B-7C43-BF95-A0E38588D69A}"/>
              </a:ext>
            </a:extLst>
          </p:cNvPr>
          <p:cNvCxnSpPr/>
          <p:nvPr/>
        </p:nvCxnSpPr>
        <p:spPr>
          <a:xfrm>
            <a:off x="9704173" y="4421810"/>
            <a:ext cx="1729946" cy="53449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6391606-297E-934C-ABDA-382355A83B07}"/>
              </a:ext>
            </a:extLst>
          </p:cNvPr>
          <p:cNvCxnSpPr>
            <a:cxnSpLocks/>
          </p:cNvCxnSpPr>
          <p:nvPr/>
        </p:nvCxnSpPr>
        <p:spPr>
          <a:xfrm flipV="1">
            <a:off x="9778505" y="4418077"/>
            <a:ext cx="1575295" cy="53822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63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C3E9-0277-48C7-B400-16CCE1FFF615}"/>
              </a:ext>
            </a:extLst>
          </p:cNvPr>
          <p:cNvSpPr>
            <a:spLocks noGrp="1"/>
          </p:cNvSpPr>
          <p:nvPr>
            <p:ph type="title"/>
          </p:nvPr>
        </p:nvSpPr>
        <p:spPr/>
        <p:txBody>
          <a:bodyPr/>
          <a:lstStyle/>
          <a:p>
            <a:pPr lvl="1"/>
            <a:r>
              <a:rPr lang="en-US" altLang="zh-CN" sz="4400" kern="1200" dirty="0">
                <a:solidFill>
                  <a:schemeClr val="tx1"/>
                </a:solidFill>
                <a:latin typeface="+mj-lt"/>
                <a:ea typeface="+mj-ea"/>
                <a:cs typeface="+mj-cs"/>
              </a:rPr>
              <a:t>Experiments</a:t>
            </a:r>
            <a:endParaRPr lang="en-US" sz="44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39FB3A4B-F53A-48D3-AB80-EB438295A283}"/>
              </a:ext>
            </a:extLst>
          </p:cNvPr>
          <p:cNvPicPr>
            <a:picLocks noChangeAspect="1"/>
          </p:cNvPicPr>
          <p:nvPr/>
        </p:nvPicPr>
        <p:blipFill>
          <a:blip r:embed="rId2"/>
          <a:stretch>
            <a:fillRect/>
          </a:stretch>
        </p:blipFill>
        <p:spPr>
          <a:xfrm>
            <a:off x="1065190" y="3429000"/>
            <a:ext cx="10288610" cy="3316276"/>
          </a:xfrm>
          <a:prstGeom prst="rect">
            <a:avLst/>
          </a:prstGeom>
        </p:spPr>
      </p:pic>
      <p:pic>
        <p:nvPicPr>
          <p:cNvPr id="10" name="Picture 9">
            <a:extLst>
              <a:ext uri="{FF2B5EF4-FFF2-40B4-BE49-F238E27FC236}">
                <a16:creationId xmlns:a16="http://schemas.microsoft.com/office/drawing/2014/main" id="{CFD4F20A-AF3D-4157-9783-E520F1E5C7E6}"/>
              </a:ext>
            </a:extLst>
          </p:cNvPr>
          <p:cNvPicPr>
            <a:picLocks noChangeAspect="1"/>
          </p:cNvPicPr>
          <p:nvPr/>
        </p:nvPicPr>
        <p:blipFill>
          <a:blip r:embed="rId3"/>
          <a:stretch>
            <a:fillRect/>
          </a:stretch>
        </p:blipFill>
        <p:spPr>
          <a:xfrm>
            <a:off x="838200" y="1483584"/>
            <a:ext cx="8504853" cy="571401"/>
          </a:xfrm>
          <a:prstGeom prst="rect">
            <a:avLst/>
          </a:prstGeom>
        </p:spPr>
      </p:pic>
      <p:pic>
        <p:nvPicPr>
          <p:cNvPr id="11" name="Picture 10">
            <a:extLst>
              <a:ext uri="{FF2B5EF4-FFF2-40B4-BE49-F238E27FC236}">
                <a16:creationId xmlns:a16="http://schemas.microsoft.com/office/drawing/2014/main" id="{3E882F0D-4DB5-443D-A8CD-8BDF24D66688}"/>
              </a:ext>
            </a:extLst>
          </p:cNvPr>
          <p:cNvPicPr>
            <a:picLocks noChangeAspect="1"/>
          </p:cNvPicPr>
          <p:nvPr/>
        </p:nvPicPr>
        <p:blipFill>
          <a:blip r:embed="rId4"/>
          <a:stretch>
            <a:fillRect/>
          </a:stretch>
        </p:blipFill>
        <p:spPr>
          <a:xfrm>
            <a:off x="838199" y="2128488"/>
            <a:ext cx="8504853" cy="1180730"/>
          </a:xfrm>
          <a:prstGeom prst="rect">
            <a:avLst/>
          </a:prstGeom>
        </p:spPr>
      </p:pic>
    </p:spTree>
    <p:extLst>
      <p:ext uri="{BB962C8B-B14F-4D97-AF65-F5344CB8AC3E}">
        <p14:creationId xmlns:p14="http://schemas.microsoft.com/office/powerpoint/2010/main" val="114262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C3E9-0277-48C7-B400-16CCE1FFF615}"/>
              </a:ext>
            </a:extLst>
          </p:cNvPr>
          <p:cNvSpPr>
            <a:spLocks noGrp="1"/>
          </p:cNvSpPr>
          <p:nvPr>
            <p:ph type="title"/>
          </p:nvPr>
        </p:nvSpPr>
        <p:spPr/>
        <p:txBody>
          <a:bodyPr/>
          <a:lstStyle/>
          <a:p>
            <a:pPr lvl="1"/>
            <a:r>
              <a:rPr lang="en-US" altLang="zh-CN" sz="4400" kern="1200" dirty="0">
                <a:solidFill>
                  <a:schemeClr val="tx1"/>
                </a:solidFill>
                <a:latin typeface="+mj-lt"/>
                <a:ea typeface="+mj-ea"/>
                <a:cs typeface="+mj-cs"/>
              </a:rPr>
              <a:t>Experiments</a:t>
            </a:r>
            <a:endParaRPr lang="en-US" sz="4400" kern="1200" dirty="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ADFA242B-67E2-4736-B8CF-F87D34FBD4C3}"/>
              </a:ext>
            </a:extLst>
          </p:cNvPr>
          <p:cNvPicPr>
            <a:picLocks noChangeAspect="1"/>
          </p:cNvPicPr>
          <p:nvPr/>
        </p:nvPicPr>
        <p:blipFill>
          <a:blip r:embed="rId2"/>
          <a:stretch>
            <a:fillRect/>
          </a:stretch>
        </p:blipFill>
        <p:spPr>
          <a:xfrm>
            <a:off x="1057469" y="2816294"/>
            <a:ext cx="8926286" cy="3676581"/>
          </a:xfrm>
          <a:prstGeom prst="rect">
            <a:avLst/>
          </a:prstGeom>
        </p:spPr>
      </p:pic>
      <p:sp>
        <p:nvSpPr>
          <p:cNvPr id="5" name="Rectangle 4">
            <a:extLst>
              <a:ext uri="{FF2B5EF4-FFF2-40B4-BE49-F238E27FC236}">
                <a16:creationId xmlns:a16="http://schemas.microsoft.com/office/drawing/2014/main" id="{FFEAD2B9-DCA5-4715-9FAA-C9BB176FFAA1}"/>
              </a:ext>
            </a:extLst>
          </p:cNvPr>
          <p:cNvSpPr/>
          <p:nvPr/>
        </p:nvSpPr>
        <p:spPr>
          <a:xfrm>
            <a:off x="1057469" y="1966238"/>
            <a:ext cx="8926286" cy="369332"/>
          </a:xfrm>
          <a:prstGeom prst="rect">
            <a:avLst/>
          </a:prstGeom>
        </p:spPr>
        <p:txBody>
          <a:bodyPr wrap="square">
            <a:spAutoFit/>
          </a:bodyPr>
          <a:lstStyle/>
          <a:p>
            <a:r>
              <a:rPr lang="en-US" dirty="0"/>
              <a:t>Performance on the Semi-supervised Node Classification task</a:t>
            </a:r>
          </a:p>
        </p:txBody>
      </p:sp>
    </p:spTree>
    <p:extLst>
      <p:ext uri="{BB962C8B-B14F-4D97-AF65-F5344CB8AC3E}">
        <p14:creationId xmlns:p14="http://schemas.microsoft.com/office/powerpoint/2010/main" val="152165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6851-EF01-4841-A02D-924C0395C6C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D6BDA85-396E-304E-B1DD-34DBC96B636E}"/>
              </a:ext>
            </a:extLst>
          </p:cNvPr>
          <p:cNvSpPr>
            <a:spLocks noGrp="1"/>
          </p:cNvSpPr>
          <p:nvPr>
            <p:ph idx="1"/>
          </p:nvPr>
        </p:nvSpPr>
        <p:spPr/>
        <p:txBody>
          <a:bodyPr/>
          <a:lstStyle/>
          <a:p>
            <a:r>
              <a:rPr lang="en-US" dirty="0"/>
              <a:t>Batch Virtual Adversarial Training for Graph Convolutional Networks</a:t>
            </a:r>
          </a:p>
          <a:p>
            <a:pPr marL="457200" lvl="1" indent="0">
              <a:buNone/>
            </a:pPr>
            <a:r>
              <a:rPr lang="en-US" dirty="0"/>
              <a:t>ICML 2019 Workshop on Learning and Reasoning with Graph-Structured Data</a:t>
            </a:r>
          </a:p>
          <a:p>
            <a:endParaRPr lang="en-US" dirty="0"/>
          </a:p>
          <a:p>
            <a:endParaRPr lang="en-US" dirty="0"/>
          </a:p>
          <a:p>
            <a:r>
              <a:rPr lang="en-US" dirty="0">
                <a:solidFill>
                  <a:srgbClr val="FF0000"/>
                </a:solidFill>
              </a:rPr>
              <a:t>Topology Attack and Defense for Graph Neural Networks: An Optimization Perspective</a:t>
            </a:r>
          </a:p>
          <a:p>
            <a:pPr marL="457200" lvl="1" indent="0">
              <a:buNone/>
            </a:pPr>
            <a:r>
              <a:rPr lang="en-US" dirty="0"/>
              <a:t>IJCAI 2019, the 28th International Joint Conference on Artificial Intelligence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06091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811258"/>
            <a:ext cx="10515600" cy="874957"/>
          </a:xfrm>
        </p:spPr>
        <p:txBody>
          <a:bodyPr/>
          <a:lstStyle/>
          <a:p>
            <a:r>
              <a:rPr lang="en-US" dirty="0"/>
              <a:t>Challenges</a:t>
            </a:r>
          </a:p>
        </p:txBody>
      </p:sp>
      <p:sp>
        <p:nvSpPr>
          <p:cNvPr id="3" name="Content Placeholder 2">
            <a:extLst>
              <a:ext uri="{FF2B5EF4-FFF2-40B4-BE49-F238E27FC236}">
                <a16:creationId xmlns:a16="http://schemas.microsoft.com/office/drawing/2014/main" id="{8610A99C-C1B9-C849-9354-96370038DF40}"/>
              </a:ext>
            </a:extLst>
          </p:cNvPr>
          <p:cNvSpPr>
            <a:spLocks noGrp="1"/>
          </p:cNvSpPr>
          <p:nvPr>
            <p:ph idx="1"/>
          </p:nvPr>
        </p:nvSpPr>
        <p:spPr>
          <a:xfrm>
            <a:off x="838200" y="1790363"/>
            <a:ext cx="10702159" cy="1431890"/>
          </a:xfrm>
        </p:spPr>
        <p:txBody>
          <a:bodyPr>
            <a:normAutofit/>
          </a:bodyPr>
          <a:lstStyle/>
          <a:p>
            <a:r>
              <a:rPr lang="en-US" dirty="0"/>
              <a:t>conventional (first-order) continuous optimization methods do not directly apply to attacks using edge manipulations (we call </a:t>
            </a:r>
            <a:r>
              <a:rPr lang="en-US" i="1" dirty="0"/>
              <a:t>topology attack</a:t>
            </a:r>
            <a:r>
              <a:rPr lang="en-US" dirty="0"/>
              <a:t>) due to the discrete nature of graphs </a:t>
            </a:r>
          </a:p>
        </p:txBody>
      </p:sp>
      <p:sp>
        <p:nvSpPr>
          <p:cNvPr id="9" name="Title 1">
            <a:extLst>
              <a:ext uri="{FF2B5EF4-FFF2-40B4-BE49-F238E27FC236}">
                <a16:creationId xmlns:a16="http://schemas.microsoft.com/office/drawing/2014/main" id="{F8FF6FE0-1154-AF4E-8D6A-D6121DD10AC9}"/>
              </a:ext>
            </a:extLst>
          </p:cNvPr>
          <p:cNvSpPr txBox="1">
            <a:spLocks/>
          </p:cNvSpPr>
          <p:nvPr/>
        </p:nvSpPr>
        <p:spPr>
          <a:xfrm>
            <a:off x="838200" y="3229536"/>
            <a:ext cx="10515600" cy="874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0" name="Content Placeholder 2">
            <a:extLst>
              <a:ext uri="{FF2B5EF4-FFF2-40B4-BE49-F238E27FC236}">
                <a16:creationId xmlns:a16="http://schemas.microsoft.com/office/drawing/2014/main" id="{F630F21D-191B-D54E-99D6-11185EAFF473}"/>
              </a:ext>
            </a:extLst>
          </p:cNvPr>
          <p:cNvSpPr txBox="1">
            <a:spLocks/>
          </p:cNvSpPr>
          <p:nvPr/>
        </p:nvSpPr>
        <p:spPr>
          <a:xfrm>
            <a:off x="838200" y="4375067"/>
            <a:ext cx="10702159" cy="14318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projected gradient descent (PGD) topology attack</a:t>
            </a:r>
          </a:p>
          <a:p>
            <a:r>
              <a:rPr lang="en-US" dirty="0"/>
              <a:t>min-max topology attack</a:t>
            </a:r>
          </a:p>
          <a:p>
            <a:endParaRPr lang="en-US" dirty="0"/>
          </a:p>
        </p:txBody>
      </p:sp>
    </p:spTree>
    <p:extLst>
      <p:ext uri="{BB962C8B-B14F-4D97-AF65-F5344CB8AC3E}">
        <p14:creationId xmlns:p14="http://schemas.microsoft.com/office/powerpoint/2010/main" val="304095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811258"/>
            <a:ext cx="10515600" cy="874957"/>
          </a:xfrm>
        </p:spPr>
        <p:txBody>
          <a:bodyPr>
            <a:normAutofit fontScale="90000"/>
          </a:bodyPr>
          <a:lstStyle/>
          <a:p>
            <a:r>
              <a:rPr lang="en-US" dirty="0"/>
              <a:t>Topology Attack in Terms of Edge Perturbation </a:t>
            </a:r>
          </a:p>
        </p:txBody>
      </p:sp>
      <p:pic>
        <p:nvPicPr>
          <p:cNvPr id="6" name="Picture 5">
            <a:extLst>
              <a:ext uri="{FF2B5EF4-FFF2-40B4-BE49-F238E27FC236}">
                <a16:creationId xmlns:a16="http://schemas.microsoft.com/office/drawing/2014/main" id="{ABF6264A-5D5B-2E44-B75C-E9DD1FF23B27}"/>
              </a:ext>
            </a:extLst>
          </p:cNvPr>
          <p:cNvPicPr>
            <a:picLocks noChangeAspect="1"/>
          </p:cNvPicPr>
          <p:nvPr/>
        </p:nvPicPr>
        <p:blipFill>
          <a:blip r:embed="rId2"/>
          <a:stretch>
            <a:fillRect/>
          </a:stretch>
        </p:blipFill>
        <p:spPr>
          <a:xfrm>
            <a:off x="838200" y="1771142"/>
            <a:ext cx="9994900" cy="1816100"/>
          </a:xfrm>
          <a:prstGeom prst="rect">
            <a:avLst/>
          </a:prstGeom>
        </p:spPr>
      </p:pic>
      <p:pic>
        <p:nvPicPr>
          <p:cNvPr id="7" name="Picture 6">
            <a:extLst>
              <a:ext uri="{FF2B5EF4-FFF2-40B4-BE49-F238E27FC236}">
                <a16:creationId xmlns:a16="http://schemas.microsoft.com/office/drawing/2014/main" id="{CE48D808-95D0-5F4E-8B14-8DF3A69CB185}"/>
              </a:ext>
            </a:extLst>
          </p:cNvPr>
          <p:cNvPicPr>
            <a:picLocks noChangeAspect="1"/>
          </p:cNvPicPr>
          <p:nvPr/>
        </p:nvPicPr>
        <p:blipFill>
          <a:blip r:embed="rId3"/>
          <a:stretch>
            <a:fillRect/>
          </a:stretch>
        </p:blipFill>
        <p:spPr>
          <a:xfrm>
            <a:off x="787400" y="3858006"/>
            <a:ext cx="10096500" cy="2324100"/>
          </a:xfrm>
          <a:prstGeom prst="rect">
            <a:avLst/>
          </a:prstGeom>
        </p:spPr>
      </p:pic>
    </p:spTree>
    <p:extLst>
      <p:ext uri="{BB962C8B-B14F-4D97-AF65-F5344CB8AC3E}">
        <p14:creationId xmlns:p14="http://schemas.microsoft.com/office/powerpoint/2010/main" val="4481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627046"/>
            <a:ext cx="10515600" cy="874957"/>
          </a:xfrm>
        </p:spPr>
        <p:txBody>
          <a:bodyPr>
            <a:normAutofit/>
          </a:bodyPr>
          <a:lstStyle/>
          <a:p>
            <a:r>
              <a:rPr lang="en-US" dirty="0"/>
              <a:t>Attack Loss</a:t>
            </a:r>
          </a:p>
        </p:txBody>
      </p:sp>
      <p:pic>
        <p:nvPicPr>
          <p:cNvPr id="5" name="Picture 4">
            <a:extLst>
              <a:ext uri="{FF2B5EF4-FFF2-40B4-BE49-F238E27FC236}">
                <a16:creationId xmlns:a16="http://schemas.microsoft.com/office/drawing/2014/main" id="{A305D485-DD2E-4308-9663-C4440AEDAEE9}"/>
              </a:ext>
            </a:extLst>
          </p:cNvPr>
          <p:cNvPicPr>
            <a:picLocks noChangeAspect="1"/>
          </p:cNvPicPr>
          <p:nvPr/>
        </p:nvPicPr>
        <p:blipFill>
          <a:blip r:embed="rId2"/>
          <a:stretch>
            <a:fillRect/>
          </a:stretch>
        </p:blipFill>
        <p:spPr>
          <a:xfrm>
            <a:off x="838200" y="1670628"/>
            <a:ext cx="9318171" cy="947610"/>
          </a:xfrm>
          <a:prstGeom prst="rect">
            <a:avLst/>
          </a:prstGeom>
        </p:spPr>
      </p:pic>
      <p:sp>
        <p:nvSpPr>
          <p:cNvPr id="8" name="Title 1">
            <a:extLst>
              <a:ext uri="{FF2B5EF4-FFF2-40B4-BE49-F238E27FC236}">
                <a16:creationId xmlns:a16="http://schemas.microsoft.com/office/drawing/2014/main" id="{DE432C62-BDFB-4F4D-9EC7-509AE708CBD7}"/>
              </a:ext>
            </a:extLst>
          </p:cNvPr>
          <p:cNvSpPr txBox="1">
            <a:spLocks/>
          </p:cNvSpPr>
          <p:nvPr/>
        </p:nvSpPr>
        <p:spPr>
          <a:xfrm>
            <a:off x="838200" y="2876212"/>
            <a:ext cx="10515600" cy="5261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Cross-entropy (CE) loss</a:t>
            </a:r>
          </a:p>
        </p:txBody>
      </p:sp>
      <p:pic>
        <p:nvPicPr>
          <p:cNvPr id="9" name="Picture 8">
            <a:extLst>
              <a:ext uri="{FF2B5EF4-FFF2-40B4-BE49-F238E27FC236}">
                <a16:creationId xmlns:a16="http://schemas.microsoft.com/office/drawing/2014/main" id="{C3E6E6E4-3C3A-41EC-9D4A-CFDD0D77FA52}"/>
              </a:ext>
            </a:extLst>
          </p:cNvPr>
          <p:cNvPicPr>
            <a:picLocks noChangeAspect="1"/>
          </p:cNvPicPr>
          <p:nvPr/>
        </p:nvPicPr>
        <p:blipFill>
          <a:blip r:embed="rId3"/>
          <a:stretch>
            <a:fillRect/>
          </a:stretch>
        </p:blipFill>
        <p:spPr>
          <a:xfrm>
            <a:off x="889519" y="3429000"/>
            <a:ext cx="9386596" cy="951880"/>
          </a:xfrm>
          <a:prstGeom prst="rect">
            <a:avLst/>
          </a:prstGeom>
        </p:spPr>
      </p:pic>
      <p:sp>
        <p:nvSpPr>
          <p:cNvPr id="10" name="Title 1">
            <a:extLst>
              <a:ext uri="{FF2B5EF4-FFF2-40B4-BE49-F238E27FC236}">
                <a16:creationId xmlns:a16="http://schemas.microsoft.com/office/drawing/2014/main" id="{D7883E13-7325-48F0-AA1D-A25C8C481164}"/>
              </a:ext>
            </a:extLst>
          </p:cNvPr>
          <p:cNvSpPr txBox="1">
            <a:spLocks/>
          </p:cNvSpPr>
          <p:nvPr/>
        </p:nvSpPr>
        <p:spPr>
          <a:xfrm>
            <a:off x="889519" y="4718129"/>
            <a:ext cx="10515600" cy="5261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t>Carlili</a:t>
            </a:r>
            <a:r>
              <a:rPr lang="en-US" sz="2800" b="1" dirty="0"/>
              <a:t>-Wagner (CW) loss</a:t>
            </a:r>
          </a:p>
        </p:txBody>
      </p:sp>
      <p:pic>
        <p:nvPicPr>
          <p:cNvPr id="11" name="Picture 10">
            <a:extLst>
              <a:ext uri="{FF2B5EF4-FFF2-40B4-BE49-F238E27FC236}">
                <a16:creationId xmlns:a16="http://schemas.microsoft.com/office/drawing/2014/main" id="{B62E6F1A-A33C-4C6A-B1A5-9EF3A37D438D}"/>
              </a:ext>
            </a:extLst>
          </p:cNvPr>
          <p:cNvPicPr>
            <a:picLocks noChangeAspect="1"/>
          </p:cNvPicPr>
          <p:nvPr/>
        </p:nvPicPr>
        <p:blipFill>
          <a:blip r:embed="rId4"/>
          <a:stretch>
            <a:fillRect/>
          </a:stretch>
        </p:blipFill>
        <p:spPr>
          <a:xfrm>
            <a:off x="889519" y="5187372"/>
            <a:ext cx="7602602" cy="1293923"/>
          </a:xfrm>
          <a:prstGeom prst="rect">
            <a:avLst/>
          </a:prstGeom>
        </p:spPr>
      </p:pic>
      <p:cxnSp>
        <p:nvCxnSpPr>
          <p:cNvPr id="4" name="Straight Connector 3">
            <a:extLst>
              <a:ext uri="{FF2B5EF4-FFF2-40B4-BE49-F238E27FC236}">
                <a16:creationId xmlns:a16="http://schemas.microsoft.com/office/drawing/2014/main" id="{40EE8CBD-2A6C-FD46-B1CD-075827D9EE1A}"/>
              </a:ext>
            </a:extLst>
          </p:cNvPr>
          <p:cNvCxnSpPr/>
          <p:nvPr/>
        </p:nvCxnSpPr>
        <p:spPr>
          <a:xfrm>
            <a:off x="1491049" y="3707027"/>
            <a:ext cx="102972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48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717952"/>
            <a:ext cx="10515600" cy="874957"/>
          </a:xfrm>
        </p:spPr>
        <p:txBody>
          <a:bodyPr>
            <a:normAutofit/>
          </a:bodyPr>
          <a:lstStyle/>
          <a:p>
            <a:r>
              <a:rPr lang="en-US" dirty="0"/>
              <a:t>Attack Generation</a:t>
            </a:r>
          </a:p>
        </p:txBody>
      </p:sp>
      <p:sp>
        <p:nvSpPr>
          <p:cNvPr id="8" name="Title 1">
            <a:extLst>
              <a:ext uri="{FF2B5EF4-FFF2-40B4-BE49-F238E27FC236}">
                <a16:creationId xmlns:a16="http://schemas.microsoft.com/office/drawing/2014/main" id="{DE432C62-BDFB-4F4D-9EC7-509AE708CBD7}"/>
              </a:ext>
            </a:extLst>
          </p:cNvPr>
          <p:cNvSpPr txBox="1">
            <a:spLocks/>
          </p:cNvSpPr>
          <p:nvPr/>
        </p:nvSpPr>
        <p:spPr>
          <a:xfrm>
            <a:off x="838200" y="1806302"/>
            <a:ext cx="10515600" cy="52610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Attacking a pre-defined GNN with known </a:t>
            </a:r>
            <a:r>
              <a:rPr lang="en-US" b="1" dirty="0"/>
              <a:t>W</a:t>
            </a:r>
            <a:endParaRPr lang="en-US" sz="2800" b="1" dirty="0"/>
          </a:p>
        </p:txBody>
      </p:sp>
      <p:sp>
        <p:nvSpPr>
          <p:cNvPr id="10" name="Title 1">
            <a:extLst>
              <a:ext uri="{FF2B5EF4-FFF2-40B4-BE49-F238E27FC236}">
                <a16:creationId xmlns:a16="http://schemas.microsoft.com/office/drawing/2014/main" id="{D7883E13-7325-48F0-AA1D-A25C8C481164}"/>
              </a:ext>
            </a:extLst>
          </p:cNvPr>
          <p:cNvSpPr txBox="1">
            <a:spLocks/>
          </p:cNvSpPr>
          <p:nvPr/>
        </p:nvSpPr>
        <p:spPr>
          <a:xfrm>
            <a:off x="838200" y="3915697"/>
            <a:ext cx="10515600" cy="52610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700" dirty="0"/>
              <a:t>b) Attacking an interactive GNN with re-trainable </a:t>
            </a:r>
            <a:r>
              <a:rPr lang="en-US" sz="3700" b="1" dirty="0"/>
              <a:t>W</a:t>
            </a:r>
            <a:r>
              <a:rPr lang="en-US" sz="3700" dirty="0"/>
              <a:t>.</a:t>
            </a:r>
          </a:p>
        </p:txBody>
      </p:sp>
      <p:pic>
        <p:nvPicPr>
          <p:cNvPr id="4" name="Picture 3">
            <a:extLst>
              <a:ext uri="{FF2B5EF4-FFF2-40B4-BE49-F238E27FC236}">
                <a16:creationId xmlns:a16="http://schemas.microsoft.com/office/drawing/2014/main" id="{C3F41592-5225-4874-A884-AB6254A36CC9}"/>
              </a:ext>
            </a:extLst>
          </p:cNvPr>
          <p:cNvPicPr>
            <a:picLocks noChangeAspect="1"/>
          </p:cNvPicPr>
          <p:nvPr/>
        </p:nvPicPr>
        <p:blipFill>
          <a:blip r:embed="rId2"/>
          <a:stretch>
            <a:fillRect/>
          </a:stretch>
        </p:blipFill>
        <p:spPr>
          <a:xfrm>
            <a:off x="2239834" y="2545804"/>
            <a:ext cx="5541898" cy="1038737"/>
          </a:xfrm>
          <a:prstGeom prst="rect">
            <a:avLst/>
          </a:prstGeom>
        </p:spPr>
      </p:pic>
      <p:pic>
        <p:nvPicPr>
          <p:cNvPr id="7" name="Picture 6">
            <a:extLst>
              <a:ext uri="{FF2B5EF4-FFF2-40B4-BE49-F238E27FC236}">
                <a16:creationId xmlns:a16="http://schemas.microsoft.com/office/drawing/2014/main" id="{7BCF1B42-8779-41AD-978D-554D42CFF52D}"/>
              </a:ext>
            </a:extLst>
          </p:cNvPr>
          <p:cNvPicPr>
            <a:picLocks noChangeAspect="1"/>
          </p:cNvPicPr>
          <p:nvPr/>
        </p:nvPicPr>
        <p:blipFill>
          <a:blip r:embed="rId3"/>
          <a:stretch>
            <a:fillRect/>
          </a:stretch>
        </p:blipFill>
        <p:spPr>
          <a:xfrm>
            <a:off x="2171409" y="4772962"/>
            <a:ext cx="7196862" cy="794302"/>
          </a:xfrm>
          <a:prstGeom prst="rect">
            <a:avLst/>
          </a:prstGeom>
        </p:spPr>
      </p:pic>
      <p:sp>
        <p:nvSpPr>
          <p:cNvPr id="3" name="TextBox 2">
            <a:extLst>
              <a:ext uri="{FF2B5EF4-FFF2-40B4-BE49-F238E27FC236}">
                <a16:creationId xmlns:a16="http://schemas.microsoft.com/office/drawing/2014/main" id="{C5FD7600-5F5E-EC44-8AF3-DF7D1CAB5776}"/>
              </a:ext>
            </a:extLst>
          </p:cNvPr>
          <p:cNvSpPr txBox="1"/>
          <p:nvPr/>
        </p:nvSpPr>
        <p:spPr>
          <a:xfrm>
            <a:off x="596463" y="5840426"/>
            <a:ext cx="11485195" cy="369332"/>
          </a:xfrm>
          <a:prstGeom prst="rect">
            <a:avLst/>
          </a:prstGeom>
          <a:noFill/>
        </p:spPr>
        <p:txBody>
          <a:bodyPr wrap="none" rtlCol="0">
            <a:spAutoFit/>
          </a:bodyPr>
          <a:lstStyle/>
          <a:p>
            <a:r>
              <a:rPr lang="en-US" dirty="0">
                <a:solidFill>
                  <a:srgbClr val="FF0000"/>
                </a:solidFill>
              </a:rPr>
              <a:t>Replace symmetric  matrix variable </a:t>
            </a:r>
            <a:r>
              <a:rPr lang="en-US" b="1" dirty="0">
                <a:solidFill>
                  <a:srgbClr val="FF0000"/>
                </a:solidFill>
              </a:rPr>
              <a:t>S</a:t>
            </a:r>
            <a:r>
              <a:rPr lang="en-US" dirty="0">
                <a:solidFill>
                  <a:srgbClr val="FF0000"/>
                </a:solidFill>
              </a:rPr>
              <a:t> with its vector form s which consists of N(N-1)/2 unique perturbation variables in </a:t>
            </a:r>
            <a:r>
              <a:rPr lang="en-US" b="1" dirty="0">
                <a:solidFill>
                  <a:srgbClr val="FF0000"/>
                </a:solidFill>
              </a:rPr>
              <a:t>S</a:t>
            </a:r>
            <a:r>
              <a:rPr lang="en-US" dirty="0">
                <a:solidFill>
                  <a:srgbClr val="FF0000"/>
                </a:solidFill>
              </a:rPr>
              <a:t>.</a:t>
            </a:r>
          </a:p>
        </p:txBody>
      </p:sp>
    </p:spTree>
    <p:extLst>
      <p:ext uri="{BB962C8B-B14F-4D97-AF65-F5344CB8AC3E}">
        <p14:creationId xmlns:p14="http://schemas.microsoft.com/office/powerpoint/2010/main" val="2377222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717952"/>
            <a:ext cx="10515600" cy="874957"/>
          </a:xfrm>
        </p:spPr>
        <p:txBody>
          <a:bodyPr>
            <a:normAutofit/>
          </a:bodyPr>
          <a:lstStyle/>
          <a:p>
            <a:r>
              <a:rPr lang="en-US" dirty="0"/>
              <a:t>PGD Topology Attack</a:t>
            </a:r>
          </a:p>
        </p:txBody>
      </p:sp>
      <p:sp>
        <p:nvSpPr>
          <p:cNvPr id="8" name="Title 1">
            <a:extLst>
              <a:ext uri="{FF2B5EF4-FFF2-40B4-BE49-F238E27FC236}">
                <a16:creationId xmlns:a16="http://schemas.microsoft.com/office/drawing/2014/main" id="{DE432C62-BDFB-4F4D-9EC7-509AE708CBD7}"/>
              </a:ext>
            </a:extLst>
          </p:cNvPr>
          <p:cNvSpPr txBox="1">
            <a:spLocks/>
          </p:cNvSpPr>
          <p:nvPr/>
        </p:nvSpPr>
        <p:spPr>
          <a:xfrm>
            <a:off x="838200" y="167951"/>
            <a:ext cx="10227906" cy="628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Attacking a pre-defined GNN with known </a:t>
            </a:r>
            <a:r>
              <a:rPr lang="en-US" sz="2000" b="1" dirty="0"/>
              <a:t>W</a:t>
            </a:r>
            <a:endParaRPr lang="en-US" sz="1200" b="1" dirty="0"/>
          </a:p>
        </p:txBody>
      </p:sp>
      <p:pic>
        <p:nvPicPr>
          <p:cNvPr id="4" name="Picture 3">
            <a:extLst>
              <a:ext uri="{FF2B5EF4-FFF2-40B4-BE49-F238E27FC236}">
                <a16:creationId xmlns:a16="http://schemas.microsoft.com/office/drawing/2014/main" id="{C3F41592-5225-4874-A884-AB6254A36CC9}"/>
              </a:ext>
            </a:extLst>
          </p:cNvPr>
          <p:cNvPicPr>
            <a:picLocks noChangeAspect="1"/>
          </p:cNvPicPr>
          <p:nvPr/>
        </p:nvPicPr>
        <p:blipFill>
          <a:blip r:embed="rId2"/>
          <a:stretch>
            <a:fillRect/>
          </a:stretch>
        </p:blipFill>
        <p:spPr>
          <a:xfrm>
            <a:off x="838200" y="1695936"/>
            <a:ext cx="5541898" cy="1038737"/>
          </a:xfrm>
          <a:prstGeom prst="rect">
            <a:avLst/>
          </a:prstGeom>
        </p:spPr>
      </p:pic>
      <p:pic>
        <p:nvPicPr>
          <p:cNvPr id="3" name="Picture 2">
            <a:extLst>
              <a:ext uri="{FF2B5EF4-FFF2-40B4-BE49-F238E27FC236}">
                <a16:creationId xmlns:a16="http://schemas.microsoft.com/office/drawing/2014/main" id="{3EE5C63C-CD77-4A74-B409-EB5A05DD899C}"/>
              </a:ext>
            </a:extLst>
          </p:cNvPr>
          <p:cNvPicPr>
            <a:picLocks noChangeAspect="1"/>
          </p:cNvPicPr>
          <p:nvPr/>
        </p:nvPicPr>
        <p:blipFill>
          <a:blip r:embed="rId3"/>
          <a:stretch>
            <a:fillRect/>
          </a:stretch>
        </p:blipFill>
        <p:spPr>
          <a:xfrm>
            <a:off x="838200" y="3813431"/>
            <a:ext cx="9436359" cy="645961"/>
          </a:xfrm>
          <a:prstGeom prst="rect">
            <a:avLst/>
          </a:prstGeom>
        </p:spPr>
      </p:pic>
      <p:pic>
        <p:nvPicPr>
          <p:cNvPr id="14" name="Picture 13">
            <a:extLst>
              <a:ext uri="{FF2B5EF4-FFF2-40B4-BE49-F238E27FC236}">
                <a16:creationId xmlns:a16="http://schemas.microsoft.com/office/drawing/2014/main" id="{8DD3B2A4-A15B-4543-B7F8-E918941C048E}"/>
              </a:ext>
            </a:extLst>
          </p:cNvPr>
          <p:cNvPicPr>
            <a:picLocks noChangeAspect="1"/>
          </p:cNvPicPr>
          <p:nvPr/>
        </p:nvPicPr>
        <p:blipFill>
          <a:blip r:embed="rId4"/>
          <a:stretch>
            <a:fillRect/>
          </a:stretch>
        </p:blipFill>
        <p:spPr>
          <a:xfrm>
            <a:off x="838200" y="4653118"/>
            <a:ext cx="6657392" cy="957785"/>
          </a:xfrm>
          <a:prstGeom prst="rect">
            <a:avLst/>
          </a:prstGeom>
        </p:spPr>
      </p:pic>
      <p:pic>
        <p:nvPicPr>
          <p:cNvPr id="15" name="Picture 14">
            <a:extLst>
              <a:ext uri="{FF2B5EF4-FFF2-40B4-BE49-F238E27FC236}">
                <a16:creationId xmlns:a16="http://schemas.microsoft.com/office/drawing/2014/main" id="{466E847D-DE1B-4EC0-8CAF-0BC05B59043B}"/>
              </a:ext>
            </a:extLst>
          </p:cNvPr>
          <p:cNvPicPr>
            <a:picLocks noChangeAspect="1"/>
          </p:cNvPicPr>
          <p:nvPr/>
        </p:nvPicPr>
        <p:blipFill>
          <a:blip r:embed="rId5"/>
          <a:stretch>
            <a:fillRect/>
          </a:stretch>
        </p:blipFill>
        <p:spPr>
          <a:xfrm>
            <a:off x="914400" y="5760681"/>
            <a:ext cx="4441372" cy="379367"/>
          </a:xfrm>
          <a:prstGeom prst="rect">
            <a:avLst/>
          </a:prstGeom>
        </p:spPr>
      </p:pic>
      <p:sp>
        <p:nvSpPr>
          <p:cNvPr id="5" name="Down Arrow 4">
            <a:extLst>
              <a:ext uri="{FF2B5EF4-FFF2-40B4-BE49-F238E27FC236}">
                <a16:creationId xmlns:a16="http://schemas.microsoft.com/office/drawing/2014/main" id="{17241D8D-1AA9-9446-A445-2C3AD257DD14}"/>
              </a:ext>
            </a:extLst>
          </p:cNvPr>
          <p:cNvSpPr/>
          <p:nvPr/>
        </p:nvSpPr>
        <p:spPr>
          <a:xfrm>
            <a:off x="3930869" y="2837700"/>
            <a:ext cx="294290" cy="8934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69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717952"/>
            <a:ext cx="10515600" cy="874957"/>
          </a:xfrm>
        </p:spPr>
        <p:txBody>
          <a:bodyPr>
            <a:normAutofit/>
          </a:bodyPr>
          <a:lstStyle/>
          <a:p>
            <a:r>
              <a:rPr lang="en-US" dirty="0"/>
              <a:t>PGD Topology Attack</a:t>
            </a:r>
          </a:p>
        </p:txBody>
      </p:sp>
      <p:sp>
        <p:nvSpPr>
          <p:cNvPr id="8" name="Title 1">
            <a:extLst>
              <a:ext uri="{FF2B5EF4-FFF2-40B4-BE49-F238E27FC236}">
                <a16:creationId xmlns:a16="http://schemas.microsoft.com/office/drawing/2014/main" id="{DE432C62-BDFB-4F4D-9EC7-509AE708CBD7}"/>
              </a:ext>
            </a:extLst>
          </p:cNvPr>
          <p:cNvSpPr txBox="1">
            <a:spLocks/>
          </p:cNvSpPr>
          <p:nvPr/>
        </p:nvSpPr>
        <p:spPr>
          <a:xfrm>
            <a:off x="838200" y="167951"/>
            <a:ext cx="10227906" cy="628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Attacking a pre-defined GNN with known </a:t>
            </a:r>
            <a:r>
              <a:rPr lang="en-US" sz="2000" b="1" dirty="0"/>
              <a:t>W</a:t>
            </a:r>
            <a:endParaRPr lang="en-US" sz="1200" b="1" dirty="0"/>
          </a:p>
        </p:txBody>
      </p:sp>
      <p:pic>
        <p:nvPicPr>
          <p:cNvPr id="12" name="Picture 11">
            <a:extLst>
              <a:ext uri="{FF2B5EF4-FFF2-40B4-BE49-F238E27FC236}">
                <a16:creationId xmlns:a16="http://schemas.microsoft.com/office/drawing/2014/main" id="{8B5E833B-DB76-42AF-810B-E0BB49330536}"/>
              </a:ext>
            </a:extLst>
          </p:cNvPr>
          <p:cNvPicPr>
            <a:picLocks noChangeAspect="1"/>
          </p:cNvPicPr>
          <p:nvPr/>
        </p:nvPicPr>
        <p:blipFill>
          <a:blip r:embed="rId2"/>
          <a:stretch>
            <a:fillRect/>
          </a:stretch>
        </p:blipFill>
        <p:spPr>
          <a:xfrm>
            <a:off x="838200" y="1541153"/>
            <a:ext cx="6657392" cy="957785"/>
          </a:xfrm>
          <a:prstGeom prst="rect">
            <a:avLst/>
          </a:prstGeom>
        </p:spPr>
      </p:pic>
      <p:pic>
        <p:nvPicPr>
          <p:cNvPr id="14" name="Picture 13">
            <a:extLst>
              <a:ext uri="{FF2B5EF4-FFF2-40B4-BE49-F238E27FC236}">
                <a16:creationId xmlns:a16="http://schemas.microsoft.com/office/drawing/2014/main" id="{3247C624-DEA5-4CE2-BDDA-998698109CA3}"/>
              </a:ext>
            </a:extLst>
          </p:cNvPr>
          <p:cNvPicPr>
            <a:picLocks noChangeAspect="1"/>
          </p:cNvPicPr>
          <p:nvPr/>
        </p:nvPicPr>
        <p:blipFill>
          <a:blip r:embed="rId3"/>
          <a:stretch>
            <a:fillRect/>
          </a:stretch>
        </p:blipFill>
        <p:spPr>
          <a:xfrm>
            <a:off x="914400" y="2648716"/>
            <a:ext cx="4441372" cy="379367"/>
          </a:xfrm>
          <a:prstGeom prst="rect">
            <a:avLst/>
          </a:prstGeom>
        </p:spPr>
      </p:pic>
      <p:sp>
        <p:nvSpPr>
          <p:cNvPr id="6" name="Rectangle 5">
            <a:extLst>
              <a:ext uri="{FF2B5EF4-FFF2-40B4-BE49-F238E27FC236}">
                <a16:creationId xmlns:a16="http://schemas.microsoft.com/office/drawing/2014/main" id="{136143CF-A111-4EF3-A626-84B1174B3275}"/>
              </a:ext>
            </a:extLst>
          </p:cNvPr>
          <p:cNvSpPr/>
          <p:nvPr/>
        </p:nvSpPr>
        <p:spPr>
          <a:xfrm>
            <a:off x="914400" y="3241402"/>
            <a:ext cx="6554167" cy="523220"/>
          </a:xfrm>
          <a:prstGeom prst="rect">
            <a:avLst/>
          </a:prstGeom>
        </p:spPr>
        <p:txBody>
          <a:bodyPr wrap="none">
            <a:spAutoFit/>
          </a:bodyPr>
          <a:lstStyle/>
          <a:p>
            <a:r>
              <a:rPr lang="en-US" sz="2800" b="1" dirty="0"/>
              <a:t>Solution: projected gradient descent (PGD)</a:t>
            </a:r>
          </a:p>
        </p:txBody>
      </p:sp>
      <p:pic>
        <p:nvPicPr>
          <p:cNvPr id="7" name="Picture 6">
            <a:extLst>
              <a:ext uri="{FF2B5EF4-FFF2-40B4-BE49-F238E27FC236}">
                <a16:creationId xmlns:a16="http://schemas.microsoft.com/office/drawing/2014/main" id="{164BEBC1-793A-41A9-91E2-447205F001FC}"/>
              </a:ext>
            </a:extLst>
          </p:cNvPr>
          <p:cNvPicPr>
            <a:picLocks noChangeAspect="1"/>
          </p:cNvPicPr>
          <p:nvPr/>
        </p:nvPicPr>
        <p:blipFill>
          <a:blip r:embed="rId4"/>
          <a:stretch>
            <a:fillRect/>
          </a:stretch>
        </p:blipFill>
        <p:spPr>
          <a:xfrm>
            <a:off x="3265131" y="3918857"/>
            <a:ext cx="4019550" cy="762000"/>
          </a:xfrm>
          <a:prstGeom prst="rect">
            <a:avLst/>
          </a:prstGeom>
        </p:spPr>
      </p:pic>
      <p:pic>
        <p:nvPicPr>
          <p:cNvPr id="15" name="Picture 14">
            <a:extLst>
              <a:ext uri="{FF2B5EF4-FFF2-40B4-BE49-F238E27FC236}">
                <a16:creationId xmlns:a16="http://schemas.microsoft.com/office/drawing/2014/main" id="{31BAEE01-D585-4E4C-9492-91BCA9887483}"/>
              </a:ext>
            </a:extLst>
          </p:cNvPr>
          <p:cNvPicPr>
            <a:picLocks noChangeAspect="1"/>
          </p:cNvPicPr>
          <p:nvPr/>
        </p:nvPicPr>
        <p:blipFill>
          <a:blip r:embed="rId5"/>
          <a:stretch>
            <a:fillRect/>
          </a:stretch>
        </p:blipFill>
        <p:spPr>
          <a:xfrm>
            <a:off x="901959" y="5094604"/>
            <a:ext cx="10164147" cy="1339462"/>
          </a:xfrm>
          <a:prstGeom prst="rect">
            <a:avLst/>
          </a:prstGeom>
        </p:spPr>
      </p:pic>
    </p:spTree>
    <p:extLst>
      <p:ext uri="{BB962C8B-B14F-4D97-AF65-F5344CB8AC3E}">
        <p14:creationId xmlns:p14="http://schemas.microsoft.com/office/powerpoint/2010/main" val="43633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6851-EF01-4841-A02D-924C0395C6C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D6BDA85-396E-304E-B1DD-34DBC96B636E}"/>
              </a:ext>
            </a:extLst>
          </p:cNvPr>
          <p:cNvSpPr>
            <a:spLocks noGrp="1"/>
          </p:cNvSpPr>
          <p:nvPr>
            <p:ph idx="1"/>
          </p:nvPr>
        </p:nvSpPr>
        <p:spPr/>
        <p:txBody>
          <a:bodyPr/>
          <a:lstStyle/>
          <a:p>
            <a:r>
              <a:rPr lang="en-US" dirty="0">
                <a:solidFill>
                  <a:srgbClr val="FF0000"/>
                </a:solidFill>
              </a:rPr>
              <a:t>Batch Virtual Adversarial Training for Graph Convolutional Networks</a:t>
            </a:r>
          </a:p>
          <a:p>
            <a:pPr marL="457200" lvl="1" indent="0">
              <a:buNone/>
            </a:pPr>
            <a:r>
              <a:rPr lang="en-US" dirty="0"/>
              <a:t>ICML 2019 Workshop on Learning and Reasoning with Graph-Structured Data</a:t>
            </a:r>
          </a:p>
          <a:p>
            <a:endParaRPr lang="en-US" dirty="0"/>
          </a:p>
          <a:p>
            <a:endParaRPr lang="en-US" dirty="0"/>
          </a:p>
          <a:p>
            <a:r>
              <a:rPr lang="en-US" dirty="0"/>
              <a:t>Topology Attack and Defense for Graph Neural Networks: An Optimization Perspective</a:t>
            </a:r>
          </a:p>
          <a:p>
            <a:pPr marL="457200" lvl="1" indent="0">
              <a:buNone/>
            </a:pPr>
            <a:r>
              <a:rPr lang="en-US" dirty="0"/>
              <a:t>IJCAI 2019, the 28th International Joint Conference on Artificial Intelligence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674122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717952"/>
            <a:ext cx="10515600" cy="874957"/>
          </a:xfrm>
        </p:spPr>
        <p:txBody>
          <a:bodyPr>
            <a:normAutofit/>
          </a:bodyPr>
          <a:lstStyle/>
          <a:p>
            <a:r>
              <a:rPr lang="en-US" dirty="0"/>
              <a:t>PGD Topology Attack</a:t>
            </a:r>
          </a:p>
        </p:txBody>
      </p:sp>
      <p:sp>
        <p:nvSpPr>
          <p:cNvPr id="8" name="Title 1">
            <a:extLst>
              <a:ext uri="{FF2B5EF4-FFF2-40B4-BE49-F238E27FC236}">
                <a16:creationId xmlns:a16="http://schemas.microsoft.com/office/drawing/2014/main" id="{DE432C62-BDFB-4F4D-9EC7-509AE708CBD7}"/>
              </a:ext>
            </a:extLst>
          </p:cNvPr>
          <p:cNvSpPr txBox="1">
            <a:spLocks/>
          </p:cNvSpPr>
          <p:nvPr/>
        </p:nvSpPr>
        <p:spPr>
          <a:xfrm>
            <a:off x="838200" y="167951"/>
            <a:ext cx="10227906" cy="628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Attacking a pre-defined GNN with known </a:t>
            </a:r>
            <a:r>
              <a:rPr lang="en-US" sz="2000" b="1" dirty="0"/>
              <a:t>W</a:t>
            </a:r>
            <a:endParaRPr lang="en-US" sz="1200" b="1" dirty="0"/>
          </a:p>
        </p:txBody>
      </p:sp>
      <p:sp>
        <p:nvSpPr>
          <p:cNvPr id="4" name="TextBox 3">
            <a:extLst>
              <a:ext uri="{FF2B5EF4-FFF2-40B4-BE49-F238E27FC236}">
                <a16:creationId xmlns:a16="http://schemas.microsoft.com/office/drawing/2014/main" id="{4A82120D-C02F-4350-809F-36F38A5307D7}"/>
              </a:ext>
            </a:extLst>
          </p:cNvPr>
          <p:cNvSpPr txBox="1"/>
          <p:nvPr/>
        </p:nvSpPr>
        <p:spPr>
          <a:xfrm>
            <a:off x="7247750" y="3082661"/>
            <a:ext cx="4287416" cy="1200329"/>
          </a:xfrm>
          <a:prstGeom prst="rect">
            <a:avLst/>
          </a:prstGeom>
          <a:noFill/>
        </p:spPr>
        <p:txBody>
          <a:bodyPr wrap="square" rtlCol="0">
            <a:spAutoFit/>
          </a:bodyPr>
          <a:lstStyle/>
          <a:p>
            <a:r>
              <a:rPr lang="en-US" dirty="0"/>
              <a:t>Use randomization sampling to transform the probabilistic vector s into a near-optimal binary vector s*. (The topology perturbation on a graph is discrete)</a:t>
            </a:r>
          </a:p>
        </p:txBody>
      </p:sp>
      <p:pic>
        <p:nvPicPr>
          <p:cNvPr id="16" name="Picture 15">
            <a:extLst>
              <a:ext uri="{FF2B5EF4-FFF2-40B4-BE49-F238E27FC236}">
                <a16:creationId xmlns:a16="http://schemas.microsoft.com/office/drawing/2014/main" id="{0602E43A-5275-4718-85F1-D40DE59B832A}"/>
              </a:ext>
            </a:extLst>
          </p:cNvPr>
          <p:cNvPicPr>
            <a:picLocks noChangeAspect="1"/>
          </p:cNvPicPr>
          <p:nvPr/>
        </p:nvPicPr>
        <p:blipFill>
          <a:blip r:embed="rId2"/>
          <a:stretch>
            <a:fillRect/>
          </a:stretch>
        </p:blipFill>
        <p:spPr>
          <a:xfrm>
            <a:off x="838200" y="1864452"/>
            <a:ext cx="4019550" cy="762000"/>
          </a:xfrm>
          <a:prstGeom prst="rect">
            <a:avLst/>
          </a:prstGeom>
        </p:spPr>
      </p:pic>
      <p:pic>
        <p:nvPicPr>
          <p:cNvPr id="18" name="Picture 17">
            <a:extLst>
              <a:ext uri="{FF2B5EF4-FFF2-40B4-BE49-F238E27FC236}">
                <a16:creationId xmlns:a16="http://schemas.microsoft.com/office/drawing/2014/main" id="{6297327B-7D46-4C7A-9520-76BBCD673C38}"/>
              </a:ext>
            </a:extLst>
          </p:cNvPr>
          <p:cNvPicPr>
            <a:picLocks noChangeAspect="1"/>
          </p:cNvPicPr>
          <p:nvPr/>
        </p:nvPicPr>
        <p:blipFill>
          <a:blip r:embed="rId3"/>
          <a:stretch>
            <a:fillRect/>
          </a:stretch>
        </p:blipFill>
        <p:spPr>
          <a:xfrm>
            <a:off x="957241" y="3169538"/>
            <a:ext cx="5959853" cy="3316322"/>
          </a:xfrm>
          <a:prstGeom prst="rect">
            <a:avLst/>
          </a:prstGeom>
        </p:spPr>
      </p:pic>
    </p:spTree>
    <p:extLst>
      <p:ext uri="{BB962C8B-B14F-4D97-AF65-F5344CB8AC3E}">
        <p14:creationId xmlns:p14="http://schemas.microsoft.com/office/powerpoint/2010/main" val="1319910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717952"/>
            <a:ext cx="10515600" cy="874957"/>
          </a:xfrm>
        </p:spPr>
        <p:txBody>
          <a:bodyPr>
            <a:normAutofit/>
          </a:bodyPr>
          <a:lstStyle/>
          <a:p>
            <a:r>
              <a:rPr lang="en-US" dirty="0"/>
              <a:t>Min-max Topology Attack</a:t>
            </a:r>
          </a:p>
        </p:txBody>
      </p:sp>
      <p:sp>
        <p:nvSpPr>
          <p:cNvPr id="8" name="Title 1">
            <a:extLst>
              <a:ext uri="{FF2B5EF4-FFF2-40B4-BE49-F238E27FC236}">
                <a16:creationId xmlns:a16="http://schemas.microsoft.com/office/drawing/2014/main" id="{DE432C62-BDFB-4F4D-9EC7-509AE708CBD7}"/>
              </a:ext>
            </a:extLst>
          </p:cNvPr>
          <p:cNvSpPr txBox="1">
            <a:spLocks/>
          </p:cNvSpPr>
          <p:nvPr/>
        </p:nvSpPr>
        <p:spPr>
          <a:xfrm>
            <a:off x="838200" y="167951"/>
            <a:ext cx="10227906" cy="628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Attacking an interactive GNN with re-trainable </a:t>
            </a:r>
            <a:r>
              <a:rPr lang="en-US" sz="2000" b="1" dirty="0"/>
              <a:t>W</a:t>
            </a:r>
            <a:r>
              <a:rPr lang="en-US" sz="2000" dirty="0"/>
              <a:t>.</a:t>
            </a:r>
            <a:endParaRPr lang="en-US" sz="1200" b="1" dirty="0"/>
          </a:p>
        </p:txBody>
      </p:sp>
      <p:pic>
        <p:nvPicPr>
          <p:cNvPr id="3" name="Picture 2">
            <a:extLst>
              <a:ext uri="{FF2B5EF4-FFF2-40B4-BE49-F238E27FC236}">
                <a16:creationId xmlns:a16="http://schemas.microsoft.com/office/drawing/2014/main" id="{F7BFC927-E4D6-4076-A960-2232B56B71A5}"/>
              </a:ext>
            </a:extLst>
          </p:cNvPr>
          <p:cNvPicPr>
            <a:picLocks noChangeAspect="1"/>
          </p:cNvPicPr>
          <p:nvPr/>
        </p:nvPicPr>
        <p:blipFill>
          <a:blip r:embed="rId2"/>
          <a:stretch>
            <a:fillRect/>
          </a:stretch>
        </p:blipFill>
        <p:spPr>
          <a:xfrm>
            <a:off x="939281" y="1592909"/>
            <a:ext cx="6475445" cy="658192"/>
          </a:xfrm>
          <a:prstGeom prst="rect">
            <a:avLst/>
          </a:prstGeom>
        </p:spPr>
      </p:pic>
      <p:pic>
        <p:nvPicPr>
          <p:cNvPr id="5" name="Picture 4">
            <a:extLst>
              <a:ext uri="{FF2B5EF4-FFF2-40B4-BE49-F238E27FC236}">
                <a16:creationId xmlns:a16="http://schemas.microsoft.com/office/drawing/2014/main" id="{E06EBF1E-0B3A-454B-B054-4B289B0CEA8E}"/>
              </a:ext>
            </a:extLst>
          </p:cNvPr>
          <p:cNvPicPr>
            <a:picLocks noChangeAspect="1"/>
          </p:cNvPicPr>
          <p:nvPr/>
        </p:nvPicPr>
        <p:blipFill>
          <a:blip r:embed="rId3"/>
          <a:stretch>
            <a:fillRect/>
          </a:stretch>
        </p:blipFill>
        <p:spPr>
          <a:xfrm>
            <a:off x="975631" y="2251101"/>
            <a:ext cx="3742547" cy="765283"/>
          </a:xfrm>
          <a:prstGeom prst="rect">
            <a:avLst/>
          </a:prstGeom>
        </p:spPr>
      </p:pic>
      <p:pic>
        <p:nvPicPr>
          <p:cNvPr id="6" name="Picture 5">
            <a:extLst>
              <a:ext uri="{FF2B5EF4-FFF2-40B4-BE49-F238E27FC236}">
                <a16:creationId xmlns:a16="http://schemas.microsoft.com/office/drawing/2014/main" id="{86D958D8-4D3D-4776-8F54-71BD855097A4}"/>
              </a:ext>
            </a:extLst>
          </p:cNvPr>
          <p:cNvPicPr>
            <a:picLocks noChangeAspect="1"/>
          </p:cNvPicPr>
          <p:nvPr/>
        </p:nvPicPr>
        <p:blipFill>
          <a:blip r:embed="rId4"/>
          <a:stretch>
            <a:fillRect/>
          </a:stretch>
        </p:blipFill>
        <p:spPr>
          <a:xfrm>
            <a:off x="975631" y="3116427"/>
            <a:ext cx="6271145" cy="3596218"/>
          </a:xfrm>
          <a:prstGeom prst="rect">
            <a:avLst/>
          </a:prstGeom>
        </p:spPr>
      </p:pic>
    </p:spTree>
    <p:extLst>
      <p:ext uri="{BB962C8B-B14F-4D97-AF65-F5344CB8AC3E}">
        <p14:creationId xmlns:p14="http://schemas.microsoft.com/office/powerpoint/2010/main" val="2865937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388856"/>
            <a:ext cx="10515600" cy="874957"/>
          </a:xfrm>
        </p:spPr>
        <p:txBody>
          <a:bodyPr>
            <a:normAutofit/>
          </a:bodyPr>
          <a:lstStyle/>
          <a:p>
            <a:r>
              <a:rPr lang="en-US" dirty="0"/>
              <a:t>Robust Training for GNNs</a:t>
            </a:r>
          </a:p>
        </p:txBody>
      </p:sp>
      <p:pic>
        <p:nvPicPr>
          <p:cNvPr id="3" name="Picture 2">
            <a:extLst>
              <a:ext uri="{FF2B5EF4-FFF2-40B4-BE49-F238E27FC236}">
                <a16:creationId xmlns:a16="http://schemas.microsoft.com/office/drawing/2014/main" id="{F7BFC927-E4D6-4076-A960-2232B56B71A5}"/>
              </a:ext>
            </a:extLst>
          </p:cNvPr>
          <p:cNvPicPr>
            <a:picLocks noChangeAspect="1"/>
          </p:cNvPicPr>
          <p:nvPr/>
        </p:nvPicPr>
        <p:blipFill>
          <a:blip r:embed="rId2"/>
          <a:stretch>
            <a:fillRect/>
          </a:stretch>
        </p:blipFill>
        <p:spPr>
          <a:xfrm>
            <a:off x="939281" y="4092450"/>
            <a:ext cx="6475445" cy="658192"/>
          </a:xfrm>
          <a:prstGeom prst="rect">
            <a:avLst/>
          </a:prstGeom>
        </p:spPr>
      </p:pic>
      <p:pic>
        <p:nvPicPr>
          <p:cNvPr id="7" name="Picture 6">
            <a:extLst>
              <a:ext uri="{FF2B5EF4-FFF2-40B4-BE49-F238E27FC236}">
                <a16:creationId xmlns:a16="http://schemas.microsoft.com/office/drawing/2014/main" id="{D3C67B1A-2D9D-4816-8B34-67BBCBF830A1}"/>
              </a:ext>
            </a:extLst>
          </p:cNvPr>
          <p:cNvPicPr>
            <a:picLocks noChangeAspect="1"/>
          </p:cNvPicPr>
          <p:nvPr/>
        </p:nvPicPr>
        <p:blipFill>
          <a:blip r:embed="rId3"/>
          <a:stretch>
            <a:fillRect/>
          </a:stretch>
        </p:blipFill>
        <p:spPr>
          <a:xfrm>
            <a:off x="1013926" y="2023400"/>
            <a:ext cx="4516017" cy="597055"/>
          </a:xfrm>
          <a:prstGeom prst="rect">
            <a:avLst/>
          </a:prstGeom>
        </p:spPr>
      </p:pic>
      <p:sp>
        <p:nvSpPr>
          <p:cNvPr id="9" name="TextBox 8">
            <a:extLst>
              <a:ext uri="{FF2B5EF4-FFF2-40B4-BE49-F238E27FC236}">
                <a16:creationId xmlns:a16="http://schemas.microsoft.com/office/drawing/2014/main" id="{FC7612A2-8CAB-46CA-A251-53B1C9AB0190}"/>
              </a:ext>
            </a:extLst>
          </p:cNvPr>
          <p:cNvSpPr txBox="1"/>
          <p:nvPr/>
        </p:nvSpPr>
        <p:spPr>
          <a:xfrm>
            <a:off x="939281" y="3429000"/>
            <a:ext cx="5226303" cy="369332"/>
          </a:xfrm>
          <a:prstGeom prst="rect">
            <a:avLst/>
          </a:prstGeom>
          <a:noFill/>
        </p:spPr>
        <p:txBody>
          <a:bodyPr wrap="none" rtlCol="0">
            <a:spAutoFit/>
          </a:bodyPr>
          <a:lstStyle/>
          <a:p>
            <a:r>
              <a:rPr lang="en-US" dirty="0"/>
              <a:t>similar with the formula of min-max topology attack:  </a:t>
            </a:r>
          </a:p>
        </p:txBody>
      </p:sp>
      <p:pic>
        <p:nvPicPr>
          <p:cNvPr id="11" name="Picture 10">
            <a:extLst>
              <a:ext uri="{FF2B5EF4-FFF2-40B4-BE49-F238E27FC236}">
                <a16:creationId xmlns:a16="http://schemas.microsoft.com/office/drawing/2014/main" id="{3579C644-FF8B-4EE8-9DAD-C47679C59DBC}"/>
              </a:ext>
            </a:extLst>
          </p:cNvPr>
          <p:cNvPicPr>
            <a:picLocks noChangeAspect="1"/>
          </p:cNvPicPr>
          <p:nvPr/>
        </p:nvPicPr>
        <p:blipFill>
          <a:blip r:embed="rId4"/>
          <a:stretch>
            <a:fillRect/>
          </a:stretch>
        </p:blipFill>
        <p:spPr>
          <a:xfrm>
            <a:off x="939281" y="5044761"/>
            <a:ext cx="8794498" cy="580886"/>
          </a:xfrm>
          <a:prstGeom prst="rect">
            <a:avLst/>
          </a:prstGeom>
        </p:spPr>
      </p:pic>
    </p:spTree>
    <p:extLst>
      <p:ext uri="{BB962C8B-B14F-4D97-AF65-F5344CB8AC3E}">
        <p14:creationId xmlns:p14="http://schemas.microsoft.com/office/powerpoint/2010/main" val="4146721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388856"/>
            <a:ext cx="10515600" cy="874957"/>
          </a:xfrm>
        </p:spPr>
        <p:txBody>
          <a:bodyPr>
            <a:normAutofit/>
          </a:bodyPr>
          <a:lstStyle/>
          <a:p>
            <a:r>
              <a:rPr lang="en-US" dirty="0"/>
              <a:t>Experiments: Attack Performance</a:t>
            </a:r>
          </a:p>
        </p:txBody>
      </p:sp>
      <p:pic>
        <p:nvPicPr>
          <p:cNvPr id="4" name="Picture 3">
            <a:extLst>
              <a:ext uri="{FF2B5EF4-FFF2-40B4-BE49-F238E27FC236}">
                <a16:creationId xmlns:a16="http://schemas.microsoft.com/office/drawing/2014/main" id="{ED95462D-952F-4875-9260-F6C3EDC18EA4}"/>
              </a:ext>
            </a:extLst>
          </p:cNvPr>
          <p:cNvPicPr>
            <a:picLocks noChangeAspect="1"/>
          </p:cNvPicPr>
          <p:nvPr/>
        </p:nvPicPr>
        <p:blipFill>
          <a:blip r:embed="rId2"/>
          <a:stretch>
            <a:fillRect/>
          </a:stretch>
        </p:blipFill>
        <p:spPr>
          <a:xfrm>
            <a:off x="552061" y="1486678"/>
            <a:ext cx="5901329" cy="4044820"/>
          </a:xfrm>
          <a:prstGeom prst="rect">
            <a:avLst/>
          </a:prstGeom>
        </p:spPr>
      </p:pic>
      <p:pic>
        <p:nvPicPr>
          <p:cNvPr id="5" name="Picture 4">
            <a:extLst>
              <a:ext uri="{FF2B5EF4-FFF2-40B4-BE49-F238E27FC236}">
                <a16:creationId xmlns:a16="http://schemas.microsoft.com/office/drawing/2014/main" id="{1C824EC4-57C1-4B46-8770-86A3BEE16A2A}"/>
              </a:ext>
            </a:extLst>
          </p:cNvPr>
          <p:cNvPicPr>
            <a:picLocks noChangeAspect="1"/>
          </p:cNvPicPr>
          <p:nvPr/>
        </p:nvPicPr>
        <p:blipFill>
          <a:blip r:embed="rId3"/>
          <a:stretch>
            <a:fillRect/>
          </a:stretch>
        </p:blipFill>
        <p:spPr>
          <a:xfrm>
            <a:off x="6710751" y="2357534"/>
            <a:ext cx="5218887" cy="2667583"/>
          </a:xfrm>
          <a:prstGeom prst="rect">
            <a:avLst/>
          </a:prstGeom>
        </p:spPr>
      </p:pic>
    </p:spTree>
    <p:extLst>
      <p:ext uri="{BB962C8B-B14F-4D97-AF65-F5344CB8AC3E}">
        <p14:creationId xmlns:p14="http://schemas.microsoft.com/office/powerpoint/2010/main" val="3223308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388856"/>
            <a:ext cx="10515600" cy="874957"/>
          </a:xfrm>
        </p:spPr>
        <p:txBody>
          <a:bodyPr>
            <a:normAutofit/>
          </a:bodyPr>
          <a:lstStyle/>
          <a:p>
            <a:r>
              <a:rPr lang="en-US" dirty="0"/>
              <a:t>Experiments: Defense Performance</a:t>
            </a:r>
          </a:p>
        </p:txBody>
      </p:sp>
      <p:pic>
        <p:nvPicPr>
          <p:cNvPr id="3" name="Picture 2">
            <a:extLst>
              <a:ext uri="{FF2B5EF4-FFF2-40B4-BE49-F238E27FC236}">
                <a16:creationId xmlns:a16="http://schemas.microsoft.com/office/drawing/2014/main" id="{F1885157-70B9-4E4F-9625-9B2774AC760A}"/>
              </a:ext>
            </a:extLst>
          </p:cNvPr>
          <p:cNvPicPr>
            <a:picLocks noChangeAspect="1"/>
          </p:cNvPicPr>
          <p:nvPr/>
        </p:nvPicPr>
        <p:blipFill>
          <a:blip r:embed="rId2"/>
          <a:stretch>
            <a:fillRect/>
          </a:stretch>
        </p:blipFill>
        <p:spPr>
          <a:xfrm>
            <a:off x="838200" y="1480458"/>
            <a:ext cx="4883606" cy="2597798"/>
          </a:xfrm>
          <a:prstGeom prst="rect">
            <a:avLst/>
          </a:prstGeom>
        </p:spPr>
      </p:pic>
      <p:sp>
        <p:nvSpPr>
          <p:cNvPr id="6" name="Rectangle 5">
            <a:extLst>
              <a:ext uri="{FF2B5EF4-FFF2-40B4-BE49-F238E27FC236}">
                <a16:creationId xmlns:a16="http://schemas.microsoft.com/office/drawing/2014/main" id="{C534588C-0C50-4F34-99E2-5A09BF7ACF45}"/>
              </a:ext>
            </a:extLst>
          </p:cNvPr>
          <p:cNvSpPr/>
          <p:nvPr/>
        </p:nvSpPr>
        <p:spPr>
          <a:xfrm>
            <a:off x="838200" y="4386757"/>
            <a:ext cx="4411824" cy="1200329"/>
          </a:xfrm>
          <a:prstGeom prst="rect">
            <a:avLst/>
          </a:prstGeom>
        </p:spPr>
        <p:txBody>
          <a:bodyPr wrap="square">
            <a:spAutoFit/>
          </a:bodyPr>
          <a:lstStyle/>
          <a:p>
            <a:r>
              <a:rPr lang="en-US" dirty="0">
                <a:latin typeface="NimbusRomNo9L-Regu"/>
              </a:rPr>
              <a:t>robust training algorithm does not harm the test accuracy but successfully improves the robustness as the attack success rate drops from </a:t>
            </a:r>
            <a:r>
              <a:rPr lang="en-US" dirty="0">
                <a:latin typeface="CMR10"/>
              </a:rPr>
              <a:t>28</a:t>
            </a:r>
            <a:r>
              <a:rPr lang="en-US" dirty="0">
                <a:latin typeface="CMMI10"/>
              </a:rPr>
              <a:t>:</a:t>
            </a:r>
            <a:r>
              <a:rPr lang="en-US" dirty="0">
                <a:latin typeface="CMR10"/>
              </a:rPr>
              <a:t>0% </a:t>
            </a:r>
            <a:r>
              <a:rPr lang="en-US" dirty="0">
                <a:latin typeface="NimbusRomNo9L-Regu"/>
              </a:rPr>
              <a:t>to </a:t>
            </a:r>
            <a:r>
              <a:rPr lang="en-US" dirty="0">
                <a:latin typeface="CMR10"/>
              </a:rPr>
              <a:t>22</a:t>
            </a:r>
            <a:r>
              <a:rPr lang="en-US" dirty="0">
                <a:latin typeface="CMMI10"/>
              </a:rPr>
              <a:t>:</a:t>
            </a:r>
            <a:r>
              <a:rPr lang="en-US" dirty="0">
                <a:latin typeface="CMR10"/>
              </a:rPr>
              <a:t>0% </a:t>
            </a:r>
            <a:r>
              <a:rPr lang="en-US" dirty="0">
                <a:latin typeface="NimbusRomNo9L-Regu"/>
              </a:rPr>
              <a:t>in Cora dataset.</a:t>
            </a:r>
            <a:endParaRPr lang="en-US" dirty="0"/>
          </a:p>
        </p:txBody>
      </p:sp>
      <p:pic>
        <p:nvPicPr>
          <p:cNvPr id="8" name="Picture 7">
            <a:extLst>
              <a:ext uri="{FF2B5EF4-FFF2-40B4-BE49-F238E27FC236}">
                <a16:creationId xmlns:a16="http://schemas.microsoft.com/office/drawing/2014/main" id="{63009158-609B-4027-9108-C70F83D597E7}"/>
              </a:ext>
            </a:extLst>
          </p:cNvPr>
          <p:cNvPicPr>
            <a:picLocks noChangeAspect="1"/>
          </p:cNvPicPr>
          <p:nvPr/>
        </p:nvPicPr>
        <p:blipFill>
          <a:blip r:embed="rId3"/>
          <a:stretch>
            <a:fillRect/>
          </a:stretch>
        </p:blipFill>
        <p:spPr>
          <a:xfrm>
            <a:off x="6155385" y="1480458"/>
            <a:ext cx="4464152" cy="2515183"/>
          </a:xfrm>
          <a:prstGeom prst="rect">
            <a:avLst/>
          </a:prstGeom>
        </p:spPr>
      </p:pic>
      <p:pic>
        <p:nvPicPr>
          <p:cNvPr id="10" name="Picture 9">
            <a:extLst>
              <a:ext uri="{FF2B5EF4-FFF2-40B4-BE49-F238E27FC236}">
                <a16:creationId xmlns:a16="http://schemas.microsoft.com/office/drawing/2014/main" id="{EB973B90-7E4D-4339-B659-471E01478E74}"/>
              </a:ext>
            </a:extLst>
          </p:cNvPr>
          <p:cNvPicPr>
            <a:picLocks noChangeAspect="1"/>
          </p:cNvPicPr>
          <p:nvPr/>
        </p:nvPicPr>
        <p:blipFill>
          <a:blip r:embed="rId4"/>
          <a:stretch>
            <a:fillRect/>
          </a:stretch>
        </p:blipFill>
        <p:spPr>
          <a:xfrm>
            <a:off x="6062954" y="4454680"/>
            <a:ext cx="5290846" cy="470716"/>
          </a:xfrm>
          <a:prstGeom prst="rect">
            <a:avLst/>
          </a:prstGeom>
        </p:spPr>
      </p:pic>
      <p:cxnSp>
        <p:nvCxnSpPr>
          <p:cNvPr id="7" name="Straight Connector 6">
            <a:extLst>
              <a:ext uri="{FF2B5EF4-FFF2-40B4-BE49-F238E27FC236}">
                <a16:creationId xmlns:a16="http://schemas.microsoft.com/office/drawing/2014/main" id="{5581B9F8-BEEB-4774-B282-54B000E7CDDC}"/>
              </a:ext>
            </a:extLst>
          </p:cNvPr>
          <p:cNvCxnSpPr>
            <a:cxnSpLocks/>
          </p:cNvCxnSpPr>
          <p:nvPr/>
        </p:nvCxnSpPr>
        <p:spPr>
          <a:xfrm>
            <a:off x="8198498" y="2375859"/>
            <a:ext cx="34212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6F3FA5-BCE6-49E0-AF59-B3E15464BA72}"/>
              </a:ext>
            </a:extLst>
          </p:cNvPr>
          <p:cNvCxnSpPr>
            <a:cxnSpLocks/>
          </p:cNvCxnSpPr>
          <p:nvPr/>
        </p:nvCxnSpPr>
        <p:spPr>
          <a:xfrm>
            <a:off x="8755224" y="2590463"/>
            <a:ext cx="35767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F7DCAD-3275-4249-B85D-F4891787EF54}"/>
              </a:ext>
            </a:extLst>
          </p:cNvPr>
          <p:cNvCxnSpPr>
            <a:cxnSpLocks/>
          </p:cNvCxnSpPr>
          <p:nvPr/>
        </p:nvCxnSpPr>
        <p:spPr>
          <a:xfrm>
            <a:off x="9265297" y="2786406"/>
            <a:ext cx="35767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C70295-DB1F-4959-9469-3E764E7FB3DC}"/>
              </a:ext>
            </a:extLst>
          </p:cNvPr>
          <p:cNvCxnSpPr>
            <a:cxnSpLocks/>
          </p:cNvCxnSpPr>
          <p:nvPr/>
        </p:nvCxnSpPr>
        <p:spPr>
          <a:xfrm>
            <a:off x="9840685" y="2979239"/>
            <a:ext cx="35767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467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620083"/>
            <a:ext cx="10515600" cy="874957"/>
          </a:xfrm>
        </p:spPr>
        <p:txBody>
          <a:bodyPr>
            <a:normAutofit/>
          </a:bodyPr>
          <a:lstStyle/>
          <a:p>
            <a:r>
              <a:rPr lang="en-US" dirty="0"/>
              <a:t>References</a:t>
            </a:r>
          </a:p>
        </p:txBody>
      </p:sp>
      <p:sp>
        <p:nvSpPr>
          <p:cNvPr id="4" name="Rectangle 3">
            <a:extLst>
              <a:ext uri="{FF2B5EF4-FFF2-40B4-BE49-F238E27FC236}">
                <a16:creationId xmlns:a16="http://schemas.microsoft.com/office/drawing/2014/main" id="{AABF5926-C5A8-4A31-92E4-DF1920BE06A1}"/>
              </a:ext>
            </a:extLst>
          </p:cNvPr>
          <p:cNvSpPr/>
          <p:nvPr/>
        </p:nvSpPr>
        <p:spPr>
          <a:xfrm>
            <a:off x="838200" y="1738511"/>
            <a:ext cx="10515600" cy="923330"/>
          </a:xfrm>
          <a:prstGeom prst="rect">
            <a:avLst/>
          </a:prstGeom>
        </p:spPr>
        <p:txBody>
          <a:bodyPr wrap="square">
            <a:spAutoFit/>
          </a:bodyPr>
          <a:lstStyle/>
          <a:p>
            <a:r>
              <a:rPr lang="en-US" dirty="0" err="1">
                <a:solidFill>
                  <a:srgbClr val="222222"/>
                </a:solidFill>
                <a:latin typeface="Arial" panose="020B0604020202020204" pitchFamily="34" charset="0"/>
              </a:rPr>
              <a:t>Miyato</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Takeru</a:t>
            </a:r>
            <a:r>
              <a:rPr lang="en-US" dirty="0">
                <a:solidFill>
                  <a:srgbClr val="222222"/>
                </a:solidFill>
                <a:latin typeface="Arial" panose="020B0604020202020204" pitchFamily="34" charset="0"/>
              </a:rPr>
              <a:t>, et al. "Virtual adversarial training: a regularization method for supervised and semi-supervised learning." </a:t>
            </a:r>
            <a:r>
              <a:rPr lang="en-US" i="1" dirty="0">
                <a:solidFill>
                  <a:srgbClr val="222222"/>
                </a:solidFill>
                <a:latin typeface="Arial" panose="020B0604020202020204" pitchFamily="34" charset="0"/>
              </a:rPr>
              <a:t>IEEE transactions on pattern analysis and machine intelligence</a:t>
            </a:r>
            <a:r>
              <a:rPr lang="en-US" dirty="0">
                <a:solidFill>
                  <a:srgbClr val="222222"/>
                </a:solidFill>
                <a:latin typeface="Arial" panose="020B0604020202020204" pitchFamily="34" charset="0"/>
              </a:rPr>
              <a:t> 41.8 (2018): 1979-1993.</a:t>
            </a:r>
            <a:endParaRPr lang="en-US" dirty="0"/>
          </a:p>
        </p:txBody>
      </p:sp>
      <p:sp>
        <p:nvSpPr>
          <p:cNvPr id="5" name="Rectangle 4">
            <a:extLst>
              <a:ext uri="{FF2B5EF4-FFF2-40B4-BE49-F238E27FC236}">
                <a16:creationId xmlns:a16="http://schemas.microsoft.com/office/drawing/2014/main" id="{D15DD900-CE06-4AFF-A68D-8D8882243820}"/>
              </a:ext>
            </a:extLst>
          </p:cNvPr>
          <p:cNvSpPr/>
          <p:nvPr/>
        </p:nvSpPr>
        <p:spPr>
          <a:xfrm>
            <a:off x="838200" y="2782669"/>
            <a:ext cx="10515600" cy="646331"/>
          </a:xfrm>
          <a:prstGeom prst="rect">
            <a:avLst/>
          </a:prstGeom>
        </p:spPr>
        <p:txBody>
          <a:bodyPr wrap="square">
            <a:spAutoFit/>
          </a:bodyPr>
          <a:lstStyle/>
          <a:p>
            <a:r>
              <a:rPr lang="en-US" dirty="0">
                <a:solidFill>
                  <a:srgbClr val="222222"/>
                </a:solidFill>
                <a:latin typeface="Arial" panose="020B0604020202020204" pitchFamily="34" charset="0"/>
              </a:rPr>
              <a:t>Deng, </a:t>
            </a:r>
            <a:r>
              <a:rPr lang="en-US" dirty="0" err="1">
                <a:solidFill>
                  <a:srgbClr val="222222"/>
                </a:solidFill>
                <a:latin typeface="Arial" panose="020B0604020202020204" pitchFamily="34" charset="0"/>
              </a:rPr>
              <a:t>Zhijie</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Yinpeng</a:t>
            </a:r>
            <a:r>
              <a:rPr lang="en-US" dirty="0">
                <a:solidFill>
                  <a:srgbClr val="222222"/>
                </a:solidFill>
                <a:latin typeface="Arial" panose="020B0604020202020204" pitchFamily="34" charset="0"/>
              </a:rPr>
              <a:t> Dong, and Jun Zhu. "Batch Virtual Adversarial Training for Graph Convolutional Networks." </a:t>
            </a:r>
            <a:r>
              <a:rPr lang="en-US" i="1" dirty="0" err="1">
                <a:solidFill>
                  <a:srgbClr val="222222"/>
                </a:solidFill>
                <a:latin typeface="Arial" panose="020B0604020202020204" pitchFamily="34" charset="0"/>
              </a:rPr>
              <a:t>arXiv</a:t>
            </a:r>
            <a:r>
              <a:rPr lang="en-US" i="1" dirty="0">
                <a:solidFill>
                  <a:srgbClr val="222222"/>
                </a:solidFill>
                <a:latin typeface="Arial" panose="020B0604020202020204" pitchFamily="34" charset="0"/>
              </a:rPr>
              <a:t> preprint arXiv:1902.09192</a:t>
            </a:r>
            <a:r>
              <a:rPr lang="en-US" dirty="0">
                <a:solidFill>
                  <a:srgbClr val="222222"/>
                </a:solidFill>
                <a:latin typeface="Arial" panose="020B0604020202020204" pitchFamily="34" charset="0"/>
              </a:rPr>
              <a:t> (2019).</a:t>
            </a:r>
            <a:endParaRPr lang="en-US" dirty="0"/>
          </a:p>
        </p:txBody>
      </p:sp>
      <p:sp>
        <p:nvSpPr>
          <p:cNvPr id="7" name="Rectangle 6">
            <a:extLst>
              <a:ext uri="{FF2B5EF4-FFF2-40B4-BE49-F238E27FC236}">
                <a16:creationId xmlns:a16="http://schemas.microsoft.com/office/drawing/2014/main" id="{87D8D829-E3C9-4B9F-B0A9-59A537078F7D}"/>
              </a:ext>
            </a:extLst>
          </p:cNvPr>
          <p:cNvSpPr/>
          <p:nvPr/>
        </p:nvSpPr>
        <p:spPr>
          <a:xfrm>
            <a:off x="838200" y="3549828"/>
            <a:ext cx="10515600" cy="646331"/>
          </a:xfrm>
          <a:prstGeom prst="rect">
            <a:avLst/>
          </a:prstGeom>
        </p:spPr>
        <p:txBody>
          <a:bodyPr wrap="square">
            <a:spAutoFit/>
          </a:bodyPr>
          <a:lstStyle/>
          <a:p>
            <a:r>
              <a:rPr lang="en-US" dirty="0">
                <a:solidFill>
                  <a:srgbClr val="222222"/>
                </a:solidFill>
                <a:latin typeface="Arial" panose="020B0604020202020204" pitchFamily="34" charset="0"/>
              </a:rPr>
              <a:t>Xu, </a:t>
            </a:r>
            <a:r>
              <a:rPr lang="en-US" dirty="0" err="1">
                <a:solidFill>
                  <a:srgbClr val="222222"/>
                </a:solidFill>
                <a:latin typeface="Arial" panose="020B0604020202020204" pitchFamily="34" charset="0"/>
              </a:rPr>
              <a:t>Kaidi</a:t>
            </a:r>
            <a:r>
              <a:rPr lang="en-US" dirty="0">
                <a:solidFill>
                  <a:srgbClr val="222222"/>
                </a:solidFill>
                <a:latin typeface="Arial" panose="020B0604020202020204" pitchFamily="34" charset="0"/>
              </a:rPr>
              <a:t>, et al. "Topology Attack and Defense for Graph Neural Networks: An Optimization Perspective." </a:t>
            </a:r>
            <a:r>
              <a:rPr lang="en-US" i="1" dirty="0" err="1">
                <a:solidFill>
                  <a:srgbClr val="222222"/>
                </a:solidFill>
                <a:latin typeface="Arial" panose="020B0604020202020204" pitchFamily="34" charset="0"/>
              </a:rPr>
              <a:t>arXiv</a:t>
            </a:r>
            <a:r>
              <a:rPr lang="en-US" i="1" dirty="0">
                <a:solidFill>
                  <a:srgbClr val="222222"/>
                </a:solidFill>
                <a:latin typeface="Arial" panose="020B0604020202020204" pitchFamily="34" charset="0"/>
              </a:rPr>
              <a:t> preprint arXiv:1906.04214</a:t>
            </a:r>
            <a:r>
              <a:rPr lang="en-US" dirty="0">
                <a:solidFill>
                  <a:srgbClr val="222222"/>
                </a:solidFill>
                <a:latin typeface="Arial" panose="020B0604020202020204" pitchFamily="34" charset="0"/>
              </a:rPr>
              <a:t> (2019).</a:t>
            </a:r>
            <a:endParaRPr lang="en-US" dirty="0"/>
          </a:p>
        </p:txBody>
      </p:sp>
    </p:spTree>
    <p:extLst>
      <p:ext uri="{BB962C8B-B14F-4D97-AF65-F5344CB8AC3E}">
        <p14:creationId xmlns:p14="http://schemas.microsoft.com/office/powerpoint/2010/main" val="152656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811258"/>
            <a:ext cx="10515600" cy="874957"/>
          </a:xfrm>
        </p:spPr>
        <p:txBody>
          <a:bodyPr/>
          <a:lstStyle/>
          <a:p>
            <a:r>
              <a:rPr lang="en-US" dirty="0"/>
              <a:t>Challenges</a:t>
            </a:r>
          </a:p>
        </p:txBody>
      </p:sp>
      <p:sp>
        <p:nvSpPr>
          <p:cNvPr id="3" name="Content Placeholder 2">
            <a:extLst>
              <a:ext uri="{FF2B5EF4-FFF2-40B4-BE49-F238E27FC236}">
                <a16:creationId xmlns:a16="http://schemas.microsoft.com/office/drawing/2014/main" id="{8610A99C-C1B9-C849-9354-96370038DF40}"/>
              </a:ext>
            </a:extLst>
          </p:cNvPr>
          <p:cNvSpPr>
            <a:spLocks noGrp="1"/>
          </p:cNvSpPr>
          <p:nvPr>
            <p:ph idx="1"/>
          </p:nvPr>
        </p:nvSpPr>
        <p:spPr>
          <a:xfrm>
            <a:off x="838200" y="1686215"/>
            <a:ext cx="10702159" cy="978940"/>
          </a:xfrm>
        </p:spPr>
        <p:txBody>
          <a:bodyPr>
            <a:normAutofit fontScale="92500"/>
          </a:bodyPr>
          <a:lstStyle/>
          <a:p>
            <a:r>
              <a:rPr lang="en-US" dirty="0"/>
              <a:t>Graph Convolutional networks (GCNs) do not consider the smoothness of the model’s output distribution against local perturbations around the input </a:t>
            </a:r>
          </a:p>
        </p:txBody>
      </p:sp>
      <p:sp>
        <p:nvSpPr>
          <p:cNvPr id="4" name="Content Placeholder 2">
            <a:extLst>
              <a:ext uri="{FF2B5EF4-FFF2-40B4-BE49-F238E27FC236}">
                <a16:creationId xmlns:a16="http://schemas.microsoft.com/office/drawing/2014/main" id="{8A13B6ED-4F22-4E48-8C6E-D929ECB3CC8E}"/>
              </a:ext>
            </a:extLst>
          </p:cNvPr>
          <p:cNvSpPr txBox="1">
            <a:spLocks/>
          </p:cNvSpPr>
          <p:nvPr/>
        </p:nvSpPr>
        <p:spPr>
          <a:xfrm>
            <a:off x="838200" y="5171784"/>
            <a:ext cx="10702159" cy="1463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Batch Virtual Adversarial Training (BVAT)</a:t>
            </a:r>
          </a:p>
          <a:p>
            <a:pPr lvl="1"/>
            <a:r>
              <a:rPr lang="en-US" dirty="0"/>
              <a:t>Sample-based BVAT (S-BVAT)</a:t>
            </a:r>
          </a:p>
          <a:p>
            <a:pPr lvl="1"/>
            <a:r>
              <a:rPr lang="en-US" dirty="0"/>
              <a:t>Optimization-based BVAT (O-BVAT)</a:t>
            </a:r>
          </a:p>
          <a:p>
            <a:pPr lvl="1"/>
            <a:endParaRPr lang="en-US" dirty="0"/>
          </a:p>
        </p:txBody>
      </p:sp>
      <p:sp>
        <p:nvSpPr>
          <p:cNvPr id="5" name="Title 1">
            <a:extLst>
              <a:ext uri="{FF2B5EF4-FFF2-40B4-BE49-F238E27FC236}">
                <a16:creationId xmlns:a16="http://schemas.microsoft.com/office/drawing/2014/main" id="{D7CFF02A-30C6-8046-AF53-467295EBFE6C}"/>
              </a:ext>
            </a:extLst>
          </p:cNvPr>
          <p:cNvSpPr txBox="1">
            <a:spLocks/>
          </p:cNvSpPr>
          <p:nvPr/>
        </p:nvSpPr>
        <p:spPr>
          <a:xfrm>
            <a:off x="838200" y="4365008"/>
            <a:ext cx="10515600" cy="806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pic>
        <p:nvPicPr>
          <p:cNvPr id="7" name="Picture 6">
            <a:extLst>
              <a:ext uri="{FF2B5EF4-FFF2-40B4-BE49-F238E27FC236}">
                <a16:creationId xmlns:a16="http://schemas.microsoft.com/office/drawing/2014/main" id="{9820F41E-C7B1-7C4E-87C5-88856A99A268}"/>
              </a:ext>
            </a:extLst>
          </p:cNvPr>
          <p:cNvPicPr>
            <a:picLocks noChangeAspect="1"/>
          </p:cNvPicPr>
          <p:nvPr/>
        </p:nvPicPr>
        <p:blipFill>
          <a:blip r:embed="rId2"/>
          <a:stretch>
            <a:fillRect/>
          </a:stretch>
        </p:blipFill>
        <p:spPr>
          <a:xfrm>
            <a:off x="3602421" y="2667783"/>
            <a:ext cx="2995449" cy="1907816"/>
          </a:xfrm>
          <a:prstGeom prst="rect">
            <a:avLst/>
          </a:prstGeom>
        </p:spPr>
      </p:pic>
      <p:sp>
        <p:nvSpPr>
          <p:cNvPr id="8" name="Rectangle 7">
            <a:extLst>
              <a:ext uri="{FF2B5EF4-FFF2-40B4-BE49-F238E27FC236}">
                <a16:creationId xmlns:a16="http://schemas.microsoft.com/office/drawing/2014/main" id="{15B444C8-A851-E84A-95BA-BF3CDAA7F618}"/>
              </a:ext>
            </a:extLst>
          </p:cNvPr>
          <p:cNvSpPr/>
          <p:nvPr/>
        </p:nvSpPr>
        <p:spPr>
          <a:xfrm>
            <a:off x="6886904" y="3298525"/>
            <a:ext cx="3802117" cy="646331"/>
          </a:xfrm>
          <a:prstGeom prst="rect">
            <a:avLst/>
          </a:prstGeom>
        </p:spPr>
        <p:txBody>
          <a:bodyPr wrap="square">
            <a:spAutoFit/>
          </a:bodyPr>
          <a:lstStyle/>
          <a:p>
            <a:r>
              <a:rPr lang="en-US" dirty="0">
                <a:latin typeface="NimbusRomNo9L"/>
              </a:rPr>
              <a:t>The receptive field (RF) (marked by red) of a node </a:t>
            </a:r>
            <a:r>
              <a:rPr lang="en-US" dirty="0">
                <a:latin typeface="CMMI9"/>
              </a:rPr>
              <a:t>u </a:t>
            </a:r>
            <a:r>
              <a:rPr lang="en-US" dirty="0">
                <a:latin typeface="NimbusRomNo9L"/>
              </a:rPr>
              <a:t>in two-layer GCNs. </a:t>
            </a:r>
            <a:endParaRPr lang="en-US" dirty="0"/>
          </a:p>
        </p:txBody>
      </p:sp>
    </p:spTree>
    <p:extLst>
      <p:ext uri="{BB962C8B-B14F-4D97-AF65-F5344CB8AC3E}">
        <p14:creationId xmlns:p14="http://schemas.microsoft.com/office/powerpoint/2010/main" val="125309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838200" y="674262"/>
            <a:ext cx="10515600" cy="1325563"/>
          </a:xfrm>
        </p:spPr>
        <p:txBody>
          <a:bodyPr/>
          <a:lstStyle/>
          <a:p>
            <a:r>
              <a:rPr lang="en-US" dirty="0"/>
              <a:t>Virtual Adversarial Training (VAT)</a:t>
            </a:r>
          </a:p>
        </p:txBody>
      </p:sp>
      <p:sp>
        <p:nvSpPr>
          <p:cNvPr id="3" name="Content Placeholder 2">
            <a:extLst>
              <a:ext uri="{FF2B5EF4-FFF2-40B4-BE49-F238E27FC236}">
                <a16:creationId xmlns:a16="http://schemas.microsoft.com/office/drawing/2014/main" id="{8610A99C-C1B9-C849-9354-96370038DF40}"/>
              </a:ext>
            </a:extLst>
          </p:cNvPr>
          <p:cNvSpPr>
            <a:spLocks noGrp="1"/>
          </p:cNvSpPr>
          <p:nvPr>
            <p:ph idx="1"/>
          </p:nvPr>
        </p:nvSpPr>
        <p:spPr>
          <a:xfrm>
            <a:off x="838200" y="3805505"/>
            <a:ext cx="10702159" cy="1799820"/>
          </a:xfrm>
        </p:spPr>
        <p:txBody>
          <a:bodyPr/>
          <a:lstStyle/>
          <a:p>
            <a:r>
              <a:rPr lang="en-US" dirty="0"/>
              <a:t>adversarial direction:</a:t>
            </a:r>
            <a:r>
              <a:rPr lang="zh-CN" altLang="en-US" dirty="0"/>
              <a:t> </a:t>
            </a:r>
            <a:r>
              <a:rPr lang="en-US" altLang="zh-CN" dirty="0"/>
              <a:t>most reduce the model’s probability of correct classification</a:t>
            </a:r>
          </a:p>
          <a:p>
            <a:r>
              <a:rPr lang="en-US" dirty="0"/>
              <a:t>Virtual adversarial direction: most greatly alter the output distribution in the sense of distributional divergence</a:t>
            </a:r>
          </a:p>
        </p:txBody>
      </p:sp>
      <p:sp>
        <p:nvSpPr>
          <p:cNvPr id="7" name="Content Placeholder 2">
            <a:extLst>
              <a:ext uri="{FF2B5EF4-FFF2-40B4-BE49-F238E27FC236}">
                <a16:creationId xmlns:a16="http://schemas.microsoft.com/office/drawing/2014/main" id="{6246E333-AB62-4DBE-9308-FF4296E34662}"/>
              </a:ext>
            </a:extLst>
          </p:cNvPr>
          <p:cNvSpPr txBox="1">
            <a:spLocks/>
          </p:cNvSpPr>
          <p:nvPr/>
        </p:nvSpPr>
        <p:spPr>
          <a:xfrm>
            <a:off x="838200" y="2188078"/>
            <a:ext cx="10702159" cy="12409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A regularization method </a:t>
            </a:r>
            <a:r>
              <a:rPr lang="en-US" dirty="0"/>
              <a:t>based on the priori knowledge that </a:t>
            </a:r>
            <a:r>
              <a:rPr lang="en-US" dirty="0">
                <a:solidFill>
                  <a:srgbClr val="FF0000"/>
                </a:solidFill>
              </a:rPr>
              <a:t>outputs</a:t>
            </a:r>
            <a:r>
              <a:rPr lang="en-US" dirty="0"/>
              <a:t> of most naturally occurring systems are </a:t>
            </a:r>
            <a:r>
              <a:rPr lang="en-US" dirty="0">
                <a:solidFill>
                  <a:srgbClr val="FF0000"/>
                </a:solidFill>
              </a:rPr>
              <a:t>smooth</a:t>
            </a:r>
            <a:r>
              <a:rPr lang="en-US" dirty="0"/>
              <a:t> with respect to spatial and/or temporal </a:t>
            </a:r>
            <a:r>
              <a:rPr lang="en-US" dirty="0">
                <a:solidFill>
                  <a:srgbClr val="FF0000"/>
                </a:solidFill>
              </a:rPr>
              <a:t>inputs</a:t>
            </a:r>
            <a:r>
              <a:rPr lang="en-US" dirty="0"/>
              <a:t> .</a:t>
            </a:r>
            <a:endParaRPr lang="en-US" altLang="zh-CN" dirty="0"/>
          </a:p>
        </p:txBody>
      </p:sp>
    </p:spTree>
    <p:extLst>
      <p:ext uri="{BB962C8B-B14F-4D97-AF65-F5344CB8AC3E}">
        <p14:creationId xmlns:p14="http://schemas.microsoft.com/office/powerpoint/2010/main" val="184595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B05C-2BC0-F542-B2D4-D392E66CAB0F}"/>
              </a:ext>
            </a:extLst>
          </p:cNvPr>
          <p:cNvSpPr>
            <a:spLocks noGrp="1"/>
          </p:cNvSpPr>
          <p:nvPr>
            <p:ph type="title"/>
          </p:nvPr>
        </p:nvSpPr>
        <p:spPr>
          <a:xfrm>
            <a:off x="670249" y="1170914"/>
            <a:ext cx="4237653" cy="1325563"/>
          </a:xfrm>
        </p:spPr>
        <p:txBody>
          <a:bodyPr>
            <a:normAutofit/>
          </a:bodyPr>
          <a:lstStyle/>
          <a:p>
            <a:r>
              <a:rPr lang="en-US" sz="3600" dirty="0"/>
              <a:t>Adversarial Training</a:t>
            </a:r>
          </a:p>
        </p:txBody>
      </p:sp>
      <p:sp>
        <p:nvSpPr>
          <p:cNvPr id="6" name="Rectangle 5">
            <a:extLst>
              <a:ext uri="{FF2B5EF4-FFF2-40B4-BE49-F238E27FC236}">
                <a16:creationId xmlns:a16="http://schemas.microsoft.com/office/drawing/2014/main" id="{56A556B7-FD45-334D-BA05-DA68B5DBCA9A}"/>
              </a:ext>
            </a:extLst>
          </p:cNvPr>
          <p:cNvSpPr/>
          <p:nvPr/>
        </p:nvSpPr>
        <p:spPr>
          <a:xfrm>
            <a:off x="838200" y="450028"/>
            <a:ext cx="10079421" cy="338554"/>
          </a:xfrm>
          <a:prstGeom prst="rect">
            <a:avLst/>
          </a:prstGeom>
        </p:spPr>
        <p:txBody>
          <a:bodyPr wrap="square">
            <a:spAutoFit/>
          </a:bodyPr>
          <a:lstStyle/>
          <a:p>
            <a:r>
              <a:rPr lang="en-US" sz="1600" dirty="0">
                <a:latin typeface="NimbusRomNo9L"/>
              </a:rPr>
              <a:t>Batch Virtual Adversarial Training for Graph Convolutional Networks </a:t>
            </a:r>
            <a:endParaRPr lang="en-US" sz="1600" dirty="0"/>
          </a:p>
        </p:txBody>
      </p:sp>
      <p:sp>
        <p:nvSpPr>
          <p:cNvPr id="8" name="Title 1">
            <a:extLst>
              <a:ext uri="{FF2B5EF4-FFF2-40B4-BE49-F238E27FC236}">
                <a16:creationId xmlns:a16="http://schemas.microsoft.com/office/drawing/2014/main" id="{3055A9AC-D784-4E36-8337-7F4CCF720CE9}"/>
              </a:ext>
            </a:extLst>
          </p:cNvPr>
          <p:cNvSpPr txBox="1">
            <a:spLocks/>
          </p:cNvSpPr>
          <p:nvPr/>
        </p:nvSpPr>
        <p:spPr>
          <a:xfrm>
            <a:off x="6096000" y="1173651"/>
            <a:ext cx="58673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Virtual Adversarial Training</a:t>
            </a:r>
          </a:p>
        </p:txBody>
      </p:sp>
      <p:pic>
        <p:nvPicPr>
          <p:cNvPr id="10" name="Picture 9">
            <a:extLst>
              <a:ext uri="{FF2B5EF4-FFF2-40B4-BE49-F238E27FC236}">
                <a16:creationId xmlns:a16="http://schemas.microsoft.com/office/drawing/2014/main" id="{EC67B7CA-0AB0-4A8E-B222-028EFD636000}"/>
              </a:ext>
            </a:extLst>
          </p:cNvPr>
          <p:cNvPicPr>
            <a:picLocks noChangeAspect="1"/>
          </p:cNvPicPr>
          <p:nvPr/>
        </p:nvPicPr>
        <p:blipFill>
          <a:blip r:embed="rId2"/>
          <a:stretch>
            <a:fillRect/>
          </a:stretch>
        </p:blipFill>
        <p:spPr>
          <a:xfrm>
            <a:off x="583164" y="2710105"/>
            <a:ext cx="4959220" cy="434217"/>
          </a:xfrm>
          <a:prstGeom prst="rect">
            <a:avLst/>
          </a:prstGeom>
        </p:spPr>
      </p:pic>
      <p:pic>
        <p:nvPicPr>
          <p:cNvPr id="16" name="Picture 15">
            <a:extLst>
              <a:ext uri="{FF2B5EF4-FFF2-40B4-BE49-F238E27FC236}">
                <a16:creationId xmlns:a16="http://schemas.microsoft.com/office/drawing/2014/main" id="{54F1C1C1-1D71-496A-8CE4-65C9C6CD9AB9}"/>
              </a:ext>
            </a:extLst>
          </p:cNvPr>
          <p:cNvPicPr>
            <a:picLocks noChangeAspect="1"/>
          </p:cNvPicPr>
          <p:nvPr/>
        </p:nvPicPr>
        <p:blipFill>
          <a:blip r:embed="rId3"/>
          <a:stretch>
            <a:fillRect/>
          </a:stretch>
        </p:blipFill>
        <p:spPr>
          <a:xfrm>
            <a:off x="583164" y="3307323"/>
            <a:ext cx="5216494" cy="660913"/>
          </a:xfrm>
          <a:prstGeom prst="rect">
            <a:avLst/>
          </a:prstGeom>
        </p:spPr>
      </p:pic>
      <p:pic>
        <p:nvPicPr>
          <p:cNvPr id="18" name="Picture 17">
            <a:extLst>
              <a:ext uri="{FF2B5EF4-FFF2-40B4-BE49-F238E27FC236}">
                <a16:creationId xmlns:a16="http://schemas.microsoft.com/office/drawing/2014/main" id="{ACDC39EE-E351-43B9-8E27-89C8798404C2}"/>
              </a:ext>
            </a:extLst>
          </p:cNvPr>
          <p:cNvPicPr>
            <a:picLocks noChangeAspect="1"/>
          </p:cNvPicPr>
          <p:nvPr/>
        </p:nvPicPr>
        <p:blipFill>
          <a:blip r:embed="rId4"/>
          <a:stretch>
            <a:fillRect/>
          </a:stretch>
        </p:blipFill>
        <p:spPr>
          <a:xfrm>
            <a:off x="670249" y="4596567"/>
            <a:ext cx="7067550" cy="1219200"/>
          </a:xfrm>
          <a:prstGeom prst="rect">
            <a:avLst/>
          </a:prstGeom>
        </p:spPr>
      </p:pic>
      <p:pic>
        <p:nvPicPr>
          <p:cNvPr id="19" name="Picture 18">
            <a:extLst>
              <a:ext uri="{FF2B5EF4-FFF2-40B4-BE49-F238E27FC236}">
                <a16:creationId xmlns:a16="http://schemas.microsoft.com/office/drawing/2014/main" id="{A8D0979F-1017-4F93-99CB-1846A9FCFABF}"/>
              </a:ext>
            </a:extLst>
          </p:cNvPr>
          <p:cNvPicPr>
            <a:picLocks noChangeAspect="1"/>
          </p:cNvPicPr>
          <p:nvPr/>
        </p:nvPicPr>
        <p:blipFill>
          <a:blip r:embed="rId5"/>
          <a:stretch>
            <a:fillRect/>
          </a:stretch>
        </p:blipFill>
        <p:spPr>
          <a:xfrm>
            <a:off x="6096000" y="2634234"/>
            <a:ext cx="5141556" cy="493311"/>
          </a:xfrm>
          <a:prstGeom prst="rect">
            <a:avLst/>
          </a:prstGeom>
        </p:spPr>
      </p:pic>
      <p:pic>
        <p:nvPicPr>
          <p:cNvPr id="20" name="Picture 19">
            <a:extLst>
              <a:ext uri="{FF2B5EF4-FFF2-40B4-BE49-F238E27FC236}">
                <a16:creationId xmlns:a16="http://schemas.microsoft.com/office/drawing/2014/main" id="{F87F3490-25C3-48ED-A1C3-2A97AD9A40C2}"/>
              </a:ext>
            </a:extLst>
          </p:cNvPr>
          <p:cNvPicPr>
            <a:picLocks noChangeAspect="1"/>
          </p:cNvPicPr>
          <p:nvPr/>
        </p:nvPicPr>
        <p:blipFill>
          <a:blip r:embed="rId6"/>
          <a:stretch>
            <a:fillRect/>
          </a:stretch>
        </p:blipFill>
        <p:spPr>
          <a:xfrm>
            <a:off x="6154510" y="3262564"/>
            <a:ext cx="5520559" cy="660913"/>
          </a:xfrm>
          <a:prstGeom prst="rect">
            <a:avLst/>
          </a:prstGeom>
        </p:spPr>
      </p:pic>
    </p:spTree>
    <p:extLst>
      <p:ext uri="{BB962C8B-B14F-4D97-AF65-F5344CB8AC3E}">
        <p14:creationId xmlns:p14="http://schemas.microsoft.com/office/powerpoint/2010/main" val="272051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C3E9-0277-48C7-B400-16CCE1FFF615}"/>
              </a:ext>
            </a:extLst>
          </p:cNvPr>
          <p:cNvSpPr>
            <a:spLocks noGrp="1"/>
          </p:cNvSpPr>
          <p:nvPr>
            <p:ph type="title"/>
          </p:nvPr>
        </p:nvSpPr>
        <p:spPr/>
        <p:txBody>
          <a:bodyPr/>
          <a:lstStyle/>
          <a:p>
            <a:r>
              <a:rPr lang="en-US" dirty="0"/>
              <a:t>Extend VAT to GCN</a:t>
            </a:r>
          </a:p>
        </p:txBody>
      </p:sp>
      <p:sp>
        <p:nvSpPr>
          <p:cNvPr id="3" name="Content Placeholder 2">
            <a:extLst>
              <a:ext uri="{FF2B5EF4-FFF2-40B4-BE49-F238E27FC236}">
                <a16:creationId xmlns:a16="http://schemas.microsoft.com/office/drawing/2014/main" id="{7627034D-EE20-4254-A7EA-09AF51D95154}"/>
              </a:ext>
            </a:extLst>
          </p:cNvPr>
          <p:cNvSpPr>
            <a:spLocks noGrp="1"/>
          </p:cNvSpPr>
          <p:nvPr>
            <p:ph idx="1"/>
          </p:nvPr>
        </p:nvSpPr>
        <p:spPr>
          <a:xfrm>
            <a:off x="838200" y="1477498"/>
            <a:ext cx="10515600" cy="1192130"/>
          </a:xfrm>
        </p:spPr>
        <p:txBody>
          <a:bodyPr>
            <a:normAutofit/>
          </a:bodyPr>
          <a:lstStyle/>
          <a:p>
            <a:r>
              <a:rPr lang="en-US" dirty="0"/>
              <a:t>A straightforward extension into GCNs is using the average LDS loss for all nodes as a regularization term </a:t>
            </a:r>
          </a:p>
          <a:p>
            <a:endParaRPr lang="en-US" dirty="0"/>
          </a:p>
        </p:txBody>
      </p:sp>
      <p:pic>
        <p:nvPicPr>
          <p:cNvPr id="4" name="Picture 3">
            <a:extLst>
              <a:ext uri="{FF2B5EF4-FFF2-40B4-BE49-F238E27FC236}">
                <a16:creationId xmlns:a16="http://schemas.microsoft.com/office/drawing/2014/main" id="{EFAE4BF1-C7FE-8849-B8D8-ABE413245281}"/>
              </a:ext>
            </a:extLst>
          </p:cNvPr>
          <p:cNvPicPr>
            <a:picLocks noChangeAspect="1"/>
          </p:cNvPicPr>
          <p:nvPr/>
        </p:nvPicPr>
        <p:blipFill>
          <a:blip r:embed="rId2"/>
          <a:stretch>
            <a:fillRect/>
          </a:stretch>
        </p:blipFill>
        <p:spPr>
          <a:xfrm>
            <a:off x="2999887" y="2393300"/>
            <a:ext cx="6192226" cy="960035"/>
          </a:xfrm>
          <a:prstGeom prst="rect">
            <a:avLst/>
          </a:prstGeom>
        </p:spPr>
      </p:pic>
      <p:pic>
        <p:nvPicPr>
          <p:cNvPr id="5" name="Picture 4">
            <a:extLst>
              <a:ext uri="{FF2B5EF4-FFF2-40B4-BE49-F238E27FC236}">
                <a16:creationId xmlns:a16="http://schemas.microsoft.com/office/drawing/2014/main" id="{6E9BD695-5DFF-574D-A2EE-171278C3AF78}"/>
              </a:ext>
            </a:extLst>
          </p:cNvPr>
          <p:cNvPicPr>
            <a:picLocks noChangeAspect="1"/>
          </p:cNvPicPr>
          <p:nvPr/>
        </p:nvPicPr>
        <p:blipFill>
          <a:blip r:embed="rId3"/>
          <a:stretch>
            <a:fillRect/>
          </a:stretch>
        </p:blipFill>
        <p:spPr>
          <a:xfrm>
            <a:off x="1042176" y="3433208"/>
            <a:ext cx="8953500" cy="800100"/>
          </a:xfrm>
          <a:prstGeom prst="rect">
            <a:avLst/>
          </a:prstGeom>
        </p:spPr>
      </p:pic>
      <p:pic>
        <p:nvPicPr>
          <p:cNvPr id="8" name="Picture 7">
            <a:extLst>
              <a:ext uri="{FF2B5EF4-FFF2-40B4-BE49-F238E27FC236}">
                <a16:creationId xmlns:a16="http://schemas.microsoft.com/office/drawing/2014/main" id="{31959A25-6F7A-C04F-BBEF-D932CF194F12}"/>
              </a:ext>
            </a:extLst>
          </p:cNvPr>
          <p:cNvPicPr>
            <a:picLocks noChangeAspect="1"/>
          </p:cNvPicPr>
          <p:nvPr/>
        </p:nvPicPr>
        <p:blipFill>
          <a:blip r:embed="rId4"/>
          <a:stretch>
            <a:fillRect/>
          </a:stretch>
        </p:blipFill>
        <p:spPr>
          <a:xfrm>
            <a:off x="2287533" y="4506577"/>
            <a:ext cx="8318500" cy="952500"/>
          </a:xfrm>
          <a:prstGeom prst="rect">
            <a:avLst/>
          </a:prstGeom>
        </p:spPr>
      </p:pic>
      <p:pic>
        <p:nvPicPr>
          <p:cNvPr id="9" name="Picture 8">
            <a:extLst>
              <a:ext uri="{FF2B5EF4-FFF2-40B4-BE49-F238E27FC236}">
                <a16:creationId xmlns:a16="http://schemas.microsoft.com/office/drawing/2014/main" id="{EEEC2F29-9F9C-A448-891D-DD6A19A8AAE9}"/>
              </a:ext>
            </a:extLst>
          </p:cNvPr>
          <p:cNvPicPr>
            <a:picLocks noChangeAspect="1"/>
          </p:cNvPicPr>
          <p:nvPr/>
        </p:nvPicPr>
        <p:blipFill>
          <a:blip r:embed="rId5"/>
          <a:stretch>
            <a:fillRect/>
          </a:stretch>
        </p:blipFill>
        <p:spPr>
          <a:xfrm>
            <a:off x="848710" y="5670135"/>
            <a:ext cx="9105900" cy="800100"/>
          </a:xfrm>
          <a:prstGeom prst="rect">
            <a:avLst/>
          </a:prstGeom>
        </p:spPr>
      </p:pic>
    </p:spTree>
    <p:extLst>
      <p:ext uri="{BB962C8B-B14F-4D97-AF65-F5344CB8AC3E}">
        <p14:creationId xmlns:p14="http://schemas.microsoft.com/office/powerpoint/2010/main" val="70926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C3E9-0277-48C7-B400-16CCE1FFF615}"/>
              </a:ext>
            </a:extLst>
          </p:cNvPr>
          <p:cNvSpPr>
            <a:spLocks noGrp="1"/>
          </p:cNvSpPr>
          <p:nvPr>
            <p:ph type="title"/>
          </p:nvPr>
        </p:nvSpPr>
        <p:spPr/>
        <p:txBody>
          <a:bodyPr/>
          <a:lstStyle/>
          <a:p>
            <a:r>
              <a:rPr lang="en-US" dirty="0"/>
              <a:t>Extend VAT to GCN</a:t>
            </a:r>
          </a:p>
        </p:txBody>
      </p:sp>
      <p:pic>
        <p:nvPicPr>
          <p:cNvPr id="14" name="Picture 13">
            <a:extLst>
              <a:ext uri="{FF2B5EF4-FFF2-40B4-BE49-F238E27FC236}">
                <a16:creationId xmlns:a16="http://schemas.microsoft.com/office/drawing/2014/main" id="{FA2BBCF8-2D7E-4D41-B9BD-AD6266A8A338}"/>
              </a:ext>
            </a:extLst>
          </p:cNvPr>
          <p:cNvPicPr>
            <a:picLocks noChangeAspect="1"/>
          </p:cNvPicPr>
          <p:nvPr/>
        </p:nvPicPr>
        <p:blipFill>
          <a:blip r:embed="rId2"/>
          <a:stretch>
            <a:fillRect/>
          </a:stretch>
        </p:blipFill>
        <p:spPr>
          <a:xfrm>
            <a:off x="1936749" y="1568715"/>
            <a:ext cx="8318500" cy="952500"/>
          </a:xfrm>
          <a:prstGeom prst="rect">
            <a:avLst/>
          </a:prstGeom>
        </p:spPr>
      </p:pic>
      <p:sp>
        <p:nvSpPr>
          <p:cNvPr id="17" name="Oval 16">
            <a:extLst>
              <a:ext uri="{FF2B5EF4-FFF2-40B4-BE49-F238E27FC236}">
                <a16:creationId xmlns:a16="http://schemas.microsoft.com/office/drawing/2014/main" id="{7DA0A863-0460-2346-944B-8DF38276DFE3}"/>
              </a:ext>
            </a:extLst>
          </p:cNvPr>
          <p:cNvSpPr/>
          <p:nvPr/>
        </p:nvSpPr>
        <p:spPr>
          <a:xfrm>
            <a:off x="4748433" y="4595890"/>
            <a:ext cx="262758" cy="262758"/>
          </a:xfrm>
          <a:prstGeom prst="ellipse">
            <a:avLst/>
          </a:prstGeom>
          <a:solidFill>
            <a:srgbClr val="FF0000"/>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AFB05099-EBAF-C44B-92D6-910EB918DFBD}"/>
              </a:ext>
            </a:extLst>
          </p:cNvPr>
          <p:cNvSpPr/>
          <p:nvPr/>
        </p:nvSpPr>
        <p:spPr>
          <a:xfrm>
            <a:off x="6004559" y="4595890"/>
            <a:ext cx="262758" cy="262758"/>
          </a:xfrm>
          <a:prstGeom prst="ellipse">
            <a:avLst/>
          </a:prstGeom>
          <a:solidFill>
            <a:schemeClr val="bg2">
              <a:lumMod val="75000"/>
            </a:schemeClr>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E6AD51B3-DB42-794B-A35E-678C66206FA4}"/>
              </a:ext>
            </a:extLst>
          </p:cNvPr>
          <p:cNvSpPr/>
          <p:nvPr/>
        </p:nvSpPr>
        <p:spPr>
          <a:xfrm>
            <a:off x="5389137" y="4595890"/>
            <a:ext cx="262758" cy="262758"/>
          </a:xfrm>
          <a:prstGeom prst="ellipse">
            <a:avLst/>
          </a:prstGeom>
          <a:solidFill>
            <a:srgbClr val="FF0000"/>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C524F87B-00A5-8C4A-8E44-F03CB77F9ACD}"/>
              </a:ext>
            </a:extLst>
          </p:cNvPr>
          <p:cNvSpPr/>
          <p:nvPr/>
        </p:nvSpPr>
        <p:spPr>
          <a:xfrm>
            <a:off x="6606843" y="4595890"/>
            <a:ext cx="262758" cy="262758"/>
          </a:xfrm>
          <a:prstGeom prst="ellipse">
            <a:avLst/>
          </a:prstGeom>
          <a:solidFill>
            <a:srgbClr val="FF0000"/>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3DC68984-7540-3146-9DA8-A81EB89C883D}"/>
              </a:ext>
            </a:extLst>
          </p:cNvPr>
          <p:cNvSpPr/>
          <p:nvPr/>
        </p:nvSpPr>
        <p:spPr>
          <a:xfrm>
            <a:off x="4250363" y="5034455"/>
            <a:ext cx="262758" cy="262758"/>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486C983A-1FD5-F342-A7A6-1DD82058B4F1}"/>
              </a:ext>
            </a:extLst>
          </p:cNvPr>
          <p:cNvSpPr/>
          <p:nvPr/>
        </p:nvSpPr>
        <p:spPr>
          <a:xfrm>
            <a:off x="5232899" y="5039300"/>
            <a:ext cx="262758" cy="262758"/>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B0B2EB46-656A-2546-8FEA-6CD4B78617F7}"/>
              </a:ext>
            </a:extLst>
          </p:cNvPr>
          <p:cNvSpPr/>
          <p:nvPr/>
        </p:nvSpPr>
        <p:spPr>
          <a:xfrm>
            <a:off x="5846015" y="5039300"/>
            <a:ext cx="262758" cy="262758"/>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E7E0121C-284A-F14B-9BA9-84F7E0E0F066}"/>
              </a:ext>
            </a:extLst>
          </p:cNvPr>
          <p:cNvSpPr/>
          <p:nvPr/>
        </p:nvSpPr>
        <p:spPr>
          <a:xfrm>
            <a:off x="4118984" y="5639900"/>
            <a:ext cx="262758" cy="262758"/>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E37030AB-ADFD-8749-90A5-18DB9EE7D199}"/>
              </a:ext>
            </a:extLst>
          </p:cNvPr>
          <p:cNvSpPr/>
          <p:nvPr/>
        </p:nvSpPr>
        <p:spPr>
          <a:xfrm>
            <a:off x="5375110" y="5639900"/>
            <a:ext cx="262758" cy="262758"/>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DD8FF49F-BCCC-C445-8F14-B75E2CA2A615}"/>
              </a:ext>
            </a:extLst>
          </p:cNvPr>
          <p:cNvSpPr/>
          <p:nvPr/>
        </p:nvSpPr>
        <p:spPr>
          <a:xfrm>
            <a:off x="4759688" y="5639900"/>
            <a:ext cx="262758" cy="262758"/>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078ED862-C62F-A74D-A9CA-7EA52CB64359}"/>
              </a:ext>
            </a:extLst>
          </p:cNvPr>
          <p:cNvSpPr/>
          <p:nvPr/>
        </p:nvSpPr>
        <p:spPr>
          <a:xfrm>
            <a:off x="5977394" y="5639900"/>
            <a:ext cx="262758" cy="262758"/>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86093B38-F742-3D4C-8974-FF9A35331F7F}"/>
              </a:ext>
            </a:extLst>
          </p:cNvPr>
          <p:cNvCxnSpPr>
            <a:stCxn id="17" idx="6"/>
            <a:endCxn id="19" idx="2"/>
          </p:cNvCxnSpPr>
          <p:nvPr/>
        </p:nvCxnSpPr>
        <p:spPr>
          <a:xfrm>
            <a:off x="5011191" y="4727269"/>
            <a:ext cx="37794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CE5912-62C3-7E4A-949F-623B4E88E747}"/>
              </a:ext>
            </a:extLst>
          </p:cNvPr>
          <p:cNvCxnSpPr>
            <a:cxnSpLocks/>
            <a:stCxn id="19" idx="6"/>
            <a:endCxn id="18" idx="2"/>
          </p:cNvCxnSpPr>
          <p:nvPr/>
        </p:nvCxnSpPr>
        <p:spPr>
          <a:xfrm>
            <a:off x="5651895" y="4727269"/>
            <a:ext cx="352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EFADBB-8ADB-DF40-AB29-0D0F0F8577DD}"/>
              </a:ext>
            </a:extLst>
          </p:cNvPr>
          <p:cNvCxnSpPr>
            <a:cxnSpLocks/>
            <a:stCxn id="21" idx="7"/>
            <a:endCxn id="17" idx="3"/>
          </p:cNvCxnSpPr>
          <p:nvPr/>
        </p:nvCxnSpPr>
        <p:spPr>
          <a:xfrm flipV="1">
            <a:off x="4474641" y="4820168"/>
            <a:ext cx="312272" cy="2527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01B8-9EE3-FC48-9668-74ADF6D7ACCB}"/>
              </a:ext>
            </a:extLst>
          </p:cNvPr>
          <p:cNvCxnSpPr>
            <a:cxnSpLocks/>
            <a:stCxn id="18" idx="6"/>
            <a:endCxn id="20" idx="2"/>
          </p:cNvCxnSpPr>
          <p:nvPr/>
        </p:nvCxnSpPr>
        <p:spPr>
          <a:xfrm>
            <a:off x="6267317" y="4727269"/>
            <a:ext cx="33952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9E5E244-6BCD-944B-902D-71CA0B9A34F6}"/>
              </a:ext>
            </a:extLst>
          </p:cNvPr>
          <p:cNvCxnSpPr>
            <a:cxnSpLocks/>
            <a:stCxn id="17" idx="5"/>
            <a:endCxn id="23" idx="1"/>
          </p:cNvCxnSpPr>
          <p:nvPr/>
        </p:nvCxnSpPr>
        <p:spPr>
          <a:xfrm>
            <a:off x="4972711" y="4820168"/>
            <a:ext cx="911784" cy="2576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B0E2CCB-97D7-084C-9F2A-E4D869292055}"/>
              </a:ext>
            </a:extLst>
          </p:cNvPr>
          <p:cNvCxnSpPr>
            <a:cxnSpLocks/>
            <a:stCxn id="22" idx="6"/>
            <a:endCxn id="23" idx="2"/>
          </p:cNvCxnSpPr>
          <p:nvPr/>
        </p:nvCxnSpPr>
        <p:spPr>
          <a:xfrm>
            <a:off x="5495657" y="5170679"/>
            <a:ext cx="35035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3311597-6B33-0442-9DEF-37243BFAF8EC}"/>
              </a:ext>
            </a:extLst>
          </p:cNvPr>
          <p:cNvCxnSpPr>
            <a:cxnSpLocks/>
            <a:stCxn id="25" idx="7"/>
            <a:endCxn id="22" idx="2"/>
          </p:cNvCxnSpPr>
          <p:nvPr/>
        </p:nvCxnSpPr>
        <p:spPr>
          <a:xfrm flipV="1">
            <a:off x="4343262" y="5170679"/>
            <a:ext cx="889637" cy="50770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B2DEC63-30FF-FF4C-96BF-C02254412141}"/>
              </a:ext>
            </a:extLst>
          </p:cNvPr>
          <p:cNvCxnSpPr>
            <a:cxnSpLocks/>
            <a:stCxn id="27" idx="7"/>
            <a:endCxn id="22" idx="3"/>
          </p:cNvCxnSpPr>
          <p:nvPr/>
        </p:nvCxnSpPr>
        <p:spPr>
          <a:xfrm flipV="1">
            <a:off x="4983966" y="5263578"/>
            <a:ext cx="287413" cy="41480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C654BA-48C0-BF40-A743-199AAA7BA332}"/>
              </a:ext>
            </a:extLst>
          </p:cNvPr>
          <p:cNvCxnSpPr>
            <a:cxnSpLocks/>
            <a:stCxn id="26" idx="0"/>
            <a:endCxn id="23" idx="3"/>
          </p:cNvCxnSpPr>
          <p:nvPr/>
        </p:nvCxnSpPr>
        <p:spPr>
          <a:xfrm flipV="1">
            <a:off x="5506489" y="5263578"/>
            <a:ext cx="378006" cy="3763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282B6B-CE03-D34A-A325-05B9ED69B269}"/>
              </a:ext>
            </a:extLst>
          </p:cNvPr>
          <p:cNvCxnSpPr>
            <a:cxnSpLocks/>
            <a:stCxn id="26" idx="6"/>
            <a:endCxn id="28" idx="2"/>
          </p:cNvCxnSpPr>
          <p:nvPr/>
        </p:nvCxnSpPr>
        <p:spPr>
          <a:xfrm>
            <a:off x="5637868" y="5771279"/>
            <a:ext cx="33952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8DBD5906-684E-234A-BA56-3175B0ADAD64}"/>
              </a:ext>
            </a:extLst>
          </p:cNvPr>
          <p:cNvPicPr>
            <a:picLocks noChangeAspect="1"/>
          </p:cNvPicPr>
          <p:nvPr/>
        </p:nvPicPr>
        <p:blipFill>
          <a:blip r:embed="rId3"/>
          <a:stretch>
            <a:fillRect/>
          </a:stretch>
        </p:blipFill>
        <p:spPr>
          <a:xfrm>
            <a:off x="6004559" y="4280660"/>
            <a:ext cx="262758" cy="235808"/>
          </a:xfrm>
          <a:prstGeom prst="rect">
            <a:avLst/>
          </a:prstGeom>
        </p:spPr>
      </p:pic>
      <p:pic>
        <p:nvPicPr>
          <p:cNvPr id="69" name="Picture 68">
            <a:extLst>
              <a:ext uri="{FF2B5EF4-FFF2-40B4-BE49-F238E27FC236}">
                <a16:creationId xmlns:a16="http://schemas.microsoft.com/office/drawing/2014/main" id="{113AD49E-C301-284F-B46F-83E81EE39B43}"/>
              </a:ext>
            </a:extLst>
          </p:cNvPr>
          <p:cNvPicPr>
            <a:picLocks noChangeAspect="1"/>
          </p:cNvPicPr>
          <p:nvPr/>
        </p:nvPicPr>
        <p:blipFill>
          <a:blip r:embed="rId4"/>
          <a:stretch>
            <a:fillRect/>
          </a:stretch>
        </p:blipFill>
        <p:spPr>
          <a:xfrm>
            <a:off x="1386530" y="4293624"/>
            <a:ext cx="196315" cy="222844"/>
          </a:xfrm>
          <a:prstGeom prst="rect">
            <a:avLst/>
          </a:prstGeom>
        </p:spPr>
      </p:pic>
      <p:pic>
        <p:nvPicPr>
          <p:cNvPr id="70" name="Picture 69">
            <a:extLst>
              <a:ext uri="{FF2B5EF4-FFF2-40B4-BE49-F238E27FC236}">
                <a16:creationId xmlns:a16="http://schemas.microsoft.com/office/drawing/2014/main" id="{EE20B24E-2385-D54F-9077-ED2138AF9777}"/>
              </a:ext>
            </a:extLst>
          </p:cNvPr>
          <p:cNvPicPr>
            <a:picLocks noChangeAspect="1"/>
          </p:cNvPicPr>
          <p:nvPr/>
        </p:nvPicPr>
        <p:blipFill>
          <a:blip r:embed="rId4"/>
          <a:stretch>
            <a:fillRect/>
          </a:stretch>
        </p:blipFill>
        <p:spPr>
          <a:xfrm>
            <a:off x="4748433" y="4346287"/>
            <a:ext cx="196315" cy="222844"/>
          </a:xfrm>
          <a:prstGeom prst="rect">
            <a:avLst/>
          </a:prstGeom>
        </p:spPr>
      </p:pic>
      <p:pic>
        <p:nvPicPr>
          <p:cNvPr id="72" name="Picture 71">
            <a:extLst>
              <a:ext uri="{FF2B5EF4-FFF2-40B4-BE49-F238E27FC236}">
                <a16:creationId xmlns:a16="http://schemas.microsoft.com/office/drawing/2014/main" id="{24C5364C-0290-114D-A31E-260948C6C9DB}"/>
              </a:ext>
            </a:extLst>
          </p:cNvPr>
          <p:cNvPicPr>
            <a:picLocks noChangeAspect="1"/>
          </p:cNvPicPr>
          <p:nvPr/>
        </p:nvPicPr>
        <p:blipFill>
          <a:blip r:embed="rId5"/>
          <a:stretch>
            <a:fillRect/>
          </a:stretch>
        </p:blipFill>
        <p:spPr>
          <a:xfrm>
            <a:off x="693172" y="4585585"/>
            <a:ext cx="2918701" cy="1407400"/>
          </a:xfrm>
          <a:prstGeom prst="rect">
            <a:avLst/>
          </a:prstGeom>
        </p:spPr>
      </p:pic>
      <p:pic>
        <p:nvPicPr>
          <p:cNvPr id="73" name="Picture 72">
            <a:extLst>
              <a:ext uri="{FF2B5EF4-FFF2-40B4-BE49-F238E27FC236}">
                <a16:creationId xmlns:a16="http://schemas.microsoft.com/office/drawing/2014/main" id="{23D3FCCA-34AF-5A42-8FF0-4083BF33A438}"/>
              </a:ext>
            </a:extLst>
          </p:cNvPr>
          <p:cNvPicPr>
            <a:picLocks noChangeAspect="1"/>
          </p:cNvPicPr>
          <p:nvPr/>
        </p:nvPicPr>
        <p:blipFill>
          <a:blip r:embed="rId6"/>
          <a:stretch>
            <a:fillRect/>
          </a:stretch>
        </p:blipFill>
        <p:spPr>
          <a:xfrm>
            <a:off x="835236" y="2657439"/>
            <a:ext cx="10058134" cy="1315049"/>
          </a:xfrm>
          <a:prstGeom prst="rect">
            <a:avLst/>
          </a:prstGeom>
        </p:spPr>
      </p:pic>
      <p:sp>
        <p:nvSpPr>
          <p:cNvPr id="74" name="TextBox 73">
            <a:extLst>
              <a:ext uri="{FF2B5EF4-FFF2-40B4-BE49-F238E27FC236}">
                <a16:creationId xmlns:a16="http://schemas.microsoft.com/office/drawing/2014/main" id="{46088E6D-7C1C-C147-82AE-50F2EB76B594}"/>
              </a:ext>
            </a:extLst>
          </p:cNvPr>
          <p:cNvSpPr txBox="1"/>
          <p:nvPr/>
        </p:nvSpPr>
        <p:spPr>
          <a:xfrm>
            <a:off x="7459938" y="4499740"/>
            <a:ext cx="3813048" cy="1477328"/>
          </a:xfrm>
          <a:prstGeom prst="rect">
            <a:avLst/>
          </a:prstGeom>
          <a:noFill/>
        </p:spPr>
        <p:txBody>
          <a:bodyPr wrap="square" rtlCol="0">
            <a:spAutoFit/>
          </a:bodyPr>
          <a:lstStyle/>
          <a:p>
            <a:r>
              <a:rPr lang="en-US" dirty="0"/>
              <a:t>Example: for GCNs with </a:t>
            </a:r>
            <a:r>
              <a:rPr lang="en-US" dirty="0">
                <a:solidFill>
                  <a:srgbClr val="FF0000"/>
                </a:solidFill>
              </a:rPr>
              <a:t>2</a:t>
            </a:r>
            <a:r>
              <a:rPr lang="en-US" dirty="0"/>
              <a:t> layers, if batch size = 2 and select node u and v in batch training, the perturbations on node </a:t>
            </a:r>
            <a:r>
              <a:rPr lang="en-US" dirty="0">
                <a:solidFill>
                  <a:srgbClr val="FF0000"/>
                </a:solidFill>
              </a:rPr>
              <a:t>k</a:t>
            </a:r>
            <a:r>
              <a:rPr lang="en-US" dirty="0"/>
              <a:t> will accumulate twice, makes it far from the worst case.</a:t>
            </a:r>
          </a:p>
        </p:txBody>
      </p:sp>
    </p:spTree>
    <p:extLst>
      <p:ext uri="{BB962C8B-B14F-4D97-AF65-F5344CB8AC3E}">
        <p14:creationId xmlns:p14="http://schemas.microsoft.com/office/powerpoint/2010/main" val="241296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C3E9-0277-48C7-B400-16CCE1FFF615}"/>
              </a:ext>
            </a:extLst>
          </p:cNvPr>
          <p:cNvSpPr>
            <a:spLocks noGrp="1"/>
          </p:cNvSpPr>
          <p:nvPr>
            <p:ph type="title"/>
          </p:nvPr>
        </p:nvSpPr>
        <p:spPr/>
        <p:txBody>
          <a:bodyPr/>
          <a:lstStyle/>
          <a:p>
            <a:r>
              <a:rPr lang="en-US" dirty="0"/>
              <a:t>Sample-based BVAT (S-BVAT)</a:t>
            </a:r>
          </a:p>
        </p:txBody>
      </p:sp>
      <p:sp>
        <p:nvSpPr>
          <p:cNvPr id="3" name="Rectangle 2">
            <a:extLst>
              <a:ext uri="{FF2B5EF4-FFF2-40B4-BE49-F238E27FC236}">
                <a16:creationId xmlns:a16="http://schemas.microsoft.com/office/drawing/2014/main" id="{A43EB19B-B049-6642-8661-CB57159C434D}"/>
              </a:ext>
            </a:extLst>
          </p:cNvPr>
          <p:cNvSpPr/>
          <p:nvPr/>
        </p:nvSpPr>
        <p:spPr>
          <a:xfrm>
            <a:off x="838200" y="1483328"/>
            <a:ext cx="9037320" cy="923330"/>
          </a:xfrm>
          <a:prstGeom prst="rect">
            <a:avLst/>
          </a:prstGeom>
        </p:spPr>
        <p:txBody>
          <a:bodyPr wrap="square">
            <a:spAutoFit/>
          </a:bodyPr>
          <a:lstStyle/>
          <a:p>
            <a:r>
              <a:rPr lang="en-US" dirty="0">
                <a:latin typeface="NimbusRomNo9L"/>
              </a:rPr>
              <a:t>The motivation of sample-based BVAT is that we expect to make the model be aware of the relationship between nodes and limit the propagation of adversarial perturbations to prevent perturbations from different nodes interacting with each other.</a:t>
            </a:r>
            <a:endParaRPr lang="en-US" dirty="0"/>
          </a:p>
        </p:txBody>
      </p:sp>
      <p:sp>
        <p:nvSpPr>
          <p:cNvPr id="4" name="Rectangle 3">
            <a:extLst>
              <a:ext uri="{FF2B5EF4-FFF2-40B4-BE49-F238E27FC236}">
                <a16:creationId xmlns:a16="http://schemas.microsoft.com/office/drawing/2014/main" id="{15577337-BD34-2A49-A120-E652D73B54EE}"/>
              </a:ext>
            </a:extLst>
          </p:cNvPr>
          <p:cNvSpPr/>
          <p:nvPr/>
        </p:nvSpPr>
        <p:spPr>
          <a:xfrm>
            <a:off x="838200" y="2397340"/>
            <a:ext cx="9037320" cy="646331"/>
          </a:xfrm>
          <a:prstGeom prst="rect">
            <a:avLst/>
          </a:prstGeom>
        </p:spPr>
        <p:txBody>
          <a:bodyPr wrap="square">
            <a:spAutoFit/>
          </a:bodyPr>
          <a:lstStyle/>
          <a:p>
            <a:r>
              <a:rPr lang="en-US" dirty="0">
                <a:latin typeface="NimbusRomNo9L"/>
              </a:rPr>
              <a:t>In S-BVAT, they generate virtual adversarial perturbations for a subset </a:t>
            </a:r>
            <a:r>
              <a:rPr lang="en-US" dirty="0">
                <a:latin typeface="CMSY10"/>
              </a:rPr>
              <a:t>V</a:t>
            </a:r>
            <a:r>
              <a:rPr lang="en-US" sz="800" dirty="0">
                <a:latin typeface="CMSY7"/>
              </a:rPr>
              <a:t>S </a:t>
            </a:r>
            <a:r>
              <a:rPr lang="en-US" dirty="0">
                <a:latin typeface="CMSY10"/>
              </a:rPr>
              <a:t>⊂ V </a:t>
            </a:r>
            <a:r>
              <a:rPr lang="en-US" dirty="0">
                <a:latin typeface="NimbusRomNo9L"/>
              </a:rPr>
              <a:t>of nodes, whose receptive fields do not overlap with each other. </a:t>
            </a:r>
            <a:endParaRPr lang="en-US" dirty="0"/>
          </a:p>
        </p:txBody>
      </p:sp>
      <p:pic>
        <p:nvPicPr>
          <p:cNvPr id="36" name="Picture 35">
            <a:extLst>
              <a:ext uri="{FF2B5EF4-FFF2-40B4-BE49-F238E27FC236}">
                <a16:creationId xmlns:a16="http://schemas.microsoft.com/office/drawing/2014/main" id="{CD296695-B166-7A4B-BF11-21409F896DE2}"/>
              </a:ext>
            </a:extLst>
          </p:cNvPr>
          <p:cNvPicPr>
            <a:picLocks noChangeAspect="1"/>
          </p:cNvPicPr>
          <p:nvPr/>
        </p:nvPicPr>
        <p:blipFill>
          <a:blip r:embed="rId2"/>
          <a:stretch>
            <a:fillRect/>
          </a:stretch>
        </p:blipFill>
        <p:spPr>
          <a:xfrm>
            <a:off x="838200" y="3142271"/>
            <a:ext cx="8424672" cy="1214270"/>
          </a:xfrm>
          <a:prstGeom prst="rect">
            <a:avLst/>
          </a:prstGeom>
        </p:spPr>
      </p:pic>
      <p:pic>
        <p:nvPicPr>
          <p:cNvPr id="37" name="Picture 36">
            <a:extLst>
              <a:ext uri="{FF2B5EF4-FFF2-40B4-BE49-F238E27FC236}">
                <a16:creationId xmlns:a16="http://schemas.microsoft.com/office/drawing/2014/main" id="{75686078-5BE3-484A-91FC-C82BB3E22299}"/>
              </a:ext>
            </a:extLst>
          </p:cNvPr>
          <p:cNvPicPr>
            <a:picLocks noChangeAspect="1"/>
          </p:cNvPicPr>
          <p:nvPr/>
        </p:nvPicPr>
        <p:blipFill>
          <a:blip r:embed="rId3"/>
          <a:stretch>
            <a:fillRect/>
          </a:stretch>
        </p:blipFill>
        <p:spPr>
          <a:xfrm>
            <a:off x="838200" y="4636933"/>
            <a:ext cx="3503676" cy="1626706"/>
          </a:xfrm>
          <a:prstGeom prst="rect">
            <a:avLst/>
          </a:prstGeom>
        </p:spPr>
      </p:pic>
      <p:sp>
        <p:nvSpPr>
          <p:cNvPr id="38" name="Rectangle 37">
            <a:extLst>
              <a:ext uri="{FF2B5EF4-FFF2-40B4-BE49-F238E27FC236}">
                <a16:creationId xmlns:a16="http://schemas.microsoft.com/office/drawing/2014/main" id="{664BEEAC-72AB-3D4F-B932-DDBB8CE98F78}"/>
              </a:ext>
            </a:extLst>
          </p:cNvPr>
          <p:cNvSpPr/>
          <p:nvPr/>
        </p:nvSpPr>
        <p:spPr>
          <a:xfrm>
            <a:off x="4807712" y="4774507"/>
            <a:ext cx="5460275" cy="1200329"/>
          </a:xfrm>
          <a:prstGeom prst="rect">
            <a:avLst/>
          </a:prstGeom>
        </p:spPr>
        <p:txBody>
          <a:bodyPr wrap="square">
            <a:spAutoFit/>
          </a:bodyPr>
          <a:lstStyle/>
          <a:p>
            <a:r>
              <a:rPr lang="en-US" dirty="0">
                <a:latin typeface="NimbusRomNo9L"/>
              </a:rPr>
              <a:t>Example</a:t>
            </a:r>
            <a:r>
              <a:rPr lang="en-US" altLang="zh-CN" dirty="0">
                <a:latin typeface="NimbusRomNo9L"/>
              </a:rPr>
              <a:t>:</a:t>
            </a:r>
            <a:r>
              <a:rPr lang="zh-CN" altLang="en-US" dirty="0">
                <a:latin typeface="NimbusRomNo9L"/>
              </a:rPr>
              <a:t> </a:t>
            </a:r>
            <a:r>
              <a:rPr lang="en-US" dirty="0">
                <a:latin typeface="NimbusRomNo9L"/>
              </a:rPr>
              <a:t>two nodes </a:t>
            </a:r>
            <a:r>
              <a:rPr lang="en-US" dirty="0">
                <a:latin typeface="CMMI9"/>
              </a:rPr>
              <a:t>u </a:t>
            </a:r>
            <a:r>
              <a:rPr lang="en-US" dirty="0">
                <a:latin typeface="NimbusRomNo9L"/>
              </a:rPr>
              <a:t>and </a:t>
            </a:r>
            <a:r>
              <a:rPr lang="en-US" dirty="0">
                <a:latin typeface="CMMI9"/>
              </a:rPr>
              <a:t>v </a:t>
            </a:r>
            <a:r>
              <a:rPr lang="en-US" dirty="0">
                <a:latin typeface="NimbusRomNo9L"/>
              </a:rPr>
              <a:t>are selected to calculate the LDS loss, and the virtual adversarial perturbations are applied to the features in their receptive fields (marked by red and blue), which do not have intersection. </a:t>
            </a:r>
            <a:endParaRPr lang="en-US" dirty="0"/>
          </a:p>
        </p:txBody>
      </p:sp>
    </p:spTree>
    <p:extLst>
      <p:ext uri="{BB962C8B-B14F-4D97-AF65-F5344CB8AC3E}">
        <p14:creationId xmlns:p14="http://schemas.microsoft.com/office/powerpoint/2010/main" val="207298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C3E9-0277-48C7-B400-16CCE1FFF615}"/>
              </a:ext>
            </a:extLst>
          </p:cNvPr>
          <p:cNvSpPr>
            <a:spLocks noGrp="1"/>
          </p:cNvSpPr>
          <p:nvPr>
            <p:ph type="title"/>
          </p:nvPr>
        </p:nvSpPr>
        <p:spPr/>
        <p:txBody>
          <a:bodyPr/>
          <a:lstStyle/>
          <a:p>
            <a:r>
              <a:rPr lang="en-US" dirty="0"/>
              <a:t>Sample-based BVAT (S-BVAT)</a:t>
            </a:r>
          </a:p>
        </p:txBody>
      </p:sp>
      <p:pic>
        <p:nvPicPr>
          <p:cNvPr id="11" name="Picture 10">
            <a:extLst>
              <a:ext uri="{FF2B5EF4-FFF2-40B4-BE49-F238E27FC236}">
                <a16:creationId xmlns:a16="http://schemas.microsoft.com/office/drawing/2014/main" id="{58689854-FE73-BC45-8162-66C612D39215}"/>
              </a:ext>
            </a:extLst>
          </p:cNvPr>
          <p:cNvPicPr>
            <a:picLocks noChangeAspect="1"/>
          </p:cNvPicPr>
          <p:nvPr/>
        </p:nvPicPr>
        <p:blipFill>
          <a:blip r:embed="rId2"/>
          <a:stretch>
            <a:fillRect/>
          </a:stretch>
        </p:blipFill>
        <p:spPr>
          <a:xfrm>
            <a:off x="838200" y="1992376"/>
            <a:ext cx="6540500" cy="1117600"/>
          </a:xfrm>
          <a:prstGeom prst="rect">
            <a:avLst/>
          </a:prstGeom>
        </p:spPr>
      </p:pic>
      <p:pic>
        <p:nvPicPr>
          <p:cNvPr id="12" name="Picture 11">
            <a:extLst>
              <a:ext uri="{FF2B5EF4-FFF2-40B4-BE49-F238E27FC236}">
                <a16:creationId xmlns:a16="http://schemas.microsoft.com/office/drawing/2014/main" id="{BB0F7D5A-8F7D-2842-9DCE-361B07C3D19D}"/>
              </a:ext>
            </a:extLst>
          </p:cNvPr>
          <p:cNvPicPr>
            <a:picLocks noChangeAspect="1"/>
          </p:cNvPicPr>
          <p:nvPr/>
        </p:nvPicPr>
        <p:blipFill>
          <a:blip r:embed="rId3"/>
          <a:stretch>
            <a:fillRect/>
          </a:stretch>
        </p:blipFill>
        <p:spPr>
          <a:xfrm>
            <a:off x="838200" y="3109976"/>
            <a:ext cx="7518400" cy="546100"/>
          </a:xfrm>
          <a:prstGeom prst="rect">
            <a:avLst/>
          </a:prstGeom>
        </p:spPr>
      </p:pic>
      <p:pic>
        <p:nvPicPr>
          <p:cNvPr id="13" name="Picture 12">
            <a:extLst>
              <a:ext uri="{FF2B5EF4-FFF2-40B4-BE49-F238E27FC236}">
                <a16:creationId xmlns:a16="http://schemas.microsoft.com/office/drawing/2014/main" id="{3C86D654-57D0-F346-A492-F4573570ACA1}"/>
              </a:ext>
            </a:extLst>
          </p:cNvPr>
          <p:cNvPicPr>
            <a:picLocks noChangeAspect="1"/>
          </p:cNvPicPr>
          <p:nvPr/>
        </p:nvPicPr>
        <p:blipFill>
          <a:blip r:embed="rId4"/>
          <a:stretch>
            <a:fillRect/>
          </a:stretch>
        </p:blipFill>
        <p:spPr>
          <a:xfrm>
            <a:off x="838200" y="4053014"/>
            <a:ext cx="8318500" cy="952500"/>
          </a:xfrm>
          <a:prstGeom prst="rect">
            <a:avLst/>
          </a:prstGeom>
        </p:spPr>
      </p:pic>
    </p:spTree>
    <p:extLst>
      <p:ext uri="{BB962C8B-B14F-4D97-AF65-F5344CB8AC3E}">
        <p14:creationId xmlns:p14="http://schemas.microsoft.com/office/powerpoint/2010/main" val="235004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2799</TotalTime>
  <Words>717</Words>
  <Application>Microsoft Macintosh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CMMI10</vt:lpstr>
      <vt:lpstr>CMMI9</vt:lpstr>
      <vt:lpstr>CMR10</vt:lpstr>
      <vt:lpstr>CMSY10</vt:lpstr>
      <vt:lpstr>CMSY7</vt:lpstr>
      <vt:lpstr>NimbusRomNo9L</vt:lpstr>
      <vt:lpstr>NimbusRomNo9L-Regu</vt:lpstr>
      <vt:lpstr>Arial</vt:lpstr>
      <vt:lpstr>Calibri</vt:lpstr>
      <vt:lpstr>Calibri Light</vt:lpstr>
      <vt:lpstr>Office Theme</vt:lpstr>
      <vt:lpstr>Robustness of Graphical Neural Network Part 2</vt:lpstr>
      <vt:lpstr>Contents</vt:lpstr>
      <vt:lpstr>Challenges</vt:lpstr>
      <vt:lpstr>Virtual Adversarial Training (VAT)</vt:lpstr>
      <vt:lpstr>Adversarial Training</vt:lpstr>
      <vt:lpstr>Extend VAT to GCN</vt:lpstr>
      <vt:lpstr>Extend VAT to GCN</vt:lpstr>
      <vt:lpstr>Sample-based BVAT (S-BVAT)</vt:lpstr>
      <vt:lpstr>Sample-based BVAT (S-BVAT)</vt:lpstr>
      <vt:lpstr>Optimization-based BVAT (O-BVAT)</vt:lpstr>
      <vt:lpstr>Experiments</vt:lpstr>
      <vt:lpstr>Experiments</vt:lpstr>
      <vt:lpstr>Contents</vt:lpstr>
      <vt:lpstr>Challenges</vt:lpstr>
      <vt:lpstr>Topology Attack in Terms of Edge Perturbation </vt:lpstr>
      <vt:lpstr>Attack Loss</vt:lpstr>
      <vt:lpstr>Attack Generation</vt:lpstr>
      <vt:lpstr>PGD Topology Attack</vt:lpstr>
      <vt:lpstr>PGD Topology Attack</vt:lpstr>
      <vt:lpstr>PGD Topology Attack</vt:lpstr>
      <vt:lpstr>Min-max Topology Attack</vt:lpstr>
      <vt:lpstr>Robust Training for GNNs</vt:lpstr>
      <vt:lpstr>Experiments: Attack Performance</vt:lpstr>
      <vt:lpstr>Experiments: Defense Performance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Robustness of Graphical Neural Networks Part 2</dc:title>
  <dc:creator>Zhe Xu (Student)</dc:creator>
  <cp:lastModifiedBy>Zhe Xu (Student)</cp:lastModifiedBy>
  <cp:revision>148</cp:revision>
  <dcterms:created xsi:type="dcterms:W3CDTF">2019-09-27T02:41:32Z</dcterms:created>
  <dcterms:modified xsi:type="dcterms:W3CDTF">2019-10-01T21:14:52Z</dcterms:modified>
</cp:coreProperties>
</file>