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3462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3462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Уровень текста 1…"/>
          <p:cNvSpPr txBox="1"/>
          <p:nvPr>
            <p:ph type="body" sz="quarter" idx="1" hasCustomPrompt="1"/>
          </p:nvPr>
        </p:nvSpPr>
        <p:spPr>
          <a:xfrm>
            <a:off x="1201340" y="118471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5pPr>
          </a:lstStyle>
          <a:p>
            <a:pPr/>
            <a:r>
              <a:t>Автор и дата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21" hasCustomPrompt="1"/>
          </p:nvPr>
        </p:nvSpPr>
        <p:spPr>
          <a:xfrm>
            <a:off x="1201342" y="72104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</a:lstStyle>
          <a:p>
            <a:pPr/>
            <a:r>
              <a:t>Подзаголовок презентации</a:t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100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Заголовок повестки дня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109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Уровень текста 1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Темы повестки дня</a:t>
            </a:r>
          </a:p>
        </p:txBody>
      </p:sp>
      <p:sp>
        <p:nvSpPr>
          <p:cNvPr id="1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Уровень текста 1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Уровень текста 1…"/>
          <p:cNvSpPr txBox="1"/>
          <p:nvPr>
            <p:ph type="body" sz="quarter" idx="1" hasCustomPrompt="1"/>
          </p:nvPr>
        </p:nvSpPr>
        <p:spPr>
          <a:xfrm>
            <a:off x="2480824" y="10675453"/>
            <a:ext cx="201492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Авторство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Уровень текста 1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«Важная цитата»</a:t>
            </a:r>
          </a:p>
        </p:txBody>
      </p:sp>
      <p:sp>
        <p:nvSpPr>
          <p:cNvPr id="13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Вид снизу на воздушные шары на фоне голубого неба"/>
          <p:cNvSpPr/>
          <p:nvPr>
            <p:ph type="pic" sz="quarter" idx="21"/>
          </p:nvPr>
        </p:nvSpPr>
        <p:spPr>
          <a:xfrm>
            <a:off x="15436504" y="1270000"/>
            <a:ext cx="8167168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5" name="Верхушка воздушного шара крупным планом, вид сверху"/>
          <p:cNvSpPr/>
          <p:nvPr>
            <p:ph type="pic" sz="quarter" idx="22"/>
          </p:nvPr>
        </p:nvSpPr>
        <p:spPr>
          <a:xfrm>
            <a:off x="15461772" y="7085972"/>
            <a:ext cx="8148415" cy="5432277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6" name="Вид снизу на воздушные шары на фоне голубого неба"/>
          <p:cNvSpPr/>
          <p:nvPr>
            <p:ph type="pic" idx="23"/>
          </p:nvPr>
        </p:nvSpPr>
        <p:spPr>
          <a:xfrm>
            <a:off x="-124636" y="1270000"/>
            <a:ext cx="16859220" cy="1123948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Вид снизу на воздушные шары на фоне голубого неба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Верхушка воздушного шара крупным планом, вид сверху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 и дата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Уровень текста 1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</a:lstStyle>
          <a:p>
            <a:pPr/>
            <a:r>
              <a:t>Подзаголовок презентации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Воздушный шар крупным планом, вид снизу"/>
          <p:cNvSpPr/>
          <p:nvPr>
            <p:ph type="pic" idx="21"/>
          </p:nvPr>
        </p:nvSpPr>
        <p:spPr>
          <a:xfrm>
            <a:off x="9226574" y="1270000"/>
            <a:ext cx="16840152" cy="1118443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Уровень текста 1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Текст пункта на слайде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Уровень текста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Текст пункта на слайде</a:t>
            </a:r>
          </a:p>
        </p:txBody>
      </p:sp>
      <p:sp>
        <p:nvSpPr>
          <p:cNvPr id="62" name="Вид снизу на воздушные шары на фоне голубого неба"/>
          <p:cNvSpPr/>
          <p:nvPr>
            <p:ph type="pic" idx="22"/>
          </p:nvPr>
        </p:nvSpPr>
        <p:spPr>
          <a:xfrm>
            <a:off x="8432800" y="1263847"/>
            <a:ext cx="16850011" cy="1118820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2" name="Уровень текста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Текст пункта на слайде</a:t>
            </a:r>
          </a:p>
        </p:txBody>
      </p:sp>
      <p:sp>
        <p:nvSpPr>
          <p:cNvPr id="73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 видеотрансляция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Уровень текста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Текст пункта на слайде</a:t>
            </a:r>
          </a:p>
        </p:txBody>
      </p:sp>
      <p:sp>
        <p:nvSpPr>
          <p:cNvPr id="83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92" name="Номер слайда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Пахаев Х.Х."/>
          <p:cNvSpPr txBox="1"/>
          <p:nvPr>
            <p:ph type="body" sz="quarter" idx="1"/>
          </p:nvPr>
        </p:nvSpPr>
        <p:spPr>
          <a:xfrm>
            <a:off x="1201341" y="11847162"/>
            <a:ext cx="21971002" cy="636980"/>
          </a:xfrm>
          <a:prstGeom prst="rect">
            <a:avLst/>
          </a:prstGeom>
        </p:spPr>
        <p:txBody>
          <a:bodyPr/>
          <a:lstStyle/>
          <a:p>
            <a:pPr/>
            <a:r>
              <a:t>Пахаев Х.Х.</a:t>
            </a:r>
          </a:p>
        </p:txBody>
      </p:sp>
      <p:sp>
        <p:nvSpPr>
          <p:cNvPr id="172" name="Полиморфизм"/>
          <p:cNvSpPr txBox="1"/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Полиморфизм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Что это такое?"/>
          <p:cNvSpPr txBox="1"/>
          <p:nvPr>
            <p:ph type="title"/>
          </p:nvPr>
        </p:nvSpPr>
        <p:spPr>
          <a:xfrm>
            <a:off x="1206497" y="25973"/>
            <a:ext cx="21971006" cy="1737344"/>
          </a:xfrm>
          <a:prstGeom prst="rect">
            <a:avLst/>
          </a:prstGeom>
        </p:spPr>
        <p:txBody>
          <a:bodyPr/>
          <a:lstStyle>
            <a:lvl1pPr defTabSz="2267654">
              <a:defRPr spc="-300" sz="10700"/>
            </a:lvl1pPr>
          </a:lstStyle>
          <a:p>
            <a:pPr/>
            <a:r>
              <a:t>Что это такое?</a:t>
            </a:r>
          </a:p>
        </p:txBody>
      </p:sp>
      <p:sp>
        <p:nvSpPr>
          <p:cNvPr id="175" name="Полиморфизм - это один из ключевых принципов объектно-ориентированного программирования (ООП), который позволяет объектам разных классов иметь общий интерфейс и вести себя по-разному."/>
          <p:cNvSpPr txBox="1"/>
          <p:nvPr/>
        </p:nvSpPr>
        <p:spPr>
          <a:xfrm>
            <a:off x="755648" y="3290608"/>
            <a:ext cx="22872704" cy="222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Полиморфизм - это один из ключевых принципов объектно-ориентированного программирования (ООП), который позволяет объектам разных классов иметь общий интерфейс и вести себя по-разному.</a:t>
            </a:r>
          </a:p>
        </p:txBody>
      </p:sp>
      <p:sp>
        <p:nvSpPr>
          <p:cNvPr id="176" name="В контексте C++, существует два основных вида полиморфизма: компилируемый (статический) полиморфизм и выполнение (динамический) полиморфизм."/>
          <p:cNvSpPr txBox="1"/>
          <p:nvPr/>
        </p:nvSpPr>
        <p:spPr>
          <a:xfrm>
            <a:off x="755648" y="7038877"/>
            <a:ext cx="22872704" cy="222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В контексте C++, существует два основных вида полиморфизма: компилируемый (статический) полиморфизм и выполнение (динамический) полиморфизм.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Компилируемый полиморфизм (статический полиморфизм)"/>
          <p:cNvSpPr txBox="1"/>
          <p:nvPr>
            <p:ph type="title"/>
          </p:nvPr>
        </p:nvSpPr>
        <p:spPr>
          <a:xfrm>
            <a:off x="1206497" y="25973"/>
            <a:ext cx="21971006" cy="1737344"/>
          </a:xfrm>
          <a:prstGeom prst="rect">
            <a:avLst/>
          </a:prstGeom>
        </p:spPr>
        <p:txBody>
          <a:bodyPr/>
          <a:lstStyle>
            <a:lvl1pPr defTabSz="1219168">
              <a:defRPr spc="-200" sz="5800"/>
            </a:lvl1pPr>
          </a:lstStyle>
          <a:p>
            <a:pPr/>
            <a:r>
              <a:t>Компилируемый полиморфизм (статический полиморфизм)</a:t>
            </a:r>
          </a:p>
        </p:txBody>
      </p:sp>
      <p:sp>
        <p:nvSpPr>
          <p:cNvPr id="179" name="Проявляется при использовании перегрузки функций и операторов, а также при шаблонах (templates).…"/>
          <p:cNvSpPr txBox="1"/>
          <p:nvPr/>
        </p:nvSpPr>
        <p:spPr>
          <a:xfrm>
            <a:off x="42213" y="2494907"/>
            <a:ext cx="24299572" cy="333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09600" indent="-609600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t>Проявляется при использовании перегрузки функций и операторов, а также при шаблонах (templates).</a:t>
            </a:r>
          </a:p>
          <a:p>
            <a:pPr marL="609600" indent="-609600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t>При компиляции компилятор выбирает, какая версия функции или оператора должна быть вызвана на основе аргументов, переданных в функцию.</a:t>
            </a:r>
          </a:p>
        </p:txBody>
      </p:sp>
      <p:pic>
        <p:nvPicPr>
          <p:cNvPr id="180" name="main_img_p107809__popup.png" descr="main_img_p107809__popu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0253" y="6566078"/>
            <a:ext cx="6968265" cy="6968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ngegg.png" descr="pngeg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72153" y="6566078"/>
            <a:ext cx="4041594" cy="6968265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Линия"/>
          <p:cNvSpPr/>
          <p:nvPr/>
        </p:nvSpPr>
        <p:spPr>
          <a:xfrm>
            <a:off x="10179829" y="10117964"/>
            <a:ext cx="8567501" cy="1"/>
          </a:xfrm>
          <a:prstGeom prst="line">
            <a:avLst/>
          </a:prstGeom>
          <a:ln w="1016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Выполнение (динамический полиморфизм)"/>
          <p:cNvSpPr txBox="1"/>
          <p:nvPr>
            <p:ph type="title"/>
          </p:nvPr>
        </p:nvSpPr>
        <p:spPr>
          <a:xfrm>
            <a:off x="1206497" y="25973"/>
            <a:ext cx="21971006" cy="1737344"/>
          </a:xfrm>
          <a:prstGeom prst="rect">
            <a:avLst/>
          </a:prstGeom>
        </p:spPr>
        <p:txBody>
          <a:bodyPr/>
          <a:lstStyle>
            <a:lvl1pPr defTabSz="1706837">
              <a:defRPr spc="-200" sz="8100"/>
            </a:lvl1pPr>
          </a:lstStyle>
          <a:p>
            <a:pPr/>
            <a:r>
              <a:t>Выполнение (динамический полиморфизм)</a:t>
            </a:r>
          </a:p>
        </p:txBody>
      </p:sp>
      <p:sp>
        <p:nvSpPr>
          <p:cNvPr id="185" name="Проявляется при использовании виртуальных функций и механизма наследования.…"/>
          <p:cNvSpPr txBox="1"/>
          <p:nvPr/>
        </p:nvSpPr>
        <p:spPr>
          <a:xfrm>
            <a:off x="570355" y="4861600"/>
            <a:ext cx="23243290" cy="3992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t>Проявляется при использовании виртуальных функций и механизма наследования.</a:t>
            </a:r>
          </a:p>
          <a:p>
            <a:pPr marL="609600" indent="-609600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t>Объекты классов-наследников могут переопределять виртуальные функции, и вызов такой функции происходит на основе реального типа объекта во время выполнения (ранее привязанный к объекту тип).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Виртуальные функции"/>
          <p:cNvSpPr txBox="1"/>
          <p:nvPr>
            <p:ph type="title"/>
          </p:nvPr>
        </p:nvSpPr>
        <p:spPr>
          <a:xfrm>
            <a:off x="1206497" y="25973"/>
            <a:ext cx="21971006" cy="1737344"/>
          </a:xfrm>
          <a:prstGeom prst="rect">
            <a:avLst/>
          </a:prstGeom>
        </p:spPr>
        <p:txBody>
          <a:bodyPr/>
          <a:lstStyle>
            <a:lvl1pPr defTabSz="2267654">
              <a:defRPr spc="-300" sz="10700"/>
            </a:lvl1pPr>
          </a:lstStyle>
          <a:p>
            <a:pPr/>
            <a:r>
              <a:t>Виртуальные функции</a:t>
            </a:r>
          </a:p>
        </p:txBody>
      </p:sp>
      <p:sp>
        <p:nvSpPr>
          <p:cNvPr id="188" name="Виртуальная функция - это функция, объявленная в базовом классе с ключевым словом virtual, и которая может быть переопределена в производных классах.…"/>
          <p:cNvSpPr txBox="1"/>
          <p:nvPr/>
        </p:nvSpPr>
        <p:spPr>
          <a:xfrm>
            <a:off x="570355" y="4208383"/>
            <a:ext cx="23243290" cy="529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t>Виртуальная функция - это функция, объявленная в базовом классе с ключевым словом virtual, и которая может быть переопределена в производных классах. </a:t>
            </a:r>
          </a:p>
          <a:p>
            <a:pPr marL="609600" indent="-609600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t>Виртуальные функции позволяют реализовать динамический полиморфизм, что означает, что вызов функции определяется на основе реального типа объекта во время выполнения (runtime), а не на основе типа указателя или ссылки во время компиляции.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Абстрактные классы"/>
          <p:cNvSpPr txBox="1"/>
          <p:nvPr>
            <p:ph type="title"/>
          </p:nvPr>
        </p:nvSpPr>
        <p:spPr>
          <a:xfrm>
            <a:off x="1206497" y="25973"/>
            <a:ext cx="21971006" cy="1737344"/>
          </a:xfrm>
          <a:prstGeom prst="rect">
            <a:avLst/>
          </a:prstGeom>
        </p:spPr>
        <p:txBody>
          <a:bodyPr/>
          <a:lstStyle>
            <a:lvl1pPr defTabSz="2267654">
              <a:defRPr spc="-300" sz="10700"/>
            </a:lvl1pPr>
          </a:lstStyle>
          <a:p>
            <a:pPr/>
            <a:r>
              <a:t>Абстрактные классы</a:t>
            </a:r>
          </a:p>
        </p:txBody>
      </p:sp>
      <p:sp>
        <p:nvSpPr>
          <p:cNvPr id="191" name="Абстрактный класс - это класс, который содержит одну или несколько абстрактных (чистых виртуальных) функций.…"/>
          <p:cNvSpPr txBox="1"/>
          <p:nvPr/>
        </p:nvSpPr>
        <p:spPr>
          <a:xfrm>
            <a:off x="570355" y="4534992"/>
            <a:ext cx="23243290" cy="464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t>Абстрактный класс - это класс, который содержит одну или несколько абстрактных (чистых виртуальных) функций. </a:t>
            </a:r>
          </a:p>
          <a:p>
            <a:pPr marL="609600" indent="-609600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t>Абстрактные функции не имеют реализации в базовом классе и должны быть переопределены в производных классах. Абстрактные классы создаются с целью определения интерфейса, который должен быть реализован в производных классах.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Интерфейсы"/>
          <p:cNvSpPr txBox="1"/>
          <p:nvPr>
            <p:ph type="title"/>
          </p:nvPr>
        </p:nvSpPr>
        <p:spPr>
          <a:xfrm>
            <a:off x="1206497" y="25973"/>
            <a:ext cx="21971006" cy="1737344"/>
          </a:xfrm>
          <a:prstGeom prst="rect">
            <a:avLst/>
          </a:prstGeom>
        </p:spPr>
        <p:txBody>
          <a:bodyPr/>
          <a:lstStyle>
            <a:lvl1pPr defTabSz="2267654">
              <a:defRPr spc="-300" sz="10700"/>
            </a:lvl1pPr>
          </a:lstStyle>
          <a:p>
            <a:pPr/>
            <a:r>
              <a:t>Интерфейсы</a:t>
            </a:r>
          </a:p>
        </p:txBody>
      </p:sp>
      <p:sp>
        <p:nvSpPr>
          <p:cNvPr id="194" name="Интерфейс - это абстрактный контракт или набор правил, который определяет, как объекты или компоненты могут взаимодействовать друг с другом. Интерфейсы используются в программировании, чтобы обеспечить структурированное и стандартизированное взаимодейств"/>
          <p:cNvSpPr txBox="1"/>
          <p:nvPr/>
        </p:nvSpPr>
        <p:spPr>
          <a:xfrm>
            <a:off x="570355" y="5147350"/>
            <a:ext cx="23243290" cy="3421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Интерфейс - это абстрактный контракт или набор правил, который определяет, как объекты или компоненты могут взаимодействовать друг с другом. Интерфейсы используются в программировании, чтобы обеспечить структурированное и стандартизированное взаимодействие между разными частями программы или между различными программами.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Протоколы (интерфейсы) в Swift"/>
          <p:cNvSpPr txBox="1"/>
          <p:nvPr>
            <p:ph type="title"/>
          </p:nvPr>
        </p:nvSpPr>
        <p:spPr>
          <a:xfrm>
            <a:off x="1206497" y="25973"/>
            <a:ext cx="21971006" cy="1737344"/>
          </a:xfrm>
          <a:prstGeom prst="rect">
            <a:avLst/>
          </a:prstGeom>
        </p:spPr>
        <p:txBody>
          <a:bodyPr/>
          <a:lstStyle>
            <a:lvl1pPr defTabSz="2267654">
              <a:defRPr spc="-300" sz="10700"/>
            </a:lvl1pPr>
          </a:lstStyle>
          <a:p>
            <a:pPr/>
            <a:r>
              <a:t>Протоколы (интерфейсы) в Swift</a:t>
            </a:r>
          </a:p>
        </p:txBody>
      </p:sp>
      <p:sp>
        <p:nvSpPr>
          <p:cNvPr id="197" name="В языке программирования Swift интерфейсы реализованы с использованием протоколов (protocols). Протоколы представляют абстрактные интерфейсы, которые определяют набор методов, свойств и других требований, которые классы или структуры могут принимать и ре"/>
          <p:cNvSpPr txBox="1"/>
          <p:nvPr/>
        </p:nvSpPr>
        <p:spPr>
          <a:xfrm>
            <a:off x="570355" y="4820742"/>
            <a:ext cx="23243290" cy="407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В языке программирования Swift интерфейсы реализованы с использованием протоколов (protocols). Протоколы представляют абстрактные интерфейсы, которые определяют набор методов, свойств и других требований, которые классы или структуры могут принимать и реализовывать. Протоколы в Swift позволяют достичь полиморфизма и обеспечивают гибкость взаимодействия между различными типами.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Зачем нужен полиморфизм?"/>
          <p:cNvSpPr txBox="1"/>
          <p:nvPr>
            <p:ph type="title"/>
          </p:nvPr>
        </p:nvSpPr>
        <p:spPr>
          <a:xfrm>
            <a:off x="1206497" y="25973"/>
            <a:ext cx="21971006" cy="1737344"/>
          </a:xfrm>
          <a:prstGeom prst="rect">
            <a:avLst/>
          </a:prstGeom>
        </p:spPr>
        <p:txBody>
          <a:bodyPr/>
          <a:lstStyle>
            <a:lvl1pPr defTabSz="2267654">
              <a:defRPr spc="-300" sz="10700"/>
            </a:lvl1pPr>
          </a:lstStyle>
          <a:p>
            <a:pPr/>
            <a:r>
              <a:t>Зачем нужен полиморфизм?</a:t>
            </a:r>
          </a:p>
        </p:txBody>
      </p:sp>
      <p:sp>
        <p:nvSpPr>
          <p:cNvPr id="200" name="Полиморфизм позволяет писать более гибкий и поддерживаемый код, так как он разрешает действовать с объектами разных классов с использованием общего интерфейса, не зная конкретного типа объекта."/>
          <p:cNvSpPr txBox="1"/>
          <p:nvPr/>
        </p:nvSpPr>
        <p:spPr>
          <a:xfrm>
            <a:off x="570355" y="5800566"/>
            <a:ext cx="23243290" cy="211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09600" indent="-609600">
              <a:buSzPct val="123000"/>
              <a:buChar char="•"/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Полиморфизм позволяет писать более гибкий и поддерживаемый код, так как он разрешает действовать с объектами разных классов с использованием общего интерфейса, не зная конкретного типа объекта.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