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8" r:id="rId3"/>
    <p:sldId id="258" r:id="rId4"/>
    <p:sldId id="259" r:id="rId5"/>
    <p:sldId id="284" r:id="rId6"/>
    <p:sldId id="269" r:id="rId7"/>
    <p:sldId id="270" r:id="rId8"/>
    <p:sldId id="271" r:id="rId9"/>
    <p:sldId id="272" r:id="rId10"/>
    <p:sldId id="273" r:id="rId11"/>
    <p:sldId id="261" r:id="rId12"/>
    <p:sldId id="285" r:id="rId13"/>
    <p:sldId id="274" r:id="rId14"/>
    <p:sldId id="275" r:id="rId15"/>
    <p:sldId id="276" r:id="rId16"/>
    <p:sldId id="277" r:id="rId17"/>
    <p:sldId id="264" r:id="rId18"/>
    <p:sldId id="279" r:id="rId19"/>
    <p:sldId id="281" r:id="rId20"/>
    <p:sldId id="283" r:id="rId21"/>
    <p:sldId id="280" r:id="rId22"/>
    <p:sldId id="278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3" autoAdjust="0"/>
    <p:restoredTop sz="76277" autoAdjust="0"/>
  </p:normalViewPr>
  <p:slideViewPr>
    <p:cSldViewPr snapToGrid="0">
      <p:cViewPr varScale="1">
        <p:scale>
          <a:sx n="66" d="100"/>
          <a:sy n="66" d="100"/>
        </p:scale>
        <p:origin x="-1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4CAA844-E818-408C-A7C3-A574D4D0108E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0B4DEDE5-5A14-4203-9B68-A964FA69A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1FB67915-56A7-4E89-9679-B616E2990F8A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017C865D-1322-4A05-BE33-A41D5A132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83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825286-747F-46CA-B085-BDC2CB2F684F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A646A-103C-49DC-9AB4-072A31D898D8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Visual Basic application contains a form and typically at least one label.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4F6443-C46E-4F0D-AD5F-64102519AAE7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3E90D-3602-446E-9B63-134189348C5A}" type="slidenum">
              <a:rPr lang="en-US"/>
              <a:pPr/>
              <a:t>10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1A3648-7A43-4776-8012-F8E1F2D9CE05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D0E0E-0C71-4E0F-84C7-650EB87DCBA8}" type="slidenum">
              <a:rPr lang="en-US"/>
              <a:pPr/>
              <a:t>11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17365B-D83E-4C3E-B913-0FAB9E749707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D8158-3599-4F5E-B110-72E14EDDCB26}" type="slidenum">
              <a:rPr lang="en-US"/>
              <a:pPr/>
              <a:t>12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39770B-5651-46D3-BAC5-421F7FF13C1B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FB041-198B-46C2-B8B9-9DEF9E44B07E}" type="slidenum">
              <a:rPr lang="en-US"/>
              <a:pPr/>
              <a:t>13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DC2B53-392E-4969-8349-743682EE0297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9563E-2883-4285-A526-7DD6740521A2}" type="slidenum">
              <a:rPr lang="en-US"/>
              <a:pPr/>
              <a:t>14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432343-D07A-4FD2-95A8-9199B716352D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9B7F5-1299-4436-8A17-7A515CD6CF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Click event procedure is usually coded for each </a:t>
            </a:r>
            <a:r>
              <a:rPr lang="en-US" dirty="0" err="1"/>
              <a:t>RadioButton</a:t>
            </a:r>
            <a:r>
              <a:rPr lang="en-US" dirty="0"/>
              <a:t>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Write/project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HelloWorldInternational</a:t>
            </a:r>
            <a:r>
              <a:rPr lang="en-US" baseline="0" dirty="0" smtClean="0"/>
              <a:t> on page 50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B106A2-ED91-446D-BAFD-CF95B1A45AA0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C17B-D299-4B78-AC47-B5A10B9F690F}" type="slidenum">
              <a:rPr lang="en-US"/>
              <a:pPr/>
              <a:t>16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typically no event procedures associated with a group box.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1072EE-78F1-4DD2-AC6D-DC0935A8FB57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A22F7-8DB0-4BA5-B217-11F2C391F368}" type="slidenum">
              <a:rPr lang="en-US"/>
              <a:pPr/>
              <a:t>17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AC99BA-9569-4DF4-B121-452FFF06F62E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EBAD2-12D6-4642-967E-6D68A3A437D5}" type="slidenum">
              <a:rPr lang="en-US"/>
              <a:pPr/>
              <a:t>18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numeric expression can be used anywhere a number is allowed.</a:t>
            </a:r>
          </a:p>
          <a:p>
            <a:r>
              <a:rPr lang="en-US" dirty="0"/>
              <a:t>It is good programming style to use parentheses when there is any ambiguity or question about the numeric expression so a programmer reading the code will not have any doubts about what is intended.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538A423-289E-42E0-9231-286C50ED8470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558CE-D859-4648-BED7-680476F1C39A}" type="slidenum">
              <a:rPr lang="en-US"/>
              <a:pPr/>
              <a:t>19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PEMDAS</a:t>
            </a:r>
            <a:r>
              <a:rPr lang="en-US" baseline="0" dirty="0" smtClean="0"/>
              <a:t> = Parentheses Exponentiation Multiplication Division Addition Subtraction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079375-E1CC-4F57-9116-7406987830C3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46645-5735-4BA1-A15B-82A95FD87999}" type="slidenum">
              <a:rPr lang="en-US"/>
              <a:pPr/>
              <a:t>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 GUI with a 2D project = poster they did in Middle School.</a:t>
            </a:r>
          </a:p>
          <a:p>
            <a:r>
              <a:rPr lang="en-US" dirty="0" smtClean="0"/>
              <a:t>You add things to the big</a:t>
            </a:r>
            <a:r>
              <a:rPr lang="en-US" baseline="0" dirty="0" smtClean="0"/>
              <a:t> poster: pictures, text… You have to choose colors, placement, alignment, fonts…</a:t>
            </a:r>
          </a:p>
          <a:p>
            <a:r>
              <a:rPr lang="en-US" baseline="0" dirty="0" smtClean="0"/>
              <a:t>Same with GUI when you change properties.</a:t>
            </a:r>
          </a:p>
          <a:p>
            <a:r>
              <a:rPr lang="en-US" baseline="0" dirty="0" smtClean="0"/>
              <a:t>Differences: GUI is interactive, you can correct easily, easy </a:t>
            </a:r>
            <a:r>
              <a:rPr lang="en-US" baseline="0" smtClean="0"/>
              <a:t>to store.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E137948-9DC3-4245-951A-D866215FED95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689BF-75B3-4078-BE66-A50929C1F63D}" type="slidenum">
              <a:rPr lang="en-US"/>
              <a:pPr/>
              <a:t>20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25AC34-3B18-4E3E-AC09-53E6CEE82142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4B05E-A0BC-4C8B-BC78-A8177B307DCB}" type="slidenum">
              <a:rPr lang="en-US"/>
              <a:pPr/>
              <a:t>21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Click event procedure is usually associated with a button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Write/Project Calculations page 52-&gt;together with the students.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7D900E0-E778-4699-8CFD-C58DEBE2FD52}" type="datetime8">
              <a:rPr lang="en-US"/>
              <a:pPr/>
              <a:t>9/18/14 07:28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EA884-3B0F-4E6B-B22E-F6F7ACA9C48D}" type="slidenum">
              <a:rPr lang="en-US"/>
              <a:pPr/>
              <a:t>22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conventions are a set of guidelines for writing an application. Code conventions can make modifying and maintaining code faster, easier, and less expensive.</a:t>
            </a:r>
          </a:p>
          <a:p>
            <a:r>
              <a:rPr lang="en-US" dirty="0" smtClean="0"/>
              <a:t>Why name control objects</a:t>
            </a:r>
            <a:r>
              <a:rPr lang="en-US" baseline="0" dirty="0" smtClean="0"/>
              <a:t> with prefix and descriptive name?</a:t>
            </a:r>
          </a:p>
          <a:p>
            <a:r>
              <a:rPr lang="en-US" baseline="0" dirty="0" smtClean="0"/>
              <a:t>What are the Comment </a:t>
            </a:r>
            <a:r>
              <a:rPr lang="en-US" baseline="0" dirty="0" err="1" smtClean="0"/>
              <a:t>types?Why</a:t>
            </a:r>
            <a:r>
              <a:rPr lang="en-US" baseline="0" dirty="0" smtClean="0"/>
              <a:t> comments?</a:t>
            </a:r>
          </a:p>
          <a:p>
            <a:r>
              <a:rPr lang="en-US" baseline="0" dirty="0" smtClean="0"/>
              <a:t>Why indent?</a:t>
            </a:r>
          </a:p>
          <a:p>
            <a:r>
              <a:rPr lang="en-US" baseline="0" dirty="0" smtClean="0"/>
              <a:t>Control Objects recap </a:t>
            </a:r>
            <a:r>
              <a:rPr lang="en-US" baseline="0" smtClean="0"/>
              <a:t>with students:</a:t>
            </a:r>
            <a:endParaRPr lang="en-US" baseline="0" dirty="0" smtClean="0"/>
          </a:p>
          <a:p>
            <a:r>
              <a:rPr lang="en-US" baseline="0" dirty="0" smtClean="0"/>
              <a:t>Input	Prefix	Output</a:t>
            </a:r>
          </a:p>
          <a:p>
            <a:r>
              <a:rPr lang="en-US" baseline="0" dirty="0" err="1" smtClean="0"/>
              <a:t>MenuStrip</a:t>
            </a:r>
            <a:r>
              <a:rPr lang="en-US" baseline="0" dirty="0" smtClean="0"/>
              <a:t>	</a:t>
            </a:r>
            <a:r>
              <a:rPr lang="en-US" baseline="0" dirty="0" err="1" smtClean="0"/>
              <a:t>mnu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lbl</a:t>
            </a:r>
            <a:r>
              <a:rPr lang="en-US" baseline="0" dirty="0" smtClean="0"/>
              <a:t>	Label</a:t>
            </a:r>
          </a:p>
          <a:p>
            <a:r>
              <a:rPr lang="en-US" baseline="0" dirty="0" smtClean="0"/>
              <a:t>Button	</a:t>
            </a:r>
            <a:r>
              <a:rPr lang="en-US" baseline="0" dirty="0" err="1" smtClean="0"/>
              <a:t>btn</a:t>
            </a:r>
            <a:endParaRPr lang="en-US" baseline="0" dirty="0" smtClean="0"/>
          </a:p>
          <a:p>
            <a:r>
              <a:rPr lang="en-US" baseline="0" dirty="0" err="1" smtClean="0"/>
              <a:t>GroupBox</a:t>
            </a:r>
            <a:r>
              <a:rPr lang="en-US" baseline="0" dirty="0" smtClean="0"/>
              <a:t>	</a:t>
            </a:r>
            <a:r>
              <a:rPr lang="en-US" baseline="0" dirty="0" err="1" smtClean="0"/>
              <a:t>grp</a:t>
            </a:r>
            <a:endParaRPr lang="en-US" baseline="0" dirty="0" smtClean="0"/>
          </a:p>
          <a:p>
            <a:r>
              <a:rPr lang="en-US" baseline="0" dirty="0" err="1" smtClean="0"/>
              <a:t>RadioButton</a:t>
            </a:r>
            <a:r>
              <a:rPr lang="en-US" baseline="0" dirty="0" smtClean="0"/>
              <a:t>	rad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759823-FFC8-4E96-861D-4CB8F418E525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89910-CE76-4562-ADCA-4DB93EEA2189}" type="slidenum">
              <a:rPr lang="en-US"/>
              <a:pPr/>
              <a:t>3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Visual Basic </a:t>
            </a:r>
            <a:r>
              <a:rPr lang="en-US" dirty="0" smtClean="0"/>
              <a:t>2010 </a:t>
            </a:r>
            <a:r>
              <a:rPr lang="en-US" dirty="0"/>
              <a:t>Integrated Development Environment (IDE) contains a Start Page, menu bar, and toolbar.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23BFAE-A84D-4053-9725-E3FB1308FEC0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16AD6-5952-47BB-817B-20A99E6DCBFD}" type="slidenum">
              <a:rPr lang="en-US"/>
              <a:pPr/>
              <a:t>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Design window displays the application interface where objects are added, deleted, and sized.</a:t>
            </a:r>
          </a:p>
          <a:p>
            <a:r>
              <a:rPr lang="en-US" dirty="0"/>
              <a:t>The IDE also contains a Toolbox with controls that are grouped for easy access.</a:t>
            </a:r>
          </a:p>
          <a:p>
            <a:r>
              <a:rPr lang="en-US" dirty="0"/>
              <a:t>The Solution Explorer window in the IDE is used to switch between the Design and Code windows (the Code window is discussed later in the text).</a:t>
            </a:r>
          </a:p>
          <a:p>
            <a:r>
              <a:rPr lang="en-US" dirty="0"/>
              <a:t>The Properties Window (also discussed later in the text), lists the properties of a selected object on the application interface.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9199CD-71D5-4034-890D-47A1C4BA3CDC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728E6-8DBF-4355-9AF9-FECEBD8BC037}" type="slidenum">
              <a:rPr lang="en-US"/>
              <a:pPr/>
              <a:t>5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IDE Navigator is used to switch between open files.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C871A9-F530-47B7-8EF7-01D34CDB3014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F1FC7-CE46-4187-96EF-23E9EB09D889}" type="slidenum">
              <a:rPr lang="en-US"/>
              <a:pPr/>
              <a:t>6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 1, 2 ( Address,</a:t>
            </a:r>
            <a:r>
              <a:rPr lang="en-US" baseline="0" dirty="0" smtClean="0"/>
              <a:t> </a:t>
            </a:r>
            <a:r>
              <a:rPr lang="en-US" dirty="0" smtClean="0"/>
              <a:t>School ) -&gt; give Call Center application when user calls, database app takes Caller ID ( between first and second ring ) and searches the database. Before the agent answers the phone they have a pop up window ( like Address ) with all the info about customer ( Name, Address, Product, History, Existing tickets…)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6A0CCD-A4A6-4371-BCD2-470B28ECA953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C1E3B-6DD8-480C-8C2D-ECBDC9FFD3A4}" type="slidenum">
              <a:rPr lang="en-US"/>
              <a:pPr/>
              <a:t>7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labels as reserved space on the Form to display data ( text or numbers ).</a:t>
            </a:r>
          </a:p>
          <a:p>
            <a:r>
              <a:rPr lang="en-US" dirty="0" smtClean="0"/>
              <a:t>Electronic</a:t>
            </a:r>
            <a:r>
              <a:rPr lang="en-US" baseline="0" dirty="0" smtClean="0"/>
              <a:t> Displays on highways have a programmer’s name ( example ED234 equivalent to (Name)) but they display useful messages -&gt; equivalent to Text</a:t>
            </a:r>
          </a:p>
          <a:p>
            <a:r>
              <a:rPr lang="en-US" baseline="0" dirty="0" smtClean="0"/>
              <a:t>Give students handouts ( or put scanned pages on web site ) with Ch_2 Exercises: 1/Address, 2/School first. 1 period for each.  </a:t>
            </a:r>
          </a:p>
          <a:p>
            <a:r>
              <a:rPr lang="en-US" baseline="0" dirty="0" smtClean="0"/>
              <a:t>Teach how to save: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Save all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Use Google drive and Flash Memory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Grading Criteria: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Comments, Naming, Functionality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B0C766-580D-4FA3-82D3-2675B2249D2D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75C09-67BE-426F-8ED4-5E5BCA5F6716}" type="slidenum">
              <a:rPr lang="en-US"/>
              <a:pPr/>
              <a:t>8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9B04C0-3066-420F-9FA6-3511854BE143}" type="datetime8">
              <a:rPr lang="en-US"/>
              <a:pPr/>
              <a:t>9/18/14 07:27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47149-A430-4EA4-8B9E-D4A74E01A26F}" type="slidenum">
              <a:rPr lang="en-US"/>
              <a:pPr/>
              <a:t>9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E9BE0AE-9583-4B4E-97BE-B6E3F52FCE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8945A4D-E487-456B-8377-341FAEFB5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5CC0895-341E-43A1-89F8-88E5A3D3A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9754AF6-91DA-41FB-AF05-F812EC3944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1E50A5-3DD6-4737-A675-32D50B837E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C198CB55-E141-42F1-A1A3-54D18A7D5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EE1A2E8-7224-417D-9299-0A00C7A78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480C8CE-B4F0-44AF-A04E-37592C79B6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C68536-F471-4A94-953E-DF60ED96B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7D2FD02-9794-427F-90BB-28E0B3B46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2010 Lawrenceville Press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E8B7E2-1D36-4087-8B83-C84D5D294C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dirty="0" smtClean="0"/>
              <a:t>© 2012 EMC Publishing, LLC</a:t>
            </a:r>
            <a:endParaRPr lang="en-US" dirty="0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7F0BA7D3-D3B3-407F-9914-B6EEB54708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22D0F48-8A05-43A6-9EB6-FFCC84C40139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52538"/>
          </a:xfrm>
        </p:spPr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Visual Basic Interface</a:t>
            </a:r>
          </a:p>
        </p:txBody>
      </p:sp>
      <p:pic>
        <p:nvPicPr>
          <p:cNvPr id="446476" name="Picture 12" descr="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111375"/>
            <a:ext cx="6376987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4457A5E-1455-4425-9B03-52CA14BDA7B4}" type="slidenum">
              <a:rPr lang="en-US"/>
              <a:pPr/>
              <a:t>10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Event Procedure</a:t>
            </a: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828675" y="1684338"/>
            <a:ext cx="7551738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procedure is a block of code written to perform a specific task.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event procedure, or event handler, performs a task in response to user interaction with an object.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Click event procedure executes in response to a mouse click.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Event procedures are added to the Form1 class to add functionality to an application.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D9A15E8-B022-49C3-8C51-738C5B90F39A}" type="slidenum">
              <a:rPr lang="en-US"/>
              <a:pPr/>
              <a:t>11</a:t>
            </a:fld>
            <a:endParaRPr lang="en-US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Code Window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6" y="2082677"/>
            <a:ext cx="6721173" cy="2454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DFB605D-7DC8-4809-AC01-C8A91BB0A9F5}" type="slidenum">
              <a:rPr lang="en-US"/>
              <a:pPr/>
              <a:t>12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Using IntelliSense</a:t>
            </a:r>
          </a:p>
        </p:txBody>
      </p:sp>
      <p:pic>
        <p:nvPicPr>
          <p:cNvPr id="68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838324"/>
            <a:ext cx="5191202" cy="33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0374404-CFBB-4B04-9F98-D42CF585DEC8}" type="slidenum">
              <a:rPr lang="en-US"/>
              <a:pPr/>
              <a:t>13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Application Class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828675" y="1828800"/>
            <a:ext cx="7551738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built-in Visual Basic class.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Includes the Exit method. A method is a named set of statements that perform a specific task.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Methods of a class are accessed using the a dot (.).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</a:t>
            </a:r>
            <a:r>
              <a:rPr lang="en-US">
                <a:latin typeface="Courier New" pitchFamily="49" charset="0"/>
              </a:rPr>
              <a:t>Application.Exit()</a:t>
            </a:r>
            <a:r>
              <a:rPr lang="en-US">
                <a:latin typeface="Tahoma" pitchFamily="34" charset="0"/>
              </a:rPr>
              <a:t> statement stops program execution.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ABCBC17-5C14-474F-B350-281A0EEB83A7}" type="slidenum">
              <a:rPr lang="en-US"/>
              <a:pPr/>
              <a:t>14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Assignment Statements</a:t>
            </a: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828675" y="1828800"/>
            <a:ext cx="7551738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statement that includes the equal sign (=) operator.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Assignment can be used to change a property value at run time. This type of statement takes the form:</a:t>
            </a:r>
          </a:p>
          <a:p>
            <a:pPr lvl="2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Me.</a:t>
            </a:r>
            <a:r>
              <a:rPr lang="en-US" i="1">
                <a:latin typeface="Courier New" pitchFamily="49" charset="0"/>
              </a:rPr>
              <a:t>Object</a:t>
            </a:r>
            <a:r>
              <a:rPr lang="en-US">
                <a:latin typeface="Courier New" pitchFamily="49" charset="0"/>
              </a:rPr>
              <a:t>.</a:t>
            </a:r>
            <a:r>
              <a:rPr lang="en-US" i="1">
                <a:latin typeface="Courier New" pitchFamily="49" charset="0"/>
              </a:rPr>
              <a:t>Property</a:t>
            </a:r>
            <a:r>
              <a:rPr lang="en-US">
                <a:latin typeface="Courier New" pitchFamily="49" charset="0"/>
              </a:rPr>
              <a:t> = </a:t>
            </a:r>
            <a:r>
              <a:rPr lang="en-US" i="1">
                <a:latin typeface="Courier New" pitchFamily="49" charset="0"/>
              </a:rPr>
              <a:t>Value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</a:t>
            </a:r>
            <a:r>
              <a:rPr lang="en-US">
                <a:latin typeface="Courier New" pitchFamily="49" charset="0"/>
              </a:rPr>
              <a:t>Me</a:t>
            </a:r>
            <a:r>
              <a:rPr lang="en-US">
                <a:latin typeface="Tahoma" pitchFamily="34" charset="0"/>
              </a:rPr>
              <a:t> refers to the Form object, </a:t>
            </a:r>
            <a:r>
              <a:rPr lang="en-US" i="1">
                <a:latin typeface="Courier New" pitchFamily="49" charset="0"/>
              </a:rPr>
              <a:t>Object</a:t>
            </a:r>
            <a:r>
              <a:rPr lang="en-US">
                <a:latin typeface="Tahoma" pitchFamily="34" charset="0"/>
              </a:rPr>
              <a:t> is the name of the control object, </a:t>
            </a:r>
            <a:r>
              <a:rPr lang="en-US" i="1">
                <a:latin typeface="Courier New" pitchFamily="49" charset="0"/>
              </a:rPr>
              <a:t>Property</a:t>
            </a:r>
            <a:r>
              <a:rPr lang="en-US">
                <a:latin typeface="Tahoma" pitchFamily="34" charset="0"/>
              </a:rPr>
              <a:t> is the name of the property, and </a:t>
            </a:r>
            <a:r>
              <a:rPr lang="en-US" i="1">
                <a:latin typeface="Courier New" pitchFamily="49" charset="0"/>
              </a:rPr>
              <a:t>Value</a:t>
            </a:r>
            <a:r>
              <a:rPr lang="en-US">
                <a:latin typeface="Tahoma" pitchFamily="34" charset="0"/>
              </a:rPr>
              <a:t> is the new property value.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0BA72F1-D7B0-4EAF-AE6B-3CD48CD12AE4}" type="slidenum">
              <a:rPr lang="en-US"/>
              <a:pPr/>
              <a:t>15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RadioButton Control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rad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next to the button.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Checked</a:t>
            </a:r>
            <a:r>
              <a:rPr lang="en-US">
                <a:latin typeface="Tahoma" pitchFamily="34" charset="0"/>
              </a:rPr>
              <a:t> is set to True if the button should be displayed as selected. Only one radio button in a group can be selected at a time.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	Note: radio buttons must be grouped in a GroupBox to work properly.</a:t>
            </a:r>
          </a:p>
        </p:txBody>
      </p:sp>
      <p:pic>
        <p:nvPicPr>
          <p:cNvPr id="6656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3" y="1687756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5FBA45C-3432-4388-B2C6-743D3361EF81}" type="slidenum">
              <a:rPr lang="en-US"/>
              <a:pPr/>
              <a:t>16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GroupBox Control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grp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at the top of the group box.</a:t>
            </a:r>
          </a:p>
        </p:txBody>
      </p:sp>
      <p:pic>
        <p:nvPicPr>
          <p:cNvPr id="6676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491" y="1664310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C01F9DE-A9E5-42F1-BD2B-939BE5B5B7E5}" type="slidenum">
              <a:rPr lang="en-US"/>
              <a:pPr/>
              <a:t>17</a:t>
            </a:fld>
            <a:endParaRPr lang="en-US"/>
          </a:p>
        </p:txBody>
      </p:sp>
      <p:sp>
        <p:nvSpPr>
          <p:cNvPr id="453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r>
              <a:rPr lang="en-US"/>
              <a:t/>
            </a:r>
            <a:br>
              <a:rPr lang="en-US"/>
            </a:br>
            <a:r>
              <a:rPr lang="en-US"/>
              <a:t>Comments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822325" y="1579563"/>
            <a:ext cx="76120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Used to explain and clarify code for other programmers.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Have no effect on the way an application runs.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Begin with a single quotation mark (').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Inline comments are comments placed on the same line as a statement. These should be used where additional explanation may be needed.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Multiline comments, sometimes called comment blocks, appear at the beginning of a program line.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2FA9CEF-809F-4025-A8BA-C094BF695AFC}" type="slidenum">
              <a:rPr lang="en-US"/>
              <a:pPr/>
              <a:t>18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Arithmetic Operators and </a:t>
            </a:r>
            <a:br>
              <a:rPr lang="en-US" dirty="0"/>
            </a:br>
            <a:r>
              <a:rPr lang="en-US" dirty="0"/>
              <a:t>Numeric Expressions</a:t>
            </a: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822325" y="1916113"/>
            <a:ext cx="79375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Arithmetic operators are used to form numeric expressions.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Built-in arithmetic operators include: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^ (exponentiation)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* (multiplication)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/ (division)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+ (addition)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– (subtraction).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0649480-6273-4CA9-ABAF-DAD5F241E6BB}" type="slidenum">
              <a:rPr lang="en-US"/>
              <a:pPr/>
              <a:t>19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2</a:t>
            </a:r>
            <a:r>
              <a:rPr lang="en-US"/>
              <a:t/>
            </a:r>
            <a:br>
              <a:rPr lang="en-US"/>
            </a:br>
            <a:r>
              <a:rPr lang="en-US"/>
              <a:t>Operator Precedence</a:t>
            </a: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704850" y="1697038"/>
            <a:ext cx="7889875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Operators in Visual Basic have the following precedence: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1. exponentiation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2. multiplication and division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3. addition and subtraction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Operators of the same precedence are evaluated in order from left to right. For example, multiplication is performed first, then division, and finally addition: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5 + 6 * 4 / 2 = 17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F9743E7-4FD9-4AE8-9550-830A2D75EB38}" type="slidenum">
              <a:rPr lang="en-US"/>
              <a:pPr/>
              <a:t>2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Windows GUI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792163" y="1708150"/>
            <a:ext cx="7756525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GUI is a graphical user interface.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interface is what appears on the screen when an application is running.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GUI is event-driven, which means it executes code in response to an event.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An event can be an interaction from the user, such as a button click.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6A3C05A-55D9-4874-86EC-1B1A620A2527}" type="slidenum">
              <a:rPr lang="en-US"/>
              <a:pPr/>
              <a:t>20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50925"/>
          </a:xfrm>
        </p:spPr>
        <p:txBody>
          <a:bodyPr/>
          <a:lstStyle/>
          <a:p>
            <a:r>
              <a:rPr lang="en-US" sz="2000"/>
              <a:t>Chapter 2</a:t>
            </a:r>
            <a:r>
              <a:rPr lang="en-US"/>
              <a:t/>
            </a:r>
            <a:br>
              <a:rPr lang="en-US"/>
            </a:br>
            <a:r>
              <a:rPr lang="en-US"/>
              <a:t>Changing the Order of Operations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860425" y="2073275"/>
            <a:ext cx="7612063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The order in which operators are evaluated can be changed by using parentheses. For example, addition is performed first, then multiplication, and finally division: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(5 + 6) * 4 / 2 = 22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B40AEA9-6FC9-4F10-8801-AF6B98954AC2}" type="slidenum">
              <a:rPr lang="en-US"/>
              <a:pPr/>
              <a:t>21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Button Control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828675" y="2443163"/>
            <a:ext cx="7551738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btn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on the button.</a:t>
            </a:r>
          </a:p>
        </p:txBody>
      </p:sp>
      <p:pic>
        <p:nvPicPr>
          <p:cNvPr id="67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3" y="1678127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7601C81-5069-4326-AD3B-20AEF0A0FF49}" type="slidenum">
              <a:rPr lang="en-US"/>
              <a:pPr/>
              <a:t>22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r>
              <a:rPr lang="en-US"/>
              <a:t/>
            </a:r>
            <a:br>
              <a:rPr lang="en-US"/>
            </a:br>
            <a:r>
              <a:rPr lang="en-US"/>
              <a:t>Code Conventions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762000" y="1495425"/>
            <a:ext cx="76120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Control objects should be given a descriptive name that begins with an appropriate prefix.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Begin object property assignment statements with </a:t>
            </a:r>
            <a:r>
              <a:rPr lang="en-US">
                <a:latin typeface="Courier New" pitchFamily="49" charset="0"/>
              </a:rPr>
              <a:t>Me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Use comments to include information such as the programmer's name and the date.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Comments should be used wherever code may be ambiguous, but not reiterate what is clear from the code.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Statements in a procedure should be indented.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594EB07-8E6C-4AE4-BA93-4DEDF835449A}" type="slidenum">
              <a:rPr lang="en-US"/>
              <a:pPr/>
              <a:t>3</a:t>
            </a:fld>
            <a:endParaRPr lang="en-US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Visual Basic </a:t>
            </a:r>
            <a:r>
              <a:rPr lang="en-US" dirty="0" smtClean="0"/>
              <a:t>2010 </a:t>
            </a:r>
            <a:r>
              <a:rPr lang="en-US" dirty="0"/>
              <a:t>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54" y="1608992"/>
            <a:ext cx="6086475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59A3348-0485-4EBD-A4BC-7C8ADEB65992}" type="slidenum">
              <a:rPr lang="en-US"/>
              <a:pPr/>
              <a:t>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Design Window</a:t>
            </a:r>
          </a:p>
        </p:txBody>
      </p:sp>
      <p:pic>
        <p:nvPicPr>
          <p:cNvPr id="4485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4" y="1474669"/>
            <a:ext cx="7033846" cy="46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69D72F6-E062-49E7-B81E-B09ADC0744E4}" type="slidenum">
              <a:rPr lang="en-US"/>
              <a:pPr/>
              <a:t>5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IDE Navigator</a:t>
            </a:r>
          </a:p>
        </p:txBody>
      </p:sp>
      <p:pic>
        <p:nvPicPr>
          <p:cNvPr id="68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3" y="1781174"/>
            <a:ext cx="8125597" cy="281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5AFE461-E945-42DB-A28F-7A974B7853D4}" type="slidenum">
              <a:rPr lang="en-US"/>
              <a:pPr/>
              <a:t>6</a:t>
            </a:fld>
            <a:endParaRPr lang="en-US"/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Windows Form</a:t>
            </a: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828675" y="1684338"/>
            <a:ext cx="7551738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graphical object that contains a title bar, system menu, and Maximize, Minimize, and Close buttons.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To change the form size, click the form and then drag a handle.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form has properties that define its appearance, behavior, position, and other attributes.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Text property defines the text in the form's title bar.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276547A5-9061-4098-8728-088A2830F712}" type="slidenum">
              <a:rPr lang="en-US"/>
              <a:pPr/>
              <a:t>7</a:t>
            </a:fld>
            <a:endParaRPr lang="en-US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Label Control</a:t>
            </a: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828675" y="2190750"/>
            <a:ext cx="755173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should begin with </a:t>
            </a:r>
            <a:r>
              <a:rPr lang="en-US">
                <a:latin typeface="Courier New" pitchFamily="49" charset="0"/>
              </a:rPr>
              <a:t>lbl</a:t>
            </a:r>
            <a:r>
              <a:rPr lang="en-US">
                <a:latin typeface="Tahoma" pitchFamily="34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</a:t>
            </a:r>
            <a:r>
              <a:rPr lang="en-US">
                <a:latin typeface="Tahoma" pitchFamily="34" charset="0"/>
              </a:rPr>
              <a:t> is the text displayed in the label.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Font</a:t>
            </a:r>
            <a:r>
              <a:rPr lang="en-US">
                <a:latin typeface="Tahoma" pitchFamily="34" charset="0"/>
              </a:rPr>
              <a:t> defines the font name, style, and size of the label text.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Autosize</a:t>
            </a:r>
            <a:r>
              <a:rPr lang="en-US">
                <a:latin typeface="Tahoma" pitchFamily="34" charset="0"/>
              </a:rPr>
              <a:t> sizes the label to fit its text. Can be set to False so that the label size does not change.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TextAlign</a:t>
            </a:r>
            <a:r>
              <a:rPr lang="en-US">
                <a:latin typeface="Tahoma" pitchFamily="34" charset="0"/>
              </a:rPr>
              <a:t> sets the alignment of the text within the label.</a:t>
            </a:r>
          </a:p>
        </p:txBody>
      </p:sp>
      <p:pic>
        <p:nvPicPr>
          <p:cNvPr id="65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88" y="1570344"/>
            <a:ext cx="2984111" cy="35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F135C5A-046A-4B1F-A2A5-7551234E1F6B}" type="slidenum">
              <a:rPr lang="en-US"/>
              <a:pPr/>
              <a:t>8</a:t>
            </a:fld>
            <a:endParaRPr lang="en-US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The MenuStrip Control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828675" y="2317750"/>
            <a:ext cx="7551738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component that is displayed in the component tray at the bottom of the Design window.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Each menu name typed is a MenuItem with the properties: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 </a:t>
            </a:r>
            <a:r>
              <a:rPr lang="en-US" b="1">
                <a:latin typeface="Tahoma" pitchFamily="34" charset="0"/>
              </a:rPr>
              <a:t>(Name)</a:t>
            </a:r>
            <a:r>
              <a:rPr lang="en-US">
                <a:latin typeface="Tahoma" pitchFamily="34" charset="0"/>
              </a:rPr>
              <a:t> which is assigned automatically.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>
                <a:latin typeface="Tahoma" pitchFamily="34" charset="0"/>
              </a:rPr>
              <a:t> Text</a:t>
            </a:r>
            <a:r>
              <a:rPr lang="en-US">
                <a:latin typeface="Tahoma" pitchFamily="34" charset="0"/>
              </a:rPr>
              <a:t> is the menu or command name.</a:t>
            </a:r>
          </a:p>
        </p:txBody>
      </p:sp>
      <p:pic>
        <p:nvPicPr>
          <p:cNvPr id="65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84" y="1582250"/>
            <a:ext cx="3022744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9357AB5-CB78-4510-A7F8-4D203DB20F2A}" type="slidenum">
              <a:rPr lang="en-US"/>
              <a:pPr/>
              <a:t>9</a:t>
            </a:fld>
            <a:endParaRPr lang="en-US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2</a:t>
            </a:r>
            <a:br>
              <a:rPr lang="en-US" sz="2000"/>
            </a:br>
            <a:r>
              <a:rPr lang="en-US"/>
              <a:t>Program Code</a:t>
            </a: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828675" y="1684338"/>
            <a:ext cx="7551738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set of instructions called statements that tell the computer how to perform tasks.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OOP code is organized into classes, each defining a set of data and actions.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Program code for a Visual Basic application is typed into the Code window.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 form has a class named Form1 where code is added to tell the computer how to respond to events.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6307</TotalTime>
  <Words>1462</Words>
  <Application>Microsoft Macintosh PowerPoint</Application>
  <PresentationFormat>On-screen Show (4:3)</PresentationFormat>
  <Paragraphs>196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LVP Slides</vt:lpstr>
      <vt:lpstr>Chapter 2 Visual Basic Interface</vt:lpstr>
      <vt:lpstr>Chapter 2 Windows GUI</vt:lpstr>
      <vt:lpstr>Chapter 2 The Visual Basic 2010 IDE</vt:lpstr>
      <vt:lpstr>Chapter 2 The Design Window</vt:lpstr>
      <vt:lpstr>Chapter 2 The IDE Navigator</vt:lpstr>
      <vt:lpstr>Chapter 2 The Windows Form</vt:lpstr>
      <vt:lpstr>Chapter 2 The Label Control</vt:lpstr>
      <vt:lpstr>Chapter 2 The MenuStrip Control</vt:lpstr>
      <vt:lpstr>Chapter 2 Program Code</vt:lpstr>
      <vt:lpstr>Chapter 2 The Event Procedure</vt:lpstr>
      <vt:lpstr>Chapter 2 The Code Window</vt:lpstr>
      <vt:lpstr>Chapter 2 Using IntelliSense</vt:lpstr>
      <vt:lpstr>Chapter 2 The Application Class</vt:lpstr>
      <vt:lpstr>Chapter 2 Assignment Statements</vt:lpstr>
      <vt:lpstr>Chapter 2 The RadioButton Control</vt:lpstr>
      <vt:lpstr>Chapter 2 The GroupBox Control</vt:lpstr>
      <vt:lpstr>Chapter 2 Comments</vt:lpstr>
      <vt:lpstr>Chapter 2 Arithmetic Operators and  Numeric Expressions</vt:lpstr>
      <vt:lpstr>Chapter 2 Operator Precedence</vt:lpstr>
      <vt:lpstr>Chapter 2 Changing the Order of Operations</vt:lpstr>
      <vt:lpstr>Chapter 2 The Button Control</vt:lpstr>
      <vt:lpstr>Chapter 2 Code Conventions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165</cp:revision>
  <cp:lastPrinted>1998-10-14T14:23:27Z</cp:lastPrinted>
  <dcterms:created xsi:type="dcterms:W3CDTF">1999-11-24T16:58:21Z</dcterms:created>
  <dcterms:modified xsi:type="dcterms:W3CDTF">2014-09-18T11:31:24Z</dcterms:modified>
</cp:coreProperties>
</file>