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9" r:id="rId3"/>
    <p:sldId id="277" r:id="rId4"/>
    <p:sldId id="278" r:id="rId5"/>
    <p:sldId id="279" r:id="rId6"/>
    <p:sldId id="280" r:id="rId7"/>
    <p:sldId id="284" r:id="rId8"/>
    <p:sldId id="274" r:id="rId9"/>
    <p:sldId id="263" r:id="rId10"/>
    <p:sldId id="286" r:id="rId11"/>
    <p:sldId id="285" r:id="rId12"/>
    <p:sldId id="268" r:id="rId13"/>
    <p:sldId id="281" r:id="rId14"/>
    <p:sldId id="282" r:id="rId15"/>
    <p:sldId id="287" r:id="rId16"/>
    <p:sldId id="288" r:id="rId17"/>
    <p:sldId id="290" r:id="rId18"/>
    <p:sldId id="289" r:id="rId19"/>
    <p:sldId id="291" r:id="rId2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FFFF00"/>
    <a:srgbClr val="00CC00"/>
    <a:srgbClr val="0066CC"/>
    <a:srgbClr val="6600FF"/>
    <a:srgbClr val="66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3" autoAdjust="0"/>
    <p:restoredTop sz="89905" autoAdjust="0"/>
  </p:normalViewPr>
  <p:slideViewPr>
    <p:cSldViewPr snapToGrid="0">
      <p:cViewPr varScale="1">
        <p:scale>
          <a:sx n="113" d="100"/>
          <a:sy n="113" d="100"/>
        </p:scale>
        <p:origin x="-15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10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688" y="0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A97A57C4-3929-4C15-8409-D0BDAC15543D}" type="datetime8">
              <a:rPr lang="en-US"/>
              <a:pPr/>
              <a:t>1/16/15 07:44</a:t>
            </a:fld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688" y="8853488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54021CA3-3874-4869-83CA-F2D6DA12D6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35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FE4E90CC-E8D0-407A-A7AC-81FF8D5C596F}" type="datetime8">
              <a:rPr lang="en-US"/>
              <a:pPr/>
              <a:t>1/16/15 07:44</a:t>
            </a:fld>
            <a:endParaRPr lang="en-US"/>
          </a:p>
        </p:txBody>
      </p:sp>
      <p:sp>
        <p:nvSpPr>
          <p:cNvPr id="254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982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4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25950"/>
            <a:ext cx="5124450" cy="419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254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53488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FBCA724A-B7F6-4096-BC8C-1FAB92003B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5046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27BBDF9-DB58-4894-932F-776EBB14F849}" type="datetime8">
              <a:rPr lang="en-US"/>
              <a:pPr/>
              <a:t>1/16/15 07:44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BFB349-136F-4B0F-AC0C-CD86FF4FAE87}" type="slidenum">
              <a:rPr lang="en-US"/>
              <a:pPr/>
              <a:t>1</a:t>
            </a:fld>
            <a:endParaRPr lang="en-US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( = )is used</a:t>
            </a:r>
            <a:r>
              <a:rPr lang="en-US" baseline="0" dirty="0" smtClean="0"/>
              <a:t> as a relational operator to compare x to a certain value ( 5 in this case )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smtClean="0"/>
              <a:t>The general statement is: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</a:t>
            </a:r>
            <a:r>
              <a:rPr lang="en-US" i="1" baseline="0" dirty="0" smtClean="0">
                <a:solidFill>
                  <a:srgbClr val="3366FF"/>
                </a:solidFill>
              </a:rPr>
              <a:t>condition</a:t>
            </a:r>
            <a:r>
              <a:rPr lang="en-US" baseline="0" dirty="0" smtClean="0">
                <a:solidFill>
                  <a:srgbClr val="3366FF"/>
                </a:solidFill>
              </a:rPr>
              <a:t> Then</a:t>
            </a:r>
          </a:p>
          <a:p>
            <a:r>
              <a:rPr lang="en-US" baseline="0" dirty="0" smtClean="0">
                <a:solidFill>
                  <a:srgbClr val="3366FF"/>
                </a:solidFill>
              </a:rPr>
              <a:t>   statements</a:t>
            </a:r>
          </a:p>
          <a:p>
            <a:r>
              <a:rPr lang="en-US" baseline="0" dirty="0" smtClean="0">
                <a:solidFill>
                  <a:srgbClr val="3366FF"/>
                </a:solidFill>
              </a:rPr>
              <a:t>End If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3366FF"/>
                </a:solidFill>
              </a:rPr>
              <a:t>The condition of an If…Then should never make an equality comparison</a:t>
            </a:r>
            <a:r>
              <a:rPr lang="en-US" baseline="0" dirty="0" smtClean="0">
                <a:solidFill>
                  <a:srgbClr val="3366FF"/>
                </a:solidFill>
              </a:rPr>
              <a:t> between floating point  numbers because of the possibility of round off error. </a:t>
            </a:r>
            <a:endParaRPr lang="en-US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DC3EFF9-D83A-49C2-B424-B6642E09A273}" type="datetime8">
              <a:rPr lang="en-US"/>
              <a:pPr/>
              <a:t>1/16/15 07:44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E8B05-7A31-4F0A-88A3-44F0408C3182}" type="slidenum">
              <a:rPr lang="en-US"/>
              <a:pPr/>
              <a:t>10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lifetime of</a:t>
            </a:r>
            <a:r>
              <a:rPr lang="en-US" baseline="0" dirty="0" smtClean="0"/>
              <a:t> a local variable is the duration of the procedure in which it was declared.</a:t>
            </a:r>
          </a:p>
          <a:p>
            <a:r>
              <a:rPr lang="en-US" baseline="0" dirty="0" smtClean="0"/>
              <a:t>The lifetime of a global variable is the duration of the program</a:t>
            </a:r>
            <a:endParaRPr lang="en-US" dirty="0" smtClean="0"/>
          </a:p>
          <a:p>
            <a:r>
              <a:rPr lang="en-US" dirty="0" smtClean="0"/>
              <a:t>Static </a:t>
            </a:r>
            <a:r>
              <a:rPr lang="en-US" dirty="0"/>
              <a:t>variables are necessary in event procedures with variables that should be retained in memory throughout program execution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scope of a static variable is</a:t>
            </a:r>
            <a:r>
              <a:rPr lang="en-US" baseline="0" dirty="0" smtClean="0"/>
              <a:t> local to the procedure it is declared but its lifetime is the duration of the program.</a:t>
            </a:r>
          </a:p>
          <a:p>
            <a:r>
              <a:rPr lang="en-US" baseline="0" dirty="0" smtClean="0"/>
              <a:t>!!! A variable declared in a Click event procedure is </a:t>
            </a:r>
            <a:r>
              <a:rPr lang="en-US" baseline="0" dirty="0" err="1" smtClean="0"/>
              <a:t>redeclared</a:t>
            </a:r>
            <a:r>
              <a:rPr lang="en-US" baseline="0" dirty="0" smtClean="0"/>
              <a:t> and reinitialized each time the Click event occurs unless it is declared as Static.</a:t>
            </a:r>
          </a:p>
          <a:p>
            <a:r>
              <a:rPr lang="en-US" baseline="0" dirty="0" smtClean="0"/>
              <a:t>Unless the the variable is assigned a new value, the value is retained throughout </a:t>
            </a:r>
            <a:r>
              <a:rPr lang="en-US" baseline="0" smtClean="0"/>
              <a:t>program execution.</a:t>
            </a:r>
            <a:endParaRPr lang="en-US" baseline="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4DF2D62-2686-4AD7-B4D1-037913712870}" type="datetime8">
              <a:rPr lang="en-US"/>
              <a:pPr/>
              <a:t>1/16/15 07:44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B0E07F-A3B5-48BF-B2DB-5A86CF669065}" type="slidenum">
              <a:rPr lang="en-US"/>
              <a:pPr/>
              <a:t>11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Compound </a:t>
            </a:r>
            <a:r>
              <a:rPr lang="en-US" dirty="0"/>
              <a:t>Boolean expressions use more than one Boolean expression to determine if a condition is true or false.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6760D2-6AFE-47B1-96DA-A29F5AF0AFD5}" type="datetime8">
              <a:rPr lang="en-US"/>
              <a:pPr/>
              <a:t>1/16/15 07:44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BE46E5-6A5C-41A5-A607-444BAA7D327B}" type="slidenum">
              <a:rPr lang="en-US"/>
              <a:pPr/>
              <a:t>12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704E334-46A9-42F9-985D-CECE2E477280}" type="datetime8">
              <a:rPr lang="en-US"/>
              <a:pPr/>
              <a:t>1/16/15 07:44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F3E557-473E-44FE-BC6B-C0EAF4AB258A}" type="slidenum">
              <a:rPr lang="en-US"/>
              <a:pPr/>
              <a:t>13</a:t>
            </a:fld>
            <a:endParaRPr lang="en-US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796B23D-290F-46FE-8A71-3C256435568A}" type="datetime8">
              <a:rPr lang="en-US"/>
              <a:pPr/>
              <a:t>1/16/15 07:44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4ADDD-9BBB-4647-87D0-487A1EFC3A88}" type="slidenum">
              <a:rPr lang="en-US"/>
              <a:pPr/>
              <a:t>14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 err="1" smtClean="0"/>
              <a:t>Guessing</a:t>
            </a:r>
            <a:r>
              <a:rPr lang="en-US" baseline="0" dirty="0" err="1" smtClean="0"/>
              <a:t>Game</a:t>
            </a:r>
            <a:r>
              <a:rPr lang="en-US" baseline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F0DEBCE-BC19-42AF-9626-A0CD298FE8CF}" type="datetime8">
              <a:rPr lang="en-US"/>
              <a:pPr/>
              <a:t>1/16/15 07:44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A3158-6192-400F-9203-DF458BAFC955}" type="slidenum">
              <a:rPr lang="en-US"/>
              <a:pPr/>
              <a:t>15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A message box can display</a:t>
            </a:r>
            <a:r>
              <a:rPr lang="en-US" i="0" baseline="0" dirty="0" smtClean="0"/>
              <a:t> text in the title bar by including a string as second parameter. Ex:</a:t>
            </a:r>
          </a:p>
          <a:p>
            <a:r>
              <a:rPr lang="en-US" i="0" baseline="0" dirty="0" err="1" smtClean="0"/>
              <a:t>MessageBox.Show</a:t>
            </a:r>
            <a:r>
              <a:rPr lang="en-US" i="0" baseline="0" dirty="0" smtClean="0"/>
              <a:t>(“Good guess!”, “Game”) will display a message box with Game in the title bar</a:t>
            </a:r>
            <a:endParaRPr lang="en-US" i="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3B81AD7-C331-42DC-A8F2-A1166BA5B03F}" type="datetime8">
              <a:rPr lang="en-US"/>
              <a:pPr/>
              <a:t>1/16/15 07:44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D54EF5-814B-4BEC-BA54-8D01D8EE4D10}" type="slidenum">
              <a:rPr lang="en-US"/>
              <a:pPr/>
              <a:t>16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/>
              <a:t>algorithms involve counting. Applications written for algorithms that involve counting use a counter variable for storing a number that is incremented by a constant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CONSTANT is defined globally, as </a:t>
            </a:r>
            <a:r>
              <a:rPr lang="en-US" dirty="0" err="1" smtClean="0"/>
              <a:t>Const</a:t>
            </a:r>
            <a:endParaRPr lang="en-US" dirty="0" smtClean="0"/>
          </a:p>
          <a:p>
            <a:r>
              <a:rPr lang="en-US" dirty="0" err="1" smtClean="0"/>
              <a:t>numTries</a:t>
            </a:r>
            <a:r>
              <a:rPr lang="en-US" dirty="0" smtClean="0"/>
              <a:t> = </a:t>
            </a:r>
            <a:r>
              <a:rPr lang="en-US" dirty="0" err="1" smtClean="0"/>
              <a:t>numTries</a:t>
            </a:r>
            <a:r>
              <a:rPr lang="en-US" dirty="0" smtClean="0"/>
              <a:t> + 1 can be written as</a:t>
            </a:r>
          </a:p>
          <a:p>
            <a:r>
              <a:rPr lang="en-US" dirty="0" err="1" smtClean="0"/>
              <a:t>numTries</a:t>
            </a:r>
            <a:r>
              <a:rPr lang="en-US" dirty="0" smtClean="0"/>
              <a:t> += 1</a:t>
            </a:r>
          </a:p>
          <a:p>
            <a:r>
              <a:rPr lang="en-US" dirty="0" smtClean="0"/>
              <a:t>Counters are sometimes counted backwards: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numTries</a:t>
            </a:r>
            <a:r>
              <a:rPr lang="en-US" baseline="0" dirty="0" smtClean="0"/>
              <a:t> -= 1</a:t>
            </a:r>
          </a:p>
          <a:p>
            <a:r>
              <a:rPr lang="en-US" baseline="0" dirty="0" smtClean="0"/>
              <a:t>Counter should be initialized and then updated by an unchanged amount ( STEP is a good identifier )</a:t>
            </a:r>
          </a:p>
          <a:p>
            <a:r>
              <a:rPr lang="en-US" baseline="0" dirty="0" smtClean="0"/>
              <a:t>A counter in an event procedure should be declared as Static variable so it is initialized only once.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3FD7071-2E5D-40F3-BD5E-8A4D60FCD774}" type="datetime8">
              <a:rPr lang="en-US"/>
              <a:pPr/>
              <a:t>1/16/15 07:44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5A463-10B9-44D4-9870-9C5CC39BFD6B}" type="slidenum">
              <a:rPr lang="en-US"/>
              <a:pPr/>
              <a:t>17</a:t>
            </a:fld>
            <a:endParaRPr lang="en-US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37EE465-BC10-4E4E-9EC3-5446AC1B93E5}" type="datetime8">
              <a:rPr lang="en-US"/>
              <a:pPr/>
              <a:t>1/16/15 07:44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9AD077-11AF-4BDB-AE9E-D7603378B276}" type="slidenum">
              <a:rPr lang="en-US"/>
              <a:pPr/>
              <a:t>18</a:t>
            </a:fld>
            <a:endParaRPr lang="en-US"/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Related Check boxes</a:t>
            </a:r>
            <a:r>
              <a:rPr lang="en-US" baseline="0" dirty="0" smtClean="0"/>
              <a:t> are grouped together in a </a:t>
            </a:r>
            <a:r>
              <a:rPr lang="en-US" baseline="0" dirty="0" err="1" smtClean="0"/>
              <a:t>GroupBox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Click event is sometimes coded for a check box. This procedure executes when a check box is clicked and usually includes code to determine the state of the check box and then performs actions depending on whether the check box was selected or cleared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Write: </a:t>
            </a:r>
            <a:r>
              <a:rPr lang="en-US" dirty="0" err="1" smtClean="0"/>
              <a:t>MorningToDo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83D891F-8EFA-471E-AA16-9D4C0562B0A5}" type="datetime8">
              <a:rPr lang="en-US"/>
              <a:pPr/>
              <a:t>1/16/15 07:44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18A8D-1618-4604-BE60-FFC3D9558825}" type="slidenum">
              <a:rPr lang="en-US"/>
              <a:pPr/>
              <a:t>19</a:t>
            </a:fld>
            <a:endParaRPr 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A line of code can be about 65,000 characters in length. It is easier to work with lines of 80 characters or</a:t>
            </a:r>
            <a:r>
              <a:rPr lang="en-US" i="0" baseline="0" dirty="0" smtClean="0"/>
              <a:t> less.</a:t>
            </a:r>
            <a:endParaRPr lang="en-US" i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DDD363B-D1DC-4B33-8546-80CE03E6E529}" type="datetime8">
              <a:rPr lang="en-US"/>
              <a:pPr/>
              <a:t>1/16/15 07:44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987B2A-AE9A-46AE-AB87-269976A128D8}" type="slidenum">
              <a:rPr lang="en-US"/>
              <a:pPr/>
              <a:t>2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Relational </a:t>
            </a:r>
            <a:r>
              <a:rPr lang="en-US" dirty="0"/>
              <a:t>operators are used to form Boolean expressions. Boolean expressions evaluate to True or False.</a:t>
            </a:r>
          </a:p>
          <a:p>
            <a:r>
              <a:rPr lang="en-US" dirty="0"/>
              <a:t>Note that the equal sign is used as both an assignment operator and a relational operator.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BA536C9-2DD5-4E16-A8E9-3AD8317892C5}" type="datetime8">
              <a:rPr lang="en-US"/>
              <a:pPr/>
              <a:t>1/16/15 07:44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00242-1889-49E2-8ECC-EA884EFD9F32}" type="slidenum">
              <a:rPr lang="en-US"/>
              <a:pPr/>
              <a:t>3</a:t>
            </a:fld>
            <a:endParaRPr 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condition</a:t>
            </a:r>
            <a:r>
              <a:rPr lang="en-US" i="0" dirty="0" smtClean="0"/>
              <a:t> Then</a:t>
            </a:r>
          </a:p>
          <a:p>
            <a:r>
              <a:rPr lang="en-US" i="0" dirty="0" smtClean="0"/>
              <a:t>   </a:t>
            </a:r>
            <a:r>
              <a:rPr lang="en-US" i="1" dirty="0" smtClean="0"/>
              <a:t>statements</a:t>
            </a:r>
          </a:p>
          <a:p>
            <a:r>
              <a:rPr lang="en-US" i="0" dirty="0" smtClean="0"/>
              <a:t>Else</a:t>
            </a:r>
          </a:p>
          <a:p>
            <a:r>
              <a:rPr lang="en-US" i="0" dirty="0" smtClean="0"/>
              <a:t>   </a:t>
            </a:r>
            <a:r>
              <a:rPr lang="en-US" i="1" dirty="0" smtClean="0"/>
              <a:t>statements</a:t>
            </a:r>
          </a:p>
          <a:p>
            <a:r>
              <a:rPr lang="en-US" i="0" dirty="0" smtClean="0"/>
              <a:t>End if</a:t>
            </a:r>
          </a:p>
          <a:p>
            <a:endParaRPr lang="en-US" i="0" dirty="0" smtClean="0"/>
          </a:p>
          <a:p>
            <a:r>
              <a:rPr lang="en-US" i="0" dirty="0" smtClean="0"/>
              <a:t>GPS: indentation</a:t>
            </a:r>
            <a:endParaRPr lang="en-US" i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8D8F04B-A2AF-4DE1-9245-E47689E98F13}" type="datetime8">
              <a:rPr lang="en-US"/>
              <a:pPr/>
              <a:t>1/16/15 07:44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88281-61CA-451E-8576-491C198F9B59}" type="slidenum">
              <a:rPr lang="en-US"/>
              <a:pPr/>
              <a:t>4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</a:t>
            </a:r>
            <a:r>
              <a:rPr lang="en-US" baseline="0" dirty="0" smtClean="0"/>
              <a:t> is “nested”</a:t>
            </a:r>
          </a:p>
          <a:p>
            <a:r>
              <a:rPr lang="en-US" baseline="0" dirty="0" smtClean="0"/>
              <a:t>GPS: indentation</a:t>
            </a:r>
          </a:p>
          <a:p>
            <a:r>
              <a:rPr lang="en-US" baseline="0" dirty="0" smtClean="0"/>
              <a:t>TIP: when you click a keyword in a control structure all of the keywords in the structure are highlighted.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3D8CEA9-2697-41B7-83F9-122F8FAC8073}" type="datetime8">
              <a:rPr lang="en-US"/>
              <a:pPr/>
              <a:t>1/16/15 07:44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F80CF8-BAD3-446A-AE16-F4D822C06873}" type="slidenum">
              <a:rPr lang="en-US"/>
              <a:pPr/>
              <a:t>5</a:t>
            </a:fld>
            <a:endParaRPr 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 to decide among 3 or more courses of </a:t>
            </a:r>
            <a:r>
              <a:rPr lang="en-US" dirty="0" err="1" smtClean="0"/>
              <a:t>action.Syntax</a:t>
            </a:r>
            <a:r>
              <a:rPr lang="en-US" dirty="0" smtClean="0"/>
              <a:t>:</a:t>
            </a:r>
          </a:p>
          <a:p>
            <a:r>
              <a:rPr lang="en-US" dirty="0" smtClean="0"/>
              <a:t>If condition Then</a:t>
            </a:r>
          </a:p>
          <a:p>
            <a:r>
              <a:rPr lang="en-US" dirty="0" smtClean="0"/>
              <a:t>   statements</a:t>
            </a:r>
          </a:p>
          <a:p>
            <a:r>
              <a:rPr lang="en-US" dirty="0" err="1" smtClean="0"/>
              <a:t>ElseIf</a:t>
            </a:r>
            <a:r>
              <a:rPr lang="en-US" dirty="0" smtClean="0"/>
              <a:t> condition Then</a:t>
            </a:r>
          </a:p>
          <a:p>
            <a:r>
              <a:rPr lang="en-US" dirty="0" smtClean="0"/>
              <a:t>   statements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   Statements</a:t>
            </a:r>
          </a:p>
          <a:p>
            <a:r>
              <a:rPr lang="en-US" dirty="0" smtClean="0"/>
              <a:t>End If.</a:t>
            </a:r>
          </a:p>
          <a:p>
            <a:endParaRPr lang="en-US" dirty="0" smtClean="0"/>
          </a:p>
          <a:p>
            <a:r>
              <a:rPr lang="en-US" dirty="0" smtClean="0"/>
              <a:t>There can</a:t>
            </a:r>
            <a:r>
              <a:rPr lang="en-US" baseline="0" dirty="0" smtClean="0"/>
              <a:t> be multiple </a:t>
            </a:r>
            <a:r>
              <a:rPr lang="en-US" baseline="0" dirty="0" err="1" smtClean="0"/>
              <a:t>ElseIf</a:t>
            </a:r>
            <a:r>
              <a:rPr lang="en-US" baseline="0" dirty="0" smtClean="0"/>
              <a:t> clauses, and the last Else is optional</a:t>
            </a:r>
          </a:p>
          <a:p>
            <a:r>
              <a:rPr lang="en-US" baseline="0" dirty="0" smtClean="0"/>
              <a:t>GPS: Decision structures with many branches can become difficult to understand so brief inline comments help</a:t>
            </a:r>
          </a:p>
          <a:p>
            <a:r>
              <a:rPr lang="en-US" baseline="0" dirty="0" smtClean="0"/>
              <a:t>Write </a:t>
            </a:r>
            <a:r>
              <a:rPr lang="en-US" baseline="0" dirty="0" err="1" smtClean="0"/>
              <a:t>TestGrade</a:t>
            </a:r>
            <a:r>
              <a:rPr lang="en-US" baseline="0" dirty="0" smtClean="0"/>
              <a:t> and keep modifying it: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Private Sub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btnCheckGrade_Click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(sender As Object, e As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System.EventArgs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Handles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btnCheckGrade.Click</a:t>
            </a:r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grade As Integer</a:t>
            </a: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grade = Val(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Me.txtTestScore.Text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If grade &gt;= 70 Then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Me.lblComment.Text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"Great Job"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End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C3DBF86-377D-41A3-9D52-19F2CC58C4D6}" type="datetime8">
              <a:rPr lang="en-US"/>
              <a:pPr/>
              <a:t>1/16/15 07:44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A419D2-0163-4218-B187-14DC87EDB209}" type="slidenum">
              <a:rPr lang="en-US"/>
              <a:pPr/>
              <a:t>6</a:t>
            </a:fld>
            <a:endParaRPr 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endParaRPr lang="en-US" dirty="0" smtClean="0"/>
          </a:p>
          <a:p>
            <a:r>
              <a:rPr lang="en-US" dirty="0" smtClean="0"/>
              <a:t>Select</a:t>
            </a:r>
            <a:r>
              <a:rPr lang="en-US" baseline="0" dirty="0" smtClean="0"/>
              <a:t> expression</a:t>
            </a:r>
          </a:p>
          <a:p>
            <a:r>
              <a:rPr lang="en-US" baseline="0" dirty="0" smtClean="0"/>
              <a:t>   Case </a:t>
            </a:r>
            <a:r>
              <a:rPr lang="en-US" i="1" baseline="0" dirty="0" smtClean="0"/>
              <a:t>value</a:t>
            </a:r>
          </a:p>
          <a:p>
            <a:r>
              <a:rPr lang="en-US" i="1" baseline="0" dirty="0" smtClean="0"/>
              <a:t>       statements</a:t>
            </a:r>
          </a:p>
          <a:p>
            <a:r>
              <a:rPr lang="en-US" baseline="0" dirty="0" smtClean="0"/>
              <a:t>   …</a:t>
            </a:r>
          </a:p>
          <a:p>
            <a:r>
              <a:rPr lang="en-US" baseline="0" dirty="0" smtClean="0"/>
              <a:t>   Case Else</a:t>
            </a:r>
          </a:p>
          <a:p>
            <a:r>
              <a:rPr lang="en-US" baseline="0" dirty="0" smtClean="0"/>
              <a:t>      </a:t>
            </a:r>
            <a:r>
              <a:rPr lang="en-US" i="1" baseline="0" dirty="0" smtClean="0"/>
              <a:t>statements</a:t>
            </a:r>
          </a:p>
          <a:p>
            <a:r>
              <a:rPr lang="en-US" baseline="0" dirty="0" smtClean="0"/>
              <a:t>End Select</a:t>
            </a:r>
          </a:p>
          <a:p>
            <a:endParaRPr lang="en-US" dirty="0" smtClean="0"/>
          </a:p>
          <a:p>
            <a:r>
              <a:rPr lang="en-US" dirty="0" smtClean="0"/>
              <a:t>The expression must evaluate to a built-in data type.</a:t>
            </a:r>
          </a:p>
          <a:p>
            <a:r>
              <a:rPr lang="en-US" dirty="0" smtClean="0"/>
              <a:t>Else clause is optional.</a:t>
            </a:r>
          </a:p>
          <a:p>
            <a:r>
              <a:rPr lang="en-US" dirty="0" smtClean="0"/>
              <a:t>Value type should match the expression type and can be: a single value, a list separated by commas or a range separated by the keyword” To”</a:t>
            </a:r>
          </a:p>
          <a:p>
            <a:endParaRPr lang="en-US" dirty="0" smtClean="0"/>
          </a:p>
          <a:p>
            <a:r>
              <a:rPr lang="en-US" dirty="0" smtClean="0"/>
              <a:t>Another Example:</a:t>
            </a:r>
          </a:p>
          <a:p>
            <a:endParaRPr lang="en-US" dirty="0" smtClean="0"/>
          </a:p>
          <a:p>
            <a:r>
              <a:rPr lang="en-US" dirty="0" smtClean="0"/>
              <a:t>Select</a:t>
            </a:r>
            <a:r>
              <a:rPr lang="en-US" baseline="0" dirty="0" smtClean="0"/>
              <a:t> Case score</a:t>
            </a:r>
          </a:p>
          <a:p>
            <a:r>
              <a:rPr lang="en-US" baseline="0" dirty="0" smtClean="0"/>
              <a:t>   Case 0, 10</a:t>
            </a:r>
          </a:p>
          <a:p>
            <a:r>
              <a:rPr lang="en-US" baseline="0" dirty="0" smtClean="0"/>
              <a:t>      </a:t>
            </a:r>
            <a:r>
              <a:rPr lang="en-US" baseline="0" dirty="0" err="1" smtClean="0"/>
              <a:t>Me.lblMessage.Text</a:t>
            </a:r>
            <a:r>
              <a:rPr lang="en-US" baseline="0" dirty="0" smtClean="0"/>
              <a:t> = “Nice try”             ‘score is 0 or 10</a:t>
            </a:r>
          </a:p>
          <a:p>
            <a:r>
              <a:rPr lang="en-US" baseline="0" dirty="0" smtClean="0"/>
              <a:t>   Case 20 To 23</a:t>
            </a:r>
          </a:p>
          <a:p>
            <a:r>
              <a:rPr lang="en-US" baseline="0" dirty="0" smtClean="0"/>
              <a:t>      </a:t>
            </a:r>
            <a:r>
              <a:rPr lang="en-US" baseline="0" dirty="0" err="1" smtClean="0"/>
              <a:t>Me.lblMessage.Text</a:t>
            </a:r>
            <a:r>
              <a:rPr lang="en-US" baseline="0" dirty="0" smtClean="0"/>
              <a:t> = “Great!”               ‘score is 20, 21, 22 or 23</a:t>
            </a:r>
          </a:p>
          <a:p>
            <a:r>
              <a:rPr lang="en-US" baseline="0" dirty="0" smtClean="0"/>
              <a:t>   Case Else</a:t>
            </a:r>
          </a:p>
          <a:p>
            <a:r>
              <a:rPr lang="en-US" baseline="0" dirty="0" smtClean="0"/>
              <a:t>      </a:t>
            </a:r>
            <a:r>
              <a:rPr lang="en-US" baseline="0" dirty="0" err="1" smtClean="0"/>
              <a:t>Me.lblMessage.Text</a:t>
            </a:r>
            <a:r>
              <a:rPr lang="en-US" baseline="0" dirty="0" smtClean="0"/>
              <a:t> = “Invalid score.”    ‘score not, 0, 10, 20</a:t>
            </a:r>
          </a:p>
          <a:p>
            <a:r>
              <a:rPr lang="en-US" baseline="0" dirty="0" smtClean="0"/>
              <a:t>End Select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05F3E4-C46F-436A-8736-3FBDE1A2E0E8}" type="datetime8">
              <a:rPr lang="en-US"/>
              <a:pPr/>
              <a:t>1/16/15 07:44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FCEDE-A168-402F-9759-64A613AA77C2}" type="slidenum">
              <a:rPr lang="en-US"/>
              <a:pPr/>
              <a:t>7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Compares</a:t>
            </a:r>
            <a:r>
              <a:rPr lang="en-US" baseline="0" dirty="0" smtClean="0"/>
              <a:t> the result of an expression to a range of values when a relational operator is part of the value.</a:t>
            </a:r>
          </a:p>
          <a:p>
            <a:r>
              <a:rPr lang="en-US" baseline="0" dirty="0" smtClean="0"/>
              <a:t>Write </a:t>
            </a:r>
            <a:r>
              <a:rPr lang="en-US" baseline="0" dirty="0" err="1" smtClean="0"/>
              <a:t>TestGrade</a:t>
            </a:r>
            <a:r>
              <a:rPr lang="en-US" baseline="0" dirty="0" smtClean="0"/>
              <a:t> using case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41F4DAB-7378-48E1-9375-EFD44000EA79}" type="datetime8">
              <a:rPr lang="en-US"/>
              <a:pPr/>
              <a:t>1/16/15 07:44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FE54E8-1AD2-44BD-9545-E2B702A8DEBC}" type="slidenum">
              <a:rPr lang="en-US"/>
              <a:pPr/>
              <a:t>8</a:t>
            </a:fld>
            <a:endParaRPr lang="en-US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() requires a numeric value and returns the integer part of that number without rounding.</a:t>
            </a:r>
          </a:p>
          <a:p>
            <a:r>
              <a:rPr lang="en-US" dirty="0" smtClean="0"/>
              <a:t>Fix() works</a:t>
            </a:r>
            <a:r>
              <a:rPr lang="en-US" baseline="0" dirty="0" smtClean="0"/>
              <a:t> the same as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() for positive numbers. </a:t>
            </a:r>
          </a:p>
          <a:p>
            <a:r>
              <a:rPr lang="en-US" baseline="0" dirty="0" smtClean="0"/>
              <a:t>-  For negative numbers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() returns the first negative integer less than or equal to its argument.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(-5.4)-&gt;6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Fix() returns the first negative integer that is greater than or equal to its argument                      Fix(-5.4)-&gt;5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Randomize() uses a value based on the computer’s clock as a seed for the random generator.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The seed is a starting value for calculating the sequence of pseudorandom numbers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Write </a:t>
            </a:r>
            <a:r>
              <a:rPr lang="en-US" baseline="0" dirty="0" err="1" smtClean="0"/>
              <a:t>RandomNumbers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C47D5F7-0857-4625-AC60-E69B1AF082DF}" type="datetime8">
              <a:rPr lang="en-US"/>
              <a:pPr/>
              <a:t>1/16/15 07:44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90FC32-0710-4C16-B449-CCB259C439AB}" type="slidenum">
              <a:rPr lang="en-US"/>
              <a:pPr/>
              <a:t>9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Pseudo code is a mix of English and program code without syntax rules to follow.</a:t>
            </a:r>
          </a:p>
          <a:p>
            <a:r>
              <a:rPr lang="en-US" i="0" dirty="0" smtClean="0"/>
              <a:t>It helps reducing logic errors.</a:t>
            </a:r>
            <a:endParaRPr lang="en-US" i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821FEC25-2282-4951-A077-420894949C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0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9D2013D-5544-4B9D-B244-727AB803DF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6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45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200A175-8D38-4E2A-8DE0-E0FB083E7B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9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403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400675" y="6324600"/>
            <a:ext cx="300355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4063" y="6342063"/>
            <a:ext cx="2133600" cy="3079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219B659-2634-408C-8076-B709C238EC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2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FFB7E86-5892-4BE1-BD07-C7065A0602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9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0422D85-D320-4A7C-81E4-E973099A00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1B3CD341-07B9-40AA-935F-86F77A112D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9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8A289AD-EB9F-4821-B795-7E06DCCC15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0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F847383-5B24-4803-9697-04BCB0ABD0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8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6B356D6-A24F-45FF-AF1D-C2D9681CAA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5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39112F74-67C5-4317-8538-CE867264A5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6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2E957E8-8591-40BC-A954-F9BD784DF2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1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2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403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192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00675" y="6324600"/>
            <a:ext cx="30035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1" i="1">
                <a:latin typeface="+mn-lt"/>
              </a:defRPr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25194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063" y="6342063"/>
            <a:ext cx="21336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 i="1">
                <a:latin typeface="+mn-lt"/>
              </a:defRPr>
            </a:lvl1pPr>
          </a:lstStyle>
          <a:p>
            <a:r>
              <a:rPr lang="en-US"/>
              <a:t>Slide </a:t>
            </a:r>
            <a:fld id="{39903B5D-599C-4A9A-823C-2F7D1BE792F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1947" name="Text Box 43"/>
          <p:cNvSpPr txBox="1">
            <a:spLocks noChangeArrowheads="1"/>
          </p:cNvSpPr>
          <p:nvPr userDrawn="1"/>
        </p:nvSpPr>
        <p:spPr bwMode="auto">
          <a:xfrm>
            <a:off x="730250" y="2062163"/>
            <a:ext cx="7732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1948" name="Text Box 44"/>
          <p:cNvSpPr txBox="1">
            <a:spLocks noChangeArrowheads="1"/>
          </p:cNvSpPr>
          <p:nvPr userDrawn="1"/>
        </p:nvSpPr>
        <p:spPr bwMode="auto">
          <a:xfrm>
            <a:off x="706438" y="2085975"/>
            <a:ext cx="774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ctr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SzPct val="80000"/>
        <a:defRPr kumimoji="1" sz="3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–"/>
        <a:defRPr kumimoji="1" sz="2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207BE94-E8D8-46E4-AFBB-653B89CA28CC}" type="slidenum">
              <a:rPr lang="en-US"/>
              <a:pPr/>
              <a:t>1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91150"/>
          </a:xfrm>
        </p:spPr>
        <p:txBody>
          <a:bodyPr/>
          <a:lstStyle/>
          <a:p>
            <a:r>
              <a:rPr lang="en-US" sz="2000"/>
              <a:t>Chapter 4</a:t>
            </a:r>
            <a:br>
              <a:rPr lang="en-US" sz="2000"/>
            </a:br>
            <a:r>
              <a:rPr lang="en-US"/>
              <a:t>The If…Then Statement</a:t>
            </a:r>
          </a:p>
        </p:txBody>
      </p:sp>
      <p:sp>
        <p:nvSpPr>
          <p:cNvPr id="446475" name="Text Box 11"/>
          <p:cNvSpPr txBox="1">
            <a:spLocks noChangeArrowheads="1"/>
          </p:cNvSpPr>
          <p:nvPr/>
        </p:nvSpPr>
        <p:spPr bwMode="auto">
          <a:xfrm>
            <a:off x="785813" y="1630363"/>
            <a:ext cx="7621587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Conditional control structure, also called a decision structure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Executes a set of statements when a condition is true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The condition is a Boolean expression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For example, the statement</a:t>
            </a:r>
            <a:br>
              <a:rPr lang="en-US">
                <a:latin typeface="Tahoma" pitchFamily="34" charset="0"/>
              </a:rPr>
            </a:br>
            <a:r>
              <a:rPr lang="en-US">
                <a:latin typeface="Tahoma" pitchFamily="34" charset="0"/>
              </a:rPr>
              <a:t>	</a:t>
            </a:r>
            <a:r>
              <a:rPr lang="en-US">
                <a:latin typeface="Courier New" pitchFamily="49" charset="0"/>
              </a:rPr>
              <a:t>If x = 5 Then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y = 20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End If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Tahoma" pitchFamily="34" charset="0"/>
              </a:rPr>
              <a:t>assigns the value 20 to </a:t>
            </a:r>
            <a:r>
              <a:rPr lang="en-US">
                <a:latin typeface="Courier New" pitchFamily="49" charset="0"/>
              </a:rPr>
              <a:t>y</a:t>
            </a:r>
            <a:r>
              <a:rPr lang="en-US">
                <a:latin typeface="Tahoma" pitchFamily="34" charset="0"/>
              </a:rPr>
              <a:t> only if </a:t>
            </a:r>
            <a:r>
              <a:rPr lang="en-US">
                <a:latin typeface="Courier New" pitchFamily="49" charset="0"/>
              </a:rPr>
              <a:t>x</a:t>
            </a:r>
            <a:r>
              <a:rPr lang="en-US">
                <a:latin typeface="Tahoma" pitchFamily="34" charset="0"/>
              </a:rPr>
              <a:t> is equal to 5.</a:t>
            </a:r>
          </a:p>
          <a:p>
            <a:pPr>
              <a:buFont typeface="Wingdings" pitchFamily="2" charset="2"/>
              <a:buNone/>
            </a:pPr>
            <a:endParaRPr lang="en-US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D5DBDF1E-2B3B-442B-9C6A-7E2CB056CFC3}" type="slidenum">
              <a:rPr lang="en-US"/>
              <a:pPr/>
              <a:t>10</a:t>
            </a:fld>
            <a:endParaRPr lang="en-US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4</a:t>
            </a:r>
            <a:br>
              <a:rPr lang="en-US" sz="2000"/>
            </a:br>
            <a:r>
              <a:rPr lang="en-US"/>
              <a:t>Static Variables</a:t>
            </a: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706438" y="1784350"/>
            <a:ext cx="7621587" cy="378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Declared with the keyword </a:t>
            </a:r>
            <a:r>
              <a:rPr lang="en-US" dirty="0" smtClean="0">
                <a:latin typeface="Courier New" pitchFamily="49" charset="0"/>
              </a:rPr>
              <a:t>Static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</a:rPr>
              <a:t>instead of Dim.</a:t>
            </a:r>
            <a:endParaRPr lang="en-US" dirty="0">
              <a:latin typeface="Tahoma" pitchFamily="34" charset="0"/>
            </a:endParaRP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Have a lifetime the duration of the program's running time.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Used to extend the lifetime of local variables in a procedure.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Should be explicitly initialized when declared.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 better choice than a global variable because the scope of the variable can be limited.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7AEDAF2-D1A6-4118-9B27-B435A26C7202}" type="slidenum">
              <a:rPr lang="en-US"/>
              <a:pPr/>
              <a:t>11</a:t>
            </a:fld>
            <a:endParaRPr 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4</a:t>
            </a:r>
            <a:br>
              <a:rPr lang="en-US" sz="2000"/>
            </a:br>
            <a:r>
              <a:rPr lang="en-US"/>
              <a:t>Compound Boolean Expressions</a:t>
            </a:r>
          </a:p>
        </p:txBody>
      </p:sp>
      <p:sp>
        <p:nvSpPr>
          <p:cNvPr id="701443" name="Text Box 3"/>
          <p:cNvSpPr txBox="1">
            <a:spLocks noChangeArrowheads="1"/>
          </p:cNvSpPr>
          <p:nvPr/>
        </p:nvSpPr>
        <p:spPr bwMode="auto">
          <a:xfrm>
            <a:off x="754063" y="1854200"/>
            <a:ext cx="762158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More than one Boolean expression in a single condition.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Formed using the </a:t>
            </a:r>
            <a:r>
              <a:rPr lang="en-US" dirty="0">
                <a:latin typeface="Courier New" pitchFamily="49" charset="0"/>
              </a:rPr>
              <a:t>And</a:t>
            </a:r>
            <a:r>
              <a:rPr lang="en-US" dirty="0">
                <a:latin typeface="Tahoma" pitchFamily="34" charset="0"/>
              </a:rPr>
              <a:t>, </a:t>
            </a:r>
            <a:r>
              <a:rPr lang="en-US" dirty="0">
                <a:latin typeface="Courier New" pitchFamily="49" charset="0"/>
              </a:rPr>
              <a:t>Or</a:t>
            </a:r>
            <a:r>
              <a:rPr lang="en-US" dirty="0">
                <a:latin typeface="Tahoma" pitchFamily="34" charset="0"/>
              </a:rPr>
              <a:t>, or </a:t>
            </a:r>
            <a:r>
              <a:rPr lang="en-US" dirty="0">
                <a:latin typeface="Courier New" pitchFamily="49" charset="0"/>
              </a:rPr>
              <a:t>Not</a:t>
            </a:r>
            <a:r>
              <a:rPr lang="en-US" dirty="0">
                <a:latin typeface="Tahoma" pitchFamily="34" charset="0"/>
              </a:rPr>
              <a:t> operators</a:t>
            </a:r>
            <a:r>
              <a:rPr lang="en-US" dirty="0" smtClean="0">
                <a:latin typeface="Tahoma" pitchFamily="34" charset="0"/>
              </a:rPr>
              <a:t>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</a:rPr>
              <a:t>Order of operations: </a:t>
            </a:r>
            <a:r>
              <a:rPr lang="en-US" dirty="0" smtClean="0">
                <a:latin typeface="Courier New" pitchFamily="49" charset="0"/>
              </a:rPr>
              <a:t>Not </a:t>
            </a:r>
            <a:r>
              <a:rPr lang="en-US" dirty="0" smtClean="0">
                <a:latin typeface="+mn-lt"/>
              </a:rPr>
              <a:t>evaluated first</a:t>
            </a:r>
            <a:r>
              <a:rPr lang="en-US" dirty="0" smtClean="0">
                <a:latin typeface="Courier New" pitchFamily="49" charset="0"/>
              </a:rPr>
              <a:t>, And </a:t>
            </a:r>
            <a:r>
              <a:rPr lang="en-US" dirty="0" smtClean="0">
                <a:latin typeface="+mn-lt"/>
              </a:rPr>
              <a:t>second</a:t>
            </a:r>
            <a:r>
              <a:rPr lang="en-US" dirty="0" smtClean="0">
                <a:latin typeface="Courier New" pitchFamily="49" charset="0"/>
              </a:rPr>
              <a:t>, Or </a:t>
            </a:r>
            <a:r>
              <a:rPr lang="en-US" dirty="0" smtClean="0">
                <a:latin typeface="+mn-lt"/>
              </a:rPr>
              <a:t>last.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1E3B7C0-5E19-4ACB-B0E1-71413FA68A6F}" type="slidenum">
              <a:rPr lang="en-US"/>
              <a:pPr/>
              <a:t>12</a:t>
            </a:fld>
            <a:endParaRPr lang="en-US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4</a:t>
            </a:r>
            <a:br>
              <a:rPr lang="en-US" sz="2000"/>
            </a:br>
            <a:r>
              <a:rPr lang="en-US"/>
              <a:t>And Truth Table</a:t>
            </a:r>
          </a:p>
        </p:txBody>
      </p:sp>
      <p:graphicFrame>
        <p:nvGraphicFramePr>
          <p:cNvPr id="644137" name="Group 41"/>
          <p:cNvGraphicFramePr>
            <a:graphicFrameLocks noGrp="1"/>
          </p:cNvGraphicFramePr>
          <p:nvPr>
            <p:ph idx="1"/>
          </p:nvPr>
        </p:nvGraphicFramePr>
        <p:xfrm>
          <a:off x="774700" y="1600200"/>
          <a:ext cx="7639050" cy="3906840"/>
        </p:xfrm>
        <a:graphic>
          <a:graphicData uri="http://schemas.openxmlformats.org/drawingml/2006/table">
            <a:tbl>
              <a:tblPr/>
              <a:tblGrid>
                <a:gridCol w="2546350"/>
                <a:gridCol w="2546350"/>
                <a:gridCol w="2546350"/>
              </a:tblGrid>
              <a:tr h="652463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Exp1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Exp2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EA056EA-B69A-463F-BDD8-018FA729BA50}" type="slidenum">
              <a:rPr lang="en-US"/>
              <a:pPr/>
              <a:t>13</a:t>
            </a:fld>
            <a:endParaRPr lang="en-US"/>
          </a:p>
        </p:txBody>
      </p:sp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4</a:t>
            </a:r>
            <a:br>
              <a:rPr lang="en-US" sz="2000"/>
            </a:br>
            <a:r>
              <a:rPr lang="en-US"/>
              <a:t>Or Truth Table</a:t>
            </a:r>
          </a:p>
        </p:txBody>
      </p:sp>
      <p:graphicFrame>
        <p:nvGraphicFramePr>
          <p:cNvPr id="693251" name="Group 3"/>
          <p:cNvGraphicFramePr>
            <a:graphicFrameLocks noGrp="1"/>
          </p:cNvGraphicFramePr>
          <p:nvPr>
            <p:ph idx="1"/>
          </p:nvPr>
        </p:nvGraphicFramePr>
        <p:xfrm>
          <a:off x="774700" y="1600200"/>
          <a:ext cx="7639050" cy="3906840"/>
        </p:xfrm>
        <a:graphic>
          <a:graphicData uri="http://schemas.openxmlformats.org/drawingml/2006/table">
            <a:tbl>
              <a:tblPr/>
              <a:tblGrid>
                <a:gridCol w="2546350"/>
                <a:gridCol w="2546350"/>
                <a:gridCol w="2546350"/>
              </a:tblGrid>
              <a:tr h="652463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Exp1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Exp2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5C03F1B-5E1A-4543-B010-2A0E6911C42B}" type="slidenum">
              <a:rPr lang="en-US"/>
              <a:pPr/>
              <a:t>14</a:t>
            </a:fld>
            <a:endParaRPr lang="en-US"/>
          </a:p>
        </p:txBody>
      </p:sp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4</a:t>
            </a:r>
            <a:br>
              <a:rPr lang="en-US" sz="2000"/>
            </a:br>
            <a:r>
              <a:rPr lang="en-US"/>
              <a:t>Not Truth Table</a:t>
            </a:r>
          </a:p>
        </p:txBody>
      </p:sp>
      <p:graphicFrame>
        <p:nvGraphicFramePr>
          <p:cNvPr id="695329" name="Group 33"/>
          <p:cNvGraphicFramePr>
            <a:graphicFrameLocks noGrp="1"/>
          </p:cNvGraphicFramePr>
          <p:nvPr>
            <p:ph idx="1"/>
          </p:nvPr>
        </p:nvGraphicFramePr>
        <p:xfrm>
          <a:off x="2174875" y="2044700"/>
          <a:ext cx="5092700" cy="2605089"/>
        </p:xfrm>
        <a:graphic>
          <a:graphicData uri="http://schemas.openxmlformats.org/drawingml/2006/table">
            <a:tbl>
              <a:tblPr/>
              <a:tblGrid>
                <a:gridCol w="2625725"/>
                <a:gridCol w="2466975"/>
              </a:tblGrid>
              <a:tr h="65246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Exp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46BEE08-35AD-4376-9F26-60CB9AFFABCA}" type="slidenum">
              <a:rPr lang="en-US"/>
              <a:pPr/>
              <a:t>15</a:t>
            </a:fld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4</a:t>
            </a:r>
            <a:br>
              <a:rPr lang="en-US" sz="2000"/>
            </a:br>
            <a:r>
              <a:rPr lang="en-US"/>
              <a:t>The MessageBox Class</a:t>
            </a:r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754063" y="1854200"/>
            <a:ext cx="762158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 predefined dialog box that displays a message to the user.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Includes the Show() method for displaying the dialog box. For example:</a:t>
            </a:r>
          </a:p>
          <a:p>
            <a:pPr lvl="1">
              <a:spcAft>
                <a:spcPct val="50000"/>
              </a:spcAft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MessageBox.Show(</a:t>
            </a:r>
            <a:r>
              <a:rPr lang="en-US" i="1">
                <a:latin typeface="Courier New" pitchFamily="49" charset="0"/>
              </a:rPr>
              <a:t>message</a:t>
            </a:r>
            <a:r>
              <a:rPr lang="en-US"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9C1C532-4993-4B78-AD7C-297EB696B987}" type="slidenum">
              <a:rPr lang="en-US"/>
              <a:pPr/>
              <a:t>16</a:t>
            </a:fld>
            <a:endParaRPr 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4</a:t>
            </a:r>
            <a:br>
              <a:rPr lang="en-US" sz="2000"/>
            </a:br>
            <a:r>
              <a:rPr lang="en-US"/>
              <a:t>Counter Variables</a:t>
            </a:r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741363" y="1565275"/>
            <a:ext cx="762158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 variable that is incremented by a constant value.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Used for counting guesses, the numbers of values entered, the number of times a button was clicked, and so on.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The value of a counter is updated in a statement similar to:</a:t>
            </a:r>
          </a:p>
          <a:p>
            <a:pPr lvl="1">
              <a:spcAft>
                <a:spcPct val="50000"/>
              </a:spcAft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counter = counter </a:t>
            </a:r>
            <a:r>
              <a:rPr lang="en-US" dirty="0" smtClean="0">
                <a:latin typeface="Courier New" pitchFamily="49" charset="0"/>
              </a:rPr>
              <a:t>+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CONSTANT</a:t>
            </a:r>
            <a:endParaRPr lang="en-US" dirty="0">
              <a:latin typeface="Courier New" pitchFamily="49" charset="0"/>
            </a:endParaRP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Should be initialized when declared and updated by an unchanging amount.</a:t>
            </a:r>
          </a:p>
          <a:p>
            <a:pPr lvl="1">
              <a:spcAft>
                <a:spcPct val="50000"/>
              </a:spcAft>
              <a:buFont typeface="Wingdings" pitchFamily="2" charset="2"/>
              <a:buNone/>
            </a:pPr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D0A7E3E-E72B-4027-8B5F-63B10210D6F5}" type="slidenum">
              <a:rPr lang="en-US"/>
              <a:pPr/>
              <a:t>17</a:t>
            </a:fld>
            <a:endParaRPr lang="en-US"/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4</a:t>
            </a:r>
            <a:br>
              <a:rPr lang="en-US" sz="2000"/>
            </a:br>
            <a:r>
              <a:rPr lang="en-US"/>
              <a:t>Assignment Operators</a:t>
            </a:r>
          </a:p>
        </p:txBody>
      </p:sp>
      <p:sp>
        <p:nvSpPr>
          <p:cNvPr id="711683" name="Text Box 3"/>
          <p:cNvSpPr txBox="1">
            <a:spLocks noChangeArrowheads="1"/>
          </p:cNvSpPr>
          <p:nvPr/>
        </p:nvSpPr>
        <p:spPr bwMode="auto">
          <a:xfrm>
            <a:off x="1009650" y="2084388"/>
            <a:ext cx="7391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Tahoma" pitchFamily="34" charset="0"/>
              </a:rPr>
              <a:t>Operator</a:t>
            </a:r>
            <a:r>
              <a:rPr lang="en-US">
                <a:latin typeface="Tahoma" pitchFamily="34" charset="0"/>
              </a:rPr>
              <a:t>	</a:t>
            </a:r>
            <a:r>
              <a:rPr lang="en-US" b="1">
                <a:latin typeface="Tahoma" pitchFamily="34" charset="0"/>
              </a:rPr>
              <a:t>Operation</a:t>
            </a:r>
          </a:p>
          <a:p>
            <a:r>
              <a:rPr lang="en-US">
                <a:latin typeface="Courier New" pitchFamily="49" charset="0"/>
              </a:rPr>
              <a:t>	+=	</a:t>
            </a:r>
            <a:r>
              <a:rPr lang="en-US">
                <a:latin typeface="Tahoma" pitchFamily="34" charset="0"/>
              </a:rPr>
              <a:t>	addition and then assignment</a:t>
            </a:r>
          </a:p>
          <a:p>
            <a:r>
              <a:rPr lang="en-US">
                <a:latin typeface="Courier New" pitchFamily="49" charset="0"/>
              </a:rPr>
              <a:t>	-=	</a:t>
            </a:r>
            <a:r>
              <a:rPr lang="en-US">
                <a:latin typeface="Tahoma" pitchFamily="34" charset="0"/>
              </a:rPr>
              <a:t>	subtraction and then assignment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2504A6F7-34E9-4D23-BA10-CAB1DF19ECFB}" type="slidenum">
              <a:rPr lang="en-US"/>
              <a:pPr/>
              <a:t>18</a:t>
            </a:fld>
            <a:endParaRPr lang="en-US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4</a:t>
            </a:r>
            <a:br>
              <a:rPr lang="en-US" sz="2000"/>
            </a:br>
            <a:r>
              <a:rPr lang="en-US"/>
              <a:t>The CheckBox Control</a:t>
            </a:r>
          </a:p>
        </p:txBody>
      </p:sp>
      <p:sp>
        <p:nvSpPr>
          <p:cNvPr id="709635" name="Text Box 3"/>
          <p:cNvSpPr txBox="1">
            <a:spLocks noChangeArrowheads="1"/>
          </p:cNvSpPr>
          <p:nvPr/>
        </p:nvSpPr>
        <p:spPr bwMode="auto">
          <a:xfrm>
            <a:off x="828675" y="2190750"/>
            <a:ext cx="7551738" cy="378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/>
              <a:t>Check </a:t>
            </a:r>
            <a:r>
              <a:rPr lang="en-US" dirty="0" smtClean="0"/>
              <a:t>boxes allow the user to select options.. Unlike Radio buttons, more than one can be selected.</a:t>
            </a:r>
            <a:endParaRPr lang="en-US" b="1" dirty="0" smtClean="0">
              <a:latin typeface="Tahoma" pitchFamily="34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 smtClean="0">
                <a:latin typeface="Tahoma" pitchFamily="34" charset="0"/>
              </a:rPr>
              <a:t>(</a:t>
            </a:r>
            <a:r>
              <a:rPr lang="en-US" b="1" dirty="0">
                <a:latin typeface="Tahoma" pitchFamily="34" charset="0"/>
              </a:rPr>
              <a:t>Name)</a:t>
            </a:r>
            <a:r>
              <a:rPr lang="en-US" dirty="0">
                <a:latin typeface="Tahoma" pitchFamily="34" charset="0"/>
              </a:rPr>
              <a:t> should begin with </a:t>
            </a:r>
            <a:r>
              <a:rPr lang="en-US" dirty="0" err="1">
                <a:latin typeface="Courier New" pitchFamily="49" charset="0"/>
              </a:rPr>
              <a:t>chk</a:t>
            </a:r>
            <a:r>
              <a:rPr lang="en-US" dirty="0">
                <a:latin typeface="Tahoma" pitchFamily="34" charset="0"/>
              </a:rPr>
              <a:t>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>
                <a:latin typeface="Tahoma" pitchFamily="34" charset="0"/>
              </a:rPr>
              <a:t>Text</a:t>
            </a:r>
            <a:r>
              <a:rPr lang="en-US" dirty="0">
                <a:latin typeface="Tahoma" pitchFamily="34" charset="0"/>
              </a:rPr>
              <a:t> is the text displayed next to the box.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>
                <a:latin typeface="Tahoma" pitchFamily="34" charset="0"/>
              </a:rPr>
              <a:t>Checked</a:t>
            </a:r>
            <a:r>
              <a:rPr lang="en-US" dirty="0">
                <a:latin typeface="Tahoma" pitchFamily="34" charset="0"/>
              </a:rPr>
              <a:t> is set to True if the box should be displayed as checked</a:t>
            </a:r>
            <a:r>
              <a:rPr lang="en-US" dirty="0" smtClean="0">
                <a:latin typeface="Tahoma" pitchFamily="34" charset="0"/>
              </a:rPr>
              <a:t>.</a:t>
            </a:r>
            <a:r>
              <a:rPr lang="en-US" dirty="0">
                <a:latin typeface="Tahoma" pitchFamily="34" charset="0"/>
              </a:rPr>
              <a:t>	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latin typeface="Tahoma" pitchFamily="34" charset="0"/>
              </a:rPr>
              <a:t>	An </a:t>
            </a:r>
            <a:r>
              <a:rPr lang="en-US" dirty="0">
                <a:latin typeface="Courier New" pitchFamily="49" charset="0"/>
              </a:rPr>
              <a:t>If…Then</a:t>
            </a:r>
            <a:r>
              <a:rPr lang="en-US" dirty="0">
                <a:latin typeface="Tahoma" pitchFamily="34" charset="0"/>
              </a:rPr>
              <a:t> statement is often used to determine if a check box is checked or cleared.</a:t>
            </a:r>
          </a:p>
        </p:txBody>
      </p:sp>
      <p:pic>
        <p:nvPicPr>
          <p:cNvPr id="7096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593972"/>
            <a:ext cx="3022745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C385EE7-2A38-4C1C-AEA3-705B09ABEE23}" type="slidenum">
              <a:rPr lang="en-US"/>
              <a:pPr/>
              <a:t>19</a:t>
            </a:fld>
            <a:endParaRPr lang="en-US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Chapter 4</a:t>
            </a:r>
            <a:br>
              <a:rPr lang="en-US" sz="2000" dirty="0"/>
            </a:br>
            <a:r>
              <a:rPr lang="en-US" dirty="0" smtClean="0"/>
              <a:t>Implicit Line Continuation</a:t>
            </a:r>
            <a:endParaRPr lang="en-US" dirty="0"/>
          </a:p>
        </p:txBody>
      </p:sp>
      <p:sp>
        <p:nvSpPr>
          <p:cNvPr id="713731" name="Text Box 3"/>
          <p:cNvSpPr txBox="1">
            <a:spLocks noChangeArrowheads="1"/>
          </p:cNvSpPr>
          <p:nvPr/>
        </p:nvSpPr>
        <p:spPr bwMode="auto">
          <a:xfrm>
            <a:off x="281354" y="1589088"/>
            <a:ext cx="849923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/>
            <a:r>
              <a:rPr lang="en-CA" i="1" dirty="0"/>
              <a:t>A statement typically fits on one line, but can be continued onto </a:t>
            </a:r>
            <a:r>
              <a:rPr lang="en-CA" i="1" dirty="0" smtClean="0"/>
              <a:t>the next </a:t>
            </a:r>
            <a:r>
              <a:rPr lang="en-CA" i="1" dirty="0"/>
              <a:t>line using a line-continuation </a:t>
            </a:r>
            <a:r>
              <a:rPr lang="en-CA" i="1" dirty="0" smtClean="0"/>
              <a:t>sequence:</a:t>
            </a:r>
          </a:p>
          <a:p>
            <a:pPr marL="1136650" lvl="3"/>
            <a:r>
              <a:rPr lang="en-CA" sz="1800" dirty="0" smtClean="0"/>
              <a:t>If </a:t>
            </a:r>
            <a:r>
              <a:rPr lang="en-CA" sz="1800" dirty="0"/>
              <a:t>Not (</a:t>
            </a:r>
            <a:r>
              <a:rPr lang="en-CA" sz="1800" dirty="0" err="1"/>
              <a:t>Me.chkBed.Checked</a:t>
            </a:r>
            <a:r>
              <a:rPr lang="en-CA" sz="1800" dirty="0"/>
              <a:t> And </a:t>
            </a:r>
            <a:r>
              <a:rPr lang="en-CA" sz="1800" dirty="0" err="1"/>
              <a:t>Me.chkLunch.Checked</a:t>
            </a:r>
            <a:r>
              <a:rPr lang="en-CA" sz="1800" dirty="0"/>
              <a:t> _</a:t>
            </a:r>
          </a:p>
          <a:p>
            <a:pPr marL="1136650" lvl="3"/>
            <a:r>
              <a:rPr lang="en-CA" sz="1800" dirty="0"/>
              <a:t>And </a:t>
            </a:r>
            <a:r>
              <a:rPr lang="en-CA" sz="1800" dirty="0" err="1"/>
              <a:t>Me.chkHomework.Checked</a:t>
            </a:r>
            <a:r>
              <a:rPr lang="en-CA" sz="1800" dirty="0"/>
              <a:t> And </a:t>
            </a:r>
            <a:r>
              <a:rPr lang="en-CA" sz="1800" dirty="0" err="1"/>
              <a:t>Me.chkTeeth.Checked</a:t>
            </a:r>
            <a:r>
              <a:rPr lang="en-CA" sz="1800" dirty="0"/>
              <a:t>) Then</a:t>
            </a:r>
          </a:p>
          <a:p>
            <a:pPr marL="1136650" lvl="3"/>
            <a:r>
              <a:rPr lang="en-US" sz="1800" dirty="0"/>
              <a:t>...</a:t>
            </a:r>
          </a:p>
          <a:p>
            <a:pPr marL="0" indent="0"/>
            <a:r>
              <a:rPr lang="en-CA" i="1" dirty="0"/>
              <a:t>In many cases, you can continue a statement on the next consecutive </a:t>
            </a:r>
            <a:r>
              <a:rPr lang="en-CA" i="1" dirty="0" smtClean="0"/>
              <a:t>line without </a:t>
            </a:r>
            <a:r>
              <a:rPr lang="en-CA" i="1" dirty="0"/>
              <a:t>using the underscore character </a:t>
            </a:r>
            <a:r>
              <a:rPr lang="en-CA" i="1" dirty="0" smtClean="0"/>
              <a:t>(_):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after </a:t>
            </a:r>
            <a:r>
              <a:rPr lang="en-US" dirty="0"/>
              <a:t>a comma (,)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dirty="0" smtClean="0"/>
              <a:t>after </a:t>
            </a:r>
            <a:r>
              <a:rPr lang="en-CA" dirty="0"/>
              <a:t>an open parenthesis (() or before a closing parenthesis ())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dirty="0" smtClean="0"/>
              <a:t>after </a:t>
            </a:r>
            <a:r>
              <a:rPr lang="en-CA" dirty="0"/>
              <a:t>an open curly brace ({) or before a closing curly brace (})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after </a:t>
            </a:r>
            <a:r>
              <a:rPr lang="en-US" dirty="0"/>
              <a:t>assignment operators (=, &amp;=, :=, +=, -=, *=, /=, \=, ^=)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dirty="0" smtClean="0"/>
              <a:t>after </a:t>
            </a:r>
            <a:r>
              <a:rPr lang="en-CA" dirty="0"/>
              <a:t>binary operators (+, -, /, *, Mod, &lt;&gt;, &lt;, &gt;, &lt;=, &gt;=, And, Or)</a:t>
            </a:r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E0BDD8E-64EE-4BDC-929D-32011AA0E522}" type="slidenum">
              <a:rPr lang="en-US"/>
              <a:pPr/>
              <a:t>2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4</a:t>
            </a:r>
            <a:br>
              <a:rPr lang="en-US" sz="2000"/>
            </a:br>
            <a:r>
              <a:rPr lang="en-US"/>
              <a:t>Relational Operators</a:t>
            </a:r>
          </a:p>
        </p:txBody>
      </p:sp>
      <p:sp>
        <p:nvSpPr>
          <p:cNvPr id="448518" name="Text Box 6"/>
          <p:cNvSpPr txBox="1">
            <a:spLocks noChangeArrowheads="1"/>
          </p:cNvSpPr>
          <p:nvPr/>
        </p:nvSpPr>
        <p:spPr bwMode="auto">
          <a:xfrm>
            <a:off x="2155825" y="2117725"/>
            <a:ext cx="525303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Tahoma" pitchFamily="34" charset="0"/>
              </a:rPr>
              <a:t>Operator</a:t>
            </a:r>
            <a:r>
              <a:rPr lang="en-US">
                <a:latin typeface="Tahoma" pitchFamily="34" charset="0"/>
              </a:rPr>
              <a:t>	</a:t>
            </a:r>
            <a:r>
              <a:rPr lang="en-US" b="1">
                <a:latin typeface="Tahoma" pitchFamily="34" charset="0"/>
              </a:rPr>
              <a:t>Meaning</a:t>
            </a:r>
          </a:p>
          <a:p>
            <a:r>
              <a:rPr lang="en-US">
                <a:latin typeface="Courier New" pitchFamily="49" charset="0"/>
              </a:rPr>
              <a:t>=</a:t>
            </a:r>
            <a:r>
              <a:rPr lang="en-US">
                <a:latin typeface="Tahoma" pitchFamily="34" charset="0"/>
              </a:rPr>
              <a:t>		equal to</a:t>
            </a:r>
          </a:p>
          <a:p>
            <a:r>
              <a:rPr lang="en-US">
                <a:latin typeface="Courier New" pitchFamily="49" charset="0"/>
              </a:rPr>
              <a:t>&lt;	</a:t>
            </a:r>
            <a:r>
              <a:rPr lang="en-US">
                <a:latin typeface="Tahoma" pitchFamily="34" charset="0"/>
              </a:rPr>
              <a:t>	less than</a:t>
            </a:r>
          </a:p>
          <a:p>
            <a:r>
              <a:rPr lang="en-US">
                <a:latin typeface="Courier New" pitchFamily="49" charset="0"/>
              </a:rPr>
              <a:t>&lt;=</a:t>
            </a:r>
            <a:r>
              <a:rPr lang="en-US">
                <a:latin typeface="Tahoma" pitchFamily="34" charset="0"/>
              </a:rPr>
              <a:t>		less than or equal to</a:t>
            </a:r>
          </a:p>
          <a:p>
            <a:r>
              <a:rPr lang="en-US">
                <a:latin typeface="Courier New" pitchFamily="49" charset="0"/>
              </a:rPr>
              <a:t>&gt;</a:t>
            </a:r>
            <a:r>
              <a:rPr lang="en-US">
                <a:latin typeface="Tahoma" pitchFamily="34" charset="0"/>
              </a:rPr>
              <a:t>		greater than</a:t>
            </a:r>
          </a:p>
          <a:p>
            <a:r>
              <a:rPr lang="en-US">
                <a:latin typeface="Courier New" pitchFamily="49" charset="0"/>
              </a:rPr>
              <a:t>&gt;=</a:t>
            </a:r>
            <a:r>
              <a:rPr lang="en-US">
                <a:latin typeface="Tahoma" pitchFamily="34" charset="0"/>
              </a:rPr>
              <a:t>		greater than or equal to</a:t>
            </a:r>
          </a:p>
          <a:p>
            <a:r>
              <a:rPr lang="en-US">
                <a:latin typeface="Courier New" pitchFamily="49" charset="0"/>
              </a:rPr>
              <a:t>&lt;&gt;</a:t>
            </a:r>
            <a:r>
              <a:rPr lang="en-US">
                <a:latin typeface="Tahoma" pitchFamily="34" charset="0"/>
              </a:rPr>
              <a:t>		not equal to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C333E06-FF87-4A05-BC78-17FAE0C07C4D}" type="slidenum">
              <a:rPr lang="en-US"/>
              <a:pPr/>
              <a:t>3</a:t>
            </a:fld>
            <a:endParaRPr lang="en-US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91150"/>
          </a:xfrm>
        </p:spPr>
        <p:txBody>
          <a:bodyPr/>
          <a:lstStyle/>
          <a:p>
            <a:r>
              <a:rPr lang="en-US" sz="2000"/>
              <a:t>Chapter 4</a:t>
            </a:r>
            <a:br>
              <a:rPr lang="en-US" sz="2000"/>
            </a:br>
            <a:r>
              <a:rPr lang="en-US"/>
              <a:t>The If…Then…Else Statement</a:t>
            </a:r>
          </a:p>
        </p:txBody>
      </p:sp>
      <p:sp>
        <p:nvSpPr>
          <p:cNvPr id="684035" name="Text Box 3"/>
          <p:cNvSpPr txBox="1">
            <a:spLocks noChangeArrowheads="1"/>
          </p:cNvSpPr>
          <p:nvPr/>
        </p:nvSpPr>
        <p:spPr bwMode="auto">
          <a:xfrm>
            <a:off x="785813" y="1758950"/>
            <a:ext cx="7621587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	Contains an </a:t>
            </a:r>
            <a:r>
              <a:rPr lang="en-US">
                <a:latin typeface="Courier New" pitchFamily="49" charset="0"/>
              </a:rPr>
              <a:t>Else</a:t>
            </a:r>
            <a:r>
              <a:rPr lang="en-US">
                <a:latin typeface="Tahoma" pitchFamily="34" charset="0"/>
              </a:rPr>
              <a:t> clause that is executed when the </a:t>
            </a:r>
            <a:r>
              <a:rPr lang="en-US">
                <a:latin typeface="Courier New" pitchFamily="49" charset="0"/>
              </a:rPr>
              <a:t>If</a:t>
            </a:r>
            <a:r>
              <a:rPr lang="en-US">
                <a:latin typeface="Tahoma" pitchFamily="34" charset="0"/>
              </a:rPr>
              <a:t> condition evaluates to false. For example, the statement</a:t>
            </a:r>
            <a:br>
              <a:rPr lang="en-US">
                <a:latin typeface="Tahoma" pitchFamily="34" charset="0"/>
              </a:rPr>
            </a:br>
            <a:r>
              <a:rPr lang="en-US">
                <a:latin typeface="Tahoma" pitchFamily="34" charset="0"/>
              </a:rPr>
              <a:t>	</a:t>
            </a:r>
            <a:r>
              <a:rPr lang="en-US">
                <a:latin typeface="Courier New" pitchFamily="49" charset="0"/>
              </a:rPr>
              <a:t>If x = 5 Then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y = 20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Else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y = 10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End If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Tahoma" pitchFamily="34" charset="0"/>
              </a:rPr>
              <a:t>assigns the value 20 to </a:t>
            </a:r>
            <a:r>
              <a:rPr lang="en-US">
                <a:latin typeface="Courier New" pitchFamily="49" charset="0"/>
              </a:rPr>
              <a:t>y</a:t>
            </a:r>
            <a:r>
              <a:rPr lang="en-US">
                <a:latin typeface="Tahoma" pitchFamily="34" charset="0"/>
              </a:rPr>
              <a:t> if </a:t>
            </a:r>
            <a:r>
              <a:rPr lang="en-US">
                <a:latin typeface="Courier New" pitchFamily="49" charset="0"/>
              </a:rPr>
              <a:t>x</a:t>
            </a:r>
            <a:r>
              <a:rPr lang="en-US">
                <a:latin typeface="Tahoma" pitchFamily="34" charset="0"/>
              </a:rPr>
              <a:t> is equal to 5 or the value 10 if </a:t>
            </a:r>
            <a:r>
              <a:rPr lang="en-US">
                <a:latin typeface="Courier New" pitchFamily="49" charset="0"/>
              </a:rPr>
              <a:t>x</a:t>
            </a:r>
            <a:r>
              <a:rPr lang="en-US">
                <a:latin typeface="Tahoma" pitchFamily="34" charset="0"/>
              </a:rPr>
              <a:t> is not equal to 5.</a:t>
            </a:r>
          </a:p>
          <a:p>
            <a:pPr>
              <a:buFont typeface="Wingdings" pitchFamily="2" charset="2"/>
              <a:buNone/>
            </a:pPr>
            <a:endParaRPr lang="en-US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3CC0399-5A70-4FF2-B4B5-2CA913E1E0CE}" type="slidenum">
              <a:rPr lang="en-US"/>
              <a:pPr/>
              <a:t>4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82663"/>
          </a:xfrm>
        </p:spPr>
        <p:txBody>
          <a:bodyPr/>
          <a:lstStyle/>
          <a:p>
            <a:r>
              <a:rPr lang="en-US" sz="2000"/>
              <a:t>Chapter 4</a:t>
            </a:r>
            <a:br>
              <a:rPr lang="en-US" sz="2000"/>
            </a:br>
            <a:r>
              <a:rPr lang="en-US"/>
              <a:t>Nested If…Then…Else Statements</a:t>
            </a:r>
          </a:p>
        </p:txBody>
      </p:sp>
      <p:sp>
        <p:nvSpPr>
          <p:cNvPr id="686083" name="Text Box 3"/>
          <p:cNvSpPr txBox="1">
            <a:spLocks noChangeArrowheads="1"/>
          </p:cNvSpPr>
          <p:nvPr/>
        </p:nvSpPr>
        <p:spPr bwMode="auto">
          <a:xfrm>
            <a:off x="809625" y="1441450"/>
            <a:ext cx="7621588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2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Should be indented to make the logic clear.</a:t>
            </a:r>
          </a:p>
          <a:p>
            <a:pPr>
              <a:spcAft>
                <a:spcPct val="2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Nested statement executed only when the branch it is in is executed. For example, the statement</a:t>
            </a:r>
            <a:br>
              <a:rPr lang="en-US">
                <a:latin typeface="Tahoma" pitchFamily="34" charset="0"/>
              </a:rPr>
            </a:br>
            <a:r>
              <a:rPr lang="en-US">
                <a:latin typeface="Tahoma" pitchFamily="34" charset="0"/>
              </a:rPr>
              <a:t>	</a:t>
            </a:r>
            <a:r>
              <a:rPr lang="en-US" sz="2000">
                <a:latin typeface="Courier New" pitchFamily="49" charset="0"/>
              </a:rPr>
              <a:t>If x = 5 Then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	y = 20</a:t>
            </a:r>
          </a:p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		Else 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	If x &gt; 5 Then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		y = 10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	Else 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		y = 0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	End If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End If</a:t>
            </a:r>
            <a:br>
              <a:rPr lang="en-US" sz="2000">
                <a:latin typeface="Courier New" pitchFamily="49" charset="0"/>
              </a:rPr>
            </a:br>
            <a:r>
              <a:rPr lang="en-US">
                <a:latin typeface="Tahoma" pitchFamily="34" charset="0"/>
              </a:rPr>
              <a:t>evaluates the nested </a:t>
            </a:r>
            <a:r>
              <a:rPr lang="en-US">
                <a:latin typeface="Courier New" pitchFamily="49" charset="0"/>
              </a:rPr>
              <a:t>If…Then…Else</a:t>
            </a:r>
            <a:r>
              <a:rPr lang="en-US">
                <a:latin typeface="Tahoma" pitchFamily="34" charset="0"/>
              </a:rPr>
              <a:t> only when </a:t>
            </a:r>
            <a:r>
              <a:rPr lang="en-US">
                <a:latin typeface="Courier New" pitchFamily="49" charset="0"/>
              </a:rPr>
              <a:t>x</a:t>
            </a:r>
            <a:r>
              <a:rPr lang="en-US">
                <a:latin typeface="Tahoma" pitchFamily="34" charset="0"/>
              </a:rPr>
              <a:t> is </a:t>
            </a:r>
            <a:r>
              <a:rPr lang="en-US" i="1">
                <a:latin typeface="Tahoma" pitchFamily="34" charset="0"/>
              </a:rPr>
              <a:t>not</a:t>
            </a:r>
            <a:r>
              <a:rPr lang="en-US">
                <a:latin typeface="Tahoma" pitchFamily="34" charset="0"/>
              </a:rPr>
              <a:t> equal to 5.</a:t>
            </a:r>
          </a:p>
          <a:p>
            <a:pPr>
              <a:buFont typeface="Wingdings" pitchFamily="2" charset="2"/>
              <a:buNone/>
            </a:pPr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86DCB1D-9AF5-4D53-AAA9-D3469D7107C1}" type="slidenum">
              <a:rPr lang="en-US"/>
              <a:pPr/>
              <a:t>5</a:t>
            </a:fld>
            <a:endParaRPr lang="en-US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82663"/>
          </a:xfrm>
        </p:spPr>
        <p:txBody>
          <a:bodyPr/>
          <a:lstStyle/>
          <a:p>
            <a:r>
              <a:rPr lang="en-US" sz="2000"/>
              <a:t>Chapter 4</a:t>
            </a:r>
            <a:br>
              <a:rPr lang="en-US" sz="2000"/>
            </a:br>
            <a:r>
              <a:rPr lang="en-US"/>
              <a:t>The If…Then…ElseIf Statement</a:t>
            </a:r>
          </a:p>
        </p:txBody>
      </p:sp>
      <p:sp>
        <p:nvSpPr>
          <p:cNvPr id="688131" name="Text Box 3"/>
          <p:cNvSpPr txBox="1">
            <a:spLocks noChangeArrowheads="1"/>
          </p:cNvSpPr>
          <p:nvPr/>
        </p:nvSpPr>
        <p:spPr bwMode="auto">
          <a:xfrm>
            <a:off x="809625" y="1441450"/>
            <a:ext cx="7621588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Used to decide among three or more actions.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Conditions must be properly ordered for the statement to evaluate as expected. For example, the statement</a:t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Tahoma" pitchFamily="34" charset="0"/>
              </a:rPr>
              <a:t>	</a:t>
            </a:r>
            <a:r>
              <a:rPr lang="en-US" sz="2000" dirty="0">
                <a:latin typeface="Courier New" pitchFamily="49" charset="0"/>
              </a:rPr>
              <a:t>If x &lt; 5 Then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	y = 20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ElseIf</a:t>
            </a:r>
            <a:r>
              <a:rPr lang="en-US" sz="2000" dirty="0">
                <a:latin typeface="Courier New" pitchFamily="49" charset="0"/>
              </a:rPr>
              <a:t> x &lt; 10 Then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	y = 40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ElseIf</a:t>
            </a:r>
            <a:r>
              <a:rPr lang="en-US" sz="2000" dirty="0">
                <a:latin typeface="Courier New" pitchFamily="49" charset="0"/>
              </a:rPr>
              <a:t> x &lt; 15 Then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	y = 80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End If </a:t>
            </a:r>
            <a:br>
              <a:rPr lang="en-US" sz="2000" dirty="0">
                <a:latin typeface="Courier New" pitchFamily="49" charset="0"/>
              </a:rPr>
            </a:br>
            <a:r>
              <a:rPr lang="en-US" dirty="0">
                <a:latin typeface="Tahoma" pitchFamily="34" charset="0"/>
              </a:rPr>
              <a:t>would give very different results if the conditions were ordered differently.</a:t>
            </a:r>
          </a:p>
          <a:p>
            <a:pPr>
              <a:buFont typeface="Wingdings" pitchFamily="2" charset="2"/>
              <a:buNone/>
            </a:pPr>
            <a:endParaRPr lang="en-US" dirty="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2F18EE8-EECD-425A-8271-9407FAE957DB}" type="slidenum">
              <a:rPr lang="en-US"/>
              <a:pPr/>
              <a:t>6</a:t>
            </a:fld>
            <a:endParaRPr lang="en-US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82663"/>
          </a:xfrm>
        </p:spPr>
        <p:txBody>
          <a:bodyPr/>
          <a:lstStyle/>
          <a:p>
            <a:r>
              <a:rPr lang="en-US" sz="2000"/>
              <a:t>Chapter 4</a:t>
            </a:r>
            <a:br>
              <a:rPr lang="en-US" sz="2000"/>
            </a:br>
            <a:r>
              <a:rPr lang="en-US"/>
              <a:t>The Select…Case Statement</a:t>
            </a:r>
          </a:p>
        </p:txBody>
      </p:sp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809625" y="1441450"/>
            <a:ext cx="7621588" cy="530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The result of an expression determines which statements to execute.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The </a:t>
            </a:r>
            <a:r>
              <a:rPr lang="en-US">
                <a:latin typeface="Courier New" pitchFamily="49" charset="0"/>
              </a:rPr>
              <a:t>Case Else</a:t>
            </a:r>
            <a:r>
              <a:rPr lang="en-US">
                <a:latin typeface="Tahoma" pitchFamily="34" charset="0"/>
              </a:rPr>
              <a:t> code is optional and is executed when none of the previous cases are met:</a:t>
            </a:r>
            <a:br>
              <a:rPr lang="en-US">
                <a:latin typeface="Tahoma" pitchFamily="34" charset="0"/>
              </a:rPr>
            </a:br>
            <a:r>
              <a:rPr lang="en-US" sz="2000">
                <a:latin typeface="Courier New" pitchFamily="49" charset="0"/>
              </a:rPr>
              <a:t>Select Case numLegs 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Case 2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	Me.lblMessage.Text = "human"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Case 4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	 Me.lblMessage.Text = "beast"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Case 8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	 Me.lblMessage.Text = "insect"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Case Else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	 Me.lblMessage.Text = "???"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End Select</a:t>
            </a:r>
            <a:endParaRPr lang="en-US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0BD65A7-64E1-4826-A0A6-823F7983A91C}" type="slidenum">
              <a:rPr lang="en-US"/>
              <a:pPr/>
              <a:t>7</a:t>
            </a:fld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82663"/>
          </a:xfrm>
        </p:spPr>
        <p:txBody>
          <a:bodyPr/>
          <a:lstStyle/>
          <a:p>
            <a:r>
              <a:rPr lang="en-US" sz="2000"/>
              <a:t>Chapter 4</a:t>
            </a:r>
            <a:br>
              <a:rPr lang="en-US" sz="2000"/>
            </a:br>
            <a:r>
              <a:rPr lang="en-US"/>
              <a:t>The Select…Case Is Statement</a:t>
            </a:r>
          </a:p>
        </p:txBody>
      </p:sp>
      <p:sp>
        <p:nvSpPr>
          <p:cNvPr id="699395" name="Text Box 3"/>
          <p:cNvSpPr txBox="1">
            <a:spLocks noChangeArrowheads="1"/>
          </p:cNvSpPr>
          <p:nvPr/>
        </p:nvSpPr>
        <p:spPr bwMode="auto">
          <a:xfrm>
            <a:off x="809625" y="1441450"/>
            <a:ext cx="7621588" cy="432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Compares the result of an expression to a range of values to determine which statements to execute. For example:</a:t>
            </a:r>
          </a:p>
          <a:p>
            <a:pPr>
              <a:spcAft>
                <a:spcPct val="50000"/>
              </a:spcAft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	Select Case score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Case Is &lt; 10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	Me.lblMessage.Text = "Nice try."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Case Is &lt; 25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	 Me.lblMessage.Text = "Good."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Case Is &gt;= 25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	 Me.lblMessage.Text = "Great!"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End Select</a:t>
            </a:r>
            <a:endParaRPr lang="en-US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E26F9B31-6AFA-46A3-A578-C251AA921182}" type="slidenum">
              <a:rPr lang="en-US"/>
              <a:pPr/>
              <a:t>8</a:t>
            </a:fld>
            <a:endParaRPr lang="en-US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4</a:t>
            </a:r>
            <a:br>
              <a:rPr lang="en-US" sz="2000"/>
            </a:br>
            <a:r>
              <a:rPr lang="en-US"/>
              <a:t>The Rnd() Function</a:t>
            </a:r>
          </a:p>
        </p:txBody>
      </p:sp>
      <p:sp>
        <p:nvSpPr>
          <p:cNvPr id="656387" name="Text Box 3"/>
          <p:cNvSpPr txBox="1">
            <a:spLocks noChangeArrowheads="1"/>
          </p:cNvSpPr>
          <p:nvPr/>
        </p:nvSpPr>
        <p:spPr bwMode="auto">
          <a:xfrm>
            <a:off x="788988" y="1581150"/>
            <a:ext cx="7621587" cy="600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Uses a formula to generate a sequence of numbers that are each greater than 0 and less than 1 and then returns one number from the sequence.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 random integer in a range is generated by using the formula:</a:t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Tahoma" pitchFamily="34" charset="0"/>
              </a:rPr>
              <a:t>	 </a:t>
            </a:r>
            <a:r>
              <a:rPr lang="en-US" dirty="0" err="1" smtClean="0">
                <a:latin typeface="Tahoma" pitchFamily="34" charset="0"/>
              </a:rPr>
              <a:t>Int</a:t>
            </a:r>
            <a:r>
              <a:rPr lang="en-US" dirty="0" smtClean="0">
                <a:latin typeface="Tahoma" pitchFamily="34" charset="0"/>
              </a:rPr>
              <a:t>(</a:t>
            </a:r>
            <a:r>
              <a:rPr lang="en-US" dirty="0" err="1">
                <a:latin typeface="Tahoma" pitchFamily="34" charset="0"/>
              </a:rPr>
              <a:t>highNum</a:t>
            </a:r>
            <a:r>
              <a:rPr lang="en-US" dirty="0">
                <a:latin typeface="Tahoma" pitchFamily="34" charset="0"/>
              </a:rPr>
              <a:t> – </a:t>
            </a:r>
            <a:r>
              <a:rPr lang="en-US" dirty="0" err="1">
                <a:latin typeface="Tahoma" pitchFamily="34" charset="0"/>
              </a:rPr>
              <a:t>lowNum</a:t>
            </a:r>
            <a:r>
              <a:rPr lang="en-US" dirty="0">
                <a:latin typeface="Tahoma" pitchFamily="34" charset="0"/>
              </a:rPr>
              <a:t> + 1)  * </a:t>
            </a:r>
            <a:r>
              <a:rPr lang="en-US" dirty="0" err="1">
                <a:latin typeface="Tahoma" pitchFamily="34" charset="0"/>
              </a:rPr>
              <a:t>Rnd</a:t>
            </a:r>
            <a:r>
              <a:rPr lang="en-US" dirty="0">
                <a:latin typeface="Tahoma" pitchFamily="34" charset="0"/>
              </a:rPr>
              <a:t>() + </a:t>
            </a:r>
            <a:r>
              <a:rPr lang="en-US" dirty="0" err="1" smtClean="0">
                <a:latin typeface="Tahoma" pitchFamily="34" charset="0"/>
              </a:rPr>
              <a:t>lowNum</a:t>
            </a:r>
            <a:r>
              <a:rPr lang="en-US" smtClean="0">
                <a:latin typeface="Tahoma" pitchFamily="34" charset="0"/>
              </a:rPr>
              <a:t>)</a:t>
            </a:r>
            <a:endParaRPr lang="en-US" dirty="0">
              <a:latin typeface="Tahoma" pitchFamily="34" charset="0"/>
            </a:endParaRP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Random integers are produced by using the </a:t>
            </a:r>
            <a:r>
              <a:rPr lang="en-US" dirty="0" err="1">
                <a:latin typeface="Tahoma" pitchFamily="34" charset="0"/>
              </a:rPr>
              <a:t>Int</a:t>
            </a:r>
            <a:r>
              <a:rPr lang="en-US" dirty="0">
                <a:latin typeface="Tahoma" pitchFamily="34" charset="0"/>
              </a:rPr>
              <a:t>() function along with the </a:t>
            </a:r>
            <a:r>
              <a:rPr lang="en-US" dirty="0" err="1">
                <a:latin typeface="Tahoma" pitchFamily="34" charset="0"/>
              </a:rPr>
              <a:t>Rnd</a:t>
            </a:r>
            <a:r>
              <a:rPr lang="en-US" dirty="0">
                <a:latin typeface="Tahoma" pitchFamily="34" charset="0"/>
              </a:rPr>
              <a:t>() function:</a:t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Tahoma" pitchFamily="34" charset="0"/>
              </a:rPr>
              <a:t>	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(21 * </a:t>
            </a:r>
            <a:r>
              <a:rPr lang="en-US" dirty="0" err="1">
                <a:latin typeface="Courier New" pitchFamily="49" charset="0"/>
              </a:rPr>
              <a:t>Rnd</a:t>
            </a:r>
            <a:r>
              <a:rPr lang="en-US" dirty="0">
                <a:latin typeface="Courier New" pitchFamily="49" charset="0"/>
              </a:rPr>
              <a:t>() + 10)		'10 to 30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The Randomize() statement initializes the random number generator.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F124B39-AE6F-4B69-A0B8-A71A315CD0F4}" type="slidenum">
              <a:rPr lang="en-US"/>
              <a:pPr/>
              <a:t>9</a:t>
            </a:fld>
            <a:endParaRPr lang="en-US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4</a:t>
            </a:r>
            <a:br>
              <a:rPr lang="en-US" sz="2000"/>
            </a:br>
            <a:r>
              <a:rPr lang="en-US"/>
              <a:t>Algorithms</a:t>
            </a:r>
          </a:p>
        </p:txBody>
      </p:sp>
      <p:sp>
        <p:nvSpPr>
          <p:cNvPr id="452618" name="Text Box 10"/>
          <p:cNvSpPr txBox="1">
            <a:spLocks noChangeArrowheads="1"/>
          </p:cNvSpPr>
          <p:nvPr/>
        </p:nvSpPr>
        <p:spPr bwMode="auto">
          <a:xfrm>
            <a:off x="754063" y="1746250"/>
            <a:ext cx="7621587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 set of steps that outline how to solve a problem.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Can be implemented in plain English or in a mix of English and program code called </a:t>
            </a:r>
            <a:r>
              <a:rPr lang="en-US" dirty="0" err="1">
                <a:latin typeface="Tahoma" pitchFamily="34" charset="0"/>
              </a:rPr>
              <a:t>pseudocode</a:t>
            </a:r>
            <a:r>
              <a:rPr lang="en-US" dirty="0" smtClean="0">
                <a:latin typeface="Tahoma" pitchFamily="34" charset="0"/>
              </a:rPr>
              <a:t>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</a:rPr>
              <a:t>Flowcharts are </a:t>
            </a:r>
            <a:r>
              <a:rPr lang="en-US" smtClean="0">
                <a:latin typeface="Tahoma" pitchFamily="34" charset="0"/>
              </a:rPr>
              <a:t>another option</a:t>
            </a:r>
            <a:endParaRPr lang="en-US">
              <a:latin typeface="Tahoma" pitchFamily="34" charset="0"/>
            </a:endParaRP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Algorithms allow a programmer to think through a program before actually typing code, which may reduce errors in logic.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VP Slides">
  <a:themeElements>
    <a:clrScheme name="">
      <a:dk1>
        <a:srgbClr val="000000"/>
      </a:dk1>
      <a:lt1>
        <a:srgbClr val="FFFFFF"/>
      </a:lt1>
      <a:dk2>
        <a:srgbClr val="0066CC"/>
      </a:dk2>
      <a:lt2>
        <a:srgbClr val="FFFFFF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FFFFFF"/>
      </a:folHlink>
    </a:clrScheme>
    <a:fontScheme name="LVP 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VP Slides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VP Slides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VP Slides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C:\LVP PROJECTS\O2KTG-1\Slides\LVP Slides.pot</Template>
  <TotalTime>3763</TotalTime>
  <Words>1810</Words>
  <Application>Microsoft Macintosh PowerPoint</Application>
  <PresentationFormat>On-screen Show (4:3)</PresentationFormat>
  <Paragraphs>295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LVP Slides</vt:lpstr>
      <vt:lpstr>Chapter 4 The If…Then Statement</vt:lpstr>
      <vt:lpstr>Chapter 4 Relational Operators</vt:lpstr>
      <vt:lpstr>Chapter 4 The If…Then…Else Statement</vt:lpstr>
      <vt:lpstr>Chapter 4 Nested If…Then…Else Statements</vt:lpstr>
      <vt:lpstr>Chapter 4 The If…Then…ElseIf Statement</vt:lpstr>
      <vt:lpstr>Chapter 4 The Select…Case Statement</vt:lpstr>
      <vt:lpstr>Chapter 4 The Select…Case Is Statement</vt:lpstr>
      <vt:lpstr>Chapter 4 The Rnd() Function</vt:lpstr>
      <vt:lpstr>Chapter 4 Algorithms</vt:lpstr>
      <vt:lpstr>Chapter 4 Static Variables</vt:lpstr>
      <vt:lpstr>Chapter 4 Compound Boolean Expressions</vt:lpstr>
      <vt:lpstr>Chapter 4 And Truth Table</vt:lpstr>
      <vt:lpstr>Chapter 4 Or Truth Table</vt:lpstr>
      <vt:lpstr>Chapter 4 Not Truth Table</vt:lpstr>
      <vt:lpstr>Chapter 4 The MessageBox Class</vt:lpstr>
      <vt:lpstr>Chapter 4 Counter Variables</vt:lpstr>
      <vt:lpstr>Chapter 4 Assignment Operators</vt:lpstr>
      <vt:lpstr>Chapter 4 The CheckBox Control</vt:lpstr>
      <vt:lpstr>Chapter 4 Implicit Line Continuation</vt:lpstr>
    </vt:vector>
  </TitlesOfParts>
  <Company>Lawrenceville Press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Programming Using Microsoft Visual Basic 2005</dc:title>
  <dc:creator>Lawrenceville Press</dc:creator>
  <cp:lastModifiedBy>Millburn Boe</cp:lastModifiedBy>
  <cp:revision>203</cp:revision>
  <cp:lastPrinted>1998-10-14T14:23:27Z</cp:lastPrinted>
  <dcterms:created xsi:type="dcterms:W3CDTF">1999-11-24T16:58:21Z</dcterms:created>
  <dcterms:modified xsi:type="dcterms:W3CDTF">2015-01-16T14:05:38Z</dcterms:modified>
</cp:coreProperties>
</file>