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651" r:id="rId1"/>
  </p:sldMasterIdLst>
  <p:notesMasterIdLst>
    <p:notesMasterId r:id="rId19"/>
  </p:notesMasterIdLst>
  <p:handoutMasterIdLst>
    <p:handoutMasterId r:id="rId20"/>
  </p:handoutMasterIdLst>
  <p:sldIdLst>
    <p:sldId id="257" r:id="rId2"/>
    <p:sldId id="259" r:id="rId3"/>
    <p:sldId id="262" r:id="rId4"/>
    <p:sldId id="294" r:id="rId5"/>
    <p:sldId id="284" r:id="rId6"/>
    <p:sldId id="295" r:id="rId7"/>
    <p:sldId id="285" r:id="rId8"/>
    <p:sldId id="286" r:id="rId9"/>
    <p:sldId id="274" r:id="rId10"/>
    <p:sldId id="296" r:id="rId11"/>
    <p:sldId id="297" r:id="rId12"/>
    <p:sldId id="298" r:id="rId13"/>
    <p:sldId id="299" r:id="rId14"/>
    <p:sldId id="301" r:id="rId15"/>
    <p:sldId id="302" r:id="rId16"/>
    <p:sldId id="303" r:id="rId17"/>
    <p:sldId id="304" r:id="rId1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CC"/>
    <a:srgbClr val="FFFF00"/>
    <a:srgbClr val="00CC00"/>
    <a:srgbClr val="0066CC"/>
    <a:srgbClr val="6600FF"/>
    <a:srgbClr val="66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03" autoAdjust="0"/>
    <p:restoredTop sz="62454" autoAdjust="0"/>
  </p:normalViewPr>
  <p:slideViewPr>
    <p:cSldViewPr snapToGrid="0">
      <p:cViewPr varScale="1">
        <p:scale>
          <a:sx n="52" d="100"/>
          <a:sy n="52" d="100"/>
        </p:scale>
        <p:origin x="-22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824"/>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l" defTabSz="915988">
              <a:defRPr sz="1200"/>
            </a:lvl1pPr>
          </a:lstStyle>
          <a:p>
            <a:endParaRPr lang="en-US"/>
          </a:p>
        </p:txBody>
      </p:sp>
      <p:sp>
        <p:nvSpPr>
          <p:cNvPr id="54275" name="Rectangle 3"/>
          <p:cNvSpPr>
            <a:spLocks noGrp="1" noChangeArrowheads="1"/>
          </p:cNvSpPr>
          <p:nvPr>
            <p:ph type="dt" sz="quarter" idx="1"/>
          </p:nvPr>
        </p:nvSpPr>
        <p:spPr bwMode="auto">
          <a:xfrm>
            <a:off x="3976688" y="0"/>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r" defTabSz="915988">
              <a:defRPr sz="1200"/>
            </a:lvl1pPr>
          </a:lstStyle>
          <a:p>
            <a:fld id="{194E7F5B-5B77-4CDC-BAB8-AAA03AD122E4}" type="datetime8">
              <a:rPr lang="en-US"/>
              <a:pPr/>
              <a:t>6/4/15 15:05</a:t>
            </a:fld>
            <a:endParaRPr lang="en-US"/>
          </a:p>
        </p:txBody>
      </p:sp>
      <p:sp>
        <p:nvSpPr>
          <p:cNvPr id="54276" name="Rectangle 4"/>
          <p:cNvSpPr>
            <a:spLocks noGrp="1" noChangeArrowheads="1"/>
          </p:cNvSpPr>
          <p:nvPr>
            <p:ph type="ftr" sz="quarter" idx="2"/>
          </p:nvPr>
        </p:nvSpPr>
        <p:spPr bwMode="auto">
          <a:xfrm>
            <a:off x="0" y="8853488"/>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l" defTabSz="915988">
              <a:defRPr sz="1200"/>
            </a:lvl1pPr>
          </a:lstStyle>
          <a:p>
            <a:endParaRPr lang="en-US"/>
          </a:p>
        </p:txBody>
      </p:sp>
      <p:sp>
        <p:nvSpPr>
          <p:cNvPr id="54277" name="Rectangle 5"/>
          <p:cNvSpPr>
            <a:spLocks noGrp="1" noChangeArrowheads="1"/>
          </p:cNvSpPr>
          <p:nvPr>
            <p:ph type="sldNum" sz="quarter" idx="3"/>
          </p:nvPr>
        </p:nvSpPr>
        <p:spPr bwMode="auto">
          <a:xfrm>
            <a:off x="3976688" y="885348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r" defTabSz="915988">
              <a:defRPr sz="1200"/>
            </a:lvl1pPr>
          </a:lstStyle>
          <a:p>
            <a:fld id="{ED08A52C-A3C8-4879-985B-1BEEF38A0089}" type="slidenum">
              <a:rPr lang="en-US"/>
              <a:pPr/>
              <a:t>‹#›</a:t>
            </a:fld>
            <a:endParaRPr lang="en-US"/>
          </a:p>
        </p:txBody>
      </p:sp>
    </p:spTree>
    <p:extLst>
      <p:ext uri="{BB962C8B-B14F-4D97-AF65-F5344CB8AC3E}">
        <p14:creationId xmlns:p14="http://schemas.microsoft.com/office/powerpoint/2010/main" val="3014049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l" defTabSz="915988">
              <a:defRPr sz="1200"/>
            </a:lvl1pPr>
          </a:lstStyle>
          <a:p>
            <a:endParaRPr lang="en-US"/>
          </a:p>
        </p:txBody>
      </p:sp>
      <p:sp>
        <p:nvSpPr>
          <p:cNvPr id="254979" name="Rectangle 3"/>
          <p:cNvSpPr>
            <a:spLocks noGrp="1" noChangeArrowheads="1"/>
          </p:cNvSpPr>
          <p:nvPr>
            <p:ph type="dt" idx="1"/>
          </p:nvPr>
        </p:nvSpPr>
        <p:spPr bwMode="auto">
          <a:xfrm>
            <a:off x="3976688" y="0"/>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r" defTabSz="915988">
              <a:defRPr sz="1200"/>
            </a:lvl1pPr>
          </a:lstStyle>
          <a:p>
            <a:fld id="{6C9C9204-3469-4846-A132-8F6EA33DE190}" type="datetime8">
              <a:rPr lang="en-US"/>
              <a:pPr/>
              <a:t>6/4/15 15:05</a:t>
            </a:fld>
            <a:endParaRPr lang="en-US"/>
          </a:p>
        </p:txBody>
      </p:sp>
      <p:sp>
        <p:nvSpPr>
          <p:cNvPr id="254980" name="Rectangle 4"/>
          <p:cNvSpPr>
            <a:spLocks noGrp="1" noRot="1" noChangeAspect="1" noChangeArrowheads="1" noTextEdit="1"/>
          </p:cNvSpPr>
          <p:nvPr>
            <p:ph type="sldImg" idx="2"/>
          </p:nvPr>
        </p:nvSpPr>
        <p:spPr bwMode="auto">
          <a:xfrm>
            <a:off x="1139825" y="687388"/>
            <a:ext cx="4679950" cy="35099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4981" name="Rectangle 5"/>
          <p:cNvSpPr>
            <a:spLocks noGrp="1" noChangeArrowheads="1"/>
          </p:cNvSpPr>
          <p:nvPr>
            <p:ph type="body" sz="quarter" idx="3"/>
          </p:nvPr>
        </p:nvSpPr>
        <p:spPr bwMode="auto">
          <a:xfrm>
            <a:off x="917575" y="4425950"/>
            <a:ext cx="512445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4982" name="Rectangle 6"/>
          <p:cNvSpPr>
            <a:spLocks noGrp="1" noChangeArrowheads="1"/>
          </p:cNvSpPr>
          <p:nvPr>
            <p:ph type="ftr" sz="quarter" idx="4"/>
          </p:nvPr>
        </p:nvSpPr>
        <p:spPr bwMode="auto">
          <a:xfrm>
            <a:off x="0" y="8853488"/>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l" defTabSz="915988">
              <a:defRPr sz="1200"/>
            </a:lvl1pPr>
          </a:lstStyle>
          <a:p>
            <a:endParaRPr lang="en-US"/>
          </a:p>
        </p:txBody>
      </p:sp>
      <p:sp>
        <p:nvSpPr>
          <p:cNvPr id="254983" name="Rectangle 7"/>
          <p:cNvSpPr>
            <a:spLocks noGrp="1" noChangeArrowheads="1"/>
          </p:cNvSpPr>
          <p:nvPr>
            <p:ph type="sldNum" sz="quarter" idx="5"/>
          </p:nvPr>
        </p:nvSpPr>
        <p:spPr bwMode="auto">
          <a:xfrm>
            <a:off x="3976688" y="885348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r" defTabSz="915988">
              <a:defRPr sz="1200"/>
            </a:lvl1pPr>
          </a:lstStyle>
          <a:p>
            <a:fld id="{9D85C27D-BF54-4103-AEB9-6FBB25CAFD53}" type="slidenum">
              <a:rPr lang="en-US"/>
              <a:pPr/>
              <a:t>‹#›</a:t>
            </a:fld>
            <a:endParaRPr lang="en-US"/>
          </a:p>
        </p:txBody>
      </p:sp>
    </p:spTree>
    <p:extLst>
      <p:ext uri="{BB962C8B-B14F-4D97-AF65-F5344CB8AC3E}">
        <p14:creationId xmlns:p14="http://schemas.microsoft.com/office/powerpoint/2010/main" val="2178941434"/>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4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92236AE-8C55-4189-8882-C3C967114A30}"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FAB6B308-951D-4D67-91E1-CB95E9AF85B4}" type="slidenum">
              <a:rPr lang="en-US"/>
              <a:pPr/>
              <a:t>1</a:t>
            </a:fld>
            <a:endParaRPr lang="en-US"/>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b="1" dirty="0" smtClean="0">
                <a:solidFill>
                  <a:srgbClr val="0000FF"/>
                </a:solidFill>
              </a:rPr>
              <a:t>Ask</a:t>
            </a:r>
            <a:r>
              <a:rPr lang="en-US" b="1" baseline="0" dirty="0" smtClean="0">
                <a:solidFill>
                  <a:srgbClr val="0000FF"/>
                </a:solidFill>
              </a:rPr>
              <a:t> students what is the value of sum and how many times loop above executes. Bounce question.</a:t>
            </a:r>
          </a:p>
          <a:p>
            <a:r>
              <a:rPr lang="en-US" b="1" baseline="0" dirty="0" smtClean="0">
                <a:solidFill>
                  <a:srgbClr val="0000FF"/>
                </a:solidFill>
              </a:rPr>
              <a:t>After discussing answers write console application.</a:t>
            </a:r>
            <a:endParaRPr lang="en-US" b="1" dirty="0" smtClean="0">
              <a:solidFill>
                <a:srgbClr val="0000FF"/>
              </a:solidFill>
            </a:endParaRPr>
          </a:p>
          <a:p>
            <a:r>
              <a:rPr lang="en-US" dirty="0" smtClean="0"/>
              <a:t>Lopping=iteration</a:t>
            </a:r>
          </a:p>
          <a:p>
            <a:r>
              <a:rPr lang="en-US" dirty="0" smtClean="0"/>
              <a:t>Type I:</a:t>
            </a:r>
          </a:p>
          <a:p>
            <a:r>
              <a:rPr lang="en-US" dirty="0" smtClean="0"/>
              <a:t>Do</a:t>
            </a:r>
          </a:p>
          <a:p>
            <a:r>
              <a:rPr lang="en-US" baseline="0" dirty="0" smtClean="0"/>
              <a:t>   </a:t>
            </a:r>
            <a:r>
              <a:rPr lang="en-US" i="1" dirty="0" smtClean="0">
                <a:solidFill>
                  <a:schemeClr val="bg1">
                    <a:lumMod val="60000"/>
                    <a:lumOff val="40000"/>
                  </a:schemeClr>
                </a:solidFill>
              </a:rPr>
              <a:t>Statements</a:t>
            </a:r>
          </a:p>
          <a:p>
            <a:r>
              <a:rPr lang="en-US" dirty="0" smtClean="0"/>
              <a:t>Loop</a:t>
            </a:r>
            <a:r>
              <a:rPr lang="en-US" baseline="0" dirty="0" smtClean="0"/>
              <a:t> While </a:t>
            </a:r>
            <a:r>
              <a:rPr lang="en-US" i="1" baseline="0" dirty="0" smtClean="0"/>
              <a:t>condition</a:t>
            </a:r>
          </a:p>
          <a:p>
            <a:endParaRPr lang="en-US" baseline="0" dirty="0" smtClean="0"/>
          </a:p>
          <a:p>
            <a:r>
              <a:rPr lang="en-US" baseline="0" dirty="0" smtClean="0"/>
              <a:t>Condition is Boolean. Statements get executed again, and again until </a:t>
            </a:r>
            <a:r>
              <a:rPr lang="en-US" i="1" baseline="0" dirty="0" smtClean="0"/>
              <a:t>condition </a:t>
            </a:r>
            <a:r>
              <a:rPr lang="en-US" baseline="0" dirty="0" smtClean="0"/>
              <a:t>becomes false.</a:t>
            </a:r>
          </a:p>
          <a:p>
            <a:r>
              <a:rPr lang="en-US" baseline="0" dirty="0" smtClean="0"/>
              <a:t>Condition is at the end so Loop executes at least once.</a:t>
            </a:r>
          </a:p>
          <a:p>
            <a:r>
              <a:rPr lang="en-US" sz="1400" kern="1200" dirty="0" smtClean="0">
                <a:solidFill>
                  <a:schemeClr val="tx1"/>
                </a:solidFill>
                <a:latin typeface="Times New Roman" pitchFamily="18" charset="0"/>
                <a:ea typeface="+mn-ea"/>
                <a:cs typeface="+mn-cs"/>
              </a:rPr>
              <a:t>Dim sum As Integer</a:t>
            </a:r>
          </a:p>
          <a:p>
            <a:r>
              <a:rPr lang="en-US" sz="1400" kern="1200" smtClean="0">
                <a:solidFill>
                  <a:schemeClr val="tx1"/>
                </a:solidFill>
                <a:latin typeface="Times New Roman" pitchFamily="18" charset="0"/>
                <a:ea typeface="+mn-ea"/>
                <a:cs typeface="+mn-cs"/>
              </a:rPr>
              <a:t>Dim </a:t>
            </a:r>
            <a:r>
              <a:rPr lang="en-US" sz="1400" kern="1200" dirty="0" smtClean="0">
                <a:solidFill>
                  <a:schemeClr val="tx1"/>
                </a:solidFill>
                <a:latin typeface="Times New Roman" pitchFamily="18" charset="0"/>
                <a:ea typeface="+mn-ea"/>
                <a:cs typeface="+mn-cs"/>
              </a:rPr>
              <a:t>counter As Integer</a:t>
            </a:r>
          </a:p>
          <a:p>
            <a:r>
              <a:rPr lang="en-US" sz="1400" kern="1200" dirty="0" smtClean="0">
                <a:solidFill>
                  <a:schemeClr val="tx1"/>
                </a:solidFill>
                <a:latin typeface="Times New Roman" pitchFamily="18" charset="0"/>
                <a:ea typeface="+mn-ea"/>
                <a:cs typeface="+mn-cs"/>
              </a:rPr>
              <a:t>        Do</a:t>
            </a:r>
          </a:p>
          <a:p>
            <a:r>
              <a:rPr lang="is-IS" sz="1400" kern="1200" dirty="0" smtClean="0">
                <a:solidFill>
                  <a:schemeClr val="tx1"/>
                </a:solidFill>
                <a:latin typeface="Times New Roman" pitchFamily="18" charset="0"/>
                <a:ea typeface="+mn-ea"/>
                <a:cs typeface="+mn-cs"/>
              </a:rPr>
              <a:t>            sum += 2</a:t>
            </a:r>
          </a:p>
          <a:p>
            <a:r>
              <a:rPr lang="en-US" sz="1400" kern="1200" dirty="0" smtClean="0">
                <a:solidFill>
                  <a:schemeClr val="tx1"/>
                </a:solidFill>
                <a:latin typeface="Times New Roman" pitchFamily="18" charset="0"/>
                <a:ea typeface="+mn-ea"/>
                <a:cs typeface="+mn-cs"/>
              </a:rPr>
              <a:t>            counter += 1</a:t>
            </a:r>
          </a:p>
          <a:p>
            <a:r>
              <a:rPr lang="en-US" sz="1400" kern="1200" dirty="0" smtClean="0">
                <a:solidFill>
                  <a:schemeClr val="tx1"/>
                </a:solidFill>
                <a:latin typeface="Times New Roman" pitchFamily="18" charset="0"/>
                <a:ea typeface="+mn-ea"/>
                <a:cs typeface="+mn-cs"/>
              </a:rPr>
              <a:t>        Loop While sum &lt; 10</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(sum)</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(counter)</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Threading.Thread.Sleep</a:t>
            </a:r>
            <a:r>
              <a:rPr lang="en-US" sz="1400" kern="1200" dirty="0" smtClean="0">
                <a:solidFill>
                  <a:schemeClr val="tx1"/>
                </a:solidFill>
                <a:latin typeface="Times New Roman" pitchFamily="18" charset="0"/>
                <a:ea typeface="+mn-ea"/>
                <a:cs typeface="+mn-cs"/>
              </a:rPr>
              <a:t>(3000)</a:t>
            </a:r>
          </a:p>
          <a:p>
            <a:endParaRPr lang="en-US" dirty="0" smtClean="0"/>
          </a:p>
          <a:p>
            <a:r>
              <a:rPr lang="en-US" baseline="0" dirty="0" smtClean="0"/>
              <a:t>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96B13A2-5E07-4697-B0B6-B1C0688E59B3}"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798F47D3-053D-42C8-8FC5-0E1AD69DE5B2}" type="slidenum">
              <a:rPr lang="en-US"/>
              <a:pPr/>
              <a:t>10</a:t>
            </a:fld>
            <a:endParaRPr lang="en-US"/>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 method is a procedure in a class.</a:t>
            </a:r>
          </a:p>
          <a:p>
            <a:endParaRPr lang="en-US" sz="1400" b="1" i="0" kern="1200" dirty="0" smtClean="0">
              <a:solidFill>
                <a:schemeClr val="tx1"/>
              </a:solidFill>
              <a:effectLst/>
              <a:latin typeface="Times New Roman" pitchFamily="18" charset="0"/>
              <a:ea typeface="+mn-ea"/>
              <a:cs typeface="+mn-cs"/>
            </a:endParaRPr>
          </a:p>
          <a:p>
            <a:r>
              <a:rPr lang="en-US" sz="1400" b="1" i="0" kern="1200" dirty="0" err="1" smtClean="0">
                <a:solidFill>
                  <a:schemeClr val="tx1"/>
                </a:solidFill>
                <a:effectLst/>
                <a:latin typeface="Times New Roman" pitchFamily="18" charset="0"/>
                <a:ea typeface="+mn-ea"/>
                <a:cs typeface="+mn-cs"/>
              </a:rPr>
              <a:t>String.Split</a:t>
            </a:r>
            <a:r>
              <a:rPr lang="en-US" sz="1400" b="1" i="0" kern="1200" dirty="0" smtClean="0">
                <a:solidFill>
                  <a:schemeClr val="tx1"/>
                </a:solidFill>
                <a:effectLst/>
                <a:latin typeface="Times New Roman" pitchFamily="18" charset="0"/>
                <a:ea typeface="+mn-ea"/>
                <a:cs typeface="+mn-cs"/>
              </a:rPr>
              <a:t> </a:t>
            </a:r>
            <a:r>
              <a:rPr lang="en-US" sz="1400" b="0" i="0" kern="1200" dirty="0" smtClean="0">
                <a:solidFill>
                  <a:schemeClr val="tx1"/>
                </a:solidFill>
                <a:effectLst/>
                <a:latin typeface="Times New Roman" pitchFamily="18" charset="0"/>
                <a:ea typeface="+mn-ea"/>
                <a:cs typeface="+mn-cs"/>
              </a:rPr>
              <a:t>= another Method (String(), </a:t>
            </a:r>
            <a:r>
              <a:rPr lang="en-US" sz="1400" b="0" i="0" kern="1200" dirty="0" err="1" smtClean="0">
                <a:solidFill>
                  <a:schemeClr val="tx1"/>
                </a:solidFill>
                <a:effectLst/>
                <a:latin typeface="Times New Roman" pitchFamily="18" charset="0"/>
                <a:ea typeface="+mn-ea"/>
                <a:cs typeface="+mn-cs"/>
              </a:rPr>
              <a:t>StringSplitOptions</a:t>
            </a:r>
            <a:r>
              <a:rPr lang="en-US" sz="1400" b="0" i="0" kern="1200" dirty="0" smtClean="0">
                <a:solidFill>
                  <a:schemeClr val="tx1"/>
                </a:solidFill>
                <a:effectLst/>
                <a:latin typeface="Times New Roman" pitchFamily="18" charset="0"/>
                <a:ea typeface="+mn-ea"/>
                <a:cs typeface="+mn-cs"/>
              </a:rPr>
              <a:t>)</a:t>
            </a:r>
          </a:p>
          <a:p>
            <a:r>
              <a:rPr lang="en-US" sz="1400" b="0" i="0" kern="1200" dirty="0" smtClean="0">
                <a:solidFill>
                  <a:schemeClr val="tx1"/>
                </a:solidFill>
                <a:effectLst/>
                <a:latin typeface="Times New Roman" pitchFamily="18" charset="0"/>
                <a:ea typeface="+mn-ea"/>
                <a:cs typeface="+mn-cs"/>
              </a:rPr>
              <a:t>Returns a string array that contains the substrings in this string that are delimited by elements of a specified string array. </a:t>
            </a:r>
          </a:p>
          <a:p>
            <a:r>
              <a:rPr lang="en-US" sz="1400" b="0" i="0" kern="1200" dirty="0" smtClean="0">
                <a:solidFill>
                  <a:schemeClr val="tx1"/>
                </a:solidFill>
                <a:effectLst/>
                <a:latin typeface="Times New Roman" pitchFamily="18" charset="0"/>
                <a:ea typeface="+mn-ea"/>
                <a:cs typeface="+mn-cs"/>
              </a:rPr>
              <a:t>Example: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Times New Roman" pitchFamily="18" charset="0"/>
                <a:ea typeface="+mn-ea"/>
                <a:cs typeface="+mn-cs"/>
              </a:rPr>
              <a:t>Dim words As String() = </a:t>
            </a:r>
            <a:r>
              <a:rPr lang="en-US" sz="1400" kern="1200" dirty="0" err="1" smtClean="0">
                <a:solidFill>
                  <a:schemeClr val="tx1"/>
                </a:solidFill>
                <a:latin typeface="Times New Roman" pitchFamily="18" charset="0"/>
                <a:ea typeface="+mn-ea"/>
                <a:cs typeface="+mn-cs"/>
              </a:rPr>
              <a:t>txtname.Text.Split</a:t>
            </a:r>
            <a:r>
              <a:rPr lang="en-US" sz="1400" kern="1200" dirty="0" smtClean="0">
                <a:solidFill>
                  <a:schemeClr val="tx1"/>
                </a:solidFill>
                <a:latin typeface="Times New Roman" pitchFamily="18" charset="0"/>
                <a:ea typeface="+mn-ea"/>
                <a:cs typeface="+mn-cs"/>
              </a:rPr>
              <a:t>() 'if no argument default is white-space is used to split string</a:t>
            </a:r>
          </a:p>
          <a:p>
            <a:endParaRPr lang="en-US" dirty="0" smtClean="0"/>
          </a:p>
          <a:p>
            <a:r>
              <a:rPr lang="en-US" dirty="0" smtClean="0"/>
              <a:t>Ex:</a:t>
            </a:r>
          </a:p>
          <a:p>
            <a:r>
              <a:rPr lang="en-US" dirty="0" smtClean="0"/>
              <a:t>Dim season As</a:t>
            </a:r>
            <a:r>
              <a:rPr lang="en-US" baseline="0" dirty="0" smtClean="0"/>
              <a:t> String = “</a:t>
            </a:r>
            <a:r>
              <a:rPr lang="en-US" baseline="0" dirty="0" err="1" smtClean="0"/>
              <a:t>SummerTime</a:t>
            </a:r>
            <a:r>
              <a:rPr lang="en-US" baseline="0" dirty="0" smtClean="0"/>
              <a:t>”</a:t>
            </a:r>
          </a:p>
          <a:p>
            <a:r>
              <a:rPr lang="en-US" dirty="0" smtClean="0"/>
              <a:t>Dim </a:t>
            </a:r>
            <a:r>
              <a:rPr lang="en-US" dirty="0" err="1" smtClean="0"/>
              <a:t>newString</a:t>
            </a:r>
            <a:r>
              <a:rPr lang="en-US" dirty="0" smtClean="0"/>
              <a:t> As String</a:t>
            </a:r>
          </a:p>
          <a:p>
            <a:endParaRPr lang="en-US" dirty="0" smtClean="0"/>
          </a:p>
          <a:p>
            <a:r>
              <a:rPr lang="en-US" dirty="0" err="1" smtClean="0"/>
              <a:t>newString</a:t>
            </a:r>
            <a:r>
              <a:rPr lang="en-US" dirty="0" smtClean="0"/>
              <a:t> = </a:t>
            </a:r>
            <a:r>
              <a:rPr lang="en-US" dirty="0" err="1" smtClean="0"/>
              <a:t>season.ToUpper</a:t>
            </a:r>
            <a:r>
              <a:rPr lang="en-US" baseline="0" dirty="0" smtClean="0"/>
              <a:t>                             ‘SUMMERTIME</a:t>
            </a:r>
          </a:p>
          <a:p>
            <a:r>
              <a:rPr lang="en-US" baseline="0" dirty="0" err="1" smtClean="0"/>
              <a:t>newString</a:t>
            </a:r>
            <a:r>
              <a:rPr lang="en-US" baseline="0" dirty="0" smtClean="0"/>
              <a:t> = </a:t>
            </a:r>
            <a:r>
              <a:rPr lang="en-US" baseline="0" dirty="0" err="1" smtClean="0"/>
              <a:t>season.ToLower</a:t>
            </a:r>
            <a:r>
              <a:rPr lang="en-US" baseline="0" dirty="0" smtClean="0"/>
              <a:t>                             ‘summertime</a:t>
            </a:r>
          </a:p>
          <a:p>
            <a:endParaRPr lang="en-US" baseline="0" dirty="0" smtClean="0"/>
          </a:p>
          <a:p>
            <a:r>
              <a:rPr lang="en-US" baseline="0" dirty="0" smtClean="0"/>
              <a:t>season = “       </a:t>
            </a:r>
            <a:r>
              <a:rPr lang="en-US" baseline="0" dirty="0" err="1" smtClean="0"/>
              <a:t>SummerTime</a:t>
            </a:r>
            <a:r>
              <a:rPr lang="en-US" baseline="0" dirty="0" smtClean="0"/>
              <a:t>      ”</a:t>
            </a:r>
          </a:p>
          <a:p>
            <a:r>
              <a:rPr lang="en-US" baseline="0" dirty="0" err="1" smtClean="0"/>
              <a:t>newString</a:t>
            </a:r>
            <a:r>
              <a:rPr lang="en-US" baseline="0" dirty="0" smtClean="0"/>
              <a:t> = </a:t>
            </a:r>
            <a:r>
              <a:rPr lang="en-US" baseline="0" dirty="0" err="1" smtClean="0"/>
              <a:t>season.Trim</a:t>
            </a:r>
            <a:r>
              <a:rPr lang="en-US" baseline="0" dirty="0" smtClean="0"/>
              <a:t>                                    ‘</a:t>
            </a:r>
            <a:r>
              <a:rPr lang="en-US" baseline="0" dirty="0" err="1" smtClean="0"/>
              <a:t>SummerTime</a:t>
            </a:r>
            <a:endParaRPr lang="en-US" baseline="0" dirty="0" smtClean="0"/>
          </a:p>
          <a:p>
            <a:r>
              <a:rPr lang="en-US" dirty="0" err="1" smtClean="0"/>
              <a:t>newString</a:t>
            </a:r>
            <a:r>
              <a:rPr lang="en-US" dirty="0" smtClean="0"/>
              <a:t> = </a:t>
            </a:r>
            <a:r>
              <a:rPr lang="en-US" dirty="0" err="1" smtClean="0"/>
              <a:t>season.TrimEnd</a:t>
            </a:r>
            <a:r>
              <a:rPr lang="en-US" dirty="0" smtClean="0"/>
              <a:t>                              ‘      </a:t>
            </a:r>
            <a:r>
              <a:rPr lang="en-US" dirty="0" err="1" smtClean="0"/>
              <a:t>SummerTime</a:t>
            </a:r>
            <a:endParaRPr lang="en-US" dirty="0" smtClean="0"/>
          </a:p>
          <a:p>
            <a:endParaRPr lang="en-US" dirty="0" smtClean="0"/>
          </a:p>
          <a:p>
            <a:r>
              <a:rPr lang="en-US" dirty="0" smtClean="0"/>
              <a:t>season = “</a:t>
            </a:r>
            <a:r>
              <a:rPr lang="en-US" dirty="0" err="1" smtClean="0"/>
              <a:t>SummerTime</a:t>
            </a:r>
            <a:r>
              <a:rPr lang="en-US" dirty="0" smtClean="0"/>
              <a:t>”</a:t>
            </a:r>
          </a:p>
          <a:p>
            <a:r>
              <a:rPr lang="en-US" dirty="0" err="1" smtClean="0"/>
              <a:t>newString</a:t>
            </a:r>
            <a:r>
              <a:rPr lang="en-US" dirty="0" smtClean="0"/>
              <a:t> = </a:t>
            </a:r>
            <a:r>
              <a:rPr lang="en-US" dirty="0" err="1" smtClean="0"/>
              <a:t>season.PadLeft</a:t>
            </a:r>
            <a:r>
              <a:rPr lang="en-US" dirty="0" smtClean="0"/>
              <a:t>(15,</a:t>
            </a:r>
            <a:r>
              <a:rPr lang="en-US" baseline="0" dirty="0" smtClean="0"/>
              <a:t> “x”)                  ‘</a:t>
            </a:r>
            <a:r>
              <a:rPr lang="en-US" baseline="0" dirty="0" err="1" smtClean="0"/>
              <a:t>xxxxxSummerTime</a:t>
            </a:r>
            <a:endParaRPr lang="en-US" baseline="0" dirty="0" smtClean="0"/>
          </a:p>
          <a:p>
            <a:r>
              <a:rPr lang="en-US" baseline="0" dirty="0" err="1" smtClean="0"/>
              <a:t>newString</a:t>
            </a:r>
            <a:r>
              <a:rPr lang="en-US" baseline="0" dirty="0" smtClean="0"/>
              <a:t> = </a:t>
            </a:r>
            <a:r>
              <a:rPr lang="en-US" baseline="0" dirty="0" err="1" smtClean="0"/>
              <a:t>season.PadLeft</a:t>
            </a:r>
            <a:r>
              <a:rPr lang="en-US" baseline="0" dirty="0" smtClean="0"/>
              <a:t>(9, “x”)                    ‘</a:t>
            </a:r>
            <a:r>
              <a:rPr lang="en-US" baseline="0" dirty="0" err="1" smtClean="0"/>
              <a:t>SummerTime</a:t>
            </a:r>
            <a:endParaRPr lang="en-US" baseline="0" dirty="0" smtClean="0"/>
          </a:p>
          <a:p>
            <a:r>
              <a:rPr lang="en-US" baseline="0" dirty="0" err="1" smtClean="0"/>
              <a:t>newString</a:t>
            </a:r>
            <a:r>
              <a:rPr lang="en-US" baseline="0" dirty="0" smtClean="0"/>
              <a:t> = </a:t>
            </a:r>
            <a:r>
              <a:rPr lang="en-US" baseline="0" dirty="0" err="1" smtClean="0"/>
              <a:t>season.PadRight</a:t>
            </a:r>
            <a:r>
              <a:rPr lang="en-US" baseline="0" dirty="0" smtClean="0"/>
              <a:t>(13, “x”)                ‘</a:t>
            </a:r>
            <a:r>
              <a:rPr lang="en-US" baseline="0" dirty="0" err="1" smtClean="0"/>
              <a:t>SummerTimexxx</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5A90189-2143-49D7-ABD9-687B848ED0CD}"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E581E498-4378-49D8-BC87-9E6972172B4D}" type="slidenum">
              <a:rPr lang="en-US"/>
              <a:pPr/>
              <a:t>11</a:t>
            </a:fld>
            <a:endParaRPr 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r>
              <a:rPr lang="en-US" dirty="0" smtClean="0"/>
              <a:t>When using the Substring() and Remove() methods it is GPS to use first Length property to determine how many characters are in a string.</a:t>
            </a:r>
          </a:p>
          <a:p>
            <a:r>
              <a:rPr lang="en-US" dirty="0" smtClean="0"/>
              <a:t>-&gt;If</a:t>
            </a:r>
            <a:r>
              <a:rPr lang="en-US" baseline="0" dirty="0" smtClean="0"/>
              <a:t> </a:t>
            </a:r>
            <a:r>
              <a:rPr lang="en-US" baseline="0" dirty="0" err="1" smtClean="0"/>
              <a:t>numOfChars</a:t>
            </a:r>
            <a:r>
              <a:rPr lang="en-US" baseline="0" dirty="0" smtClean="0"/>
              <a:t> exceeds the number of characters in the string a run-time error will occur.</a:t>
            </a:r>
          </a:p>
          <a:p>
            <a:r>
              <a:rPr lang="en-US" baseline="0" dirty="0" smtClean="0"/>
              <a:t>-&gt;If IndexOf9substring() doesn’t find substring it returns -1.</a:t>
            </a:r>
          </a:p>
          <a:p>
            <a:endParaRPr lang="en-US" baseline="0" dirty="0" smtClean="0"/>
          </a:p>
          <a:p>
            <a:r>
              <a:rPr lang="en-US" dirty="0" smtClean="0"/>
              <a:t>Dim season As</a:t>
            </a:r>
            <a:r>
              <a:rPr lang="en-US" baseline="0" dirty="0" smtClean="0"/>
              <a:t> String = “</a:t>
            </a:r>
            <a:r>
              <a:rPr lang="en-US" baseline="0" dirty="0" err="1" smtClean="0"/>
              <a:t>SummerTime</a:t>
            </a:r>
            <a:r>
              <a:rPr lang="en-US" baseline="0" dirty="0" smtClean="0"/>
              <a:t>”</a:t>
            </a:r>
          </a:p>
          <a:p>
            <a:r>
              <a:rPr lang="en-US" dirty="0" smtClean="0"/>
              <a:t>Dim </a:t>
            </a:r>
            <a:r>
              <a:rPr lang="en-US" dirty="0" err="1" smtClean="0"/>
              <a:t>newString</a:t>
            </a:r>
            <a:r>
              <a:rPr lang="en-US" dirty="0" smtClean="0"/>
              <a:t> As String</a:t>
            </a:r>
          </a:p>
          <a:p>
            <a:r>
              <a:rPr lang="en-US" dirty="0" smtClean="0"/>
              <a:t>Dim </a:t>
            </a:r>
            <a:r>
              <a:rPr lang="en-US" dirty="0" err="1" smtClean="0"/>
              <a:t>pos</a:t>
            </a:r>
            <a:r>
              <a:rPr lang="en-US" dirty="0" smtClean="0"/>
              <a:t> As</a:t>
            </a:r>
            <a:r>
              <a:rPr lang="en-US" baseline="0" dirty="0" smtClean="0"/>
              <a:t> Integer</a:t>
            </a:r>
          </a:p>
          <a:p>
            <a:endParaRPr lang="en-US" dirty="0" smtClean="0"/>
          </a:p>
          <a:p>
            <a:endParaRPr lang="en-US" dirty="0" smtClean="0"/>
          </a:p>
          <a:p>
            <a:r>
              <a:rPr lang="en-US" dirty="0" err="1" smtClean="0"/>
              <a:t>newString</a:t>
            </a:r>
            <a:r>
              <a:rPr lang="en-US" dirty="0" smtClean="0"/>
              <a:t> = </a:t>
            </a:r>
            <a:r>
              <a:rPr lang="en-US" dirty="0" err="1" smtClean="0"/>
              <a:t>season.Substring</a:t>
            </a:r>
            <a:r>
              <a:rPr lang="en-US" dirty="0" smtClean="0"/>
              <a:t>(6, 4)</a:t>
            </a:r>
            <a:r>
              <a:rPr lang="en-US" baseline="0" dirty="0" smtClean="0"/>
              <a:t>                   ‘Time</a:t>
            </a:r>
          </a:p>
          <a:p>
            <a:r>
              <a:rPr lang="en-US" baseline="0" dirty="0" err="1" smtClean="0"/>
              <a:t>newString</a:t>
            </a:r>
            <a:r>
              <a:rPr lang="en-US" baseline="0" dirty="0" smtClean="0"/>
              <a:t> = </a:t>
            </a:r>
            <a:r>
              <a:rPr lang="en-US" baseline="0" dirty="0" err="1" smtClean="0"/>
              <a:t>season.Remove</a:t>
            </a:r>
            <a:r>
              <a:rPr lang="en-US" baseline="0" dirty="0" smtClean="0"/>
              <a:t>(0, 6)                     ‘Time</a:t>
            </a:r>
          </a:p>
          <a:p>
            <a:endParaRPr lang="en-US" baseline="0" dirty="0" smtClean="0"/>
          </a:p>
          <a:p>
            <a:r>
              <a:rPr lang="en-US" baseline="0" dirty="0" err="1" smtClean="0"/>
              <a:t>newString</a:t>
            </a:r>
            <a:r>
              <a:rPr lang="en-US" baseline="0" dirty="0" smtClean="0"/>
              <a:t> = </a:t>
            </a:r>
            <a:r>
              <a:rPr lang="en-US" baseline="0" dirty="0" err="1" smtClean="0"/>
              <a:t>season.Replace</a:t>
            </a:r>
            <a:r>
              <a:rPr lang="en-US" baseline="0" dirty="0" smtClean="0"/>
              <a:t>(“Time”, “ is fun!”)  ‘Summer is fun!</a:t>
            </a:r>
          </a:p>
          <a:p>
            <a:r>
              <a:rPr lang="en-US" baseline="0" dirty="0" err="1" smtClean="0"/>
              <a:t>newString</a:t>
            </a:r>
            <a:r>
              <a:rPr lang="en-US" baseline="0" dirty="0" smtClean="0"/>
              <a:t> = </a:t>
            </a:r>
            <a:r>
              <a:rPr lang="en-US" baseline="0" dirty="0" err="1" smtClean="0"/>
              <a:t>season.Insert</a:t>
            </a:r>
            <a:r>
              <a:rPr lang="en-US" baseline="0" dirty="0" smtClean="0"/>
              <a:t>(6, “ is a fun “ )           ‘Summer is a fun Time</a:t>
            </a:r>
          </a:p>
          <a:p>
            <a:r>
              <a:rPr lang="en-US" baseline="0" dirty="0" err="1" smtClean="0"/>
              <a:t>Pos</a:t>
            </a:r>
            <a:r>
              <a:rPr lang="en-US" baseline="0" dirty="0" smtClean="0"/>
              <a:t> = </a:t>
            </a:r>
            <a:r>
              <a:rPr lang="en-US" baseline="0" dirty="0" err="1" smtClean="0"/>
              <a:t>season.IndexOf</a:t>
            </a:r>
            <a:r>
              <a:rPr lang="en-US" baseline="0" dirty="0" smtClean="0"/>
              <a:t>(“</a:t>
            </a:r>
            <a:r>
              <a:rPr lang="en-US" baseline="0" dirty="0" err="1" smtClean="0"/>
              <a:t>mer</a:t>
            </a:r>
            <a:r>
              <a:rPr lang="en-US" baseline="0" dirty="0" smtClean="0"/>
              <a:t>”)                             ‘3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ED709B8-3211-4BBD-B3F6-7C5C3AA96F86}"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E98A50C6-B192-46C3-9719-CF4AD472C1B2}" type="slidenum">
              <a:rPr lang="en-US"/>
              <a:pPr/>
              <a:t>12</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r>
              <a:rPr lang="en-US" dirty="0" smtClean="0"/>
              <a:t>The </a:t>
            </a:r>
            <a:r>
              <a:rPr lang="en-US" dirty="0" err="1" smtClean="0"/>
              <a:t>Concat</a:t>
            </a:r>
            <a:r>
              <a:rPr lang="en-US" dirty="0" smtClean="0"/>
              <a:t>() method is a </a:t>
            </a:r>
            <a:r>
              <a:rPr lang="en-US" i="1" dirty="0" smtClean="0"/>
              <a:t>shared</a:t>
            </a:r>
            <a:r>
              <a:rPr lang="en-US" i="1" baseline="0" dirty="0" smtClean="0"/>
              <a:t> method </a:t>
            </a:r>
            <a:r>
              <a:rPr lang="en-US" i="0" baseline="0" dirty="0" smtClean="0"/>
              <a:t>which means that it must be used with the String class, not with a particular object. </a:t>
            </a:r>
            <a:r>
              <a:rPr lang="en-US" i="0" baseline="0" dirty="0" err="1" smtClean="0"/>
              <a:t>ConsoleApp</a:t>
            </a:r>
            <a:r>
              <a:rPr lang="en-US" i="0" baseline="0" dirty="0" smtClean="0"/>
              <a:t> Example:</a:t>
            </a:r>
          </a:p>
          <a:p>
            <a:endParaRPr lang="en-US" sz="1400" kern="1200" dirty="0" smtClean="0">
              <a:solidFill>
                <a:schemeClr val="tx1"/>
              </a:solidFill>
              <a:latin typeface="Times New Roman" pitchFamily="18" charset="0"/>
              <a:ea typeface="+mn-ea"/>
              <a:cs typeface="+mn-cs"/>
            </a:endParaRPr>
          </a:p>
          <a:p>
            <a:r>
              <a:rPr lang="en-US" sz="1400" kern="1200" baseline="0" dirty="0" smtClean="0">
                <a:solidFill>
                  <a:schemeClr val="tx1"/>
                </a:solidFill>
                <a:latin typeface="Times New Roman" pitchFamily="18" charset="0"/>
                <a:ea typeface="+mn-ea"/>
                <a:cs typeface="+mn-cs"/>
              </a:rPr>
              <a:t>        </a:t>
            </a:r>
            <a:r>
              <a:rPr lang="en-US" sz="1400" kern="1200" dirty="0" smtClean="0">
                <a:solidFill>
                  <a:schemeClr val="tx1"/>
                </a:solidFill>
                <a:latin typeface="Times New Roman" pitchFamily="18" charset="0"/>
                <a:ea typeface="+mn-ea"/>
                <a:cs typeface="+mn-cs"/>
              </a:rPr>
              <a:t>Dim season As String = "</a:t>
            </a:r>
            <a:r>
              <a:rPr lang="en-US" sz="1400" kern="1200" dirty="0" err="1" smtClean="0">
                <a:solidFill>
                  <a:schemeClr val="tx1"/>
                </a:solidFill>
                <a:latin typeface="Times New Roman" pitchFamily="18" charset="0"/>
                <a:ea typeface="+mn-ea"/>
                <a:cs typeface="+mn-cs"/>
              </a:rPr>
              <a:t>SummerTime</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Dim message As String = " is a fun time!"</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newString</a:t>
            </a:r>
            <a:r>
              <a:rPr lang="en-US" sz="1400" kern="1200" dirty="0" smtClean="0">
                <a:solidFill>
                  <a:schemeClr val="tx1"/>
                </a:solidFill>
                <a:latin typeface="Times New Roman" pitchFamily="18" charset="0"/>
                <a:ea typeface="+mn-ea"/>
                <a:cs typeface="+mn-cs"/>
              </a:rPr>
              <a:t> As String</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newString</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String.Concat</a:t>
            </a:r>
            <a:r>
              <a:rPr lang="en-US" sz="1400" kern="1200" dirty="0" smtClean="0">
                <a:solidFill>
                  <a:schemeClr val="tx1"/>
                </a:solidFill>
                <a:latin typeface="Times New Roman" pitchFamily="18" charset="0"/>
                <a:ea typeface="+mn-ea"/>
                <a:cs typeface="+mn-cs"/>
              </a:rPr>
              <a:t>(season, message)          'Summertime is a fun time!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(season)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(message)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newString</a:t>
            </a:r>
            <a:r>
              <a:rPr lang="en-US" sz="1400" kern="1200" dirty="0" smtClean="0">
                <a:solidFill>
                  <a:schemeClr val="tx1"/>
                </a:solidFill>
                <a:latin typeface="Times New Roman" pitchFamily="18" charset="0"/>
                <a:ea typeface="+mn-ea"/>
                <a:cs typeface="+mn-cs"/>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E909258-B2C3-4F00-8F84-93C141EBEF2B}"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68DEA975-67FF-484C-9DA0-376F40FD8D10}" type="slidenum">
              <a:rPr lang="en-US"/>
              <a:pPr/>
              <a:t>13</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r>
              <a:rPr lang="en-US" dirty="0" err="1" smtClean="0"/>
              <a:t>ConsoleApp</a:t>
            </a:r>
            <a:r>
              <a:rPr lang="en-US" dirty="0" smtClean="0"/>
              <a:t> Example 1:</a:t>
            </a:r>
          </a:p>
          <a:p>
            <a:r>
              <a:rPr lang="en-US" dirty="0" smtClean="0"/>
              <a:t>Dim blanks As String</a:t>
            </a:r>
          </a:p>
          <a:p>
            <a:r>
              <a:rPr lang="en-US" dirty="0" smtClean="0"/>
              <a:t>blanks</a:t>
            </a:r>
            <a:r>
              <a:rPr lang="en-US" baseline="0" dirty="0" smtClean="0"/>
              <a:t> = “10” &amp; Space(10) &amp; “spaces”		‘10          spaces</a:t>
            </a:r>
          </a:p>
          <a:p>
            <a:r>
              <a:rPr lang="en-US" baseline="0" dirty="0" err="1" smtClean="0"/>
              <a:t>Console.WriteLine</a:t>
            </a:r>
            <a:r>
              <a:rPr lang="en-US" baseline="0" dirty="0" smtClean="0"/>
              <a:t>(blanks)</a:t>
            </a:r>
          </a:p>
          <a:p>
            <a:r>
              <a:rPr lang="en-US" dirty="0" err="1" smtClean="0"/>
              <a:t>ConsoleApp</a:t>
            </a:r>
            <a:r>
              <a:rPr lang="en-US" dirty="0" smtClean="0"/>
              <a:t> Example 2:</a:t>
            </a:r>
          </a:p>
          <a:p>
            <a:r>
              <a:rPr lang="en-US" dirty="0" smtClean="0"/>
              <a:t>Dim message As String</a:t>
            </a:r>
          </a:p>
          <a:p>
            <a:r>
              <a:rPr lang="en-US" dirty="0" smtClean="0"/>
              <a:t>message = “Hello” &amp; </a:t>
            </a:r>
            <a:r>
              <a:rPr lang="en-US" dirty="0" err="1" smtClean="0"/>
              <a:t>vbTab</a:t>
            </a:r>
            <a:r>
              <a:rPr lang="en-US" dirty="0" smtClean="0"/>
              <a:t> &amp; </a:t>
            </a:r>
            <a:r>
              <a:rPr lang="en-US" dirty="0" err="1" smtClean="0"/>
              <a:t>vbCrLf</a:t>
            </a:r>
            <a:r>
              <a:rPr lang="en-US" dirty="0" smtClean="0"/>
              <a:t> &amp; “Good-bye”      ‘Hello        and</a:t>
            </a:r>
          </a:p>
          <a:p>
            <a:r>
              <a:rPr lang="en-US" dirty="0" smtClean="0"/>
              <a:t> </a:t>
            </a:r>
            <a:r>
              <a:rPr lang="en-US" dirty="0" err="1" smtClean="0"/>
              <a:t>Console.WriteLine</a:t>
            </a:r>
            <a:r>
              <a:rPr lang="en-US" smtClean="0"/>
              <a:t>(message)                                                                                      </a:t>
            </a:r>
            <a:r>
              <a:rPr lang="en-US" dirty="0" smtClean="0"/>
              <a:t>‘Good-bye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56F7002-601D-4AD6-8D01-3AA0B467EE3A}"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7BE56A2F-8702-4BF8-8CA5-99231DBAA1FC}" type="slidenum">
              <a:rPr lang="en-US"/>
              <a:pPr/>
              <a:t>14</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i="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17B7400-46BB-4BC3-991D-2E020D4E5643}"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AC69B5BF-092B-4203-BA8A-3C6A7751BD14}" type="slidenum">
              <a:rPr lang="en-US"/>
              <a:pPr/>
              <a:t>15</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r>
              <a:rPr lang="en-US" dirty="0" smtClean="0"/>
              <a:t>Unicode uses 2 bytes -&gt; 65,536 possible codes</a:t>
            </a:r>
          </a:p>
          <a:p>
            <a:r>
              <a:rPr lang="en-US" dirty="0" smtClean="0"/>
              <a:t>Demo:</a:t>
            </a:r>
          </a:p>
          <a:p>
            <a:r>
              <a:rPr lang="en-US" sz="1400" dirty="0" smtClean="0">
                <a:solidFill>
                  <a:srgbClr val="0000FF"/>
                </a:solidFill>
                <a:latin typeface="Consolas"/>
              </a:rPr>
              <a:t>Sub</a:t>
            </a:r>
            <a:r>
              <a:rPr lang="en-US" sz="1400" dirty="0" smtClean="0">
                <a:solidFill>
                  <a:prstClr val="black"/>
                </a:solidFill>
                <a:latin typeface="Consolas"/>
              </a:rPr>
              <a:t> Main()</a:t>
            </a:r>
          </a:p>
          <a:p>
            <a:r>
              <a:rPr lang="en-US" sz="1400" baseline="0" dirty="0" smtClean="0">
                <a:solidFill>
                  <a:prstClr val="black"/>
                </a:solidFill>
                <a:latin typeface="Consolas"/>
              </a:rPr>
              <a:t>        </a:t>
            </a:r>
            <a:r>
              <a:rPr lang="en-US" sz="1400" dirty="0" err="1" smtClean="0">
                <a:solidFill>
                  <a:srgbClr val="2B91AF"/>
                </a:solidFill>
                <a:latin typeface="Consolas"/>
              </a:rPr>
              <a:t>Console</a:t>
            </a:r>
            <a:r>
              <a:rPr lang="en-US" sz="1400" dirty="0" err="1" smtClean="0">
                <a:solidFill>
                  <a:prstClr val="black"/>
                </a:solidFill>
                <a:latin typeface="Consolas"/>
              </a:rPr>
              <a:t>.WriteLine</a:t>
            </a:r>
            <a:r>
              <a:rPr lang="en-US" sz="1400" dirty="0" smtClean="0">
                <a:solidFill>
                  <a:prstClr val="black"/>
                </a:solidFill>
                <a:latin typeface="Consolas"/>
              </a:rPr>
              <a:t>(</a:t>
            </a:r>
            <a:r>
              <a:rPr lang="en-US" sz="1400" dirty="0" err="1" smtClean="0">
                <a:solidFill>
                  <a:prstClr val="black"/>
                </a:solidFill>
                <a:latin typeface="Consolas"/>
              </a:rPr>
              <a:t>AscW</a:t>
            </a:r>
            <a:r>
              <a:rPr lang="en-US" sz="1400" dirty="0" smtClean="0">
                <a:solidFill>
                  <a:prstClr val="black"/>
                </a:solidFill>
                <a:latin typeface="Consolas"/>
              </a:rPr>
              <a:t>(</a:t>
            </a:r>
            <a:r>
              <a:rPr lang="en-US" sz="1400" dirty="0" smtClean="0">
                <a:solidFill>
                  <a:srgbClr val="A31515"/>
                </a:solidFill>
                <a:latin typeface="Consolas"/>
              </a:rPr>
              <a:t>"a"</a:t>
            </a:r>
            <a:r>
              <a:rPr lang="en-US" sz="1400" dirty="0" smtClean="0">
                <a:solidFill>
                  <a:prstClr val="black"/>
                </a:solidFill>
                <a:latin typeface="Consolas"/>
              </a:rPr>
              <a:t>))</a:t>
            </a:r>
          </a:p>
          <a:p>
            <a:r>
              <a:rPr lang="en-US" sz="1400" dirty="0" smtClean="0">
                <a:solidFill>
                  <a:prstClr val="black"/>
                </a:solidFill>
                <a:latin typeface="Consolas"/>
              </a:rPr>
              <a:t>        </a:t>
            </a:r>
            <a:r>
              <a:rPr lang="en-US" sz="1400" dirty="0" err="1" smtClean="0">
                <a:solidFill>
                  <a:srgbClr val="2B91AF"/>
                </a:solidFill>
                <a:latin typeface="Consolas"/>
              </a:rPr>
              <a:t>Console</a:t>
            </a:r>
            <a:r>
              <a:rPr lang="en-US" sz="1400" dirty="0" err="1" smtClean="0">
                <a:solidFill>
                  <a:prstClr val="black"/>
                </a:solidFill>
                <a:latin typeface="Consolas"/>
              </a:rPr>
              <a:t>.WriteLine</a:t>
            </a:r>
            <a:r>
              <a:rPr lang="en-US" sz="1400" dirty="0" smtClean="0">
                <a:solidFill>
                  <a:prstClr val="black"/>
                </a:solidFill>
                <a:latin typeface="Consolas"/>
              </a:rPr>
              <a:t>(</a:t>
            </a:r>
            <a:r>
              <a:rPr lang="en-US" sz="1400" dirty="0" err="1" smtClean="0">
                <a:solidFill>
                  <a:prstClr val="black"/>
                </a:solidFill>
                <a:latin typeface="Consolas"/>
              </a:rPr>
              <a:t>ChrW</a:t>
            </a:r>
            <a:r>
              <a:rPr lang="en-US" sz="1400" dirty="0" smtClean="0">
                <a:solidFill>
                  <a:prstClr val="black"/>
                </a:solidFill>
                <a:latin typeface="Consolas"/>
              </a:rPr>
              <a:t>(97))</a:t>
            </a:r>
          </a:p>
          <a:p>
            <a:r>
              <a:rPr lang="de-DE" sz="1400" dirty="0" smtClean="0">
                <a:solidFill>
                  <a:prstClr val="black"/>
                </a:solidFill>
                <a:latin typeface="Consolas"/>
              </a:rPr>
              <a:t> </a:t>
            </a:r>
            <a:r>
              <a:rPr lang="de-DE" sz="1400" dirty="0" smtClean="0">
                <a:solidFill>
                  <a:srgbClr val="0000FF"/>
                </a:solidFill>
                <a:latin typeface="Consolas"/>
              </a:rPr>
              <a:t>End</a:t>
            </a:r>
            <a:r>
              <a:rPr lang="de-DE" sz="1400" dirty="0" smtClean="0">
                <a:solidFill>
                  <a:prstClr val="black"/>
                </a:solidFill>
                <a:latin typeface="Consolas"/>
              </a:rPr>
              <a:t> </a:t>
            </a:r>
            <a:r>
              <a:rPr lang="de-DE" sz="1400" dirty="0" smtClean="0">
                <a:solidFill>
                  <a:srgbClr val="0000FF"/>
                </a:solidFill>
                <a:latin typeface="Consolas"/>
              </a:rPr>
              <a:t>Sub</a:t>
            </a:r>
          </a:p>
          <a:p>
            <a:endParaRPr lang="de-DE" sz="1400" dirty="0" smtClean="0">
              <a:solidFill>
                <a:srgbClr val="0000FF"/>
              </a:solidFill>
              <a:latin typeface="Consolas"/>
            </a:endParaRPr>
          </a:p>
          <a:p>
            <a:r>
              <a:rPr lang="de-DE" sz="1400" dirty="0" smtClean="0">
                <a:solidFill>
                  <a:srgbClr val="0000FF"/>
                </a:solidFill>
                <a:latin typeface="Consolas"/>
              </a:rPr>
              <a:t>Demo </a:t>
            </a:r>
            <a:r>
              <a:rPr lang="de-DE" sz="1400" dirty="0" err="1" smtClean="0">
                <a:solidFill>
                  <a:srgbClr val="0000FF"/>
                </a:solidFill>
                <a:latin typeface="Consolas"/>
              </a:rPr>
              <a:t>for</a:t>
            </a:r>
            <a:r>
              <a:rPr lang="de-DE" sz="1400" dirty="0" smtClean="0">
                <a:solidFill>
                  <a:srgbClr val="0000FF"/>
                </a:solidFill>
                <a:latin typeface="Consolas"/>
              </a:rPr>
              <a:t> </a:t>
            </a:r>
            <a:r>
              <a:rPr lang="de-DE" sz="1400" dirty="0" err="1" smtClean="0">
                <a:solidFill>
                  <a:srgbClr val="0000FF"/>
                </a:solidFill>
                <a:latin typeface="Consolas"/>
              </a:rPr>
              <a:t>StrReverse</a:t>
            </a:r>
            <a:r>
              <a:rPr lang="de-DE" sz="1400" dirty="0" smtClean="0">
                <a:solidFill>
                  <a:srgbClr val="0000FF"/>
                </a:solidFill>
                <a:latin typeface="Consolas"/>
              </a:rPr>
              <a:t>()-</a:t>
            </a:r>
            <a:r>
              <a:rPr lang="de-DE" sz="1400" dirty="0" err="1" smtClean="0">
                <a:solidFill>
                  <a:srgbClr val="0000FF"/>
                </a:solidFill>
                <a:latin typeface="Consolas"/>
              </a:rPr>
              <a:t>console</a:t>
            </a:r>
            <a:r>
              <a:rPr lang="de-DE" sz="1400" dirty="0" smtClean="0">
                <a:solidFill>
                  <a:srgbClr val="0000FF"/>
                </a:solidFill>
                <a:latin typeface="Consolas"/>
              </a:rPr>
              <a:t>:</a:t>
            </a:r>
          </a:p>
          <a:p>
            <a:endParaRPr lang="de-DE" sz="1400" dirty="0" smtClean="0">
              <a:solidFill>
                <a:srgbClr val="0000FF"/>
              </a:solidFill>
              <a:latin typeface="Consolas"/>
            </a:endParaRPr>
          </a:p>
          <a:p>
            <a:r>
              <a:rPr lang="en-US" sz="1400" kern="1200" dirty="0" smtClean="0">
                <a:solidFill>
                  <a:schemeClr val="tx1"/>
                </a:solidFill>
                <a:latin typeface="Times New Roman" pitchFamily="18" charset="0"/>
                <a:ea typeface="+mn-ea"/>
                <a:cs typeface="+mn-cs"/>
              </a:rPr>
              <a:t>Sub Main()</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TestString</a:t>
            </a:r>
            <a:r>
              <a:rPr lang="en-US" sz="1400" kern="1200" dirty="0" smtClean="0">
                <a:solidFill>
                  <a:schemeClr val="tx1"/>
                </a:solidFill>
                <a:latin typeface="Times New Roman" pitchFamily="18" charset="0"/>
                <a:ea typeface="+mn-ea"/>
                <a:cs typeface="+mn-cs"/>
              </a:rPr>
              <a:t> As String = "ABC DEFG"</a:t>
            </a:r>
          </a:p>
          <a:p>
            <a:r>
              <a:rPr lang="en-US" sz="1400" kern="1200" dirty="0" smtClean="0">
                <a:solidFill>
                  <a:schemeClr val="tx1"/>
                </a:solidFill>
                <a:latin typeface="Times New Roman" pitchFamily="18" charset="0"/>
                <a:ea typeface="+mn-ea"/>
                <a:cs typeface="+mn-cs"/>
              </a:rPr>
              <a:t>        ' Returns "GFED CBA". </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revString</a:t>
            </a:r>
            <a:r>
              <a:rPr lang="en-US" sz="1400" kern="1200" dirty="0" smtClean="0">
                <a:solidFill>
                  <a:schemeClr val="tx1"/>
                </a:solidFill>
                <a:latin typeface="Times New Roman" pitchFamily="18" charset="0"/>
                <a:ea typeface="+mn-ea"/>
                <a:cs typeface="+mn-cs"/>
              </a:rPr>
              <a:t> As String = </a:t>
            </a:r>
            <a:r>
              <a:rPr lang="en-US" sz="1400" kern="1200" dirty="0" err="1" smtClean="0">
                <a:solidFill>
                  <a:schemeClr val="tx1"/>
                </a:solidFill>
                <a:latin typeface="Times New Roman" pitchFamily="18" charset="0"/>
                <a:ea typeface="+mn-ea"/>
                <a:cs typeface="+mn-cs"/>
              </a:rPr>
              <a:t>StrReverse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TestString</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revString</a:t>
            </a:r>
            <a:r>
              <a:rPr lang="en-US"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endParaRPr lang="de-DE" sz="1400" dirty="0" smtClean="0">
              <a:solidFill>
                <a:srgbClr val="0000FF"/>
              </a:solidFill>
              <a:latin typeface="Consolas"/>
            </a:endParaRPr>
          </a:p>
          <a:p>
            <a:endParaRPr lang="de-DE" sz="1400" dirty="0" smtClean="0">
              <a:solidFill>
                <a:srgbClr val="0000FF"/>
              </a:solidFill>
              <a:latin typeface="Consolas"/>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5A87577-9CE0-4891-BE6E-8261DC9F6C17}"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1FF148DF-22C5-4E9F-8196-EC188A0AAA84}" type="slidenum">
              <a:rPr lang="en-US"/>
              <a:pPr/>
              <a:t>16</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r>
              <a:rPr lang="en-US" dirty="0" smtClean="0"/>
              <a:t>Example</a:t>
            </a:r>
            <a:r>
              <a:rPr lang="en-US" baseline="0" dirty="0" smtClean="0"/>
              <a:t> ( Must be Windows app with a label=</a:t>
            </a:r>
            <a:r>
              <a:rPr lang="en-US" baseline="0" dirty="0" err="1" smtClean="0"/>
              <a:t>lblMessage</a:t>
            </a:r>
            <a:r>
              <a:rPr lang="en-US" baseline="0" dirty="0" smtClean="0"/>
              <a:t>, a button=</a:t>
            </a:r>
            <a:r>
              <a:rPr lang="en-US" baseline="0" dirty="0" err="1" smtClean="0"/>
              <a:t>btnGo</a:t>
            </a:r>
            <a:r>
              <a:rPr lang="en-US" baseline="0" dirty="0" smtClean="0"/>
              <a:t> and an </a:t>
            </a:r>
            <a:r>
              <a:rPr lang="en-US" baseline="0" dirty="0" err="1" smtClean="0"/>
              <a:t>btnGo_Click</a:t>
            </a:r>
            <a:r>
              <a:rPr lang="en-US" baseline="0" dirty="0" smtClean="0"/>
              <a:t> event procedure ). Change case-insensitive from true to false.</a:t>
            </a:r>
            <a:endParaRPr lang="en-US" dirty="0" smtClean="0"/>
          </a:p>
          <a:p>
            <a:endParaRPr lang="en-US"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btnGo_Click</a:t>
            </a:r>
            <a:r>
              <a:rPr lang="en-US" sz="1400" kern="1200" dirty="0" smtClean="0">
                <a:solidFill>
                  <a:schemeClr val="tx1"/>
                </a:solidFill>
                <a:latin typeface="Times New Roman" pitchFamily="18" charset="0"/>
                <a:ea typeface="+mn-ea"/>
                <a:cs typeface="+mn-cs"/>
              </a:rPr>
              <a:t>(sender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btnGo.Click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name1 As String = "Chris"</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newname</a:t>
            </a:r>
            <a:r>
              <a:rPr lang="en-US" sz="1400" kern="1200" dirty="0" smtClean="0">
                <a:solidFill>
                  <a:schemeClr val="tx1"/>
                </a:solidFill>
                <a:latin typeface="Times New Roman" pitchFamily="18" charset="0"/>
                <a:ea typeface="+mn-ea"/>
                <a:cs typeface="+mn-cs"/>
              </a:rPr>
              <a:t> As String = "</a:t>
            </a:r>
            <a:r>
              <a:rPr lang="en-US" sz="1400" kern="1200" dirty="0" err="1" smtClean="0">
                <a:solidFill>
                  <a:schemeClr val="tx1"/>
                </a:solidFill>
                <a:latin typeface="Times New Roman" pitchFamily="18" charset="0"/>
                <a:ea typeface="+mn-ea"/>
                <a:cs typeface="+mn-cs"/>
              </a:rPr>
              <a:t>chris</a:t>
            </a:r>
            <a:r>
              <a:rPr lang="en-US" sz="1400" kern="1200" dirty="0" smtClean="0">
                <a:solidFill>
                  <a:schemeClr val="tx1"/>
                </a:solidFill>
                <a:latin typeface="Times New Roman" pitchFamily="18" charset="0"/>
                <a:ea typeface="+mn-ea"/>
                <a:cs typeface="+mn-cs"/>
              </a:rPr>
              <a:t>"</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If </a:t>
            </a:r>
            <a:r>
              <a:rPr lang="en-US" sz="1400" kern="1200" dirty="0" err="1" smtClean="0">
                <a:solidFill>
                  <a:schemeClr val="tx1"/>
                </a:solidFill>
                <a:latin typeface="Times New Roman" pitchFamily="18" charset="0"/>
                <a:ea typeface="+mn-ea"/>
                <a:cs typeface="+mn-cs"/>
              </a:rPr>
              <a:t>String.Compare</a:t>
            </a:r>
            <a:r>
              <a:rPr lang="en-US" sz="1400" kern="1200" dirty="0" smtClean="0">
                <a:solidFill>
                  <a:schemeClr val="tx1"/>
                </a:solidFill>
                <a:latin typeface="Times New Roman" pitchFamily="18" charset="0"/>
                <a:ea typeface="+mn-ea"/>
                <a:cs typeface="+mn-cs"/>
              </a:rPr>
              <a:t>(name1, </a:t>
            </a:r>
            <a:r>
              <a:rPr lang="en-US" sz="1400" kern="1200" dirty="0" err="1" smtClean="0">
                <a:solidFill>
                  <a:schemeClr val="tx1"/>
                </a:solidFill>
                <a:latin typeface="Times New Roman" pitchFamily="18" charset="0"/>
                <a:ea typeface="+mn-ea"/>
                <a:cs typeface="+mn-cs"/>
              </a:rPr>
              <a:t>newname</a:t>
            </a:r>
            <a:r>
              <a:rPr lang="en-US" sz="1400" kern="1200" dirty="0" smtClean="0">
                <a:solidFill>
                  <a:schemeClr val="tx1"/>
                </a:solidFill>
                <a:latin typeface="Times New Roman" pitchFamily="18" charset="0"/>
                <a:ea typeface="+mn-ea"/>
                <a:cs typeface="+mn-cs"/>
              </a:rPr>
              <a:t>, True) = 0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"The same."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ElseIf</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String.Compare</a:t>
            </a:r>
            <a:r>
              <a:rPr lang="en-US" sz="1400" kern="1200" dirty="0" smtClean="0">
                <a:solidFill>
                  <a:schemeClr val="tx1"/>
                </a:solidFill>
                <a:latin typeface="Times New Roman" pitchFamily="18" charset="0"/>
                <a:ea typeface="+mn-ea"/>
                <a:cs typeface="+mn-cs"/>
              </a:rPr>
              <a:t>(name1, </a:t>
            </a:r>
            <a:r>
              <a:rPr lang="en-US" sz="1400" kern="1200" dirty="0" err="1" smtClean="0">
                <a:solidFill>
                  <a:schemeClr val="tx1"/>
                </a:solidFill>
                <a:latin typeface="Times New Roman" pitchFamily="18" charset="0"/>
                <a:ea typeface="+mn-ea"/>
                <a:cs typeface="+mn-cs"/>
              </a:rPr>
              <a:t>newname</a:t>
            </a:r>
            <a:r>
              <a:rPr lang="en-US" sz="1400" kern="1200" dirty="0" smtClean="0">
                <a:solidFill>
                  <a:schemeClr val="tx1"/>
                </a:solidFill>
                <a:latin typeface="Times New Roman" pitchFamily="18" charset="0"/>
                <a:ea typeface="+mn-ea"/>
                <a:cs typeface="+mn-cs"/>
              </a:rPr>
              <a:t>, True) &gt; 0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"Alphabetically before."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ElseIf</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String.Compare</a:t>
            </a:r>
            <a:r>
              <a:rPr lang="en-US" sz="1400" kern="1200" dirty="0" smtClean="0">
                <a:solidFill>
                  <a:schemeClr val="tx1"/>
                </a:solidFill>
                <a:latin typeface="Times New Roman" pitchFamily="18" charset="0"/>
                <a:ea typeface="+mn-ea"/>
                <a:cs typeface="+mn-cs"/>
              </a:rPr>
              <a:t>(name1, </a:t>
            </a:r>
            <a:r>
              <a:rPr lang="en-US" sz="1400" kern="1200" dirty="0" err="1" smtClean="0">
                <a:solidFill>
                  <a:schemeClr val="tx1"/>
                </a:solidFill>
                <a:latin typeface="Times New Roman" pitchFamily="18" charset="0"/>
                <a:ea typeface="+mn-ea"/>
                <a:cs typeface="+mn-cs"/>
              </a:rPr>
              <a:t>newname</a:t>
            </a:r>
            <a:r>
              <a:rPr lang="en-US" sz="1400" kern="1200" dirty="0" smtClean="0">
                <a:solidFill>
                  <a:schemeClr val="tx1"/>
                </a:solidFill>
                <a:latin typeface="Times New Roman" pitchFamily="18" charset="0"/>
                <a:ea typeface="+mn-ea"/>
                <a:cs typeface="+mn-cs"/>
              </a:rPr>
              <a:t>, True) &gt; 0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"Alphabetically after."</a:t>
            </a:r>
          </a:p>
          <a:p>
            <a:endParaRPr lang="en-US"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r>
              <a:rPr lang="de-DE" sz="1400" kern="1200" smtClean="0">
                <a:solidFill>
                  <a:schemeClr val="tx1"/>
                </a:solidFill>
                <a:latin typeface="Times New Roman" pitchFamily="18" charset="0"/>
                <a:ea typeface="+mn-ea"/>
                <a:cs typeface="+mn-cs"/>
              </a:rPr>
              <a:t>    End Sub</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A2DB9CD-4557-4150-B47D-600CACBB0AD6}"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C9B79281-F5CE-4283-AF9E-F8857FB20599}" type="slidenum">
              <a:rPr lang="en-US"/>
              <a:pPr/>
              <a:t>17</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r>
              <a:rPr lang="en-US" dirty="0" smtClean="0"/>
              <a:t>Example:</a:t>
            </a:r>
          </a:p>
          <a:p>
            <a:endParaRPr lang="en-US" dirty="0" smtClean="0"/>
          </a:p>
          <a:p>
            <a:r>
              <a:rPr lang="en-US" sz="1400" kern="1200" baseline="0" dirty="0" smtClean="0">
                <a:solidFill>
                  <a:schemeClr val="tx1"/>
                </a:solidFill>
                <a:latin typeface="Times New Roman" pitchFamily="18" charset="0"/>
                <a:ea typeface="+mn-ea"/>
                <a:cs typeface="+mn-cs"/>
              </a:rPr>
              <a:t>        </a:t>
            </a:r>
            <a:r>
              <a:rPr lang="en-US" sz="1400" kern="1200" dirty="0" smtClean="0">
                <a:solidFill>
                  <a:schemeClr val="tx1"/>
                </a:solidFill>
                <a:latin typeface="Times New Roman" pitchFamily="18" charset="0"/>
                <a:ea typeface="+mn-ea"/>
                <a:cs typeface="+mn-cs"/>
              </a:rPr>
              <a:t>Dim word As String</a:t>
            </a:r>
          </a:p>
          <a:p>
            <a:r>
              <a:rPr lang="en-US" sz="1400" kern="1200" dirty="0" smtClean="0">
                <a:solidFill>
                  <a:schemeClr val="tx1"/>
                </a:solidFill>
                <a:latin typeface="Times New Roman" pitchFamily="18" charset="0"/>
                <a:ea typeface="+mn-ea"/>
                <a:cs typeface="+mn-cs"/>
              </a:rPr>
              <a:t>        Dim pattern As String</a:t>
            </a:r>
          </a:p>
          <a:p>
            <a:r>
              <a:rPr lang="nl-NL" sz="1400" kern="1200" dirty="0" smtClean="0">
                <a:solidFill>
                  <a:schemeClr val="tx1"/>
                </a:solidFill>
                <a:latin typeface="Times New Roman" pitchFamily="18" charset="0"/>
                <a:ea typeface="+mn-ea"/>
                <a:cs typeface="+mn-cs"/>
              </a:rPr>
              <a:t>        word = "Run"</a:t>
            </a:r>
          </a:p>
          <a:p>
            <a:r>
              <a:rPr lang="en-US" sz="1400" kern="1200" dirty="0" smtClean="0">
                <a:solidFill>
                  <a:schemeClr val="tx1"/>
                </a:solidFill>
                <a:latin typeface="Times New Roman" pitchFamily="18" charset="0"/>
                <a:ea typeface="+mn-ea"/>
                <a:cs typeface="+mn-cs"/>
              </a:rPr>
              <a:t>        pattern = "?un"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"Run"</a:t>
            </a:r>
          </a:p>
          <a:p>
            <a:r>
              <a:rPr lang="en-US" sz="1400" kern="1200" dirty="0" smtClean="0">
                <a:solidFill>
                  <a:schemeClr val="tx1"/>
                </a:solidFill>
                <a:latin typeface="Times New Roman" pitchFamily="18" charset="0"/>
                <a:ea typeface="+mn-ea"/>
                <a:cs typeface="+mn-cs"/>
              </a:rPr>
              <a:t>        pattern = "?um"</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False</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word = "Letter to Suzy"</a:t>
            </a:r>
          </a:p>
          <a:p>
            <a:r>
              <a:rPr lang="en-US" sz="1400" kern="1200" dirty="0" smtClean="0">
                <a:solidFill>
                  <a:schemeClr val="tx1"/>
                </a:solidFill>
                <a:latin typeface="Times New Roman" pitchFamily="18" charset="0"/>
                <a:ea typeface="+mn-ea"/>
                <a:cs typeface="+mn-cs"/>
              </a:rPr>
              <a:t>        pattern = "Letter to *"</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"Case 9876"</a:t>
            </a:r>
          </a:p>
          <a:p>
            <a:r>
              <a:rPr lang="en-US" sz="1400" kern="1200" dirty="0" smtClean="0">
                <a:solidFill>
                  <a:schemeClr val="tx1"/>
                </a:solidFill>
                <a:latin typeface="Times New Roman" pitchFamily="18" charset="0"/>
                <a:ea typeface="+mn-ea"/>
                <a:cs typeface="+mn-cs"/>
              </a:rPr>
              <a:t>        pattern = "Case 987#"</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"Case 9876"</a:t>
            </a:r>
          </a:p>
          <a:p>
            <a:r>
              <a:rPr lang="en-US" sz="1400" kern="1200" dirty="0" smtClean="0">
                <a:solidFill>
                  <a:schemeClr val="tx1"/>
                </a:solidFill>
                <a:latin typeface="Times New Roman" pitchFamily="18" charset="0"/>
                <a:ea typeface="+mn-ea"/>
                <a:cs typeface="+mn-cs"/>
              </a:rPr>
              <a:t>        pattern = "Case ##67#"</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False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"C"</a:t>
            </a:r>
          </a:p>
          <a:p>
            <a:r>
              <a:rPr lang="en-US" sz="1400" kern="1200" dirty="0" smtClean="0">
                <a:solidFill>
                  <a:schemeClr val="tx1"/>
                </a:solidFill>
                <a:latin typeface="Times New Roman" pitchFamily="18" charset="0"/>
                <a:ea typeface="+mn-ea"/>
                <a:cs typeface="+mn-cs"/>
              </a:rPr>
              <a:t>        pattern = "[A,B,C,D,E,F]"</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"B"</a:t>
            </a:r>
          </a:p>
          <a:p>
            <a:r>
              <a:rPr lang="en-US" sz="1400" kern="1200" dirty="0" smtClean="0">
                <a:solidFill>
                  <a:schemeClr val="tx1"/>
                </a:solidFill>
                <a:latin typeface="Times New Roman" pitchFamily="18" charset="0"/>
                <a:ea typeface="+mn-ea"/>
                <a:cs typeface="+mn-cs"/>
              </a:rPr>
              <a:t>        pattern = "[A-F]"</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C76E0AE-4FC7-4CB8-AB62-71BE1BC1B328}"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13F8A998-1836-4A08-9026-D816D6474D51}" type="slidenum">
              <a:rPr lang="en-US"/>
              <a:pPr/>
              <a:t>2</a:t>
            </a:fld>
            <a:endParaRPr lang="en-US"/>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smtClean="0">
                <a:solidFill>
                  <a:srgbClr val="0000FF"/>
                </a:solidFill>
              </a:rPr>
              <a:t>Ask</a:t>
            </a:r>
            <a:r>
              <a:rPr lang="en-US" b="1" baseline="0" dirty="0" smtClean="0">
                <a:solidFill>
                  <a:srgbClr val="0000FF"/>
                </a:solidFill>
              </a:rPr>
              <a:t> students what is the value of sum and how many times loop above executes. Bounce question.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solidFill>
                  <a:srgbClr val="0000FF"/>
                </a:solidFill>
              </a:rPr>
              <a:t>After discussing all answers modify previous app to prove how many times it executes. The same: sum=10, counter=5</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ahoma" pitchFamily="34" charset="0"/>
              </a:rPr>
              <a:t>-&gt;does not iterate at all because </a:t>
            </a:r>
            <a:r>
              <a:rPr lang="en-US" dirty="0" smtClean="0">
                <a:latin typeface="Courier New" pitchFamily="49" charset="0"/>
              </a:rPr>
              <a:t>sum</a:t>
            </a:r>
            <a:r>
              <a:rPr lang="en-US" dirty="0" smtClean="0">
                <a:latin typeface="Tahoma" pitchFamily="34" charset="0"/>
              </a:rPr>
              <a:t> is initially greater than 10.</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ahoma" pitchFamily="34" charset="0"/>
              </a:rPr>
              <a:t>Conclusion: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ahoma" pitchFamily="34" charset="0"/>
              </a:rPr>
              <a:t>- Sometimes they both execute the same but sometimes not. Write</a:t>
            </a:r>
            <a:r>
              <a:rPr lang="en-US" baseline="0" dirty="0" smtClean="0">
                <a:latin typeface="Tahoma" pitchFamily="34" charset="0"/>
              </a:rPr>
              <a:t> </a:t>
            </a:r>
            <a:r>
              <a:rPr lang="en-US" baseline="0" dirty="0" err="1" smtClean="0">
                <a:latin typeface="Tahoma" pitchFamily="34" charset="0"/>
              </a:rPr>
              <a:t>ConsoleApp</a:t>
            </a:r>
            <a:r>
              <a:rPr lang="en-US" baseline="0" dirty="0" smtClean="0">
                <a:latin typeface="Tahoma" pitchFamily="34" charset="0"/>
              </a:rPr>
              <a:t> for both scenarios to prove difference.</a:t>
            </a:r>
            <a:endParaRPr lang="en-US" dirty="0" smtClean="0">
              <a:latin typeface="Tahoma"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1" dirty="0" smtClean="0">
              <a:solidFill>
                <a:srgbClr val="0000FF"/>
              </a:solidFill>
            </a:endParaRPr>
          </a:p>
          <a:p>
            <a:endParaRPr lang="en-US" i="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D7CF3F6-00C5-457A-96DB-4733869C2AA0}"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B437CC03-B6D6-4F7B-8C73-9C892FC8CFD5}" type="slidenum">
              <a:rPr lang="en-US"/>
              <a:pPr/>
              <a:t>3</a:t>
            </a:fld>
            <a:endParaRPr 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r>
              <a:rPr lang="en-US" b="1" dirty="0" smtClean="0"/>
              <a:t>Set goals: what do you expect? Bounce. Write </a:t>
            </a:r>
            <a:r>
              <a:rPr lang="en-US" b="1" dirty="0" err="1" smtClean="0"/>
              <a:t>ConsoleApp</a:t>
            </a:r>
            <a:r>
              <a:rPr lang="en-US" b="1" dirty="0" smtClean="0"/>
              <a:t> for code above and prove overflow</a:t>
            </a:r>
            <a:r>
              <a:rPr lang="en-US" b="1" baseline="0" dirty="0" smtClean="0"/>
              <a:t> error. Run and add Watch for num. It will show 2,147,483,648 ( max range for integers but no – in front???)</a:t>
            </a:r>
            <a:endParaRPr lang="en-US" b="1" dirty="0" smtClean="0"/>
          </a:p>
          <a:p>
            <a:r>
              <a:rPr lang="en-US" dirty="0" smtClean="0"/>
              <a:t>Logic errors</a:t>
            </a:r>
            <a:r>
              <a:rPr lang="en-US" baseline="0" dirty="0" smtClean="0"/>
              <a:t> can cause </a:t>
            </a:r>
            <a:r>
              <a:rPr lang="en-US" dirty="0" smtClean="0"/>
              <a:t>infinite loops which </a:t>
            </a:r>
            <a:r>
              <a:rPr lang="en-US" dirty="0"/>
              <a:t>can cause an application to stop responding or just "hang". Closing the application window will end the application so that the source of the infinite loop can be located and corrected.</a:t>
            </a:r>
          </a:p>
          <a:p>
            <a:endParaRPr lang="en-US" dirty="0"/>
          </a:p>
          <a:p>
            <a:r>
              <a:rPr lang="en-US" dirty="0"/>
              <a:t>Errors that result in an overflow may generate unexpected results rather than "hanging" the application</a:t>
            </a:r>
            <a:r>
              <a:rPr lang="en-US" dirty="0" smtClean="0"/>
              <a:t>.</a:t>
            </a:r>
          </a:p>
          <a:p>
            <a:r>
              <a:rPr lang="en-US" u="sng" dirty="0" smtClean="0"/>
              <a:t>Write </a:t>
            </a:r>
            <a:r>
              <a:rPr lang="en-US" u="sng" dirty="0" err="1" smtClean="0"/>
              <a:t>PrimeNumber</a:t>
            </a:r>
            <a:endParaRPr lang="en-US" u="sng" dirty="0" smtClean="0"/>
          </a:p>
          <a:p>
            <a:r>
              <a:rPr lang="en-US" u="none" dirty="0" smtClean="0"/>
              <a:t>Flowchart it with</a:t>
            </a:r>
            <a:r>
              <a:rPr lang="en-US" u="none" baseline="0" dirty="0" smtClean="0"/>
              <a:t> students participation ( see if volunteers want to do it ) and bounce answers.</a:t>
            </a:r>
            <a:endParaRPr lang="en-US" u="none"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btnCheck_Click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btnCheck.Click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num</a:t>
            </a:r>
            <a:r>
              <a:rPr lang="en-US" sz="1400" kern="1200" dirty="0" smtClean="0">
                <a:solidFill>
                  <a:schemeClr val="tx1"/>
                </a:solidFill>
                <a:latin typeface="Times New Roman" pitchFamily="18" charset="0"/>
                <a:ea typeface="+mn-ea"/>
                <a:cs typeface="+mn-cs"/>
              </a:rPr>
              <a:t> As Integer = Val(</a:t>
            </a:r>
            <a:r>
              <a:rPr lang="en-US" sz="1400" kern="1200" dirty="0" err="1" smtClean="0">
                <a:solidFill>
                  <a:schemeClr val="tx1"/>
                </a:solidFill>
                <a:latin typeface="Times New Roman" pitchFamily="18" charset="0"/>
                <a:ea typeface="+mn-ea"/>
                <a:cs typeface="+mn-cs"/>
              </a:rPr>
              <a:t>Me.txtNum.Text</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Dim divisor As Integer = 1</a:t>
            </a:r>
          </a:p>
          <a:p>
            <a:endParaRPr lang="en-US" sz="1400" kern="1200" dirty="0" smtClean="0">
              <a:solidFill>
                <a:schemeClr val="tx1"/>
              </a:solidFill>
              <a:latin typeface="Times New Roman" pitchFamily="18" charset="0"/>
              <a:ea typeface="+mn-ea"/>
              <a:cs typeface="+mn-cs"/>
            </a:endParaRPr>
          </a:p>
          <a:p>
            <a:r>
              <a:rPr lang="is-IS" sz="1400" kern="1200" dirty="0" smtClean="0">
                <a:solidFill>
                  <a:schemeClr val="tx1"/>
                </a:solidFill>
                <a:latin typeface="Times New Roman" pitchFamily="18" charset="0"/>
                <a:ea typeface="+mn-ea"/>
                <a:cs typeface="+mn-cs"/>
              </a:rPr>
              <a:t>        If num &lt;= 1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MessageBox.Show</a:t>
            </a:r>
            <a:r>
              <a:rPr lang="en-US" sz="1400" kern="1200" dirty="0" smtClean="0">
                <a:solidFill>
                  <a:schemeClr val="tx1"/>
                </a:solidFill>
                <a:latin typeface="Times New Roman" pitchFamily="18" charset="0"/>
                <a:ea typeface="+mn-ea"/>
                <a:cs typeface="+mn-cs"/>
              </a:rPr>
              <a:t>("Not a prime number")</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Do</a:t>
            </a:r>
          </a:p>
          <a:p>
            <a:r>
              <a:rPr lang="da-DK" sz="1400" kern="1200" dirty="0" smtClean="0">
                <a:solidFill>
                  <a:schemeClr val="tx1"/>
                </a:solidFill>
                <a:latin typeface="Times New Roman" pitchFamily="18" charset="0"/>
                <a:ea typeface="+mn-ea"/>
                <a:cs typeface="+mn-cs"/>
              </a:rPr>
              <a:t>                divisor += 1</a:t>
            </a:r>
          </a:p>
          <a:p>
            <a:r>
              <a:rPr lang="en-US" sz="1400" kern="1200" dirty="0" smtClean="0">
                <a:solidFill>
                  <a:schemeClr val="tx1"/>
                </a:solidFill>
                <a:latin typeface="Times New Roman" pitchFamily="18" charset="0"/>
                <a:ea typeface="+mn-ea"/>
                <a:cs typeface="+mn-cs"/>
              </a:rPr>
              <a:t>            Loop While </a:t>
            </a:r>
            <a:r>
              <a:rPr lang="en-US" sz="1400" kern="1200" dirty="0" err="1" smtClean="0">
                <a:solidFill>
                  <a:schemeClr val="tx1"/>
                </a:solidFill>
                <a:latin typeface="Times New Roman" pitchFamily="18" charset="0"/>
                <a:ea typeface="+mn-ea"/>
                <a:cs typeface="+mn-cs"/>
              </a:rPr>
              <a:t>num</a:t>
            </a:r>
            <a:r>
              <a:rPr lang="en-US" sz="1400" kern="1200" dirty="0" smtClean="0">
                <a:solidFill>
                  <a:schemeClr val="tx1"/>
                </a:solidFill>
                <a:latin typeface="Times New Roman" pitchFamily="18" charset="0"/>
                <a:ea typeface="+mn-ea"/>
                <a:cs typeface="+mn-cs"/>
              </a:rPr>
              <a:t> Mod divisor &lt;&gt; 0</a:t>
            </a:r>
          </a:p>
          <a:p>
            <a:r>
              <a:rPr lang="is-IS" sz="1400" kern="1200" dirty="0" smtClean="0">
                <a:solidFill>
                  <a:schemeClr val="tx1"/>
                </a:solidFill>
                <a:latin typeface="Times New Roman" pitchFamily="18" charset="0"/>
                <a:ea typeface="+mn-ea"/>
                <a:cs typeface="+mn-cs"/>
              </a:rPr>
              <a:t>            If divisor = num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MessageBox.Show</a:t>
            </a:r>
            <a:r>
              <a:rPr lang="en-US" sz="1400" kern="1200" dirty="0" smtClean="0">
                <a:solidFill>
                  <a:schemeClr val="tx1"/>
                </a:solidFill>
                <a:latin typeface="Times New Roman" pitchFamily="18" charset="0"/>
                <a:ea typeface="+mn-ea"/>
                <a:cs typeface="+mn-cs"/>
              </a:rPr>
              <a:t>("Prime number")</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MessageBox.Show</a:t>
            </a:r>
            <a:r>
              <a:rPr lang="da-DK" sz="1400" kern="1200" dirty="0" smtClean="0">
                <a:solidFill>
                  <a:schemeClr val="tx1"/>
                </a:solidFill>
                <a:latin typeface="Times New Roman" pitchFamily="18" charset="0"/>
                <a:ea typeface="+mn-ea"/>
                <a:cs typeface="+mn-cs"/>
              </a:rPr>
              <a:t>("Not a prime </a:t>
            </a:r>
            <a:r>
              <a:rPr lang="da-DK" sz="1400" kern="1200" dirty="0" err="1" smtClean="0">
                <a:solidFill>
                  <a:schemeClr val="tx1"/>
                </a:solidFill>
                <a:latin typeface="Times New Roman" pitchFamily="18" charset="0"/>
                <a:ea typeface="+mn-ea"/>
                <a:cs typeface="+mn-cs"/>
              </a:rPr>
              <a:t>number</a:t>
            </a:r>
            <a:r>
              <a:rPr lang="da-DK" sz="1400" kern="1200" dirty="0" smtClean="0">
                <a:solidFill>
                  <a:schemeClr val="tx1"/>
                </a:solidFill>
                <a:latin typeface="Times New Roman" pitchFamily="18" charset="0"/>
                <a:ea typeface="+mn-ea"/>
                <a:cs typeface="+mn-cs"/>
              </a:rPr>
              <a:t>")</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Me.lblDivisor.Text</a:t>
            </a:r>
            <a:r>
              <a:rPr lang="da-DK" sz="1400" kern="1200" dirty="0" smtClean="0">
                <a:solidFill>
                  <a:schemeClr val="tx1"/>
                </a:solidFill>
                <a:latin typeface="Times New Roman" pitchFamily="18" charset="0"/>
                <a:ea typeface="+mn-ea"/>
                <a:cs typeface="+mn-cs"/>
              </a:rPr>
              <a:t> = divisor</a:t>
            </a: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98B650F-6D40-414E-8DC1-B3718CE28137}"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C2E4BD8C-D59E-499E-BD93-E88E72B440CF}" type="slidenum">
              <a:rPr lang="en-US"/>
              <a:pPr/>
              <a:t>4</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r>
              <a:rPr lang="en-US" i="1" dirty="0" smtClean="0"/>
              <a:t>- prompt </a:t>
            </a:r>
            <a:r>
              <a:rPr lang="en-US" i="0" dirty="0" smtClean="0"/>
              <a:t>is a String variable or a string enclosed in quotation</a:t>
            </a:r>
            <a:r>
              <a:rPr lang="en-US" i="0" baseline="0" dirty="0" smtClean="0"/>
              <a:t> marks that is displayed as a prompt in the input box.</a:t>
            </a:r>
          </a:p>
          <a:p>
            <a:pPr marL="0" indent="0">
              <a:buFontTx/>
              <a:buNone/>
            </a:pPr>
            <a:r>
              <a:rPr lang="en-US" i="1" dirty="0" smtClean="0"/>
              <a:t>- title</a:t>
            </a:r>
            <a:r>
              <a:rPr lang="en-US" i="0" dirty="0" smtClean="0"/>
              <a:t> is an optional String variable or a string enclosed in quotation</a:t>
            </a:r>
            <a:r>
              <a:rPr lang="en-US" i="0" baseline="0" dirty="0" smtClean="0"/>
              <a:t> marks that is displayed in the title bar of the input box.</a:t>
            </a:r>
          </a:p>
          <a:p>
            <a:pPr marL="0" indent="0">
              <a:buFontTx/>
              <a:buNone/>
            </a:pPr>
            <a:r>
              <a:rPr lang="en-US" i="0" dirty="0" smtClean="0"/>
              <a:t>When OK is selected the data in the text box is assigned to </a:t>
            </a:r>
            <a:r>
              <a:rPr lang="en-US" i="0" dirty="0" err="1" smtClean="0"/>
              <a:t>stringVar</a:t>
            </a:r>
            <a:r>
              <a:rPr lang="en-US" i="0" dirty="0" smtClean="0"/>
              <a:t>, a string variable.</a:t>
            </a:r>
          </a:p>
          <a:p>
            <a:pPr marL="0" indent="0">
              <a:buFontTx/>
              <a:buNone/>
            </a:pPr>
            <a:r>
              <a:rPr lang="en-US" i="0" dirty="0" smtClean="0"/>
              <a:t>If the user selects Cancel</a:t>
            </a:r>
            <a:r>
              <a:rPr lang="en-US" i="0" baseline="0" dirty="0" smtClean="0"/>
              <a:t> or leaves the text box blank, Nothing is returned by the </a:t>
            </a:r>
            <a:r>
              <a:rPr lang="en-US" i="0" baseline="0" dirty="0" err="1" smtClean="0"/>
              <a:t>InputBox</a:t>
            </a:r>
            <a:r>
              <a:rPr lang="en-US" i="0" baseline="0" dirty="0" smtClean="0"/>
              <a:t>() function.</a:t>
            </a:r>
          </a:p>
          <a:p>
            <a:pPr marL="0" indent="0">
              <a:buFontTx/>
              <a:buNone/>
            </a:pPr>
            <a:r>
              <a:rPr lang="en-US" i="0" baseline="0" dirty="0" smtClean="0"/>
              <a:t>Testing for Nothing is GPS. See example bellow:</a:t>
            </a:r>
            <a:endParaRPr lang="en-US" i="0" dirty="0" smtClean="0"/>
          </a:p>
          <a:p>
            <a:pPr marL="0" indent="0">
              <a:buFontTx/>
              <a:buNone/>
            </a:pPr>
            <a:r>
              <a:rPr lang="en-US" i="0" dirty="0" smtClean="0"/>
              <a:t>Ex:</a:t>
            </a:r>
          </a:p>
          <a:p>
            <a:r>
              <a:rPr lang="en-US" sz="1400" kern="1200" dirty="0" smtClean="0">
                <a:solidFill>
                  <a:schemeClr val="tx1"/>
                </a:solidFill>
                <a:latin typeface="Times New Roman" pitchFamily="18" charset="0"/>
                <a:ea typeface="+mn-ea"/>
                <a:cs typeface="+mn-cs"/>
              </a:rPr>
              <a:t>Public Class Form1</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Private Sub Form1_Load(</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MyBase.Load</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textEntered</a:t>
            </a:r>
            <a:r>
              <a:rPr lang="en-US" sz="1400" kern="1200" dirty="0" smtClean="0">
                <a:solidFill>
                  <a:schemeClr val="tx1"/>
                </a:solidFill>
                <a:latin typeface="Times New Roman" pitchFamily="18" charset="0"/>
                <a:ea typeface="+mn-ea"/>
                <a:cs typeface="+mn-cs"/>
              </a:rPr>
              <a:t> As String</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textEntered</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InputBox</a:t>
            </a:r>
            <a:r>
              <a:rPr lang="en-US" sz="1400" kern="1200" dirty="0" smtClean="0">
                <a:solidFill>
                  <a:schemeClr val="tx1"/>
                </a:solidFill>
                <a:latin typeface="Times New Roman" pitchFamily="18" charset="0"/>
                <a:ea typeface="+mn-ea"/>
                <a:cs typeface="+mn-cs"/>
              </a:rPr>
              <a:t>("Enter your name", "Name")</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If </a:t>
            </a:r>
            <a:r>
              <a:rPr lang="en-US" sz="1400" kern="1200" dirty="0" err="1" smtClean="0">
                <a:solidFill>
                  <a:schemeClr val="tx1"/>
                </a:solidFill>
                <a:latin typeface="Times New Roman" pitchFamily="18" charset="0"/>
                <a:ea typeface="+mn-ea"/>
                <a:cs typeface="+mn-cs"/>
              </a:rPr>
              <a:t>textEntered</a:t>
            </a:r>
            <a:r>
              <a:rPr lang="en-US" sz="1400" kern="1200" dirty="0" smtClean="0">
                <a:solidFill>
                  <a:schemeClr val="tx1"/>
                </a:solidFill>
                <a:latin typeface="Times New Roman" pitchFamily="18" charset="0"/>
                <a:ea typeface="+mn-ea"/>
                <a:cs typeface="+mn-cs"/>
              </a:rPr>
              <a:t> = Nothing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Me.lblUserName.Text</a:t>
            </a:r>
            <a:r>
              <a:rPr lang="en-US" sz="1400" kern="1200" dirty="0" smtClean="0">
                <a:solidFill>
                  <a:schemeClr val="tx1"/>
                </a:solidFill>
                <a:latin typeface="Times New Roman" pitchFamily="18" charset="0"/>
                <a:ea typeface="+mn-ea"/>
                <a:cs typeface="+mn-cs"/>
              </a:rPr>
              <a:t> = "Canceled"</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Me.lblUserName.Text</a:t>
            </a:r>
            <a:r>
              <a:rPr lang="da-DK" sz="1400" kern="1200" dirty="0" smtClean="0">
                <a:solidFill>
                  <a:schemeClr val="tx1"/>
                </a:solidFill>
                <a:latin typeface="Times New Roman" pitchFamily="18" charset="0"/>
                <a:ea typeface="+mn-ea"/>
                <a:cs typeface="+mn-cs"/>
              </a:rPr>
              <a:t> = </a:t>
            </a:r>
            <a:r>
              <a:rPr lang="da-DK" sz="1400" kern="1200" dirty="0" err="1" smtClean="0">
                <a:solidFill>
                  <a:schemeClr val="tx1"/>
                </a:solidFill>
                <a:latin typeface="Times New Roman" pitchFamily="18" charset="0"/>
                <a:ea typeface="+mn-ea"/>
                <a:cs typeface="+mn-cs"/>
              </a:rPr>
              <a:t>textEntered</a:t>
            </a:r>
            <a:endParaRPr lang="da-DK"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8D12BA5-FDFF-4A03-9776-EE35774CE2F6}"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657EBCE3-1E8F-4CDD-9CAC-CF6318248CF7}" type="slidenum">
              <a:rPr lang="en-US"/>
              <a:pPr/>
              <a:t>5</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r>
              <a:rPr lang="en-US" dirty="0" smtClean="0"/>
              <a:t>! Counter is updated always by a set amount. Accumulator is updated by value which can vary.</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00280A4-61DD-483D-81E7-7D4D98639D67}"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F385E466-9FDD-4226-842D-892740AF9DFD}" type="slidenum">
              <a:rPr lang="en-US"/>
              <a:pPr/>
              <a:t>6</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5AE8A79-CBD9-4535-932F-C4757CD80210}"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BE41CB3D-D9EE-467D-A21B-88B98D5F8FED}" type="slidenum">
              <a:rPr lang="en-US"/>
              <a:pPr/>
              <a:t>7</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u="sng" strike="noStrike" dirty="0" smtClean="0">
                <a:solidFill>
                  <a:srgbClr val="FF6600"/>
                </a:solidFill>
              </a:rPr>
              <a:t>Write </a:t>
            </a:r>
            <a:r>
              <a:rPr lang="en-US" u="sng" strike="noStrike" dirty="0" err="1" smtClean="0">
                <a:solidFill>
                  <a:srgbClr val="FF6600"/>
                </a:solidFill>
              </a:rPr>
              <a:t>AverageScore</a:t>
            </a:r>
            <a:endParaRPr lang="en-US" u="sng" strike="noStrike" dirty="0" smtClean="0">
              <a:solidFill>
                <a:srgbClr val="FF6600"/>
              </a:solidFill>
            </a:endParaRPr>
          </a:p>
          <a:p>
            <a:r>
              <a:rPr lang="en-US" u="none" strike="noStrike" dirty="0" smtClean="0">
                <a:solidFill>
                  <a:srgbClr val="FF6600"/>
                </a:solidFill>
              </a:rPr>
              <a:t>Flowchart it before with students participation and bouncing answers.</a:t>
            </a:r>
          </a:p>
          <a:p>
            <a:r>
              <a:rPr lang="en-US" sz="1400" kern="1200" dirty="0" smtClean="0">
                <a:solidFill>
                  <a:schemeClr val="tx1"/>
                </a:solidFill>
                <a:latin typeface="Times New Roman" pitchFamily="18" charset="0"/>
                <a:ea typeface="+mn-ea"/>
                <a:cs typeface="+mn-cs"/>
              </a:rPr>
              <a:t>Public Class Form1</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numberOfScores</a:t>
            </a:r>
            <a:r>
              <a:rPr lang="en-US" sz="1400" kern="1200" dirty="0" smtClean="0">
                <a:solidFill>
                  <a:schemeClr val="tx1"/>
                </a:solidFill>
                <a:latin typeface="Times New Roman" pitchFamily="18" charset="0"/>
                <a:ea typeface="+mn-ea"/>
                <a:cs typeface="+mn-cs"/>
              </a:rPr>
              <a:t> As Integer = 0</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sumOfScores</a:t>
            </a:r>
            <a:r>
              <a:rPr lang="en-US" sz="1400" kern="1200" dirty="0" smtClean="0">
                <a:solidFill>
                  <a:schemeClr val="tx1"/>
                </a:solidFill>
                <a:latin typeface="Times New Roman" pitchFamily="18" charset="0"/>
                <a:ea typeface="+mn-ea"/>
                <a:cs typeface="+mn-cs"/>
              </a:rPr>
              <a:t> As Integer = 0</a:t>
            </a:r>
          </a:p>
          <a:p>
            <a:r>
              <a:rPr lang="en-US" sz="1400" kern="1200" dirty="0" smtClean="0">
                <a:solidFill>
                  <a:schemeClr val="tx1"/>
                </a:solidFill>
                <a:latin typeface="Times New Roman" pitchFamily="18" charset="0"/>
                <a:ea typeface="+mn-ea"/>
                <a:cs typeface="+mn-cs"/>
              </a:rPr>
              <a:t>    Private Sub </a:t>
            </a:r>
            <a:r>
              <a:rPr lang="en-US" sz="1400" kern="1200" dirty="0" err="1" smtClean="0">
                <a:solidFill>
                  <a:schemeClr val="tx1"/>
                </a:solidFill>
                <a:latin typeface="Times New Roman" pitchFamily="18" charset="0"/>
                <a:ea typeface="+mn-ea"/>
                <a:cs typeface="+mn-cs"/>
              </a:rPr>
              <a:t>btnEnterScore_Click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btnEnterScore.Click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Const</a:t>
            </a:r>
            <a:r>
              <a:rPr lang="en-US" sz="1400" kern="1200" dirty="0" smtClean="0">
                <a:solidFill>
                  <a:schemeClr val="tx1"/>
                </a:solidFill>
                <a:latin typeface="Times New Roman" pitchFamily="18" charset="0"/>
                <a:ea typeface="+mn-ea"/>
                <a:cs typeface="+mn-cs"/>
              </a:rPr>
              <a:t> FLAG As Integer = -1</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tempScore</a:t>
            </a:r>
            <a:r>
              <a:rPr lang="en-US" sz="1400" kern="1200" dirty="0" smtClean="0">
                <a:solidFill>
                  <a:schemeClr val="tx1"/>
                </a:solidFill>
                <a:latin typeface="Times New Roman" pitchFamily="18" charset="0"/>
                <a:ea typeface="+mn-ea"/>
                <a:cs typeface="+mn-cs"/>
              </a:rPr>
              <a:t> As String</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numberOfScores</a:t>
            </a:r>
            <a:r>
              <a:rPr lang="en-US" sz="1400" kern="1200" dirty="0" smtClean="0">
                <a:solidFill>
                  <a:schemeClr val="tx1"/>
                </a:solidFill>
                <a:latin typeface="Times New Roman" pitchFamily="18" charset="0"/>
                <a:ea typeface="+mn-ea"/>
                <a:cs typeface="+mn-cs"/>
              </a:rPr>
              <a:t> = 0</a:t>
            </a:r>
          </a:p>
          <a:p>
            <a:r>
              <a:rPr lang="pt-BR" sz="1400" kern="1200" dirty="0" smtClean="0">
                <a:solidFill>
                  <a:schemeClr val="tx1"/>
                </a:solidFill>
                <a:latin typeface="Times New Roman" pitchFamily="18" charset="0"/>
                <a:ea typeface="+mn-ea"/>
                <a:cs typeface="+mn-cs"/>
              </a:rPr>
              <a:t>        </a:t>
            </a:r>
            <a:r>
              <a:rPr lang="pt-BR" sz="1400" kern="1200" dirty="0" err="1" smtClean="0">
                <a:solidFill>
                  <a:schemeClr val="tx1"/>
                </a:solidFill>
                <a:latin typeface="Times New Roman" pitchFamily="18" charset="0"/>
                <a:ea typeface="+mn-ea"/>
                <a:cs typeface="+mn-cs"/>
              </a:rPr>
              <a:t>sumOfScores</a:t>
            </a:r>
            <a:r>
              <a:rPr lang="pt-BR" sz="1400" kern="1200" dirty="0" smtClean="0">
                <a:solidFill>
                  <a:schemeClr val="tx1"/>
                </a:solidFill>
                <a:latin typeface="Times New Roman" pitchFamily="18" charset="0"/>
                <a:ea typeface="+mn-ea"/>
                <a:cs typeface="+mn-cs"/>
              </a:rPr>
              <a:t> = 0</a:t>
            </a:r>
          </a:p>
          <a:p>
            <a:endParaRPr lang="pt-BR" sz="1400" kern="1200" dirty="0" smtClean="0">
              <a:solidFill>
                <a:schemeClr val="tx1"/>
              </a:solidFill>
              <a:latin typeface="Times New Roman" pitchFamily="18" charset="0"/>
              <a:ea typeface="+mn-ea"/>
              <a:cs typeface="+mn-cs"/>
            </a:endParaRPr>
          </a:p>
          <a:p>
            <a:r>
              <a:rPr lang="pt-BR" sz="1400" kern="1200" dirty="0" smtClean="0">
                <a:solidFill>
                  <a:schemeClr val="tx1"/>
                </a:solidFill>
                <a:latin typeface="Times New Roman" pitchFamily="18" charset="0"/>
                <a:ea typeface="+mn-ea"/>
                <a:cs typeface="+mn-cs"/>
              </a:rPr>
              <a:t>        </a:t>
            </a:r>
            <a:r>
              <a:rPr lang="pt-BR" sz="1400" kern="1200" dirty="0" err="1" smtClean="0">
                <a:solidFill>
                  <a:schemeClr val="tx1"/>
                </a:solidFill>
                <a:latin typeface="Times New Roman" pitchFamily="18" charset="0"/>
                <a:ea typeface="+mn-ea"/>
                <a:cs typeface="+mn-cs"/>
              </a:rPr>
              <a:t>tempScore</a:t>
            </a:r>
            <a:r>
              <a:rPr lang="pt-BR" sz="1400" kern="1200" dirty="0" smtClean="0">
                <a:solidFill>
                  <a:schemeClr val="tx1"/>
                </a:solidFill>
                <a:latin typeface="Times New Roman" pitchFamily="18" charset="0"/>
                <a:ea typeface="+mn-ea"/>
                <a:cs typeface="+mn-cs"/>
              </a:rPr>
              <a:t> = </a:t>
            </a:r>
            <a:r>
              <a:rPr lang="pt-BR" sz="1400" kern="1200" dirty="0" err="1" smtClean="0">
                <a:solidFill>
                  <a:schemeClr val="tx1"/>
                </a:solidFill>
                <a:latin typeface="Times New Roman" pitchFamily="18" charset="0"/>
                <a:ea typeface="+mn-ea"/>
                <a:cs typeface="+mn-cs"/>
              </a:rPr>
              <a:t>InputBox</a:t>
            </a:r>
            <a:r>
              <a:rPr lang="pt-BR" sz="1400" kern="1200" dirty="0" smtClean="0">
                <a:solidFill>
                  <a:schemeClr val="tx1"/>
                </a:solidFill>
                <a:latin typeface="Times New Roman" pitchFamily="18" charset="0"/>
                <a:ea typeface="+mn-ea"/>
                <a:cs typeface="+mn-cs"/>
              </a:rPr>
              <a:t>("</a:t>
            </a:r>
            <a:r>
              <a:rPr lang="pt-BR" sz="1400" kern="1200" dirty="0" err="1" smtClean="0">
                <a:solidFill>
                  <a:schemeClr val="tx1"/>
                </a:solidFill>
                <a:latin typeface="Times New Roman" pitchFamily="18" charset="0"/>
                <a:ea typeface="+mn-ea"/>
                <a:cs typeface="+mn-cs"/>
              </a:rPr>
              <a:t>Enter</a:t>
            </a:r>
            <a:r>
              <a:rPr lang="pt-BR" sz="1400" kern="1200" dirty="0" smtClean="0">
                <a:solidFill>
                  <a:schemeClr val="tx1"/>
                </a:solidFill>
                <a:latin typeface="Times New Roman" pitchFamily="18" charset="0"/>
                <a:ea typeface="+mn-ea"/>
                <a:cs typeface="+mn-cs"/>
              </a:rPr>
              <a:t> a score (-1 </a:t>
            </a:r>
            <a:r>
              <a:rPr lang="pt-BR" sz="1400" kern="1200" dirty="0" err="1" smtClean="0">
                <a:solidFill>
                  <a:schemeClr val="tx1"/>
                </a:solidFill>
                <a:latin typeface="Times New Roman" pitchFamily="18" charset="0"/>
                <a:ea typeface="+mn-ea"/>
                <a:cs typeface="+mn-cs"/>
              </a:rPr>
              <a:t>to</a:t>
            </a:r>
            <a:r>
              <a:rPr lang="pt-BR" sz="1400" kern="1200" dirty="0" smtClean="0">
                <a:solidFill>
                  <a:schemeClr val="tx1"/>
                </a:solidFill>
                <a:latin typeface="Times New Roman" pitchFamily="18" charset="0"/>
                <a:ea typeface="+mn-ea"/>
                <a:cs typeface="+mn-cs"/>
              </a:rPr>
              <a:t> stop):", "Scores")</a:t>
            </a:r>
          </a:p>
          <a:p>
            <a:r>
              <a:rPr lang="pt-BR" sz="1400" kern="1200" dirty="0" smtClean="0">
                <a:solidFill>
                  <a:schemeClr val="tx1"/>
                </a:solidFill>
                <a:latin typeface="Times New Roman" pitchFamily="18" charset="0"/>
                <a:ea typeface="+mn-ea"/>
                <a:cs typeface="+mn-cs"/>
              </a:rPr>
              <a:t>        </a:t>
            </a:r>
            <a:r>
              <a:rPr lang="pt-BR" sz="1400" kern="1200" dirty="0" err="1" smtClean="0">
                <a:solidFill>
                  <a:schemeClr val="tx1"/>
                </a:solidFill>
                <a:latin typeface="Times New Roman" pitchFamily="18" charset="0"/>
                <a:ea typeface="+mn-ea"/>
                <a:cs typeface="+mn-cs"/>
              </a:rPr>
              <a:t>sumOfScores</a:t>
            </a:r>
            <a:r>
              <a:rPr lang="pt-BR" sz="1400" kern="1200" dirty="0" smtClean="0">
                <a:solidFill>
                  <a:schemeClr val="tx1"/>
                </a:solidFill>
                <a:latin typeface="Times New Roman" pitchFamily="18" charset="0"/>
                <a:ea typeface="+mn-ea"/>
                <a:cs typeface="+mn-cs"/>
              </a:rPr>
              <a:t> = Val(</a:t>
            </a:r>
            <a:r>
              <a:rPr lang="pt-BR" sz="1400" kern="1200" dirty="0" err="1" smtClean="0">
                <a:solidFill>
                  <a:schemeClr val="tx1"/>
                </a:solidFill>
                <a:latin typeface="Times New Roman" pitchFamily="18" charset="0"/>
                <a:ea typeface="+mn-ea"/>
                <a:cs typeface="+mn-cs"/>
              </a:rPr>
              <a:t>tempScore</a:t>
            </a:r>
            <a:r>
              <a:rPr lang="pt-BR" sz="1400" kern="1200" dirty="0" smtClean="0">
                <a:solidFill>
                  <a:schemeClr val="tx1"/>
                </a:solidFill>
                <a:latin typeface="Times New Roman" pitchFamily="18" charset="0"/>
                <a:ea typeface="+mn-ea"/>
                <a:cs typeface="+mn-cs"/>
              </a:rPr>
              <a:t>)</a:t>
            </a:r>
          </a:p>
          <a:p>
            <a:r>
              <a:rPr lang="pt-BR" sz="1400" kern="1200" dirty="0" smtClean="0">
                <a:solidFill>
                  <a:schemeClr val="tx1"/>
                </a:solidFill>
                <a:latin typeface="Times New Roman" pitchFamily="18" charset="0"/>
                <a:ea typeface="+mn-ea"/>
                <a:cs typeface="+mn-cs"/>
              </a:rPr>
              <a:t>        Do </a:t>
            </a:r>
            <a:r>
              <a:rPr lang="pt-BR" sz="1400" kern="1200" dirty="0" err="1" smtClean="0">
                <a:solidFill>
                  <a:schemeClr val="tx1"/>
                </a:solidFill>
                <a:latin typeface="Times New Roman" pitchFamily="18" charset="0"/>
                <a:ea typeface="+mn-ea"/>
                <a:cs typeface="+mn-cs"/>
              </a:rPr>
              <a:t>While</a:t>
            </a:r>
            <a:r>
              <a:rPr lang="pt-BR" sz="1400" kern="1200" dirty="0" smtClean="0">
                <a:solidFill>
                  <a:schemeClr val="tx1"/>
                </a:solidFill>
                <a:latin typeface="Times New Roman" pitchFamily="18" charset="0"/>
                <a:ea typeface="+mn-ea"/>
                <a:cs typeface="+mn-cs"/>
              </a:rPr>
              <a:t> </a:t>
            </a:r>
            <a:r>
              <a:rPr lang="pt-BR" sz="1400" kern="1200" dirty="0" err="1" smtClean="0">
                <a:solidFill>
                  <a:schemeClr val="tx1"/>
                </a:solidFill>
                <a:latin typeface="Times New Roman" pitchFamily="18" charset="0"/>
                <a:ea typeface="+mn-ea"/>
                <a:cs typeface="+mn-cs"/>
              </a:rPr>
              <a:t>tempScore</a:t>
            </a:r>
            <a:r>
              <a:rPr lang="pt-BR" sz="1400" kern="1200" dirty="0" smtClean="0">
                <a:solidFill>
                  <a:schemeClr val="tx1"/>
                </a:solidFill>
                <a:latin typeface="Times New Roman" pitchFamily="18" charset="0"/>
                <a:ea typeface="+mn-ea"/>
                <a:cs typeface="+mn-cs"/>
              </a:rPr>
              <a:t> &lt;&gt; </a:t>
            </a:r>
            <a:r>
              <a:rPr lang="pt-BR" sz="1400" kern="1200" dirty="0" err="1" smtClean="0">
                <a:solidFill>
                  <a:schemeClr val="tx1"/>
                </a:solidFill>
                <a:latin typeface="Times New Roman" pitchFamily="18" charset="0"/>
                <a:ea typeface="+mn-ea"/>
                <a:cs typeface="+mn-cs"/>
              </a:rPr>
              <a:t>Nothing</a:t>
            </a:r>
            <a:r>
              <a:rPr lang="pt-BR" sz="1400" kern="1200" dirty="0" smtClean="0">
                <a:solidFill>
                  <a:schemeClr val="tx1"/>
                </a:solidFill>
                <a:latin typeface="Times New Roman" pitchFamily="18" charset="0"/>
                <a:ea typeface="+mn-ea"/>
                <a:cs typeface="+mn-cs"/>
              </a:rPr>
              <a:t> </a:t>
            </a:r>
            <a:r>
              <a:rPr lang="pt-BR" sz="1400" kern="1200" dirty="0" err="1" smtClean="0">
                <a:solidFill>
                  <a:schemeClr val="tx1"/>
                </a:solidFill>
                <a:latin typeface="Times New Roman" pitchFamily="18" charset="0"/>
                <a:ea typeface="+mn-ea"/>
                <a:cs typeface="+mn-cs"/>
              </a:rPr>
              <a:t>And</a:t>
            </a:r>
            <a:r>
              <a:rPr lang="pt-BR" sz="1400" kern="1200" dirty="0" smtClean="0">
                <a:solidFill>
                  <a:schemeClr val="tx1"/>
                </a:solidFill>
                <a:latin typeface="Times New Roman" pitchFamily="18" charset="0"/>
                <a:ea typeface="+mn-ea"/>
                <a:cs typeface="+mn-cs"/>
              </a:rPr>
              <a:t> Val(</a:t>
            </a:r>
            <a:r>
              <a:rPr lang="pt-BR" sz="1400" kern="1200" dirty="0" err="1" smtClean="0">
                <a:solidFill>
                  <a:schemeClr val="tx1"/>
                </a:solidFill>
                <a:latin typeface="Times New Roman" pitchFamily="18" charset="0"/>
                <a:ea typeface="+mn-ea"/>
                <a:cs typeface="+mn-cs"/>
              </a:rPr>
              <a:t>tempScore</a:t>
            </a:r>
            <a:r>
              <a:rPr lang="pt-BR" sz="1400" kern="1200" dirty="0" smtClean="0">
                <a:solidFill>
                  <a:schemeClr val="tx1"/>
                </a:solidFill>
                <a:latin typeface="Times New Roman" pitchFamily="18" charset="0"/>
                <a:ea typeface="+mn-ea"/>
                <a:cs typeface="+mn-cs"/>
              </a:rPr>
              <a:t>) &lt;&gt; FLAG</a:t>
            </a:r>
          </a:p>
          <a:p>
            <a:r>
              <a:rPr lang="pt-BR" sz="1400" kern="1200" dirty="0" smtClean="0">
                <a:solidFill>
                  <a:schemeClr val="tx1"/>
                </a:solidFill>
                <a:latin typeface="Times New Roman" pitchFamily="18" charset="0"/>
                <a:ea typeface="+mn-ea"/>
                <a:cs typeface="+mn-cs"/>
              </a:rPr>
              <a:t>            </a:t>
            </a:r>
            <a:r>
              <a:rPr lang="pt-BR" sz="1400" kern="1200" dirty="0" err="1" smtClean="0">
                <a:solidFill>
                  <a:schemeClr val="tx1"/>
                </a:solidFill>
                <a:latin typeface="Times New Roman" pitchFamily="18" charset="0"/>
                <a:ea typeface="+mn-ea"/>
                <a:cs typeface="+mn-cs"/>
              </a:rPr>
              <a:t>tempScore</a:t>
            </a:r>
            <a:r>
              <a:rPr lang="pt-BR" sz="1400" kern="1200" dirty="0" smtClean="0">
                <a:solidFill>
                  <a:schemeClr val="tx1"/>
                </a:solidFill>
                <a:latin typeface="Times New Roman" pitchFamily="18" charset="0"/>
                <a:ea typeface="+mn-ea"/>
                <a:cs typeface="+mn-cs"/>
              </a:rPr>
              <a:t> = </a:t>
            </a:r>
            <a:r>
              <a:rPr lang="pt-BR" sz="1400" kern="1200" dirty="0" err="1" smtClean="0">
                <a:solidFill>
                  <a:schemeClr val="tx1"/>
                </a:solidFill>
                <a:latin typeface="Times New Roman" pitchFamily="18" charset="0"/>
                <a:ea typeface="+mn-ea"/>
                <a:cs typeface="+mn-cs"/>
              </a:rPr>
              <a:t>InputBox</a:t>
            </a:r>
            <a:r>
              <a:rPr lang="pt-BR" sz="1400" kern="1200" dirty="0" smtClean="0">
                <a:solidFill>
                  <a:schemeClr val="tx1"/>
                </a:solidFill>
                <a:latin typeface="Times New Roman" pitchFamily="18" charset="0"/>
                <a:ea typeface="+mn-ea"/>
                <a:cs typeface="+mn-cs"/>
              </a:rPr>
              <a:t>("</a:t>
            </a:r>
            <a:r>
              <a:rPr lang="pt-BR" sz="1400" kern="1200" dirty="0" err="1" smtClean="0">
                <a:solidFill>
                  <a:schemeClr val="tx1"/>
                </a:solidFill>
                <a:latin typeface="Times New Roman" pitchFamily="18" charset="0"/>
                <a:ea typeface="+mn-ea"/>
                <a:cs typeface="+mn-cs"/>
              </a:rPr>
              <a:t>Enter</a:t>
            </a:r>
            <a:r>
              <a:rPr lang="pt-BR" sz="1400" kern="1200" dirty="0" smtClean="0">
                <a:solidFill>
                  <a:schemeClr val="tx1"/>
                </a:solidFill>
                <a:latin typeface="Times New Roman" pitchFamily="18" charset="0"/>
                <a:ea typeface="+mn-ea"/>
                <a:cs typeface="+mn-cs"/>
              </a:rPr>
              <a:t> a score (-1 </a:t>
            </a:r>
            <a:r>
              <a:rPr lang="pt-BR" sz="1400" kern="1200" dirty="0" err="1" smtClean="0">
                <a:solidFill>
                  <a:schemeClr val="tx1"/>
                </a:solidFill>
                <a:latin typeface="Times New Roman" pitchFamily="18" charset="0"/>
                <a:ea typeface="+mn-ea"/>
                <a:cs typeface="+mn-cs"/>
              </a:rPr>
              <a:t>to</a:t>
            </a:r>
            <a:r>
              <a:rPr lang="pt-BR" sz="1400" kern="1200" dirty="0" smtClean="0">
                <a:solidFill>
                  <a:schemeClr val="tx1"/>
                </a:solidFill>
                <a:latin typeface="Times New Roman" pitchFamily="18" charset="0"/>
                <a:ea typeface="+mn-ea"/>
                <a:cs typeface="+mn-cs"/>
              </a:rPr>
              <a:t> stop):", "Scores")</a:t>
            </a:r>
          </a:p>
          <a:p>
            <a:r>
              <a:rPr lang="pt-BR" sz="1400" kern="1200" dirty="0" smtClean="0">
                <a:solidFill>
                  <a:schemeClr val="tx1"/>
                </a:solidFill>
                <a:latin typeface="Times New Roman" pitchFamily="18" charset="0"/>
                <a:ea typeface="+mn-ea"/>
                <a:cs typeface="+mn-cs"/>
              </a:rPr>
              <a:t>            </a:t>
            </a:r>
            <a:r>
              <a:rPr lang="pt-BR" sz="1400" kern="1200" dirty="0" err="1" smtClean="0">
                <a:solidFill>
                  <a:schemeClr val="tx1"/>
                </a:solidFill>
                <a:latin typeface="Times New Roman" pitchFamily="18" charset="0"/>
                <a:ea typeface="+mn-ea"/>
                <a:cs typeface="+mn-cs"/>
              </a:rPr>
              <a:t>sumOfScores</a:t>
            </a:r>
            <a:r>
              <a:rPr lang="pt-BR" sz="1400" kern="1200" dirty="0" smtClean="0">
                <a:solidFill>
                  <a:schemeClr val="tx1"/>
                </a:solidFill>
                <a:latin typeface="Times New Roman" pitchFamily="18" charset="0"/>
                <a:ea typeface="+mn-ea"/>
                <a:cs typeface="+mn-cs"/>
              </a:rPr>
              <a:t> += Val(</a:t>
            </a:r>
            <a:r>
              <a:rPr lang="pt-BR" sz="1400" kern="1200" dirty="0" err="1" smtClean="0">
                <a:solidFill>
                  <a:schemeClr val="tx1"/>
                </a:solidFill>
                <a:latin typeface="Times New Roman" pitchFamily="18" charset="0"/>
                <a:ea typeface="+mn-ea"/>
                <a:cs typeface="+mn-cs"/>
              </a:rPr>
              <a:t>tempScore</a:t>
            </a:r>
            <a:r>
              <a:rPr lang="pt-BR"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numberOfScores</a:t>
            </a:r>
            <a:r>
              <a:rPr lang="en-US" sz="1400" kern="1200" dirty="0" smtClean="0">
                <a:solidFill>
                  <a:schemeClr val="tx1"/>
                </a:solidFill>
                <a:latin typeface="Times New Roman" pitchFamily="18" charset="0"/>
                <a:ea typeface="+mn-ea"/>
                <a:cs typeface="+mn-cs"/>
              </a:rPr>
              <a:t> += 1</a:t>
            </a:r>
          </a:p>
          <a:p>
            <a:r>
              <a:rPr lang="nl-NL" sz="1400" kern="1200" dirty="0" smtClean="0">
                <a:solidFill>
                  <a:schemeClr val="tx1"/>
                </a:solidFill>
                <a:latin typeface="Times New Roman" pitchFamily="18" charset="0"/>
                <a:ea typeface="+mn-ea"/>
                <a:cs typeface="+mn-cs"/>
              </a:rPr>
              <a:t>        Loop</a:t>
            </a:r>
          </a:p>
          <a:p>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Me.lblAverage.Text</a:t>
            </a:r>
            <a:r>
              <a:rPr lang="nl-NL" sz="1400" kern="1200" dirty="0" smtClean="0">
                <a:solidFill>
                  <a:schemeClr val="tx1"/>
                </a:solidFill>
                <a:latin typeface="Times New Roman" pitchFamily="18" charset="0"/>
                <a:ea typeface="+mn-ea"/>
                <a:cs typeface="+mn-cs"/>
              </a:rPr>
              <a:t> = </a:t>
            </a:r>
            <a:r>
              <a:rPr lang="nl-NL" sz="1400" kern="1200" dirty="0" err="1" smtClean="0">
                <a:solidFill>
                  <a:schemeClr val="tx1"/>
                </a:solidFill>
                <a:latin typeface="Times New Roman" pitchFamily="18" charset="0"/>
                <a:ea typeface="+mn-ea"/>
                <a:cs typeface="+mn-cs"/>
              </a:rPr>
              <a:t>sumOfScores</a:t>
            </a:r>
            <a:r>
              <a:rPr lang="nl-NL" sz="1400" kern="1200" dirty="0" smtClean="0">
                <a:solidFill>
                  <a:schemeClr val="tx1"/>
                </a:solidFill>
                <a:latin typeface="Times New Roman" pitchFamily="18" charset="0"/>
                <a:ea typeface="+mn-ea"/>
                <a:cs typeface="+mn-cs"/>
              </a:rPr>
              <a:t> / </a:t>
            </a:r>
            <a:r>
              <a:rPr lang="nl-NL" sz="1400" kern="1200" dirty="0" err="1" smtClean="0">
                <a:solidFill>
                  <a:schemeClr val="tx1"/>
                </a:solidFill>
                <a:latin typeface="Times New Roman" pitchFamily="18" charset="0"/>
                <a:ea typeface="+mn-ea"/>
                <a:cs typeface="+mn-cs"/>
              </a:rPr>
              <a:t>numberOfScores</a:t>
            </a:r>
            <a:endParaRPr lang="nl-NL"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Me.lblNumberOfScores.Text</a:t>
            </a:r>
            <a:r>
              <a:rPr lang="nl-NL" sz="1400" kern="1200" dirty="0" smtClean="0">
                <a:solidFill>
                  <a:schemeClr val="tx1"/>
                </a:solidFill>
                <a:latin typeface="Times New Roman" pitchFamily="18" charset="0"/>
                <a:ea typeface="+mn-ea"/>
                <a:cs typeface="+mn-cs"/>
              </a:rPr>
              <a:t> = </a:t>
            </a:r>
            <a:r>
              <a:rPr lang="nl-NL" sz="1400" kern="1200" dirty="0" err="1" smtClean="0">
                <a:solidFill>
                  <a:schemeClr val="tx1"/>
                </a:solidFill>
                <a:latin typeface="Times New Roman" pitchFamily="18" charset="0"/>
                <a:ea typeface="+mn-ea"/>
                <a:cs typeface="+mn-cs"/>
              </a:rPr>
              <a:t>numberOfScores</a:t>
            </a:r>
            <a:endParaRPr lang="nl-NL"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a:p>
            <a:r>
              <a:rPr lang="de-DE" sz="1400" kern="1200" smtClean="0">
                <a:solidFill>
                  <a:schemeClr val="tx1"/>
                </a:solidFill>
                <a:latin typeface="Times New Roman" pitchFamily="18" charset="0"/>
                <a:ea typeface="+mn-ea"/>
                <a:cs typeface="+mn-cs"/>
              </a:rPr>
              <a:t>End Class</a:t>
            </a:r>
          </a:p>
          <a:p>
            <a:endParaRPr lang="en-US" u="none" strike="noStrike" dirty="0">
              <a:solidFill>
                <a:srgbClr val="FF66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3A51CE5-46A1-4ADD-A895-9A35D8E90125}"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7061D786-89F8-4D8E-AE81-9A6AF9EC031C}" type="slidenum">
              <a:rPr lang="en-US"/>
              <a:pPr/>
              <a:t>8</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r>
              <a:rPr lang="en-US" dirty="0" smtClean="0"/>
              <a:t>!Unlike a Do…Loop that executes while a condition is true,</a:t>
            </a:r>
            <a:r>
              <a:rPr lang="en-US" baseline="0" dirty="0" smtClean="0"/>
              <a:t> For…Next executes until a counter reaches an ending value.</a:t>
            </a:r>
          </a:p>
          <a:p>
            <a:r>
              <a:rPr lang="en-US" baseline="0" dirty="0" smtClean="0"/>
              <a:t>For </a:t>
            </a:r>
            <a:r>
              <a:rPr lang="en-US" i="1" baseline="0" dirty="0" smtClean="0"/>
              <a:t>counter</a:t>
            </a:r>
            <a:r>
              <a:rPr lang="en-US" i="0" baseline="0" dirty="0" smtClean="0"/>
              <a:t> As Integer = </a:t>
            </a:r>
            <a:r>
              <a:rPr lang="en-US" i="1" baseline="0" dirty="0" smtClean="0"/>
              <a:t>start</a:t>
            </a:r>
            <a:r>
              <a:rPr lang="en-US" i="0" baseline="0" dirty="0" smtClean="0"/>
              <a:t> To </a:t>
            </a:r>
            <a:r>
              <a:rPr lang="en-US" i="1" baseline="0" dirty="0" smtClean="0"/>
              <a:t>end </a:t>
            </a:r>
            <a:r>
              <a:rPr lang="en-US" i="0" baseline="0" dirty="0" smtClean="0"/>
              <a:t>Step step </a:t>
            </a:r>
            <a:r>
              <a:rPr lang="en-US" i="0" baseline="0" dirty="0" err="1" smtClean="0"/>
              <a:t>stepAmt</a:t>
            </a:r>
            <a:endParaRPr lang="en-US" i="1" baseline="0" dirty="0" smtClean="0"/>
          </a:p>
          <a:p>
            <a:r>
              <a:rPr lang="en-US" i="1" baseline="0" dirty="0" smtClean="0"/>
              <a:t>   statements</a:t>
            </a:r>
          </a:p>
          <a:p>
            <a:r>
              <a:rPr lang="en-US" i="0" baseline="0" dirty="0" smtClean="0"/>
              <a:t>Next </a:t>
            </a:r>
            <a:r>
              <a:rPr lang="en-US" i="1" baseline="0" dirty="0" smtClean="0"/>
              <a:t>counter</a:t>
            </a:r>
          </a:p>
          <a:p>
            <a:endParaRPr lang="en-US" i="1" baseline="0" dirty="0" smtClean="0"/>
          </a:p>
          <a:p>
            <a:r>
              <a:rPr lang="en-US" i="0" baseline="0" dirty="0" smtClean="0"/>
              <a:t>The counter is declared in the For…Next statement. When a variable is declared like that its scope is from the initialization to the Next statement. The variable will not be recognized outside the For…Next.</a:t>
            </a:r>
          </a:p>
          <a:p>
            <a:r>
              <a:rPr lang="en-US" i="0" baseline="0" dirty="0" smtClean="0"/>
              <a:t>Write Factorial ( with </a:t>
            </a:r>
            <a:r>
              <a:rPr lang="en-US" i="0" baseline="0" dirty="0" err="1" smtClean="0"/>
              <a:t>InputBox</a:t>
            </a:r>
            <a:r>
              <a:rPr lang="en-US" i="0" baseline="0" dirty="0" smtClean="0"/>
              <a:t>(prompt, title) instead of </a:t>
            </a:r>
            <a:r>
              <a:rPr lang="en-US" i="0" baseline="0" dirty="0" err="1" smtClean="0"/>
              <a:t>TextBox</a:t>
            </a:r>
            <a:r>
              <a:rPr lang="en-US" i="0" baseline="0" dirty="0" smtClean="0"/>
              <a:t> )</a:t>
            </a:r>
          </a:p>
          <a:p>
            <a:endParaRPr lang="en-US" i="0" baseline="0"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btnEnterNum_Click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btnEnterNum.Click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number As Integer</a:t>
            </a:r>
          </a:p>
          <a:p>
            <a:r>
              <a:rPr lang="en-US" sz="1400" kern="1200" dirty="0" smtClean="0">
                <a:solidFill>
                  <a:schemeClr val="tx1"/>
                </a:solidFill>
                <a:latin typeface="Times New Roman" pitchFamily="18" charset="0"/>
                <a:ea typeface="+mn-ea"/>
                <a:cs typeface="+mn-cs"/>
              </a:rPr>
              <a:t>        Dim factorial As Double = 1</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number = </a:t>
            </a:r>
            <a:r>
              <a:rPr lang="en-US" sz="1400" kern="1200" dirty="0" err="1" smtClean="0">
                <a:solidFill>
                  <a:schemeClr val="tx1"/>
                </a:solidFill>
                <a:latin typeface="Times New Roman" pitchFamily="18" charset="0"/>
                <a:ea typeface="+mn-ea"/>
                <a:cs typeface="+mn-cs"/>
              </a:rPr>
              <a:t>InputBox</a:t>
            </a:r>
            <a:r>
              <a:rPr lang="en-US" sz="1400" kern="1200" dirty="0" smtClean="0">
                <a:solidFill>
                  <a:schemeClr val="tx1"/>
                </a:solidFill>
                <a:latin typeface="Times New Roman" pitchFamily="18" charset="0"/>
                <a:ea typeface="+mn-ea"/>
                <a:cs typeface="+mn-cs"/>
              </a:rPr>
              <a:t>("Enter number:", "Factorial")</a:t>
            </a:r>
          </a:p>
          <a:p>
            <a:r>
              <a:rPr lang="en-US" sz="1400" kern="1200" dirty="0" smtClean="0">
                <a:solidFill>
                  <a:schemeClr val="tx1"/>
                </a:solidFill>
                <a:latin typeface="Times New Roman" pitchFamily="18" charset="0"/>
                <a:ea typeface="+mn-ea"/>
                <a:cs typeface="+mn-cs"/>
              </a:rPr>
              <a:t>        For count As Integer = 1 To number</a:t>
            </a:r>
          </a:p>
          <a:p>
            <a:r>
              <a:rPr lang="en-US" sz="1400" kern="1200" dirty="0" smtClean="0">
                <a:solidFill>
                  <a:schemeClr val="tx1"/>
                </a:solidFill>
                <a:latin typeface="Times New Roman" pitchFamily="18" charset="0"/>
                <a:ea typeface="+mn-ea"/>
                <a:cs typeface="+mn-cs"/>
              </a:rPr>
              <a:t>            factorial *= count</a:t>
            </a:r>
          </a:p>
          <a:p>
            <a:r>
              <a:rPr lang="en-US" sz="1400" kern="1200" dirty="0" smtClean="0">
                <a:solidFill>
                  <a:schemeClr val="tx1"/>
                </a:solidFill>
                <a:latin typeface="Times New Roman" pitchFamily="18" charset="0"/>
                <a:ea typeface="+mn-ea"/>
                <a:cs typeface="+mn-cs"/>
              </a:rPr>
              <a:t>        Next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Me.lblFactorialMessage.Text</a:t>
            </a:r>
            <a:r>
              <a:rPr lang="en-US" sz="1400" kern="1200" dirty="0" smtClean="0">
                <a:solidFill>
                  <a:schemeClr val="tx1"/>
                </a:solidFill>
                <a:latin typeface="Times New Roman" pitchFamily="18" charset="0"/>
                <a:ea typeface="+mn-ea"/>
                <a:cs typeface="+mn-cs"/>
              </a:rPr>
              <a:t> = "Factorial is:"</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Me.lblFactorial.Text</a:t>
            </a:r>
            <a:r>
              <a:rPr lang="en-US" sz="1400" kern="1200" dirty="0" smtClean="0">
                <a:solidFill>
                  <a:schemeClr val="tx1"/>
                </a:solidFill>
                <a:latin typeface="Times New Roman" pitchFamily="18" charset="0"/>
                <a:ea typeface="+mn-ea"/>
                <a:cs typeface="+mn-cs"/>
              </a:rPr>
              <a:t> = factorial</a:t>
            </a:r>
          </a:p>
          <a:p>
            <a:r>
              <a:rPr lang="de-DE" sz="1400" kern="1200" smtClean="0">
                <a:solidFill>
                  <a:schemeClr val="tx1"/>
                </a:solidFill>
                <a:latin typeface="Times New Roman" pitchFamily="18" charset="0"/>
                <a:ea typeface="+mn-ea"/>
                <a:cs typeface="+mn-cs"/>
              </a:rPr>
              <a:t>    End Sub</a:t>
            </a:r>
          </a:p>
          <a:p>
            <a:endParaRPr lang="en-US" i="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2E49183-7BCA-4B21-8377-131CC7437D47}" type="datetime8">
              <a:rPr lang="en-US"/>
              <a:pPr/>
              <a:t>6/4/15 15:05</a:t>
            </a:fld>
            <a:endParaRPr lang="en-US"/>
          </a:p>
        </p:txBody>
      </p:sp>
      <p:sp>
        <p:nvSpPr>
          <p:cNvPr id="7" name="Rectangle 7"/>
          <p:cNvSpPr>
            <a:spLocks noGrp="1" noChangeArrowheads="1"/>
          </p:cNvSpPr>
          <p:nvPr>
            <p:ph type="sldNum" sz="quarter" idx="5"/>
          </p:nvPr>
        </p:nvSpPr>
        <p:spPr>
          <a:ln/>
        </p:spPr>
        <p:txBody>
          <a:bodyPr/>
          <a:lstStyle/>
          <a:p>
            <a:fld id="{9A184C8A-40F4-4F34-8B58-954A90225D65}" type="slidenum">
              <a:rPr lang="en-US"/>
              <a:pPr/>
              <a:t>9</a:t>
            </a:fld>
            <a:endParaRPr 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n-US" dirty="0" smtClean="0"/>
              <a:t>The </a:t>
            </a:r>
            <a:r>
              <a:rPr lang="en-US" dirty="0"/>
              <a:t>String data type is a class, which includes properties and </a:t>
            </a:r>
            <a:r>
              <a:rPr lang="en-US" dirty="0" smtClean="0"/>
              <a:t>methods</a:t>
            </a:r>
            <a:r>
              <a:rPr lang="en-US" baseline="0" dirty="0" smtClean="0"/>
              <a:t> called members.</a:t>
            </a:r>
            <a:endParaRPr lang="en-US" dirty="0"/>
          </a:p>
          <a:p>
            <a:r>
              <a:rPr lang="en-US" dirty="0"/>
              <a:t>When a class is used to declare a variable, the variable is called an object</a:t>
            </a:r>
            <a:r>
              <a:rPr lang="en-US" dirty="0" smtClean="0"/>
              <a:t>. An object accesses a member</a:t>
            </a:r>
            <a:r>
              <a:rPr lang="en-US" baseline="0" dirty="0" smtClean="0"/>
              <a:t> ( property or method ) with a dot (.) between the object name and the member name.</a:t>
            </a:r>
            <a:endParaRPr lang="en-US" dirty="0"/>
          </a:p>
          <a:p>
            <a:r>
              <a:rPr lang="en-US" dirty="0"/>
              <a:t>The Chars property returns the character at the specified index position.</a:t>
            </a:r>
          </a:p>
          <a:p>
            <a:r>
              <a:rPr lang="en-US" dirty="0"/>
              <a:t>The Length property returns the number of characters in the String object.</a:t>
            </a:r>
          </a:p>
          <a:p>
            <a:r>
              <a:rPr lang="en-US" dirty="0" smtClean="0"/>
              <a:t>Ex:</a:t>
            </a:r>
          </a:p>
          <a:p>
            <a:r>
              <a:rPr lang="en-US" sz="1400" kern="1200" dirty="0" smtClean="0">
                <a:solidFill>
                  <a:schemeClr val="tx1"/>
                </a:solidFill>
                <a:latin typeface="Times New Roman" pitchFamily="18" charset="0"/>
                <a:ea typeface="+mn-ea"/>
                <a:cs typeface="+mn-cs"/>
              </a:rPr>
              <a:t>Dim season As String = "Summer"</a:t>
            </a:r>
          </a:p>
          <a:p>
            <a:r>
              <a:rPr lang="en-US" sz="1400" kern="1200" dirty="0" smtClean="0">
                <a:solidFill>
                  <a:schemeClr val="tx1"/>
                </a:solidFill>
                <a:latin typeface="Times New Roman" pitchFamily="18" charset="0"/>
                <a:ea typeface="+mn-ea"/>
                <a:cs typeface="+mn-cs"/>
              </a:rPr>
              <a:t>        Dim letter As Char</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numChars</a:t>
            </a:r>
            <a:r>
              <a:rPr lang="en-US" sz="1400" kern="1200" dirty="0" smtClean="0">
                <a:solidFill>
                  <a:schemeClr val="tx1"/>
                </a:solidFill>
                <a:latin typeface="Times New Roman" pitchFamily="18" charset="0"/>
                <a:ea typeface="+mn-ea"/>
                <a:cs typeface="+mn-cs"/>
              </a:rPr>
              <a:t> As Integer</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letter = </a:t>
            </a:r>
            <a:r>
              <a:rPr lang="en-US" sz="1400" kern="1200" dirty="0" err="1" smtClean="0">
                <a:solidFill>
                  <a:schemeClr val="tx1"/>
                </a:solidFill>
                <a:latin typeface="Times New Roman" pitchFamily="18" charset="0"/>
                <a:ea typeface="+mn-ea"/>
                <a:cs typeface="+mn-cs"/>
              </a:rPr>
              <a:t>season.Chars</a:t>
            </a:r>
            <a:r>
              <a:rPr lang="en-US" sz="1400" kern="1200" dirty="0" smtClean="0">
                <a:solidFill>
                  <a:schemeClr val="tx1"/>
                </a:solidFill>
                <a:latin typeface="Times New Roman" pitchFamily="18" charset="0"/>
                <a:ea typeface="+mn-ea"/>
                <a:cs typeface="+mn-cs"/>
              </a:rPr>
              <a:t>(4)</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numChars</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season.Length</a:t>
            </a:r>
            <a:r>
              <a:rPr lang="en-US" sz="1400" kern="1200" dirty="0" smtClean="0">
                <a:solidFill>
                  <a:schemeClr val="tx1"/>
                </a:solidFill>
                <a:latin typeface="Times New Roman" pitchFamily="18" charset="0"/>
                <a:ea typeface="+mn-ea"/>
                <a:cs typeface="+mn-cs"/>
              </a:rPr>
              <a:t>()</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(letter)</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numChars</a:t>
            </a:r>
            <a:r>
              <a:rPr lang="en-US" sz="1400" kern="1200" smtClean="0">
                <a:solidFill>
                  <a:schemeClr val="tx1"/>
                </a:solidFill>
                <a:latin typeface="Times New Roman" pitchFamily="18" charset="0"/>
                <a:ea typeface="+mn-ea"/>
                <a:cs typeface="+mn-cs"/>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A4954D16-314C-466C-BB91-3D222C0B5EB6}" type="slidenum">
              <a:rPr lang="en-US"/>
              <a:pPr/>
              <a:t>‹#›</a:t>
            </a:fld>
            <a:endParaRPr lang="en-US"/>
          </a:p>
        </p:txBody>
      </p:sp>
    </p:spTree>
    <p:extLst>
      <p:ext uri="{BB962C8B-B14F-4D97-AF65-F5344CB8AC3E}">
        <p14:creationId xmlns:p14="http://schemas.microsoft.com/office/powerpoint/2010/main" val="76336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6A607B90-7D5C-4FBE-A5C6-9BB494D14139}" type="slidenum">
              <a:rPr lang="en-US"/>
              <a:pPr/>
              <a:t>‹#›</a:t>
            </a:fld>
            <a:endParaRPr lang="en-US"/>
          </a:p>
        </p:txBody>
      </p:sp>
    </p:spTree>
    <p:extLst>
      <p:ext uri="{BB962C8B-B14F-4D97-AF65-F5344CB8AC3E}">
        <p14:creationId xmlns:p14="http://schemas.microsoft.com/office/powerpoint/2010/main" val="25318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45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6E38DFEE-80BD-4A36-9B7E-94109F7DDFB2}" type="slidenum">
              <a:rPr lang="en-US"/>
              <a:pPr/>
              <a:t>‹#›</a:t>
            </a:fld>
            <a:endParaRPr lang="en-US"/>
          </a:p>
        </p:txBody>
      </p:sp>
    </p:spTree>
    <p:extLst>
      <p:ext uri="{BB962C8B-B14F-4D97-AF65-F5344CB8AC3E}">
        <p14:creationId xmlns:p14="http://schemas.microsoft.com/office/powerpoint/2010/main" val="46789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61BEA68C-CBF6-46FC-8F2B-982FE5658076}" type="slidenum">
              <a:rPr lang="en-US"/>
              <a:pPr/>
              <a:t>‹#›</a:t>
            </a:fld>
            <a:endParaRPr lang="en-US"/>
          </a:p>
        </p:txBody>
      </p:sp>
    </p:spTree>
    <p:extLst>
      <p:ext uri="{BB962C8B-B14F-4D97-AF65-F5344CB8AC3E}">
        <p14:creationId xmlns:p14="http://schemas.microsoft.com/office/powerpoint/2010/main" val="139397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9895490C-3955-40DD-AFBF-9BD83878EE89}" type="slidenum">
              <a:rPr lang="en-US"/>
              <a:pPr/>
              <a:t>‹#›</a:t>
            </a:fld>
            <a:endParaRPr lang="en-US"/>
          </a:p>
        </p:txBody>
      </p:sp>
    </p:spTree>
    <p:extLst>
      <p:ext uri="{BB962C8B-B14F-4D97-AF65-F5344CB8AC3E}">
        <p14:creationId xmlns:p14="http://schemas.microsoft.com/office/powerpoint/2010/main" val="369591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9CFC195B-A9FA-4389-B67D-E18C8F0145C4}" type="slidenum">
              <a:rPr lang="en-US"/>
              <a:pPr/>
              <a:t>‹#›</a:t>
            </a:fld>
            <a:endParaRPr lang="en-US"/>
          </a:p>
        </p:txBody>
      </p:sp>
    </p:spTree>
    <p:extLst>
      <p:ext uri="{BB962C8B-B14F-4D97-AF65-F5344CB8AC3E}">
        <p14:creationId xmlns:p14="http://schemas.microsoft.com/office/powerpoint/2010/main" val="133059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 2012 EMC Publishing, LLC</a:t>
            </a:r>
            <a:endParaRPr lang="en-US"/>
          </a:p>
        </p:txBody>
      </p:sp>
      <p:sp>
        <p:nvSpPr>
          <p:cNvPr id="8" name="Slide Number Placeholder 7"/>
          <p:cNvSpPr>
            <a:spLocks noGrp="1"/>
          </p:cNvSpPr>
          <p:nvPr>
            <p:ph type="sldNum" sz="quarter" idx="11"/>
          </p:nvPr>
        </p:nvSpPr>
        <p:spPr/>
        <p:txBody>
          <a:bodyPr/>
          <a:lstStyle>
            <a:lvl1pPr>
              <a:defRPr/>
            </a:lvl1pPr>
          </a:lstStyle>
          <a:p>
            <a:r>
              <a:rPr lang="en-US"/>
              <a:t>Slide </a:t>
            </a:r>
            <a:fld id="{F85DD2FA-5779-4A55-A2F5-5A7B47F3C361}" type="slidenum">
              <a:rPr lang="en-US"/>
              <a:pPr/>
              <a:t>‹#›</a:t>
            </a:fld>
            <a:endParaRPr lang="en-US"/>
          </a:p>
        </p:txBody>
      </p:sp>
    </p:spTree>
    <p:extLst>
      <p:ext uri="{BB962C8B-B14F-4D97-AF65-F5344CB8AC3E}">
        <p14:creationId xmlns:p14="http://schemas.microsoft.com/office/powerpoint/2010/main" val="295214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 2012 EMC Publishing, LLC</a:t>
            </a:r>
            <a:endParaRPr lang="en-US"/>
          </a:p>
        </p:txBody>
      </p:sp>
      <p:sp>
        <p:nvSpPr>
          <p:cNvPr id="4" name="Slide Number Placeholder 3"/>
          <p:cNvSpPr>
            <a:spLocks noGrp="1"/>
          </p:cNvSpPr>
          <p:nvPr>
            <p:ph type="sldNum" sz="quarter" idx="11"/>
          </p:nvPr>
        </p:nvSpPr>
        <p:spPr/>
        <p:txBody>
          <a:bodyPr/>
          <a:lstStyle>
            <a:lvl1pPr>
              <a:defRPr/>
            </a:lvl1pPr>
          </a:lstStyle>
          <a:p>
            <a:r>
              <a:rPr lang="en-US"/>
              <a:t>Slide </a:t>
            </a:r>
            <a:fld id="{489654D2-FBD9-457D-AC4D-23012E8B8863}" type="slidenum">
              <a:rPr lang="en-US"/>
              <a:pPr/>
              <a:t>‹#›</a:t>
            </a:fld>
            <a:endParaRPr lang="en-US"/>
          </a:p>
        </p:txBody>
      </p:sp>
    </p:spTree>
    <p:extLst>
      <p:ext uri="{BB962C8B-B14F-4D97-AF65-F5344CB8AC3E}">
        <p14:creationId xmlns:p14="http://schemas.microsoft.com/office/powerpoint/2010/main" val="267636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 2012 EMC Publishing, LLC</a:t>
            </a:r>
            <a:endParaRPr lang="en-US"/>
          </a:p>
        </p:txBody>
      </p:sp>
      <p:sp>
        <p:nvSpPr>
          <p:cNvPr id="3" name="Slide Number Placeholder 2"/>
          <p:cNvSpPr>
            <a:spLocks noGrp="1"/>
          </p:cNvSpPr>
          <p:nvPr>
            <p:ph type="sldNum" sz="quarter" idx="11"/>
          </p:nvPr>
        </p:nvSpPr>
        <p:spPr/>
        <p:txBody>
          <a:bodyPr/>
          <a:lstStyle>
            <a:lvl1pPr>
              <a:defRPr/>
            </a:lvl1pPr>
          </a:lstStyle>
          <a:p>
            <a:r>
              <a:rPr lang="en-US"/>
              <a:t>Slide </a:t>
            </a:r>
            <a:fld id="{70E2F30B-D877-428F-9F93-2EB68DA335D0}" type="slidenum">
              <a:rPr lang="en-US"/>
              <a:pPr/>
              <a:t>‹#›</a:t>
            </a:fld>
            <a:endParaRPr lang="en-US"/>
          </a:p>
        </p:txBody>
      </p:sp>
    </p:spTree>
    <p:extLst>
      <p:ext uri="{BB962C8B-B14F-4D97-AF65-F5344CB8AC3E}">
        <p14:creationId xmlns:p14="http://schemas.microsoft.com/office/powerpoint/2010/main" val="77206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FFC3F34F-509D-4D5D-B1FC-57C22A9B2C44}" type="slidenum">
              <a:rPr lang="en-US"/>
              <a:pPr/>
              <a:t>‹#›</a:t>
            </a:fld>
            <a:endParaRPr lang="en-US"/>
          </a:p>
        </p:txBody>
      </p:sp>
    </p:spTree>
    <p:extLst>
      <p:ext uri="{BB962C8B-B14F-4D97-AF65-F5344CB8AC3E}">
        <p14:creationId xmlns:p14="http://schemas.microsoft.com/office/powerpoint/2010/main" val="337707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B4D321FF-B2A3-4D30-8864-A66C81389547}" type="slidenum">
              <a:rPr lang="en-US"/>
              <a:pPr/>
              <a:t>‹#›</a:t>
            </a:fld>
            <a:endParaRPr lang="en-US"/>
          </a:p>
        </p:txBody>
      </p:sp>
    </p:spTree>
    <p:extLst>
      <p:ext uri="{BB962C8B-B14F-4D97-AF65-F5344CB8AC3E}">
        <p14:creationId xmlns:p14="http://schemas.microsoft.com/office/powerpoint/2010/main" val="2646867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
        <p:nvSpPr>
          <p:cNvPr id="251921" name="Rectangle 17"/>
          <p:cNvSpPr>
            <a:spLocks noGrp="1" noChangeArrowheads="1"/>
          </p:cNvSpPr>
          <p:nvPr>
            <p:ph type="title"/>
          </p:nvPr>
        </p:nvSpPr>
        <p:spPr bwMode="auto">
          <a:xfrm>
            <a:off x="685800" y="381000"/>
            <a:ext cx="7772400" cy="1403350"/>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251924" name="Rectangle 20"/>
          <p:cNvSpPr>
            <a:spLocks noGrp="1" noChangeArrowheads="1"/>
          </p:cNvSpPr>
          <p:nvPr>
            <p:ph type="ftr" sz="quarter" idx="3"/>
          </p:nvPr>
        </p:nvSpPr>
        <p:spPr bwMode="auto">
          <a:xfrm>
            <a:off x="5400675" y="6324600"/>
            <a:ext cx="30035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spcBef>
                <a:spcPct val="50000"/>
              </a:spcBef>
              <a:defRPr sz="1400" b="1" i="1">
                <a:latin typeface="+mn-lt"/>
              </a:defRPr>
            </a:lvl1pPr>
          </a:lstStyle>
          <a:p>
            <a:r>
              <a:rPr lang="en-US" smtClean="0"/>
              <a:t>© 2012 EMC Publishing, LLC</a:t>
            </a:r>
            <a:endParaRPr lang="en-US"/>
          </a:p>
        </p:txBody>
      </p:sp>
      <p:sp>
        <p:nvSpPr>
          <p:cNvPr id="251946" name="Rectangle 42"/>
          <p:cNvSpPr>
            <a:spLocks noGrp="1" noChangeArrowheads="1"/>
          </p:cNvSpPr>
          <p:nvPr>
            <p:ph type="sldNum" sz="quarter" idx="4"/>
          </p:nvPr>
        </p:nvSpPr>
        <p:spPr bwMode="auto">
          <a:xfrm>
            <a:off x="754063" y="6342063"/>
            <a:ext cx="2133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i="1">
                <a:latin typeface="+mn-lt"/>
              </a:defRPr>
            </a:lvl1pPr>
          </a:lstStyle>
          <a:p>
            <a:r>
              <a:rPr lang="en-US"/>
              <a:t>Slide </a:t>
            </a:r>
            <a:fld id="{D1389B33-0730-495C-B737-C9845A406D91}" type="slidenum">
              <a:rPr lang="en-US"/>
              <a:pPr/>
              <a:t>‹#›</a:t>
            </a:fld>
            <a:endParaRPr lang="en-US"/>
          </a:p>
        </p:txBody>
      </p:sp>
      <p:sp>
        <p:nvSpPr>
          <p:cNvPr id="251947" name="Text Box 43"/>
          <p:cNvSpPr txBox="1">
            <a:spLocks noChangeArrowheads="1"/>
          </p:cNvSpPr>
          <p:nvPr userDrawn="1"/>
        </p:nvSpPr>
        <p:spPr bwMode="auto">
          <a:xfrm>
            <a:off x="730250" y="2062163"/>
            <a:ext cx="7732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p>
        </p:txBody>
      </p:sp>
      <p:sp>
        <p:nvSpPr>
          <p:cNvPr id="251948" name="Text Box 44"/>
          <p:cNvSpPr txBox="1">
            <a:spLocks noChangeArrowheads="1"/>
          </p:cNvSpPr>
          <p:nvPr userDrawn="1"/>
        </p:nvSpPr>
        <p:spPr bwMode="auto">
          <a:xfrm>
            <a:off x="706438" y="2085975"/>
            <a:ext cx="774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5pPr>
      <a:lvl6pPr marL="4572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6pPr>
      <a:lvl7pPr marL="9144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7pPr>
      <a:lvl8pPr marL="13716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8pPr>
      <a:lvl9pPr marL="18288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9pPr>
    </p:titleStyle>
    <p:bodyStyle>
      <a:lvl1pPr marL="342900" indent="-342900" algn="ctr" rtl="0" eaLnBrk="0" fontAlgn="base" hangingPunct="0">
        <a:lnSpc>
          <a:spcPct val="85000"/>
        </a:lnSpc>
        <a:spcBef>
          <a:spcPct val="50000"/>
        </a:spcBef>
        <a:spcAft>
          <a:spcPct val="0"/>
        </a:spcAft>
        <a:buSzPct val="80000"/>
        <a:defRPr kumimoji="1" sz="3600" b="1">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lnSpc>
          <a:spcPct val="85000"/>
        </a:lnSpc>
        <a:spcBef>
          <a:spcPct val="50000"/>
        </a:spcBef>
        <a:spcAft>
          <a:spcPct val="0"/>
        </a:spcAft>
        <a:buChar char="–"/>
        <a:defRPr kumimoji="1" sz="2600" b="1">
          <a:solidFill>
            <a:schemeClr val="tx1"/>
          </a:solidFill>
          <a:effectLst>
            <a:outerShdw blurRad="38100" dist="38100" dir="2700000" algn="tl">
              <a:srgbClr val="000000"/>
            </a:outerShdw>
          </a:effectLst>
          <a:latin typeface="+mn-lt"/>
        </a:defRPr>
      </a:lvl2pPr>
      <a:lvl3pPr marL="1143000" indent="-228600" algn="l" rtl="0" eaLnBrk="0" fontAlgn="base" hangingPunct="0">
        <a:lnSpc>
          <a:spcPct val="85000"/>
        </a:lnSpc>
        <a:spcBef>
          <a:spcPct val="50000"/>
        </a:spcBef>
        <a:spcAft>
          <a:spcPct val="0"/>
        </a:spcAft>
        <a:buChar char="•"/>
        <a:defRPr kumimoji="1" sz="2400" b="1">
          <a:solidFill>
            <a:schemeClr val="tx1"/>
          </a:solidFill>
          <a:effectLst>
            <a:outerShdw blurRad="38100" dist="38100" dir="2700000" algn="tl">
              <a:srgbClr val="000000"/>
            </a:outerShdw>
          </a:effectLst>
          <a:latin typeface="+mn-lt"/>
        </a:defRPr>
      </a:lvl3pPr>
      <a:lvl4pPr marL="16002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4pPr>
      <a:lvl5pPr marL="20574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5pPr>
      <a:lvl6pPr marL="25146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6pPr>
      <a:lvl7pPr marL="29718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7pPr>
      <a:lvl8pPr marL="34290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8pPr>
      <a:lvl9pPr marL="38862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EB4464AD-55FA-4576-9135-8799AF032B9E}" type="slidenum">
              <a:rPr lang="en-US"/>
              <a:pPr/>
              <a:t>1</a:t>
            </a:fld>
            <a:endParaRPr lang="en-US"/>
          </a:p>
        </p:txBody>
      </p:sp>
      <p:sp>
        <p:nvSpPr>
          <p:cNvPr id="446466" name="Rectangle 2"/>
          <p:cNvSpPr>
            <a:spLocks noGrp="1" noChangeArrowheads="1"/>
          </p:cNvSpPr>
          <p:nvPr>
            <p:ph type="title"/>
          </p:nvPr>
        </p:nvSpPr>
        <p:spPr>
          <a:xfrm>
            <a:off x="685800" y="369888"/>
            <a:ext cx="7772400" cy="1041400"/>
          </a:xfrm>
        </p:spPr>
        <p:txBody>
          <a:bodyPr/>
          <a:lstStyle/>
          <a:p>
            <a:r>
              <a:rPr lang="en-US" sz="2000"/>
              <a:t>Chapter </a:t>
            </a:r>
            <a:r>
              <a:rPr lang="en-US" sz="2000" smtClean="0"/>
              <a:t>5 new</a:t>
            </a:r>
            <a:r>
              <a:rPr lang="en-US" sz="2000"/>
              <a:t/>
            </a:r>
            <a:br>
              <a:rPr lang="en-US" sz="2000"/>
            </a:br>
            <a:r>
              <a:rPr lang="en-US"/>
              <a:t>The Do…Loop Statement</a:t>
            </a:r>
          </a:p>
        </p:txBody>
      </p:sp>
      <p:sp>
        <p:nvSpPr>
          <p:cNvPr id="446475" name="Text Box 11"/>
          <p:cNvSpPr txBox="1">
            <a:spLocks noChangeArrowheads="1"/>
          </p:cNvSpPr>
          <p:nvPr/>
        </p:nvSpPr>
        <p:spPr bwMode="auto">
          <a:xfrm>
            <a:off x="785813" y="1363663"/>
            <a:ext cx="7621587"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Loop structure that executes a set of statements as long as a condition is true.</a:t>
            </a:r>
          </a:p>
          <a:p>
            <a:pPr>
              <a:spcAft>
                <a:spcPct val="50000"/>
              </a:spcAft>
              <a:buFont typeface="Wingdings" pitchFamily="2" charset="2"/>
              <a:buChar char="§"/>
            </a:pPr>
            <a:r>
              <a:rPr lang="en-US" dirty="0">
                <a:latin typeface="Tahoma" pitchFamily="34" charset="0"/>
              </a:rPr>
              <a:t>The condition is a Boolean expression.</a:t>
            </a:r>
          </a:p>
          <a:p>
            <a:pPr>
              <a:spcAft>
                <a:spcPct val="50000"/>
              </a:spcAft>
              <a:buFont typeface="Wingdings" pitchFamily="2" charset="2"/>
              <a:buChar char="§"/>
            </a:pPr>
            <a:r>
              <a:rPr lang="en-US" dirty="0">
                <a:latin typeface="Tahoma" pitchFamily="34" charset="0"/>
              </a:rPr>
              <a:t>Executes at least once.</a:t>
            </a:r>
          </a:p>
          <a:p>
            <a:pPr>
              <a:spcAft>
                <a:spcPct val="50000"/>
              </a:spcAft>
              <a:buFont typeface="Wingdings" pitchFamily="2" charset="2"/>
              <a:buChar char="§"/>
            </a:pPr>
            <a:r>
              <a:rPr lang="en-US" dirty="0">
                <a:latin typeface="Tahoma" pitchFamily="34" charset="0"/>
              </a:rPr>
              <a:t>The loop below iterates while </a:t>
            </a:r>
            <a:r>
              <a:rPr lang="en-US" dirty="0">
                <a:latin typeface="Courier New" pitchFamily="49" charset="0"/>
              </a:rPr>
              <a:t>sum</a:t>
            </a:r>
            <a:r>
              <a:rPr lang="en-US" dirty="0">
                <a:latin typeface="Tahoma" pitchFamily="34" charset="0"/>
              </a:rPr>
              <a:t> is </a:t>
            </a:r>
            <a:r>
              <a:rPr lang="en-US" i="1" dirty="0">
                <a:latin typeface="Tahoma" pitchFamily="34" charset="0"/>
              </a:rPr>
              <a:t>less than</a:t>
            </a:r>
            <a:r>
              <a:rPr lang="en-US" dirty="0">
                <a:latin typeface="Tahoma" pitchFamily="34" charset="0"/>
              </a:rPr>
              <a:t> 10:</a:t>
            </a:r>
            <a:br>
              <a:rPr lang="en-US" dirty="0">
                <a:latin typeface="Tahoma" pitchFamily="34" charset="0"/>
              </a:rPr>
            </a:br>
            <a:r>
              <a:rPr lang="en-US" dirty="0">
                <a:latin typeface="Courier New" pitchFamily="49" charset="0"/>
              </a:rPr>
              <a:t>	</a:t>
            </a:r>
            <a:r>
              <a:rPr lang="en-US" sz="2200" dirty="0">
                <a:latin typeface="Courier New" pitchFamily="49" charset="0"/>
              </a:rPr>
              <a:t>sum = 0;</a:t>
            </a:r>
            <a:br>
              <a:rPr lang="en-US" sz="2200" dirty="0">
                <a:latin typeface="Courier New" pitchFamily="49" charset="0"/>
              </a:rPr>
            </a:br>
            <a:r>
              <a:rPr lang="en-US" sz="2200" dirty="0">
                <a:latin typeface="Courier New" pitchFamily="49" charset="0"/>
              </a:rPr>
              <a:t>	Do </a:t>
            </a:r>
            <a:br>
              <a:rPr lang="en-US" sz="2200" dirty="0">
                <a:latin typeface="Courier New" pitchFamily="49" charset="0"/>
              </a:rPr>
            </a:br>
            <a:r>
              <a:rPr lang="en-US" sz="2200" dirty="0">
                <a:latin typeface="Courier New" pitchFamily="49" charset="0"/>
              </a:rPr>
              <a:t>		sum += 2</a:t>
            </a:r>
            <a:br>
              <a:rPr lang="en-US" sz="2200" dirty="0">
                <a:latin typeface="Courier New" pitchFamily="49" charset="0"/>
              </a:rPr>
            </a:br>
            <a:r>
              <a:rPr lang="en-US" sz="2200" dirty="0">
                <a:latin typeface="Courier New" pitchFamily="49" charset="0"/>
              </a:rPr>
              <a:t>	Loop While sum &lt; 10</a:t>
            </a:r>
          </a:p>
          <a:p>
            <a:pPr>
              <a:buFont typeface="Wingdings" pitchFamily="2" charset="2"/>
              <a:buNone/>
            </a:pPr>
            <a:endParaRPr lang="en-US" sz="2000"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FD9E91C8-BF8F-49EC-AA0E-73BA09DB104B}" type="slidenum">
              <a:rPr lang="en-US"/>
              <a:pPr/>
              <a:t>10</a:t>
            </a:fld>
            <a:endParaRPr lang="en-US"/>
          </a:p>
        </p:txBody>
      </p:sp>
      <p:sp>
        <p:nvSpPr>
          <p:cNvPr id="729090"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String Methods</a:t>
            </a:r>
          </a:p>
        </p:txBody>
      </p:sp>
      <p:sp>
        <p:nvSpPr>
          <p:cNvPr id="729091" name="Text Box 3"/>
          <p:cNvSpPr txBox="1">
            <a:spLocks noChangeArrowheads="1"/>
          </p:cNvSpPr>
          <p:nvPr/>
        </p:nvSpPr>
        <p:spPr bwMode="auto">
          <a:xfrm>
            <a:off x="777875" y="1431925"/>
            <a:ext cx="7780338"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828800" algn="l"/>
              </a:tabLst>
              <a:defRPr sz="2400">
                <a:solidFill>
                  <a:schemeClr val="tx1"/>
                </a:solidFill>
                <a:latin typeface="Times New Roman" pitchFamily="18" charset="0"/>
              </a:defRPr>
            </a:lvl1pPr>
            <a:lvl2pPr algn="l">
              <a:tabLst>
                <a:tab pos="914400" algn="l"/>
                <a:tab pos="1828800" algn="l"/>
              </a:tabLst>
              <a:defRPr sz="2400">
                <a:solidFill>
                  <a:schemeClr val="tx1"/>
                </a:solidFill>
                <a:latin typeface="Times New Roman" pitchFamily="18" charset="0"/>
              </a:defRPr>
            </a:lvl2pPr>
            <a:lvl3pPr algn="l">
              <a:tabLst>
                <a:tab pos="914400" algn="l"/>
                <a:tab pos="1828800" algn="l"/>
              </a:tabLst>
              <a:defRPr sz="2400">
                <a:solidFill>
                  <a:schemeClr val="tx1"/>
                </a:solidFill>
                <a:latin typeface="Times New Roman" pitchFamily="18" charset="0"/>
              </a:defRPr>
            </a:lvl3pPr>
            <a:lvl4pPr algn="l">
              <a:tabLst>
                <a:tab pos="914400" algn="l"/>
                <a:tab pos="1828800" algn="l"/>
              </a:tabLst>
              <a:defRPr sz="2400">
                <a:solidFill>
                  <a:schemeClr val="tx1"/>
                </a:solidFill>
                <a:latin typeface="Times New Roman" pitchFamily="18" charset="0"/>
              </a:defRPr>
            </a:lvl4pPr>
            <a:lvl5pPr algn="l">
              <a:tabLst>
                <a:tab pos="914400" algn="l"/>
                <a:tab pos="18288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8288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8288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8288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828800" algn="l"/>
              </a:tabLst>
              <a:defRPr sz="2400">
                <a:solidFill>
                  <a:schemeClr val="tx1"/>
                </a:solidFill>
                <a:latin typeface="Times New Roman" pitchFamily="18" charset="0"/>
              </a:defRPr>
            </a:lvl9pPr>
          </a:lstStyle>
          <a:p>
            <a:pPr>
              <a:spcAft>
                <a:spcPct val="50000"/>
              </a:spcAft>
              <a:buFont typeface="Wingdings" pitchFamily="2" charset="2"/>
              <a:buChar char="§"/>
            </a:pPr>
            <a:r>
              <a:rPr lang="en-US">
                <a:latin typeface="Courier New" pitchFamily="49" charset="0"/>
              </a:rPr>
              <a:t>String</a:t>
            </a:r>
            <a:r>
              <a:rPr lang="en-US">
                <a:latin typeface="Tahoma" pitchFamily="34" charset="0"/>
              </a:rPr>
              <a:t> methods for manipulating a string include:</a:t>
            </a:r>
            <a:br>
              <a:rPr lang="en-US">
                <a:latin typeface="Tahoma" pitchFamily="34" charset="0"/>
              </a:rPr>
            </a:br>
            <a:r>
              <a:rPr lang="en-US">
                <a:latin typeface="Tahoma" pitchFamily="34" charset="0"/>
              </a:rPr>
              <a:t>	</a:t>
            </a:r>
            <a:r>
              <a:rPr lang="en-US" sz="2200" b="1">
                <a:latin typeface="Tahoma" pitchFamily="34" charset="0"/>
              </a:rPr>
              <a:t>ToUpper</a:t>
            </a:r>
            <a:r>
              <a:rPr lang="en-US" sz="2200">
                <a:latin typeface="Tahoma" pitchFamily="34" charset="0"/>
              </a:rPr>
              <a:t> converts a string to all uppercase</a:t>
            </a:r>
            <a:br>
              <a:rPr lang="en-US" sz="2200">
                <a:latin typeface="Tahoma" pitchFamily="34" charset="0"/>
              </a:rPr>
            </a:br>
            <a:r>
              <a:rPr lang="en-US" sz="2200">
                <a:latin typeface="Tahoma" pitchFamily="34" charset="0"/>
              </a:rPr>
              <a:t>	</a:t>
            </a:r>
            <a:r>
              <a:rPr lang="en-US" sz="2200" b="1">
                <a:latin typeface="Tahoma" pitchFamily="34" charset="0"/>
              </a:rPr>
              <a:t>ToLower</a:t>
            </a:r>
            <a:r>
              <a:rPr lang="en-US" sz="2200">
                <a:latin typeface="Tahoma" pitchFamily="34" charset="0"/>
              </a:rPr>
              <a:t> converts a string to all lowercase 	</a:t>
            </a:r>
            <a:br>
              <a:rPr lang="en-US" sz="2200">
                <a:latin typeface="Tahoma" pitchFamily="34" charset="0"/>
              </a:rPr>
            </a:br>
            <a:r>
              <a:rPr lang="en-US" sz="2200">
                <a:latin typeface="Tahoma" pitchFamily="34" charset="0"/>
              </a:rPr>
              <a:t>	</a:t>
            </a:r>
            <a:r>
              <a:rPr lang="en-US" sz="2200" b="1">
                <a:latin typeface="Tahoma" pitchFamily="34" charset="0"/>
              </a:rPr>
              <a:t>Trim</a:t>
            </a:r>
            <a:r>
              <a:rPr lang="en-US" sz="2200">
                <a:latin typeface="Tahoma" pitchFamily="34" charset="0"/>
              </a:rPr>
              <a:t> 	removes spaces from the beginning and </a:t>
            </a:r>
            <a:br>
              <a:rPr lang="en-US" sz="2200">
                <a:latin typeface="Tahoma" pitchFamily="34" charset="0"/>
              </a:rPr>
            </a:br>
            <a:r>
              <a:rPr lang="en-US" sz="2200">
                <a:latin typeface="Tahoma" pitchFamily="34" charset="0"/>
              </a:rPr>
              <a:t>		end of a string</a:t>
            </a:r>
            <a:br>
              <a:rPr lang="en-US" sz="2200">
                <a:latin typeface="Tahoma" pitchFamily="34" charset="0"/>
              </a:rPr>
            </a:br>
            <a:r>
              <a:rPr lang="en-US" sz="2200">
                <a:latin typeface="Tahoma" pitchFamily="34" charset="0"/>
              </a:rPr>
              <a:t>	</a:t>
            </a:r>
            <a:r>
              <a:rPr lang="en-US" sz="2200" b="1">
                <a:latin typeface="Tahoma" pitchFamily="34" charset="0"/>
              </a:rPr>
              <a:t>TrimEnd</a:t>
            </a:r>
            <a:r>
              <a:rPr lang="en-US" sz="2200">
                <a:latin typeface="Tahoma" pitchFamily="34" charset="0"/>
              </a:rPr>
              <a:t> removes spaces from the end of a string</a:t>
            </a:r>
            <a:br>
              <a:rPr lang="en-US" sz="2200">
                <a:latin typeface="Tahoma" pitchFamily="34" charset="0"/>
              </a:rPr>
            </a:br>
            <a:r>
              <a:rPr lang="en-US" sz="2200">
                <a:latin typeface="Tahoma" pitchFamily="34" charset="0"/>
              </a:rPr>
              <a:t>	</a:t>
            </a:r>
            <a:r>
              <a:rPr lang="en-US" sz="2200" b="1">
                <a:latin typeface="Tahoma" pitchFamily="34" charset="0"/>
              </a:rPr>
              <a:t>TrimStart</a:t>
            </a:r>
            <a:r>
              <a:rPr lang="en-US" sz="2200">
                <a:latin typeface="Tahoma" pitchFamily="34" charset="0"/>
              </a:rPr>
              <a:t> removes spaces from the beginning of a 		string</a:t>
            </a:r>
            <a:br>
              <a:rPr lang="en-US" sz="2200">
                <a:latin typeface="Tahoma" pitchFamily="34" charset="0"/>
              </a:rPr>
            </a:br>
            <a:r>
              <a:rPr lang="en-US" sz="2200">
                <a:latin typeface="Tahoma" pitchFamily="34" charset="0"/>
              </a:rPr>
              <a:t>	</a:t>
            </a:r>
            <a:r>
              <a:rPr lang="en-US" sz="2200" b="1">
                <a:latin typeface="Tahoma" pitchFamily="34" charset="0"/>
              </a:rPr>
              <a:t>PadLeft(</a:t>
            </a:r>
            <a:r>
              <a:rPr lang="en-US" sz="2200" b="1" i="1">
                <a:latin typeface="Tahoma" pitchFamily="34" charset="0"/>
              </a:rPr>
              <a:t>len</a:t>
            </a:r>
            <a:r>
              <a:rPr lang="en-US" sz="2200" b="1">
                <a:latin typeface="Tahoma" pitchFamily="34" charset="0"/>
              </a:rPr>
              <a:t>, </a:t>
            </a:r>
            <a:r>
              <a:rPr lang="en-US" sz="2200" b="1" i="1">
                <a:latin typeface="Tahoma" pitchFamily="34" charset="0"/>
              </a:rPr>
              <a:t>char</a:t>
            </a:r>
            <a:r>
              <a:rPr lang="en-US" sz="2200" b="1">
                <a:latin typeface="Tahoma" pitchFamily="34" charset="0"/>
              </a:rPr>
              <a:t>)</a:t>
            </a:r>
            <a:r>
              <a:rPr lang="en-US" sz="2200">
                <a:latin typeface="Courier New" pitchFamily="49" charset="0"/>
              </a:rPr>
              <a:t> </a:t>
            </a:r>
            <a:r>
              <a:rPr lang="en-US" sz="2200">
                <a:latin typeface="Tahoma" pitchFamily="34" charset="0"/>
              </a:rPr>
              <a:t>adds a specified character</a:t>
            </a:r>
            <a:br>
              <a:rPr lang="en-US" sz="2200">
                <a:latin typeface="Tahoma" pitchFamily="34" charset="0"/>
              </a:rPr>
            </a:br>
            <a:r>
              <a:rPr lang="en-US" sz="2200">
                <a:latin typeface="Tahoma" pitchFamily="34" charset="0"/>
              </a:rPr>
              <a:t>		to the beginning of a string until the string is</a:t>
            </a:r>
            <a:br>
              <a:rPr lang="en-US" sz="2200">
                <a:latin typeface="Tahoma" pitchFamily="34" charset="0"/>
              </a:rPr>
            </a:br>
            <a:r>
              <a:rPr lang="en-US" sz="2200">
                <a:latin typeface="Tahoma" pitchFamily="34" charset="0"/>
              </a:rPr>
              <a:t>		</a:t>
            </a:r>
            <a:r>
              <a:rPr lang="en-US" sz="2200" i="1">
                <a:latin typeface="Courier New" pitchFamily="49" charset="0"/>
              </a:rPr>
              <a:t>len</a:t>
            </a:r>
            <a:r>
              <a:rPr lang="en-US" sz="2200">
                <a:latin typeface="Tahoma" pitchFamily="34" charset="0"/>
              </a:rPr>
              <a:t> characters long</a:t>
            </a:r>
            <a:r>
              <a:rPr lang="en-US" sz="2200">
                <a:latin typeface="Courier New" pitchFamily="49" charset="0"/>
              </a:rPr>
              <a:t/>
            </a:r>
            <a:br>
              <a:rPr lang="en-US" sz="2200">
                <a:latin typeface="Courier New" pitchFamily="49" charset="0"/>
              </a:rPr>
            </a:br>
            <a:r>
              <a:rPr lang="en-US" sz="2200">
                <a:latin typeface="Courier New" pitchFamily="49" charset="0"/>
              </a:rPr>
              <a:t>	</a:t>
            </a:r>
            <a:r>
              <a:rPr lang="en-US" sz="2200" b="1">
                <a:latin typeface="Tahoma" pitchFamily="34" charset="0"/>
              </a:rPr>
              <a:t>PadRight(</a:t>
            </a:r>
            <a:r>
              <a:rPr lang="en-US" sz="2200" b="1" i="1">
                <a:latin typeface="Tahoma" pitchFamily="34" charset="0"/>
              </a:rPr>
              <a:t>len</a:t>
            </a:r>
            <a:r>
              <a:rPr lang="en-US" sz="2200" b="1">
                <a:latin typeface="Tahoma" pitchFamily="34" charset="0"/>
              </a:rPr>
              <a:t>, </a:t>
            </a:r>
            <a:r>
              <a:rPr lang="en-US" sz="2200" b="1" i="1">
                <a:latin typeface="Tahoma" pitchFamily="34" charset="0"/>
              </a:rPr>
              <a:t>char</a:t>
            </a:r>
            <a:r>
              <a:rPr lang="en-US" sz="2200" b="1">
                <a:latin typeface="Tahoma" pitchFamily="34" charset="0"/>
              </a:rPr>
              <a:t>)</a:t>
            </a:r>
            <a:r>
              <a:rPr lang="en-US" sz="2200">
                <a:latin typeface="Courier New" pitchFamily="49" charset="0"/>
              </a:rPr>
              <a:t> </a:t>
            </a:r>
            <a:r>
              <a:rPr lang="en-US" sz="2200">
                <a:latin typeface="Tahoma" pitchFamily="34" charset="0"/>
              </a:rPr>
              <a:t>adds a specified character</a:t>
            </a:r>
            <a:br>
              <a:rPr lang="en-US" sz="2200">
                <a:latin typeface="Tahoma" pitchFamily="34" charset="0"/>
              </a:rPr>
            </a:br>
            <a:r>
              <a:rPr lang="en-US" sz="2200">
                <a:latin typeface="Tahoma" pitchFamily="34" charset="0"/>
              </a:rPr>
              <a:t>		to the end of a string until the string is </a:t>
            </a:r>
            <a:r>
              <a:rPr lang="en-US" sz="2200" i="1">
                <a:latin typeface="Courier New" pitchFamily="49" charset="0"/>
              </a:rPr>
              <a:t>len</a:t>
            </a:r>
            <a:br>
              <a:rPr lang="en-US" sz="2200" i="1">
                <a:latin typeface="Courier New" pitchFamily="49" charset="0"/>
              </a:rPr>
            </a:br>
            <a:r>
              <a:rPr lang="en-US" sz="2200" i="1">
                <a:latin typeface="Courier New" pitchFamily="49" charset="0"/>
              </a:rPr>
              <a:t>		</a:t>
            </a:r>
            <a:r>
              <a:rPr lang="en-US" sz="2200">
                <a:latin typeface="Tahoma" pitchFamily="34" charset="0"/>
              </a:rPr>
              <a:t>characters long</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EC208D41-0A85-4606-87AE-75E5C1B738AB}" type="slidenum">
              <a:rPr lang="en-US"/>
              <a:pPr/>
              <a:t>11</a:t>
            </a:fld>
            <a:endParaRPr lang="en-US"/>
          </a:p>
        </p:txBody>
      </p:sp>
      <p:sp>
        <p:nvSpPr>
          <p:cNvPr id="731138"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String Methods </a:t>
            </a:r>
            <a:r>
              <a:rPr lang="en-US" sz="2400"/>
              <a:t>(</a:t>
            </a:r>
            <a:r>
              <a:rPr lang="en-US" sz="2400" i="1"/>
              <a:t>cont.</a:t>
            </a:r>
            <a:r>
              <a:rPr lang="en-US" sz="2400"/>
              <a:t>)</a:t>
            </a:r>
          </a:p>
        </p:txBody>
      </p:sp>
      <p:sp>
        <p:nvSpPr>
          <p:cNvPr id="731139" name="Text Box 3"/>
          <p:cNvSpPr txBox="1">
            <a:spLocks noChangeArrowheads="1"/>
          </p:cNvSpPr>
          <p:nvPr/>
        </p:nvSpPr>
        <p:spPr bwMode="auto">
          <a:xfrm>
            <a:off x="777875" y="1431925"/>
            <a:ext cx="7780338"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a:latin typeface="Courier New" pitchFamily="49" charset="0"/>
              </a:rPr>
              <a:t>String</a:t>
            </a:r>
            <a:r>
              <a:rPr lang="en-US">
                <a:latin typeface="Tahoma" pitchFamily="34" charset="0"/>
              </a:rPr>
              <a:t> methods for manipulating a substring:</a:t>
            </a:r>
            <a:br>
              <a:rPr lang="en-US">
                <a:latin typeface="Tahoma" pitchFamily="34" charset="0"/>
              </a:rPr>
            </a:br>
            <a:r>
              <a:rPr lang="en-US">
                <a:latin typeface="Tahoma" pitchFamily="34" charset="0"/>
              </a:rPr>
              <a:t>	</a:t>
            </a:r>
            <a:r>
              <a:rPr lang="en-US" sz="2200" b="1">
                <a:latin typeface="Tahoma" pitchFamily="34" charset="0"/>
              </a:rPr>
              <a:t>Substring(</a:t>
            </a:r>
            <a:r>
              <a:rPr lang="en-US" sz="2200" b="1" i="1">
                <a:latin typeface="Tahoma" pitchFamily="34" charset="0"/>
              </a:rPr>
              <a:t>startPos</a:t>
            </a:r>
            <a:r>
              <a:rPr lang="en-US" sz="2200" b="1">
                <a:latin typeface="Tahoma" pitchFamily="34" charset="0"/>
              </a:rPr>
              <a:t>, </a:t>
            </a:r>
            <a:r>
              <a:rPr lang="en-US" sz="2200" b="1" i="1">
                <a:latin typeface="Tahoma" pitchFamily="34" charset="0"/>
              </a:rPr>
              <a:t>numOfChars</a:t>
            </a:r>
            <a:r>
              <a:rPr lang="en-US" sz="2200" b="1">
                <a:latin typeface="Tahoma" pitchFamily="34" charset="0"/>
              </a:rPr>
              <a:t>)</a:t>
            </a:r>
            <a:r>
              <a:rPr lang="en-US" sz="2200">
                <a:latin typeface="Courier New" pitchFamily="49" charset="0"/>
              </a:rPr>
              <a:t> </a:t>
            </a:r>
            <a:r>
              <a:rPr lang="en-US" sz="2200">
                <a:latin typeface="Tahoma" pitchFamily="34" charset="0"/>
              </a:rPr>
              <a:t/>
            </a:r>
            <a:br>
              <a:rPr lang="en-US" sz="2200">
                <a:latin typeface="Tahoma" pitchFamily="34" charset="0"/>
              </a:rPr>
            </a:br>
            <a:r>
              <a:rPr lang="en-US" sz="2200">
                <a:latin typeface="Tahoma" pitchFamily="34" charset="0"/>
              </a:rPr>
              <a:t>		returns the substring that is </a:t>
            </a:r>
            <a:r>
              <a:rPr lang="en-US" sz="2200" i="1">
                <a:latin typeface="Courier New" pitchFamily="49" charset="0"/>
              </a:rPr>
              <a:t>numOfChars</a:t>
            </a:r>
            <a:r>
              <a:rPr lang="en-US" sz="2200">
                <a:latin typeface="Tahoma" pitchFamily="34" charset="0"/>
              </a:rPr>
              <a:t> in</a:t>
            </a:r>
            <a:br>
              <a:rPr lang="en-US" sz="2200">
                <a:latin typeface="Tahoma" pitchFamily="34" charset="0"/>
              </a:rPr>
            </a:br>
            <a:r>
              <a:rPr lang="en-US" sz="2200">
                <a:latin typeface="Tahoma" pitchFamily="34" charset="0"/>
              </a:rPr>
              <a:t>		length and starts at </a:t>
            </a:r>
            <a:r>
              <a:rPr lang="en-US" sz="2200" i="1">
                <a:latin typeface="Courier New" pitchFamily="49" charset="0"/>
              </a:rPr>
              <a:t>startPos</a:t>
            </a:r>
            <a:r>
              <a:rPr lang="en-US" sz="2200">
                <a:latin typeface="Tahoma" pitchFamily="34" charset="0"/>
              </a:rPr>
              <a:t/>
            </a:r>
            <a:br>
              <a:rPr lang="en-US" sz="2200">
                <a:latin typeface="Tahoma" pitchFamily="34" charset="0"/>
              </a:rPr>
            </a:br>
            <a:r>
              <a:rPr lang="en-US" sz="2200">
                <a:latin typeface="Courier New" pitchFamily="49" charset="0"/>
              </a:rPr>
              <a:t>	</a:t>
            </a:r>
            <a:r>
              <a:rPr lang="en-US" sz="2200" b="1">
                <a:latin typeface="Tahoma" pitchFamily="34" charset="0"/>
              </a:rPr>
              <a:t>Remove(</a:t>
            </a:r>
            <a:r>
              <a:rPr lang="en-US" sz="2200" b="1" i="1">
                <a:latin typeface="Tahoma" pitchFamily="34" charset="0"/>
              </a:rPr>
              <a:t>startPos</a:t>
            </a:r>
            <a:r>
              <a:rPr lang="en-US" sz="2200" b="1">
                <a:latin typeface="Tahoma" pitchFamily="34" charset="0"/>
              </a:rPr>
              <a:t>, </a:t>
            </a:r>
            <a:r>
              <a:rPr lang="en-US" sz="2200" b="1" i="1">
                <a:latin typeface="Tahoma" pitchFamily="34" charset="0"/>
              </a:rPr>
              <a:t>numOfChars</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deletes the substring that is </a:t>
            </a:r>
            <a:r>
              <a:rPr lang="en-US" sz="2200" i="1">
                <a:latin typeface="Courier New" pitchFamily="49" charset="0"/>
              </a:rPr>
              <a:t>numOfChars</a:t>
            </a:r>
            <a:r>
              <a:rPr lang="en-US" sz="2200">
                <a:latin typeface="Tahoma" pitchFamily="34" charset="0"/>
              </a:rPr>
              <a:t> in</a:t>
            </a:r>
            <a:br>
              <a:rPr lang="en-US" sz="2200">
                <a:latin typeface="Tahoma" pitchFamily="34" charset="0"/>
              </a:rPr>
            </a:br>
            <a:r>
              <a:rPr lang="en-US" sz="2200">
                <a:latin typeface="Tahoma" pitchFamily="34" charset="0"/>
              </a:rPr>
              <a:t>		length and starts at </a:t>
            </a:r>
            <a:r>
              <a:rPr lang="en-US" sz="2200" i="1">
                <a:latin typeface="Courier New" pitchFamily="49" charset="0"/>
              </a:rPr>
              <a:t>startPos</a:t>
            </a:r>
            <a:r>
              <a:rPr lang="en-US" sz="2200">
                <a:latin typeface="Tahoma" pitchFamily="34" charset="0"/>
              </a:rPr>
              <a:t> </a:t>
            </a:r>
            <a:br>
              <a:rPr lang="en-US" sz="2200">
                <a:latin typeface="Tahoma" pitchFamily="34" charset="0"/>
              </a:rPr>
            </a:br>
            <a:r>
              <a:rPr lang="en-US" sz="2200">
                <a:latin typeface="Courier New" pitchFamily="49" charset="0"/>
              </a:rPr>
              <a:t>	</a:t>
            </a:r>
            <a:r>
              <a:rPr lang="en-US" sz="2200" b="1">
                <a:latin typeface="Tahoma" pitchFamily="34" charset="0"/>
              </a:rPr>
              <a:t>Replace(</a:t>
            </a:r>
            <a:r>
              <a:rPr lang="en-US" sz="2200" b="1" i="1">
                <a:latin typeface="Tahoma" pitchFamily="34" charset="0"/>
              </a:rPr>
              <a:t>oldString</a:t>
            </a:r>
            <a:r>
              <a:rPr lang="en-US" sz="2200" b="1">
                <a:latin typeface="Tahoma" pitchFamily="34" charset="0"/>
              </a:rPr>
              <a:t>, </a:t>
            </a:r>
            <a:r>
              <a:rPr lang="en-US" sz="2200" b="1" i="1">
                <a:latin typeface="Tahoma" pitchFamily="34" charset="0"/>
              </a:rPr>
              <a:t>newString</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exchanges every occurrence of </a:t>
            </a:r>
            <a:r>
              <a:rPr lang="en-US" sz="2200" i="1">
                <a:latin typeface="Courier New" pitchFamily="49" charset="0"/>
              </a:rPr>
              <a:t>oldString</a:t>
            </a:r>
            <a:r>
              <a:rPr lang="en-US" sz="2200">
                <a:latin typeface="Tahoma" pitchFamily="34" charset="0"/>
              </a:rPr>
              <a:t> </a:t>
            </a:r>
            <a:br>
              <a:rPr lang="en-US" sz="2200">
                <a:latin typeface="Tahoma" pitchFamily="34" charset="0"/>
              </a:rPr>
            </a:br>
            <a:r>
              <a:rPr lang="en-US" sz="2200">
                <a:latin typeface="Tahoma" pitchFamily="34" charset="0"/>
              </a:rPr>
              <a:t>		with </a:t>
            </a:r>
            <a:r>
              <a:rPr lang="en-US" sz="2200" i="1">
                <a:latin typeface="Courier New" pitchFamily="49" charset="0"/>
              </a:rPr>
              <a:t>newString</a:t>
            </a:r>
            <a:r>
              <a:rPr lang="en-US" sz="2200">
                <a:latin typeface="Tahoma" pitchFamily="34" charset="0"/>
              </a:rPr>
              <a:t> </a:t>
            </a:r>
            <a:r>
              <a:rPr lang="en-US" sz="2200">
                <a:latin typeface="Courier New" pitchFamily="49" charset="0"/>
              </a:rPr>
              <a:t/>
            </a:r>
            <a:br>
              <a:rPr lang="en-US" sz="2200">
                <a:latin typeface="Courier New" pitchFamily="49" charset="0"/>
              </a:rPr>
            </a:br>
            <a:r>
              <a:rPr lang="en-US" sz="2200">
                <a:latin typeface="Courier New" pitchFamily="49" charset="0"/>
              </a:rPr>
              <a:t>	</a:t>
            </a:r>
            <a:r>
              <a:rPr lang="en-US" sz="2200" b="1">
                <a:latin typeface="Tahoma" pitchFamily="34" charset="0"/>
              </a:rPr>
              <a:t>Insert(</a:t>
            </a:r>
            <a:r>
              <a:rPr lang="en-US" sz="2200" b="1" i="1">
                <a:latin typeface="Tahoma" pitchFamily="34" charset="0"/>
              </a:rPr>
              <a:t>startPos</a:t>
            </a:r>
            <a:r>
              <a:rPr lang="en-US" sz="2200" b="1">
                <a:latin typeface="Tahoma" pitchFamily="34" charset="0"/>
              </a:rPr>
              <a:t>, </a:t>
            </a:r>
            <a:r>
              <a:rPr lang="en-US" sz="2200" b="1" i="1">
                <a:latin typeface="Tahoma" pitchFamily="34" charset="0"/>
              </a:rPr>
              <a:t>substring</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inserts </a:t>
            </a:r>
            <a:r>
              <a:rPr lang="en-US" sz="2200" i="1">
                <a:latin typeface="Courier New" pitchFamily="49" charset="0"/>
              </a:rPr>
              <a:t>substring</a:t>
            </a:r>
            <a:r>
              <a:rPr lang="en-US" sz="2200">
                <a:latin typeface="Tahoma" pitchFamily="34" charset="0"/>
              </a:rPr>
              <a:t> at </a:t>
            </a:r>
            <a:r>
              <a:rPr lang="en-US" sz="2200" i="1">
                <a:latin typeface="Courier New" pitchFamily="49" charset="0"/>
              </a:rPr>
              <a:t>startPos</a:t>
            </a:r>
            <a:r>
              <a:rPr lang="en-US" sz="2200">
                <a:latin typeface="Tahoma" pitchFamily="34" charset="0"/>
              </a:rPr>
              <a:t> </a:t>
            </a:r>
            <a:r>
              <a:rPr lang="en-US" sz="2200">
                <a:latin typeface="Courier New" pitchFamily="49" charset="0"/>
              </a:rPr>
              <a:t/>
            </a:r>
            <a:br>
              <a:rPr lang="en-US" sz="2200">
                <a:latin typeface="Courier New" pitchFamily="49" charset="0"/>
              </a:rPr>
            </a:br>
            <a:r>
              <a:rPr lang="en-US" sz="2200">
                <a:latin typeface="Courier New" pitchFamily="49" charset="0"/>
              </a:rPr>
              <a:t>	</a:t>
            </a:r>
            <a:r>
              <a:rPr lang="en-US" sz="2200" b="1">
                <a:latin typeface="Tahoma" pitchFamily="34" charset="0"/>
              </a:rPr>
              <a:t>IndexOf(</a:t>
            </a:r>
            <a:r>
              <a:rPr lang="en-US" sz="2200" b="1" i="1">
                <a:latin typeface="Tahoma" pitchFamily="34" charset="0"/>
              </a:rPr>
              <a:t>substring</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returns the first position of </a:t>
            </a:r>
            <a:r>
              <a:rPr lang="en-US" sz="2200" i="1">
                <a:latin typeface="Courier New" pitchFamily="49" charset="0"/>
              </a:rPr>
              <a:t>substring</a:t>
            </a:r>
            <a:endParaRPr lang="en-US" sz="220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FA86A9F0-0E09-4CDD-9B4B-BD7562DE8EDB}" type="slidenum">
              <a:rPr lang="en-US"/>
              <a:pPr/>
              <a:t>12</a:t>
            </a:fld>
            <a:endParaRPr lang="en-US"/>
          </a:p>
        </p:txBody>
      </p:sp>
      <p:sp>
        <p:nvSpPr>
          <p:cNvPr id="733186"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String Concatenation</a:t>
            </a:r>
            <a:endParaRPr lang="en-US" sz="2400"/>
          </a:p>
        </p:txBody>
      </p:sp>
      <p:sp>
        <p:nvSpPr>
          <p:cNvPr id="733187" name="Text Box 3"/>
          <p:cNvSpPr txBox="1">
            <a:spLocks noChangeArrowheads="1"/>
          </p:cNvSpPr>
          <p:nvPr/>
        </p:nvSpPr>
        <p:spPr bwMode="auto">
          <a:xfrm>
            <a:off x="777875" y="1431926"/>
            <a:ext cx="771271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Concatenation is joining two or more strings together.</a:t>
            </a:r>
          </a:p>
          <a:p>
            <a:pPr>
              <a:spcAft>
                <a:spcPct val="50000"/>
              </a:spcAft>
              <a:buFont typeface="Wingdings" pitchFamily="2" charset="2"/>
              <a:buChar char="§"/>
            </a:pPr>
            <a:r>
              <a:rPr lang="en-US" dirty="0">
                <a:latin typeface="Tahoma" pitchFamily="34" charset="0"/>
              </a:rPr>
              <a:t>The </a:t>
            </a:r>
            <a:r>
              <a:rPr lang="en-US" dirty="0">
                <a:latin typeface="Courier New" pitchFamily="49" charset="0"/>
              </a:rPr>
              <a:t>String</a:t>
            </a:r>
            <a:r>
              <a:rPr lang="en-US" dirty="0">
                <a:latin typeface="Tahoma" pitchFamily="34" charset="0"/>
              </a:rPr>
              <a:t> method </a:t>
            </a:r>
            <a:r>
              <a:rPr lang="en-US" dirty="0" err="1">
                <a:latin typeface="Tahoma" pitchFamily="34" charset="0"/>
              </a:rPr>
              <a:t>Concat</a:t>
            </a:r>
            <a:r>
              <a:rPr lang="en-US" dirty="0">
                <a:latin typeface="Tahoma" pitchFamily="34" charset="0"/>
              </a:rPr>
              <a:t>() joins two or more strings. It is a shared method and must be used with the </a:t>
            </a:r>
            <a:r>
              <a:rPr lang="en-US" dirty="0">
                <a:latin typeface="Courier New" pitchFamily="49" charset="0"/>
              </a:rPr>
              <a:t>String</a:t>
            </a:r>
            <a:r>
              <a:rPr lang="en-US" dirty="0">
                <a:latin typeface="Tahoma" pitchFamily="34" charset="0"/>
              </a:rPr>
              <a:t> class, not an object of the class:</a:t>
            </a:r>
            <a:br>
              <a:rPr lang="en-US" dirty="0">
                <a:latin typeface="Tahoma" pitchFamily="34" charset="0"/>
              </a:rPr>
            </a:br>
            <a:r>
              <a:rPr lang="en-US" dirty="0">
                <a:latin typeface="Courier New" pitchFamily="49" charset="0"/>
              </a:rPr>
              <a:t>s = </a:t>
            </a:r>
            <a:r>
              <a:rPr lang="en-US" dirty="0" err="1">
                <a:latin typeface="Courier New" pitchFamily="49" charset="0"/>
              </a:rPr>
              <a:t>String.Concat</a:t>
            </a:r>
            <a:r>
              <a:rPr lang="en-US" dirty="0">
                <a:latin typeface="Courier New" pitchFamily="49" charset="0"/>
              </a:rPr>
              <a:t>("</a:t>
            </a:r>
            <a:r>
              <a:rPr lang="en-US" dirty="0" err="1">
                <a:latin typeface="Courier New" pitchFamily="49" charset="0"/>
              </a:rPr>
              <a:t>this","and","that</a:t>
            </a:r>
            <a:r>
              <a:rPr lang="en-US" dirty="0">
                <a:latin typeface="Courier New" pitchFamily="49" charset="0"/>
              </a:rPr>
              <a:t>"</a:t>
            </a:r>
            <a:r>
              <a:rPr lang="en-US" dirty="0" smtClean="0">
                <a:latin typeface="Courier New" pitchFamily="49" charset="0"/>
              </a:rPr>
              <a:t>)</a:t>
            </a:r>
          </a:p>
          <a:p>
            <a:pPr>
              <a:spcAft>
                <a:spcPct val="50000"/>
              </a:spcAft>
              <a:buFont typeface="Wingdings" pitchFamily="2" charset="2"/>
              <a:buChar char="§"/>
            </a:pPr>
            <a:r>
              <a:rPr lang="en-US" dirty="0" smtClean="0">
                <a:latin typeface="+mn-lt"/>
              </a:rPr>
              <a:t>The &amp; operator can be used instead.</a:t>
            </a:r>
          </a:p>
          <a:p>
            <a:pPr>
              <a:spcAft>
                <a:spcPct val="50000"/>
              </a:spcAft>
              <a:buFont typeface="Wingdings" pitchFamily="2" charset="2"/>
              <a:buChar char="§"/>
            </a:pPr>
            <a:r>
              <a:rPr lang="en-US" dirty="0" smtClean="0">
                <a:latin typeface="Tahoma" pitchFamily="34" charset="0"/>
              </a:rPr>
              <a:t>The </a:t>
            </a:r>
            <a:r>
              <a:rPr lang="en-US" dirty="0">
                <a:latin typeface="Courier New" pitchFamily="49" charset="0"/>
              </a:rPr>
              <a:t>&amp;</a:t>
            </a:r>
            <a:r>
              <a:rPr lang="en-US" dirty="0">
                <a:latin typeface="Tahoma" pitchFamily="34" charset="0"/>
              </a:rPr>
              <a:t> operator concatenates strings:</a:t>
            </a:r>
            <a:br>
              <a:rPr lang="en-US" dirty="0">
                <a:latin typeface="Tahoma" pitchFamily="34" charset="0"/>
              </a:rPr>
            </a:br>
            <a:r>
              <a:rPr lang="en-US" dirty="0">
                <a:latin typeface="Tahoma" pitchFamily="34" charset="0"/>
              </a:rPr>
              <a:t>	</a:t>
            </a:r>
            <a:r>
              <a:rPr lang="en-US" dirty="0">
                <a:latin typeface="Courier New" pitchFamily="49" charset="0"/>
              </a:rPr>
              <a:t>s = "this" &amp; "and" &amp; "that"</a:t>
            </a:r>
            <a:r>
              <a:rPr lang="en-US" dirty="0">
                <a:latin typeface="Tahoma" pitchFamily="34" charset="0"/>
              </a:rPr>
              <a:t/>
            </a:r>
            <a:br>
              <a:rPr lang="en-US" dirty="0">
                <a:latin typeface="Tahoma" pitchFamily="34" charset="0"/>
              </a:rPr>
            </a:br>
            <a:endParaRPr lang="en-US" sz="2200"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89041FBF-1F35-45C3-A406-C7CBF2D3C694}" type="slidenum">
              <a:rPr lang="en-US"/>
              <a:pPr/>
              <a:t>13</a:t>
            </a:fld>
            <a:endParaRPr lang="en-US"/>
          </a:p>
        </p:txBody>
      </p:sp>
      <p:sp>
        <p:nvSpPr>
          <p:cNvPr id="735234"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Space(), vbTab, vbCrLf</a:t>
            </a:r>
            <a:endParaRPr lang="en-US" sz="2400"/>
          </a:p>
        </p:txBody>
      </p:sp>
      <p:sp>
        <p:nvSpPr>
          <p:cNvPr id="735235" name="Text Box 3"/>
          <p:cNvSpPr txBox="1">
            <a:spLocks noChangeArrowheads="1"/>
          </p:cNvSpPr>
          <p:nvPr/>
        </p:nvSpPr>
        <p:spPr bwMode="auto">
          <a:xfrm>
            <a:off x="777875" y="2117725"/>
            <a:ext cx="7780338"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The Space() function returns a string of spaces</a:t>
            </a:r>
            <a:r>
              <a:rPr lang="en-US" dirty="0" smtClean="0">
                <a:latin typeface="Tahoma" pitchFamily="34" charset="0"/>
              </a:rPr>
              <a:t>.</a:t>
            </a:r>
          </a:p>
          <a:p>
            <a:pPr marL="0" indent="0">
              <a:spcAft>
                <a:spcPct val="50000"/>
              </a:spcAft>
            </a:pPr>
            <a:r>
              <a:rPr lang="en-US" dirty="0">
                <a:latin typeface="Tahoma" pitchFamily="34" charset="0"/>
              </a:rPr>
              <a:t>	</a:t>
            </a:r>
            <a:r>
              <a:rPr lang="en-US" dirty="0" smtClean="0">
                <a:latin typeface="Tahoma" pitchFamily="34" charset="0"/>
              </a:rPr>
              <a:t>Space(</a:t>
            </a:r>
            <a:r>
              <a:rPr lang="en-US" dirty="0" err="1" smtClean="0">
                <a:latin typeface="Tahoma" pitchFamily="34" charset="0"/>
              </a:rPr>
              <a:t>numOfSpaces</a:t>
            </a:r>
            <a:r>
              <a:rPr lang="en-US" dirty="0" smtClean="0">
                <a:latin typeface="Tahoma" pitchFamily="34" charset="0"/>
              </a:rPr>
              <a:t>)</a:t>
            </a:r>
            <a:endParaRPr lang="en-US" dirty="0">
              <a:latin typeface="Tahoma" pitchFamily="34" charset="0"/>
            </a:endParaRPr>
          </a:p>
          <a:p>
            <a:pPr>
              <a:spcAft>
                <a:spcPct val="50000"/>
              </a:spcAft>
              <a:buFont typeface="Wingdings" pitchFamily="2" charset="2"/>
              <a:buChar char="§"/>
            </a:pPr>
            <a:r>
              <a:rPr lang="en-US" dirty="0" err="1">
                <a:latin typeface="Courier New" pitchFamily="49" charset="0"/>
              </a:rPr>
              <a:t>vbTab</a:t>
            </a:r>
            <a:r>
              <a:rPr lang="en-US" dirty="0">
                <a:latin typeface="Tahoma" pitchFamily="34" charset="0"/>
              </a:rPr>
              <a:t> is a built-in constant that represents 8 spaces.</a:t>
            </a:r>
          </a:p>
          <a:p>
            <a:pPr>
              <a:spcAft>
                <a:spcPct val="50000"/>
              </a:spcAft>
              <a:buFont typeface="Wingdings" pitchFamily="2" charset="2"/>
              <a:buChar char="§"/>
            </a:pPr>
            <a:r>
              <a:rPr lang="en-US" dirty="0" err="1">
                <a:latin typeface="Courier New" pitchFamily="49" charset="0"/>
              </a:rPr>
              <a:t>vbCrLf</a:t>
            </a:r>
            <a:r>
              <a:rPr lang="en-US" dirty="0">
                <a:latin typeface="Tahoma" pitchFamily="34" charset="0"/>
              </a:rPr>
              <a:t> is a built-in constant that represents a carriage return-linefeed combination.</a:t>
            </a:r>
            <a:endParaRPr lang="en-US" sz="2200"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C443650C-D69E-436A-9E5B-F60DC8BBBA5F}" type="slidenum">
              <a:rPr lang="en-US"/>
              <a:pPr/>
              <a:t>14</a:t>
            </a:fld>
            <a:endParaRPr lang="en-US"/>
          </a:p>
        </p:txBody>
      </p:sp>
      <p:sp>
        <p:nvSpPr>
          <p:cNvPr id="739330"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The Char Structure</a:t>
            </a:r>
          </a:p>
        </p:txBody>
      </p:sp>
      <p:sp>
        <p:nvSpPr>
          <p:cNvPr id="739331" name="Text Box 3"/>
          <p:cNvSpPr txBox="1">
            <a:spLocks noChangeArrowheads="1"/>
          </p:cNvSpPr>
          <p:nvPr/>
        </p:nvSpPr>
        <p:spPr bwMode="auto">
          <a:xfrm>
            <a:off x="788988" y="1581150"/>
            <a:ext cx="7780337" cy="301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smtClean="0">
                <a:latin typeface="Tahoma" pitchFamily="34" charset="0"/>
              </a:rPr>
              <a:t>Structure = a </a:t>
            </a:r>
            <a:r>
              <a:rPr lang="en-US" dirty="0">
                <a:latin typeface="Tahoma" pitchFamily="34" charset="0"/>
              </a:rPr>
              <a:t>simple form of a class.</a:t>
            </a:r>
          </a:p>
          <a:p>
            <a:pPr>
              <a:spcAft>
                <a:spcPct val="50000"/>
              </a:spcAft>
              <a:buFont typeface="Wingdings" pitchFamily="2" charset="2"/>
              <a:buChar char="§"/>
            </a:pPr>
            <a:r>
              <a:rPr lang="en-US" dirty="0">
                <a:latin typeface="Courier New" pitchFamily="49" charset="0"/>
              </a:rPr>
              <a:t>Char</a:t>
            </a:r>
            <a:r>
              <a:rPr lang="en-US" dirty="0">
                <a:latin typeface="Tahoma" pitchFamily="34" charset="0"/>
              </a:rPr>
              <a:t> has two shared methods:</a:t>
            </a:r>
            <a:br>
              <a:rPr lang="en-US" dirty="0">
                <a:latin typeface="Tahoma" pitchFamily="34" charset="0"/>
              </a:rPr>
            </a:br>
            <a:r>
              <a:rPr lang="en-US" dirty="0">
                <a:latin typeface="Tahoma" pitchFamily="34" charset="0"/>
              </a:rPr>
              <a:t>	</a:t>
            </a:r>
            <a:r>
              <a:rPr lang="en-US" sz="2200" dirty="0" err="1">
                <a:latin typeface="Tahoma" pitchFamily="34" charset="0"/>
              </a:rPr>
              <a:t>ToUpper</a:t>
            </a:r>
            <a:r>
              <a:rPr lang="en-US" sz="2200" dirty="0">
                <a:latin typeface="Tahoma" pitchFamily="34" charset="0"/>
              </a:rPr>
              <a:t>()</a:t>
            </a:r>
            <a:br>
              <a:rPr lang="en-US" sz="2200" dirty="0">
                <a:latin typeface="Tahoma" pitchFamily="34" charset="0"/>
              </a:rPr>
            </a:br>
            <a:r>
              <a:rPr lang="en-US" sz="2200" dirty="0">
                <a:latin typeface="Tahoma" pitchFamily="34" charset="0"/>
              </a:rPr>
              <a:t>	</a:t>
            </a:r>
            <a:r>
              <a:rPr lang="en-US" sz="2200" dirty="0" err="1">
                <a:latin typeface="Tahoma" pitchFamily="34" charset="0"/>
              </a:rPr>
              <a:t>ToLower</a:t>
            </a:r>
            <a:r>
              <a:rPr lang="en-US" sz="2200" dirty="0">
                <a:latin typeface="Tahoma" pitchFamily="34" charset="0"/>
              </a:rPr>
              <a:t>()</a:t>
            </a:r>
          </a:p>
          <a:p>
            <a:pPr>
              <a:spcAft>
                <a:spcPct val="50000"/>
              </a:spcAft>
              <a:buFont typeface="Wingdings" pitchFamily="2" charset="2"/>
              <a:buNone/>
            </a:pPr>
            <a:r>
              <a:rPr lang="en-US" dirty="0">
                <a:latin typeface="Tahoma" pitchFamily="34" charset="0"/>
              </a:rPr>
              <a:t>	The methods </a:t>
            </a:r>
            <a:r>
              <a:rPr lang="en-US" dirty="0" smtClean="0">
                <a:latin typeface="Tahoma" pitchFamily="34" charset="0"/>
              </a:rPr>
              <a:t>are shared so they must </a:t>
            </a:r>
            <a:r>
              <a:rPr lang="en-US" dirty="0">
                <a:latin typeface="Tahoma" pitchFamily="34" charset="0"/>
              </a:rPr>
              <a:t>be used with the </a:t>
            </a:r>
            <a:r>
              <a:rPr lang="en-US" dirty="0">
                <a:latin typeface="Courier New" pitchFamily="49" charset="0"/>
              </a:rPr>
              <a:t>Char</a:t>
            </a:r>
            <a:r>
              <a:rPr lang="en-US" dirty="0">
                <a:latin typeface="Tahoma" pitchFamily="34" charset="0"/>
              </a:rPr>
              <a:t> structure:</a:t>
            </a:r>
            <a:br>
              <a:rPr lang="en-US" dirty="0">
                <a:latin typeface="Tahoma" pitchFamily="34" charset="0"/>
              </a:rPr>
            </a:br>
            <a:r>
              <a:rPr lang="en-US" dirty="0">
                <a:latin typeface="Tahoma" pitchFamily="34" charset="0"/>
              </a:rPr>
              <a:t>	</a:t>
            </a:r>
            <a:r>
              <a:rPr lang="en-US" dirty="0" err="1">
                <a:latin typeface="Courier New" pitchFamily="49" charset="0"/>
              </a:rPr>
              <a:t>newLetter</a:t>
            </a:r>
            <a:r>
              <a:rPr lang="en-US" dirty="0">
                <a:latin typeface="Courier New" pitchFamily="49" charset="0"/>
              </a:rPr>
              <a:t> = </a:t>
            </a:r>
            <a:r>
              <a:rPr lang="en-US" dirty="0" err="1">
                <a:latin typeface="Courier New" pitchFamily="49" charset="0"/>
              </a:rPr>
              <a:t>Char.ToUpper</a:t>
            </a:r>
            <a:r>
              <a:rPr lang="en-US" dirty="0">
                <a:latin typeface="Courier New" pitchFamily="49" charset="0"/>
              </a:rPr>
              <a:t>(letter1)</a:t>
            </a:r>
            <a:endParaRPr lang="en-US" sz="2200"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9DF3609E-BF83-4505-A8D8-3837EF40267E}" type="slidenum">
              <a:rPr lang="en-US"/>
              <a:pPr/>
              <a:t>15</a:t>
            </a:fld>
            <a:endParaRPr lang="en-US"/>
          </a:p>
        </p:txBody>
      </p:sp>
      <p:sp>
        <p:nvSpPr>
          <p:cNvPr id="741378"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Unicode</a:t>
            </a:r>
          </a:p>
        </p:txBody>
      </p:sp>
      <p:sp>
        <p:nvSpPr>
          <p:cNvPr id="741379" name="Text Box 3"/>
          <p:cNvSpPr txBox="1">
            <a:spLocks noChangeArrowheads="1"/>
          </p:cNvSpPr>
          <p:nvPr/>
        </p:nvSpPr>
        <p:spPr bwMode="auto">
          <a:xfrm>
            <a:off x="788988" y="1581150"/>
            <a:ext cx="778033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A digital code with representations for every character in every language and symbol.</a:t>
            </a:r>
          </a:p>
          <a:p>
            <a:pPr marL="677863">
              <a:spcAft>
                <a:spcPct val="50000"/>
              </a:spcAft>
              <a:buFont typeface="Wingdings" pitchFamily="2" charset="2"/>
              <a:buChar char="§"/>
            </a:pPr>
            <a:r>
              <a:rPr lang="en-US" dirty="0">
                <a:latin typeface="Tahoma" pitchFamily="34" charset="0"/>
              </a:rPr>
              <a:t>Two built-in functions for converting between characters and Unicode</a:t>
            </a:r>
            <a:r>
              <a:rPr lang="en-US" dirty="0" smtClean="0">
                <a:latin typeface="Tahoma" pitchFamily="34" charset="0"/>
              </a:rPr>
              <a:t>:</a:t>
            </a:r>
          </a:p>
          <a:p>
            <a:pPr marL="517525" indent="0">
              <a:spcAft>
                <a:spcPct val="50000"/>
              </a:spcAft>
            </a:pPr>
            <a:r>
              <a:rPr lang="en-US" dirty="0" smtClean="0">
                <a:latin typeface="Tahoma" pitchFamily="34" charset="0"/>
              </a:rPr>
              <a:t>- </a:t>
            </a:r>
            <a:r>
              <a:rPr lang="en-US" sz="2200" dirty="0" err="1" smtClean="0">
                <a:latin typeface="Tahoma" pitchFamily="34" charset="0"/>
              </a:rPr>
              <a:t>AscW</a:t>
            </a:r>
            <a:r>
              <a:rPr lang="en-US" sz="2200" dirty="0">
                <a:latin typeface="Tahoma" pitchFamily="34" charset="0"/>
              </a:rPr>
              <a:t>(</a:t>
            </a:r>
            <a:r>
              <a:rPr lang="en-US" sz="2200" i="1" dirty="0">
                <a:latin typeface="Tahoma" pitchFamily="34" charset="0"/>
              </a:rPr>
              <a:t>char</a:t>
            </a:r>
            <a:r>
              <a:rPr lang="en-US" sz="2200" dirty="0" smtClean="0">
                <a:latin typeface="Tahoma" pitchFamily="34" charset="0"/>
              </a:rPr>
              <a:t>) -&gt; returns the integer Unicode value of                                </a:t>
            </a:r>
            <a:r>
              <a:rPr lang="en-US" sz="2200" i="1" dirty="0" smtClean="0">
                <a:latin typeface="Tahoma" pitchFamily="34" charset="0"/>
              </a:rPr>
              <a:t>char ( </a:t>
            </a:r>
            <a:r>
              <a:rPr lang="en-US" sz="2200" dirty="0" smtClean="0">
                <a:latin typeface="Tahoma" pitchFamily="34" charset="0"/>
              </a:rPr>
              <a:t>a character in quotation marks or a Char variable )</a:t>
            </a:r>
            <a:endParaRPr lang="en-US" sz="2200" i="1" dirty="0">
              <a:latin typeface="Tahoma" pitchFamily="34" charset="0"/>
            </a:endParaRPr>
          </a:p>
          <a:p>
            <a:pPr marL="738188" indent="-738188">
              <a:spcAft>
                <a:spcPct val="50000"/>
              </a:spcAft>
            </a:pPr>
            <a:r>
              <a:rPr lang="en-US" sz="2200" dirty="0">
                <a:latin typeface="Tahoma" pitchFamily="34" charset="0"/>
              </a:rPr>
              <a:t> </a:t>
            </a:r>
            <a:r>
              <a:rPr lang="en-US" sz="2200" dirty="0" smtClean="0">
                <a:latin typeface="Tahoma" pitchFamily="34" charset="0"/>
              </a:rPr>
              <a:t>     - </a:t>
            </a:r>
            <a:r>
              <a:rPr lang="en-US" sz="2200" dirty="0" err="1" smtClean="0">
                <a:latin typeface="Tahoma" pitchFamily="34" charset="0"/>
              </a:rPr>
              <a:t>ChrW</a:t>
            </a:r>
            <a:r>
              <a:rPr lang="en-US" sz="2200" dirty="0">
                <a:latin typeface="Tahoma" pitchFamily="34" charset="0"/>
              </a:rPr>
              <a:t>(</a:t>
            </a:r>
            <a:r>
              <a:rPr lang="en-US" sz="2200" i="1" dirty="0">
                <a:latin typeface="Tahoma" pitchFamily="34" charset="0"/>
              </a:rPr>
              <a:t>integer</a:t>
            </a:r>
            <a:r>
              <a:rPr lang="en-US" sz="2200" dirty="0" smtClean="0">
                <a:latin typeface="Tahoma" pitchFamily="34" charset="0"/>
              </a:rPr>
              <a:t>) -&gt; returns to character corresponding to </a:t>
            </a:r>
            <a:r>
              <a:rPr lang="en-US" sz="2200" i="1" dirty="0" smtClean="0">
                <a:latin typeface="Tahoma" pitchFamily="34" charset="0"/>
              </a:rPr>
              <a:t>integer</a:t>
            </a:r>
          </a:p>
          <a:p>
            <a:pPr marL="738188" indent="-738188">
              <a:spcAft>
                <a:spcPct val="50000"/>
              </a:spcAft>
              <a:buFont typeface="Wingdings" charset="2"/>
              <a:buChar char="§"/>
            </a:pPr>
            <a:r>
              <a:rPr lang="en-US" sz="2200" dirty="0" smtClean="0">
                <a:latin typeface="Tahoma" pitchFamily="34" charset="0"/>
              </a:rPr>
              <a:t>Other functions:</a:t>
            </a:r>
          </a:p>
          <a:p>
            <a:pPr marL="0" indent="0">
              <a:spcAft>
                <a:spcPct val="50000"/>
              </a:spcAft>
            </a:pPr>
            <a:r>
              <a:rPr lang="en-US" sz="2200" dirty="0" smtClean="0">
                <a:latin typeface="Tahoma" pitchFamily="34" charset="0"/>
              </a:rPr>
              <a:t>      -  </a:t>
            </a:r>
            <a:r>
              <a:rPr lang="en-US" dirty="0" err="1" smtClean="0">
                <a:latin typeface="+mn-lt"/>
                <a:cs typeface="Times New Roman"/>
              </a:rPr>
              <a:t>StrReverse</a:t>
            </a:r>
            <a:r>
              <a:rPr lang="en-US" dirty="0" smtClean="0">
                <a:latin typeface="+mn-lt"/>
                <a:cs typeface="Times New Roman"/>
              </a:rPr>
              <a:t>(</a:t>
            </a:r>
            <a:r>
              <a:rPr lang="en-US" i="1" dirty="0" smtClean="0">
                <a:latin typeface="+mn-lt"/>
                <a:cs typeface="Times New Roman"/>
              </a:rPr>
              <a:t>string</a:t>
            </a:r>
            <a:r>
              <a:rPr lang="en-US" dirty="0" smtClean="0">
                <a:latin typeface="+mn-lt"/>
                <a:cs typeface="Times New Roman"/>
              </a:rPr>
              <a:t>)-&gt; returns string in </a:t>
            </a:r>
            <a:r>
              <a:rPr lang="en-US" smtClean="0">
                <a:latin typeface="+mn-lt"/>
                <a:cs typeface="Times New Roman"/>
              </a:rPr>
              <a:t>reverse                          	order</a:t>
            </a:r>
            <a:endParaRPr lang="en-US" dirty="0">
              <a:latin typeface="+mn-lt"/>
              <a:cs typeface="Times New Roman"/>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98FA0ADD-AF22-4E4B-A991-EBA66D236EFB}" type="slidenum">
              <a:rPr lang="en-US"/>
              <a:pPr/>
              <a:t>16</a:t>
            </a:fld>
            <a:endParaRPr lang="en-US"/>
          </a:p>
        </p:txBody>
      </p:sp>
      <p:sp>
        <p:nvSpPr>
          <p:cNvPr id="743426"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Comparing Strings</a:t>
            </a:r>
          </a:p>
        </p:txBody>
      </p:sp>
      <p:sp>
        <p:nvSpPr>
          <p:cNvPr id="743427" name="Text Box 3"/>
          <p:cNvSpPr txBox="1">
            <a:spLocks noChangeArrowheads="1"/>
          </p:cNvSpPr>
          <p:nvPr/>
        </p:nvSpPr>
        <p:spPr bwMode="auto">
          <a:xfrm>
            <a:off x="788988" y="1581150"/>
            <a:ext cx="7780337" cy="449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When relational operators (=, &gt;, &lt;, &gt;=, &lt;=, &lt;&gt;) are used to compare strings, their Unicode values determine the relationship between the strings.</a:t>
            </a:r>
          </a:p>
          <a:p>
            <a:pPr marL="914400">
              <a:spcAft>
                <a:spcPct val="50000"/>
              </a:spcAft>
              <a:buFont typeface="Wingdings" pitchFamily="2" charset="2"/>
              <a:buChar char="§"/>
              <a:tabLst>
                <a:tab pos="915988" algn="l"/>
              </a:tabLst>
            </a:pPr>
            <a:r>
              <a:rPr lang="en-US" dirty="0">
                <a:latin typeface="Tahoma" pitchFamily="34" charset="0"/>
              </a:rPr>
              <a:t>The Compare() method is a better choice to alphabetically compare strings:</a:t>
            </a:r>
            <a:br>
              <a:rPr lang="en-US" dirty="0">
                <a:latin typeface="Tahoma" pitchFamily="34" charset="0"/>
              </a:rPr>
            </a:br>
            <a:r>
              <a:rPr lang="en-US" sz="2200" b="1" dirty="0">
                <a:latin typeface="Tahoma" pitchFamily="34" charset="0"/>
              </a:rPr>
              <a:t>Compare(</a:t>
            </a:r>
            <a:r>
              <a:rPr lang="en-US" sz="2200" b="1" i="1" dirty="0">
                <a:latin typeface="Tahoma" pitchFamily="34" charset="0"/>
              </a:rPr>
              <a:t>string1, string2, case-insensitive</a:t>
            </a:r>
            <a:r>
              <a:rPr lang="en-US" sz="2200" b="1" dirty="0">
                <a:latin typeface="Tahoma" pitchFamily="34" charset="0"/>
              </a:rPr>
              <a:t>)</a:t>
            </a:r>
            <a:r>
              <a:rPr lang="en-US" sz="2200" dirty="0">
                <a:latin typeface="Courier New" pitchFamily="49" charset="0"/>
              </a:rPr>
              <a:t/>
            </a:r>
            <a:br>
              <a:rPr lang="en-US" sz="2200" dirty="0">
                <a:latin typeface="Courier New" pitchFamily="49" charset="0"/>
              </a:rPr>
            </a:br>
            <a:r>
              <a:rPr lang="en-US" sz="2200" dirty="0">
                <a:latin typeface="Courier New" pitchFamily="49" charset="0"/>
              </a:rPr>
              <a:t>	</a:t>
            </a:r>
            <a:r>
              <a:rPr lang="en-US" sz="2200" dirty="0">
                <a:latin typeface="Tahoma" pitchFamily="34" charset="0"/>
              </a:rPr>
              <a:t>returns 0 if </a:t>
            </a:r>
            <a:r>
              <a:rPr lang="en-US" sz="2200" i="1" dirty="0">
                <a:latin typeface="Courier New" pitchFamily="49" charset="0"/>
              </a:rPr>
              <a:t>string1</a:t>
            </a:r>
            <a:r>
              <a:rPr lang="en-US" sz="2200" dirty="0">
                <a:latin typeface="Tahoma" pitchFamily="34" charset="0"/>
              </a:rPr>
              <a:t> and </a:t>
            </a:r>
            <a:r>
              <a:rPr lang="en-US" sz="2200" i="1" dirty="0">
                <a:latin typeface="Courier New" pitchFamily="49" charset="0"/>
              </a:rPr>
              <a:t>string2</a:t>
            </a:r>
            <a:r>
              <a:rPr lang="en-US" sz="2200" dirty="0">
                <a:latin typeface="Tahoma" pitchFamily="34" charset="0"/>
              </a:rPr>
              <a:t> are the same. A</a:t>
            </a:r>
            <a:br>
              <a:rPr lang="en-US" sz="2200" dirty="0">
                <a:latin typeface="Tahoma" pitchFamily="34" charset="0"/>
              </a:rPr>
            </a:br>
            <a:r>
              <a:rPr lang="en-US" sz="2200" dirty="0">
                <a:latin typeface="Tahoma" pitchFamily="34" charset="0"/>
              </a:rPr>
              <a:t>	positive number is returned if </a:t>
            </a:r>
            <a:r>
              <a:rPr lang="en-US" sz="2200" i="1" dirty="0">
                <a:latin typeface="Courier New" pitchFamily="49" charset="0"/>
              </a:rPr>
              <a:t>string1</a:t>
            </a:r>
            <a:r>
              <a:rPr lang="en-US" sz="2200" dirty="0">
                <a:latin typeface="Tahoma" pitchFamily="34" charset="0"/>
              </a:rPr>
              <a:t> is  </a:t>
            </a:r>
            <a:r>
              <a:rPr lang="en-US" sz="2200" dirty="0" smtClean="0">
                <a:latin typeface="Tahoma" pitchFamily="34" charset="0"/>
              </a:rPr>
              <a:t>    greater/after</a:t>
            </a:r>
            <a:r>
              <a:rPr lang="en-US" sz="2200" dirty="0">
                <a:latin typeface="Tahoma" pitchFamily="34" charset="0"/>
              </a:rPr>
              <a:t> </a:t>
            </a:r>
            <a:r>
              <a:rPr lang="en-US" sz="2200" dirty="0" smtClean="0">
                <a:latin typeface="Tahoma" pitchFamily="34" charset="0"/>
              </a:rPr>
              <a:t>than </a:t>
            </a:r>
            <a:r>
              <a:rPr lang="en-US" sz="2200" i="1" dirty="0">
                <a:latin typeface="Courier New" pitchFamily="49" charset="0"/>
              </a:rPr>
              <a:t>string2</a:t>
            </a:r>
            <a:r>
              <a:rPr lang="en-US" sz="2200" dirty="0">
                <a:latin typeface="Tahoma" pitchFamily="34" charset="0"/>
              </a:rPr>
              <a:t> and a negative number if </a:t>
            </a:r>
            <a:r>
              <a:rPr lang="en-US" sz="2200" i="1" dirty="0">
                <a:latin typeface="Courier New" pitchFamily="49" charset="0"/>
              </a:rPr>
              <a:t>string1</a:t>
            </a:r>
            <a:r>
              <a:rPr lang="en-US" sz="2200" dirty="0">
                <a:latin typeface="Tahoma" pitchFamily="34" charset="0"/>
              </a:rPr>
              <a:t> </a:t>
            </a:r>
            <a:r>
              <a:rPr lang="en-US" sz="2200" dirty="0" smtClean="0">
                <a:latin typeface="Tahoma" pitchFamily="34" charset="0"/>
              </a:rPr>
              <a:t>is</a:t>
            </a:r>
            <a:r>
              <a:rPr lang="en-US" sz="2200" dirty="0">
                <a:latin typeface="Tahoma" pitchFamily="34" charset="0"/>
              </a:rPr>
              <a:t> </a:t>
            </a:r>
            <a:r>
              <a:rPr lang="en-US" sz="2200" dirty="0" smtClean="0">
                <a:latin typeface="Tahoma" pitchFamily="34" charset="0"/>
              </a:rPr>
              <a:t>less/before </a:t>
            </a:r>
            <a:r>
              <a:rPr lang="en-US" sz="2200" dirty="0">
                <a:latin typeface="Tahoma" pitchFamily="34" charset="0"/>
              </a:rPr>
              <a:t>than </a:t>
            </a:r>
            <a:r>
              <a:rPr lang="en-US" sz="2200" i="1" dirty="0">
                <a:latin typeface="Courier New" pitchFamily="49" charset="0"/>
              </a:rPr>
              <a:t>string2</a:t>
            </a:r>
            <a:r>
              <a:rPr lang="en-US" sz="2200" dirty="0">
                <a:latin typeface="Tahoma" pitchFamily="34" charset="0"/>
              </a:rPr>
              <a:t>. </a:t>
            </a:r>
            <a:r>
              <a:rPr lang="en-US" sz="2200" i="1" dirty="0">
                <a:latin typeface="Courier New" pitchFamily="49" charset="0"/>
              </a:rPr>
              <a:t>case-insensitive</a:t>
            </a:r>
            <a:r>
              <a:rPr lang="en-US" sz="2200" dirty="0">
                <a:latin typeface="Tahoma" pitchFamily="34" charset="0"/>
              </a:rPr>
              <a:t> should </a:t>
            </a:r>
            <a:r>
              <a:rPr lang="en-US" sz="2200" dirty="0" smtClean="0">
                <a:latin typeface="Tahoma" pitchFamily="34" charset="0"/>
              </a:rPr>
              <a:t>be</a:t>
            </a:r>
            <a:r>
              <a:rPr lang="en-US" sz="2200" dirty="0">
                <a:latin typeface="Tahoma" pitchFamily="34" charset="0"/>
              </a:rPr>
              <a:t> </a:t>
            </a:r>
            <a:r>
              <a:rPr lang="en-US" sz="2200" dirty="0" smtClean="0">
                <a:latin typeface="Tahoma" pitchFamily="34" charset="0"/>
              </a:rPr>
              <a:t>true </a:t>
            </a:r>
            <a:r>
              <a:rPr lang="en-US" sz="2200" dirty="0">
                <a:latin typeface="Tahoma" pitchFamily="34" charset="0"/>
              </a:rPr>
              <a:t>if the case of the strings should not </a:t>
            </a:r>
            <a:r>
              <a:rPr lang="en-US" sz="2200" dirty="0" smtClean="0">
                <a:latin typeface="Tahoma" pitchFamily="34" charset="0"/>
              </a:rPr>
              <a:t>be</a:t>
            </a:r>
            <a:r>
              <a:rPr lang="en-US" sz="2200" dirty="0">
                <a:latin typeface="Tahoma" pitchFamily="34" charset="0"/>
              </a:rPr>
              <a:t> </a:t>
            </a:r>
            <a:r>
              <a:rPr lang="en-US" sz="2200" dirty="0" smtClean="0">
                <a:latin typeface="Tahoma" pitchFamily="34" charset="0"/>
              </a:rPr>
              <a:t>considered</a:t>
            </a:r>
            <a:r>
              <a:rPr lang="en-US" sz="2200" dirty="0">
                <a:latin typeface="Tahoma" pitchFamily="34" charset="0"/>
              </a:rPr>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2555D945-D747-460F-9AFE-A93D0E7DAC8D}" type="slidenum">
              <a:rPr lang="en-US"/>
              <a:pPr/>
              <a:t>17</a:t>
            </a:fld>
            <a:endParaRPr lang="en-US"/>
          </a:p>
        </p:txBody>
      </p:sp>
      <p:sp>
        <p:nvSpPr>
          <p:cNvPr id="745474"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The Like Operator</a:t>
            </a:r>
          </a:p>
        </p:txBody>
      </p:sp>
      <p:sp>
        <p:nvSpPr>
          <p:cNvPr id="745475" name="Text Box 3"/>
          <p:cNvSpPr txBox="1">
            <a:spLocks noChangeArrowheads="1"/>
          </p:cNvSpPr>
          <p:nvPr/>
        </p:nvSpPr>
        <p:spPr bwMode="auto">
          <a:xfrm>
            <a:off x="788988" y="1581150"/>
            <a:ext cx="7780337"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Used to perform a textual comparison between two strings.</a:t>
            </a:r>
          </a:p>
          <a:p>
            <a:pPr>
              <a:spcAft>
                <a:spcPct val="50000"/>
              </a:spcAft>
              <a:buFont typeface="Wingdings" pitchFamily="2" charset="2"/>
              <a:buChar char="§"/>
            </a:pPr>
            <a:r>
              <a:rPr lang="en-US">
                <a:latin typeface="Tahoma" pitchFamily="34" charset="0"/>
              </a:rPr>
              <a:t>Can be used to perform pattern matching. The pattern can include:</a:t>
            </a:r>
            <a:br>
              <a:rPr lang="en-US">
                <a:latin typeface="Tahoma" pitchFamily="34" charset="0"/>
              </a:rPr>
            </a:br>
            <a:r>
              <a:rPr lang="en-US">
                <a:latin typeface="Tahoma" pitchFamily="34" charset="0"/>
              </a:rPr>
              <a:t>	?	used in place of any single character</a:t>
            </a:r>
            <a:br>
              <a:rPr lang="en-US">
                <a:latin typeface="Tahoma" pitchFamily="34" charset="0"/>
              </a:rPr>
            </a:br>
            <a:r>
              <a:rPr lang="en-US">
                <a:latin typeface="Tahoma" pitchFamily="34" charset="0"/>
              </a:rPr>
              <a:t>	*	used in place of many characters</a:t>
            </a:r>
            <a:br>
              <a:rPr lang="en-US">
                <a:latin typeface="Tahoma" pitchFamily="34" charset="0"/>
              </a:rPr>
            </a:br>
            <a:r>
              <a:rPr lang="en-US">
                <a:latin typeface="Tahoma" pitchFamily="34" charset="0"/>
              </a:rPr>
              <a:t>	#	used in place of any single number</a:t>
            </a:r>
            <a:br>
              <a:rPr lang="en-US">
                <a:latin typeface="Tahoma" pitchFamily="34" charset="0"/>
              </a:rPr>
            </a:br>
            <a:r>
              <a:rPr lang="en-US">
                <a:latin typeface="Tahoma" pitchFamily="34" charset="0"/>
              </a:rPr>
              <a:t>	[]	used to enclose a list of characters</a:t>
            </a:r>
            <a:br>
              <a:rPr lang="en-US">
                <a:latin typeface="Tahoma" pitchFamily="34" charset="0"/>
              </a:rPr>
            </a:br>
            <a:r>
              <a:rPr lang="en-US">
                <a:latin typeface="Tahoma" pitchFamily="34" charset="0"/>
              </a:rPr>
              <a:t>	-	used to indicate a range of characters </a:t>
            </a:r>
            <a:br>
              <a:rPr lang="en-US">
                <a:latin typeface="Tahoma" pitchFamily="34" charset="0"/>
              </a:rPr>
            </a:br>
            <a:r>
              <a:rPr lang="en-US">
                <a:latin typeface="Tahoma" pitchFamily="34" charset="0"/>
              </a:rPr>
              <a:t>		in a list</a:t>
            </a:r>
            <a:br>
              <a:rPr lang="en-US">
                <a:latin typeface="Tahoma" pitchFamily="34" charset="0"/>
              </a:rPr>
            </a:br>
            <a:r>
              <a:rPr lang="en-US">
                <a:latin typeface="Tahoma" pitchFamily="34" charset="0"/>
              </a:rPr>
              <a:t>	,	used to separate characters in a list</a:t>
            </a:r>
            <a:endParaRPr lang="en-US" sz="220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DBBF5CFB-7F30-4180-BC63-1AD030E29D7C}" type="slidenum">
              <a:rPr lang="en-US"/>
              <a:pPr/>
              <a:t>2</a:t>
            </a:fld>
            <a:endParaRPr lang="en-US"/>
          </a:p>
        </p:txBody>
      </p:sp>
      <p:sp>
        <p:nvSpPr>
          <p:cNvPr id="448514" name="Rectangle 2"/>
          <p:cNvSpPr>
            <a:spLocks noGrp="1" noChangeArrowheads="1"/>
          </p:cNvSpPr>
          <p:nvPr>
            <p:ph type="title"/>
          </p:nvPr>
        </p:nvSpPr>
        <p:spPr/>
        <p:txBody>
          <a:bodyPr/>
          <a:lstStyle/>
          <a:p>
            <a:r>
              <a:rPr lang="en-US" sz="2000"/>
              <a:t>Chapter 5</a:t>
            </a:r>
            <a:br>
              <a:rPr lang="en-US" sz="2000"/>
            </a:br>
            <a:r>
              <a:rPr lang="en-US"/>
              <a:t>Alternative Do…Loop</a:t>
            </a:r>
          </a:p>
        </p:txBody>
      </p:sp>
      <p:sp>
        <p:nvSpPr>
          <p:cNvPr id="448519" name="Text Box 7"/>
          <p:cNvSpPr txBox="1">
            <a:spLocks noChangeArrowheads="1"/>
          </p:cNvSpPr>
          <p:nvPr/>
        </p:nvSpPr>
        <p:spPr bwMode="auto">
          <a:xfrm>
            <a:off x="911225" y="1630363"/>
            <a:ext cx="7381875"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Executes only if the condition is initially true. May not iterate at all.</a:t>
            </a:r>
          </a:p>
          <a:p>
            <a:pPr>
              <a:spcAft>
                <a:spcPct val="50000"/>
              </a:spcAft>
              <a:buFont typeface="Wingdings" pitchFamily="2" charset="2"/>
              <a:buChar char="§"/>
            </a:pPr>
            <a:r>
              <a:rPr lang="en-US" dirty="0">
                <a:latin typeface="Tahoma" pitchFamily="34" charset="0"/>
              </a:rPr>
              <a:t>The statement</a:t>
            </a:r>
            <a:br>
              <a:rPr lang="en-US" dirty="0">
                <a:latin typeface="Tahoma" pitchFamily="34" charset="0"/>
              </a:rPr>
            </a:br>
            <a:r>
              <a:rPr lang="en-US" dirty="0">
                <a:latin typeface="Courier New" pitchFamily="49" charset="0"/>
              </a:rPr>
              <a:t>	sum = 20</a:t>
            </a:r>
            <a:br>
              <a:rPr lang="en-US" dirty="0">
                <a:latin typeface="Courier New" pitchFamily="49" charset="0"/>
              </a:rPr>
            </a:br>
            <a:r>
              <a:rPr lang="en-US" dirty="0">
                <a:latin typeface="Courier New" pitchFamily="49" charset="0"/>
              </a:rPr>
              <a:t>	</a:t>
            </a:r>
            <a:r>
              <a:rPr lang="en-US" sz="2200" dirty="0">
                <a:latin typeface="Courier New" pitchFamily="49" charset="0"/>
              </a:rPr>
              <a:t>Do While sum &lt; 10</a:t>
            </a:r>
            <a:br>
              <a:rPr lang="en-US" sz="2200" dirty="0">
                <a:latin typeface="Courier New" pitchFamily="49" charset="0"/>
              </a:rPr>
            </a:br>
            <a:r>
              <a:rPr lang="en-US" sz="2200" dirty="0">
                <a:latin typeface="Courier New" pitchFamily="49" charset="0"/>
              </a:rPr>
              <a:t>		sum += 2</a:t>
            </a:r>
            <a:br>
              <a:rPr lang="en-US" sz="2200" dirty="0">
                <a:latin typeface="Courier New" pitchFamily="49" charset="0"/>
              </a:rPr>
            </a:br>
            <a:r>
              <a:rPr lang="en-US" sz="2200" dirty="0">
                <a:latin typeface="Courier New" pitchFamily="49" charset="0"/>
              </a:rPr>
              <a:t>	Loop</a:t>
            </a:r>
            <a:r>
              <a:rPr lang="en-US" dirty="0">
                <a:latin typeface="Courier New" pitchFamily="49" charset="0"/>
              </a:rPr>
              <a:t/>
            </a:r>
            <a:br>
              <a:rPr lang="en-US" dirty="0">
                <a:latin typeface="Courier New" pitchFamily="49" charset="0"/>
              </a:rPr>
            </a:br>
            <a:r>
              <a:rPr lang="en-US" dirty="0">
                <a:latin typeface="Courier New" pitchFamily="49" charset="0"/>
              </a:rPr>
              <a:t/>
            </a:r>
            <a:br>
              <a:rPr lang="en-US" dirty="0">
                <a:latin typeface="Courier New" pitchFamily="49" charset="0"/>
              </a:rPr>
            </a:br>
            <a:endParaRPr lang="en-US" dirty="0">
              <a:latin typeface="Tahoma" pitchFamily="34" charset="0"/>
            </a:endParaRPr>
          </a:p>
          <a:p>
            <a:pPr>
              <a:buFont typeface="Wingdings" pitchFamily="2" charset="2"/>
              <a:buNone/>
            </a:pPr>
            <a:endParaRPr lang="en-US"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7B12CE23-F972-4918-844B-B1B0BBB154FA}" type="slidenum">
              <a:rPr lang="en-US"/>
              <a:pPr/>
              <a:t>3</a:t>
            </a:fld>
            <a:endParaRPr lang="en-US"/>
          </a:p>
        </p:txBody>
      </p:sp>
      <p:sp>
        <p:nvSpPr>
          <p:cNvPr id="451586" name="Rectangle 2"/>
          <p:cNvSpPr>
            <a:spLocks noGrp="1" noChangeArrowheads="1"/>
          </p:cNvSpPr>
          <p:nvPr>
            <p:ph type="title"/>
          </p:nvPr>
        </p:nvSpPr>
        <p:spPr>
          <a:xfrm>
            <a:off x="685800" y="381000"/>
            <a:ext cx="7772400" cy="1039813"/>
          </a:xfrm>
        </p:spPr>
        <p:txBody>
          <a:bodyPr/>
          <a:lstStyle/>
          <a:p>
            <a:r>
              <a:rPr lang="en-US" sz="2000"/>
              <a:t>Chapter 5</a:t>
            </a:r>
            <a:br>
              <a:rPr lang="en-US" sz="2000"/>
            </a:br>
            <a:r>
              <a:rPr lang="en-US"/>
              <a:t>Infinite Loops</a:t>
            </a:r>
          </a:p>
        </p:txBody>
      </p:sp>
      <p:sp>
        <p:nvSpPr>
          <p:cNvPr id="451627" name="Text Box 43"/>
          <p:cNvSpPr txBox="1">
            <a:spLocks noChangeArrowheads="1"/>
          </p:cNvSpPr>
          <p:nvPr/>
        </p:nvSpPr>
        <p:spPr bwMode="auto">
          <a:xfrm>
            <a:off x="801688" y="1854200"/>
            <a:ext cx="7832725"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A loop that continues executing forever</a:t>
            </a:r>
          </a:p>
          <a:p>
            <a:pPr>
              <a:spcAft>
                <a:spcPct val="50000"/>
              </a:spcAft>
              <a:buFont typeface="Wingdings" pitchFamily="2" charset="2"/>
              <a:buChar char="§"/>
            </a:pPr>
            <a:r>
              <a:rPr lang="en-US" dirty="0">
                <a:latin typeface="Tahoma" pitchFamily="34" charset="0"/>
              </a:rPr>
              <a:t>Can be caused by syntax or logic errors. For example:</a:t>
            </a:r>
            <a:br>
              <a:rPr lang="en-US" dirty="0">
                <a:latin typeface="Tahoma" pitchFamily="34" charset="0"/>
              </a:rPr>
            </a:br>
            <a:r>
              <a:rPr lang="en-US" dirty="0">
                <a:latin typeface="Courier New" pitchFamily="49" charset="0"/>
              </a:rPr>
              <a:t>	</a:t>
            </a:r>
            <a:r>
              <a:rPr lang="en-US" dirty="0" err="1">
                <a:latin typeface="Courier New" pitchFamily="49" charset="0"/>
              </a:rPr>
              <a:t>num</a:t>
            </a:r>
            <a:r>
              <a:rPr lang="en-US" dirty="0">
                <a:latin typeface="Courier New" pitchFamily="49" charset="0"/>
              </a:rPr>
              <a:t> = -1</a:t>
            </a:r>
            <a:br>
              <a:rPr lang="en-US" dirty="0">
                <a:latin typeface="Courier New" pitchFamily="49" charset="0"/>
              </a:rPr>
            </a:br>
            <a:r>
              <a:rPr lang="en-US" dirty="0">
                <a:latin typeface="Courier New" pitchFamily="49" charset="0"/>
              </a:rPr>
              <a:t>	Do </a:t>
            </a:r>
            <a:br>
              <a:rPr lang="en-US" dirty="0">
                <a:latin typeface="Courier New" pitchFamily="49" charset="0"/>
              </a:rPr>
            </a:br>
            <a:r>
              <a:rPr lang="en-US" sz="2200" dirty="0">
                <a:latin typeface="Courier New" pitchFamily="49" charset="0"/>
              </a:rPr>
              <a:t>		</a:t>
            </a:r>
            <a:r>
              <a:rPr lang="en-US" sz="2200" dirty="0" err="1">
                <a:latin typeface="Courier New" pitchFamily="49" charset="0"/>
              </a:rPr>
              <a:t>num</a:t>
            </a:r>
            <a:r>
              <a:rPr lang="en-US" sz="2200" dirty="0">
                <a:latin typeface="Courier New" pitchFamily="49" charset="0"/>
              </a:rPr>
              <a:t> -= 1		'</a:t>
            </a:r>
            <a:r>
              <a:rPr lang="en-US" sz="2200" dirty="0" err="1">
                <a:latin typeface="Courier New" pitchFamily="49" charset="0"/>
              </a:rPr>
              <a:t>num</a:t>
            </a:r>
            <a:r>
              <a:rPr lang="en-US" sz="2200" dirty="0">
                <a:latin typeface="Courier New" pitchFamily="49" charset="0"/>
              </a:rPr>
              <a:t> is decreased by 1</a:t>
            </a:r>
            <a:br>
              <a:rPr lang="en-US" sz="2200" dirty="0">
                <a:latin typeface="Courier New" pitchFamily="49" charset="0"/>
              </a:rPr>
            </a:br>
            <a:r>
              <a:rPr lang="en-US" sz="2200" dirty="0">
                <a:latin typeface="Courier New" pitchFamily="49" charset="0"/>
              </a:rPr>
              <a:t>	</a:t>
            </a:r>
            <a:r>
              <a:rPr lang="en-US" sz="2200" dirty="0" smtClean="0">
                <a:latin typeface="Courier New" pitchFamily="49" charset="0"/>
              </a:rPr>
              <a:t>Loop While </a:t>
            </a:r>
            <a:r>
              <a:rPr lang="en-US" sz="2200" dirty="0" err="1">
                <a:latin typeface="Courier New" pitchFamily="49" charset="0"/>
              </a:rPr>
              <a:t>num</a:t>
            </a:r>
            <a:r>
              <a:rPr lang="en-US" sz="2200" dirty="0">
                <a:latin typeface="Courier New" pitchFamily="49" charset="0"/>
              </a:rPr>
              <a:t> &lt; 0</a:t>
            </a:r>
          </a:p>
          <a:p>
            <a:pPr>
              <a:spcAft>
                <a:spcPct val="50000"/>
              </a:spcAft>
              <a:buFont typeface="Wingdings" pitchFamily="2" charset="2"/>
              <a:buChar char="§"/>
            </a:pPr>
            <a:r>
              <a:rPr lang="en-US" dirty="0">
                <a:latin typeface="Tahoma" pitchFamily="34" charset="0"/>
              </a:rPr>
              <a:t>Some errors result in an overflow causing a run-time error.</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A855C8B-C6B9-43CD-B86D-4C87FD6C6E8F}" type="slidenum">
              <a:rPr lang="en-US"/>
              <a:pPr/>
              <a:t>4</a:t>
            </a:fld>
            <a:endParaRPr lang="en-US"/>
          </a:p>
        </p:txBody>
      </p:sp>
      <p:sp>
        <p:nvSpPr>
          <p:cNvPr id="720898" name="Rectangle 2"/>
          <p:cNvSpPr>
            <a:spLocks noGrp="1" noChangeArrowheads="1"/>
          </p:cNvSpPr>
          <p:nvPr>
            <p:ph type="title"/>
          </p:nvPr>
        </p:nvSpPr>
        <p:spPr/>
        <p:txBody>
          <a:bodyPr/>
          <a:lstStyle/>
          <a:p>
            <a:r>
              <a:rPr lang="en-US" sz="2000"/>
              <a:t>Chapter 5</a:t>
            </a:r>
            <a:br>
              <a:rPr lang="en-US" sz="2000"/>
            </a:br>
            <a:r>
              <a:rPr lang="en-US"/>
              <a:t>The InputBox Function</a:t>
            </a:r>
          </a:p>
        </p:txBody>
      </p:sp>
      <p:sp>
        <p:nvSpPr>
          <p:cNvPr id="720899" name="Text Box 3"/>
          <p:cNvSpPr txBox="1">
            <a:spLocks noChangeArrowheads="1"/>
          </p:cNvSpPr>
          <p:nvPr/>
        </p:nvSpPr>
        <p:spPr bwMode="auto">
          <a:xfrm>
            <a:off x="741363" y="1438275"/>
            <a:ext cx="7621587"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Displays a predefined dialog box that has a prompt, a text box, and OK and Cancel buttons, and then returns a string.</a:t>
            </a:r>
          </a:p>
          <a:p>
            <a:pPr>
              <a:spcAft>
                <a:spcPct val="50000"/>
              </a:spcAft>
              <a:buFont typeface="Wingdings" pitchFamily="2" charset="2"/>
              <a:buChar char="§"/>
            </a:pPr>
            <a:r>
              <a:rPr lang="en-US">
                <a:latin typeface="Tahoma" pitchFamily="34" charset="0"/>
              </a:rPr>
              <a:t>Used to obtain information from the user.</a:t>
            </a:r>
          </a:p>
          <a:p>
            <a:pPr>
              <a:spcAft>
                <a:spcPct val="50000"/>
              </a:spcAft>
              <a:buFont typeface="Wingdings" pitchFamily="2" charset="2"/>
              <a:buChar char="§"/>
            </a:pPr>
            <a:r>
              <a:rPr lang="en-US">
                <a:latin typeface="Tahoma" pitchFamily="34" charset="0"/>
              </a:rPr>
              <a:t>The function is used as part of an assignment statement:</a:t>
            </a:r>
            <a:br>
              <a:rPr lang="en-US">
                <a:latin typeface="Tahoma" pitchFamily="34" charset="0"/>
              </a:rPr>
            </a:br>
            <a:r>
              <a:rPr lang="en-US">
                <a:latin typeface="Tahoma" pitchFamily="34" charset="0"/>
              </a:rPr>
              <a:t>	</a:t>
            </a:r>
            <a:r>
              <a:rPr lang="en-US" i="1">
                <a:latin typeface="Courier New" pitchFamily="49" charset="0"/>
              </a:rPr>
              <a:t>stringVar</a:t>
            </a:r>
            <a:r>
              <a:rPr lang="en-US">
                <a:latin typeface="Courier New" pitchFamily="49" charset="0"/>
              </a:rPr>
              <a:t> = InputBox(</a:t>
            </a:r>
            <a:r>
              <a:rPr lang="en-US" i="1">
                <a:latin typeface="Courier New" pitchFamily="49" charset="0"/>
              </a:rPr>
              <a:t>prompt</a:t>
            </a:r>
            <a:r>
              <a:rPr lang="en-US">
                <a:latin typeface="Courier New" pitchFamily="49" charset="0"/>
              </a:rPr>
              <a:t>, </a:t>
            </a:r>
            <a:r>
              <a:rPr lang="en-US" i="1">
                <a:latin typeface="Courier New" pitchFamily="49" charset="0"/>
              </a:rPr>
              <a:t>title</a:t>
            </a:r>
            <a:r>
              <a:rPr lang="en-US">
                <a:latin typeface="Courier New" pitchFamily="49" charset="0"/>
              </a:rPr>
              <a:t>)</a:t>
            </a:r>
          </a:p>
          <a:p>
            <a:pPr>
              <a:spcAft>
                <a:spcPct val="50000"/>
              </a:spcAft>
              <a:buFont typeface="Wingdings" pitchFamily="2" charset="2"/>
              <a:buChar char="§"/>
            </a:pPr>
            <a:r>
              <a:rPr lang="en-US">
                <a:latin typeface="Tahoma" pitchFamily="34" charset="0"/>
              </a:rPr>
              <a:t>Clicking Cancel or leaving the text box blank returns </a:t>
            </a:r>
            <a:r>
              <a:rPr lang="en-US">
                <a:latin typeface="Courier New" pitchFamily="49" charset="0"/>
              </a:rPr>
              <a:t>Nothing</a:t>
            </a:r>
            <a:r>
              <a:rPr lang="en-US">
                <a:latin typeface="Tahoma" pitchFamily="34" charset="0"/>
              </a:rPr>
              <a:t>.</a:t>
            </a:r>
          </a:p>
          <a:p>
            <a:pPr>
              <a:spcAft>
                <a:spcPct val="50000"/>
              </a:spcAft>
              <a:buFont typeface="Wingdings" pitchFamily="2" charset="2"/>
              <a:buChar char="§"/>
            </a:pPr>
            <a:r>
              <a:rPr lang="en-US">
                <a:latin typeface="Tahoma" pitchFamily="34" charset="0"/>
              </a:rPr>
              <a:t>The Val() function can be used to convert string data to numeric data.</a:t>
            </a:r>
            <a:endParaRPr lang="en-US">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C0419A4D-56E1-426E-BE97-875E6DB440A1}" type="slidenum">
              <a:rPr lang="en-US"/>
              <a:pPr/>
              <a:t>5</a:t>
            </a:fld>
            <a:endParaRPr lang="en-US"/>
          </a:p>
        </p:txBody>
      </p:sp>
      <p:sp>
        <p:nvSpPr>
          <p:cNvPr id="699394" name="Rectangle 2"/>
          <p:cNvSpPr>
            <a:spLocks noGrp="1" noChangeArrowheads="1"/>
          </p:cNvSpPr>
          <p:nvPr>
            <p:ph type="title"/>
          </p:nvPr>
        </p:nvSpPr>
        <p:spPr>
          <a:xfrm>
            <a:off x="685800" y="381000"/>
            <a:ext cx="7772400" cy="900113"/>
          </a:xfrm>
        </p:spPr>
        <p:txBody>
          <a:bodyPr/>
          <a:lstStyle/>
          <a:p>
            <a:r>
              <a:rPr lang="en-US" sz="2000"/>
              <a:t>Chapter 5</a:t>
            </a:r>
            <a:br>
              <a:rPr lang="en-US" sz="2000"/>
            </a:br>
            <a:r>
              <a:rPr lang="en-US"/>
              <a:t>Accumulator Variables</a:t>
            </a:r>
          </a:p>
        </p:txBody>
      </p:sp>
      <p:sp>
        <p:nvSpPr>
          <p:cNvPr id="699395" name="Text Box 3"/>
          <p:cNvSpPr txBox="1">
            <a:spLocks noChangeArrowheads="1"/>
          </p:cNvSpPr>
          <p:nvPr/>
        </p:nvSpPr>
        <p:spPr bwMode="auto">
          <a:xfrm>
            <a:off x="798513" y="1743075"/>
            <a:ext cx="762158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A variable that is incremented by a varying amount.</a:t>
            </a:r>
          </a:p>
          <a:p>
            <a:pPr>
              <a:spcAft>
                <a:spcPct val="50000"/>
              </a:spcAft>
              <a:buFont typeface="Wingdings" pitchFamily="2" charset="2"/>
              <a:buChar char="§"/>
            </a:pPr>
            <a:r>
              <a:rPr lang="en-US" dirty="0">
                <a:latin typeface="Tahoma" pitchFamily="34" charset="0"/>
              </a:rPr>
              <a:t>Often used for keeping a running total.</a:t>
            </a:r>
          </a:p>
          <a:p>
            <a:pPr>
              <a:spcAft>
                <a:spcPct val="50000"/>
              </a:spcAft>
              <a:buFont typeface="Wingdings" pitchFamily="2" charset="2"/>
              <a:buChar char="§"/>
            </a:pPr>
            <a:r>
              <a:rPr lang="en-US" dirty="0">
                <a:latin typeface="Tahoma" pitchFamily="34" charset="0"/>
              </a:rPr>
              <a:t>Should be initialized when declared</a:t>
            </a:r>
            <a:r>
              <a:rPr lang="en-US" dirty="0" smtClean="0">
                <a:latin typeface="Tahoma" pitchFamily="34" charset="0"/>
              </a:rPr>
              <a:t>.</a:t>
            </a:r>
          </a:p>
          <a:p>
            <a:pPr>
              <a:spcAft>
                <a:spcPct val="50000"/>
              </a:spcAft>
              <a:buFont typeface="Wingdings" pitchFamily="2" charset="2"/>
              <a:buChar char="§"/>
            </a:pPr>
            <a:r>
              <a:rPr lang="en-US" dirty="0" smtClean="0">
                <a:latin typeface="Tahoma" pitchFamily="34" charset="0"/>
              </a:rPr>
              <a:t>An accumulator in an event procedure should be declared as </a:t>
            </a:r>
            <a:r>
              <a:rPr lang="en-US" i="1" dirty="0" smtClean="0">
                <a:latin typeface="Tahoma" pitchFamily="34" charset="0"/>
              </a:rPr>
              <a:t>Static </a:t>
            </a:r>
            <a:r>
              <a:rPr lang="en-US" dirty="0" smtClean="0">
                <a:latin typeface="Tahoma" pitchFamily="34" charset="0"/>
              </a:rPr>
              <a:t>so it is initialized only once.</a:t>
            </a:r>
            <a:endParaRPr lang="en-US" i="1" dirty="0" smtClean="0">
              <a:latin typeface="Tahoma" pitchFamily="34" charset="0"/>
            </a:endParaRPr>
          </a:p>
          <a:p>
            <a:pPr marL="0" indent="0">
              <a:spcAft>
                <a:spcPct val="50000"/>
              </a:spcAft>
            </a:pPr>
            <a:r>
              <a:rPr lang="en-US" dirty="0" smtClean="0">
                <a:latin typeface="Tahoma" pitchFamily="34" charset="0"/>
              </a:rPr>
              <a:t>	accumulator = accumulator + value</a:t>
            </a:r>
            <a:endParaRPr lang="en-US" dirty="0">
              <a:latin typeface="Tahoma" pitchFamily="34" charset="0"/>
            </a:endParaRPr>
          </a:p>
          <a:p>
            <a:pPr marL="0" indent="0">
              <a:spcAft>
                <a:spcPct val="50000"/>
              </a:spcAft>
            </a:pPr>
            <a:r>
              <a:rPr lang="en-US" dirty="0" smtClean="0">
                <a:latin typeface="Tahoma" pitchFamily="34" charset="0"/>
              </a:rPr>
              <a:t>Example: </a:t>
            </a:r>
            <a:r>
              <a:rPr lang="en-US" dirty="0" err="1" smtClean="0">
                <a:latin typeface="Tahoma" pitchFamily="34" charset="0"/>
              </a:rPr>
              <a:t>totalScore</a:t>
            </a:r>
            <a:r>
              <a:rPr lang="en-US" dirty="0" smtClean="0">
                <a:latin typeface="Tahoma" pitchFamily="34" charset="0"/>
              </a:rPr>
              <a:t>+=</a:t>
            </a:r>
            <a:r>
              <a:rPr lang="en-US" dirty="0" err="1" smtClean="0">
                <a:latin typeface="Tahoma" pitchFamily="34" charset="0"/>
              </a:rPr>
              <a:t>newScore</a:t>
            </a:r>
            <a:endParaRPr lang="en-US"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A2F5F6F0-1CCC-49DC-B4F4-2C969C95F900}" type="slidenum">
              <a:rPr lang="en-US"/>
              <a:pPr/>
              <a:t>6</a:t>
            </a:fld>
            <a:endParaRPr lang="en-US"/>
          </a:p>
        </p:txBody>
      </p:sp>
      <p:sp>
        <p:nvSpPr>
          <p:cNvPr id="727042" name="Rectangle 2"/>
          <p:cNvSpPr>
            <a:spLocks noGrp="1" noChangeArrowheads="1"/>
          </p:cNvSpPr>
          <p:nvPr>
            <p:ph type="title"/>
          </p:nvPr>
        </p:nvSpPr>
        <p:spPr/>
        <p:txBody>
          <a:bodyPr/>
          <a:lstStyle/>
          <a:p>
            <a:r>
              <a:rPr lang="en-US" sz="2000"/>
              <a:t>Chapter 5</a:t>
            </a:r>
            <a:br>
              <a:rPr lang="en-US" sz="2000"/>
            </a:br>
            <a:r>
              <a:rPr lang="en-US"/>
              <a:t>Assignment Operators</a:t>
            </a:r>
          </a:p>
        </p:txBody>
      </p:sp>
      <p:sp>
        <p:nvSpPr>
          <p:cNvPr id="727043" name="Text Box 3"/>
          <p:cNvSpPr txBox="1">
            <a:spLocks noChangeArrowheads="1"/>
          </p:cNvSpPr>
          <p:nvPr/>
        </p:nvSpPr>
        <p:spPr bwMode="auto">
          <a:xfrm>
            <a:off x="1009650" y="2084388"/>
            <a:ext cx="7391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457200" algn="l"/>
              </a:tabLst>
              <a:defRPr sz="2400">
                <a:solidFill>
                  <a:schemeClr val="tx1"/>
                </a:solidFill>
                <a:latin typeface="Times New Roman" pitchFamily="18" charset="0"/>
              </a:defRPr>
            </a:lvl1pPr>
            <a:lvl2pPr algn="l">
              <a:tabLst>
                <a:tab pos="457200" algn="l"/>
              </a:tabLst>
              <a:defRPr sz="2400">
                <a:solidFill>
                  <a:schemeClr val="tx1"/>
                </a:solidFill>
                <a:latin typeface="Times New Roman" pitchFamily="18" charset="0"/>
              </a:defRPr>
            </a:lvl2pPr>
            <a:lvl3pPr algn="l">
              <a:tabLst>
                <a:tab pos="457200" algn="l"/>
              </a:tabLst>
              <a:defRPr sz="2400">
                <a:solidFill>
                  <a:schemeClr val="tx1"/>
                </a:solidFill>
                <a:latin typeface="Times New Roman" pitchFamily="18" charset="0"/>
              </a:defRPr>
            </a:lvl3pPr>
            <a:lvl4pPr algn="l">
              <a:tabLst>
                <a:tab pos="457200" algn="l"/>
              </a:tabLst>
              <a:defRPr sz="2400">
                <a:solidFill>
                  <a:schemeClr val="tx1"/>
                </a:solidFill>
                <a:latin typeface="Times New Roman" pitchFamily="18" charset="0"/>
              </a:defRPr>
            </a:lvl4pPr>
            <a:lvl5pPr algn="l">
              <a:tabLst>
                <a:tab pos="457200" algn="l"/>
              </a:tabLst>
              <a:defRPr sz="2400">
                <a:solidFill>
                  <a:schemeClr val="tx1"/>
                </a:solidFill>
                <a:latin typeface="Times New Roman" pitchFamily="18" charset="0"/>
              </a:defRPr>
            </a:lvl5pPr>
            <a:lvl6pPr eaLnBrk="0" fontAlgn="base" hangingPunct="0">
              <a:spcBef>
                <a:spcPct val="0"/>
              </a:spcBef>
              <a:spcAft>
                <a:spcPct val="0"/>
              </a:spcAft>
              <a:tabLst>
                <a:tab pos="457200" algn="l"/>
              </a:tabLst>
              <a:defRPr sz="2400">
                <a:solidFill>
                  <a:schemeClr val="tx1"/>
                </a:solidFill>
                <a:latin typeface="Times New Roman" pitchFamily="18" charset="0"/>
              </a:defRPr>
            </a:lvl6pPr>
            <a:lvl7pPr eaLnBrk="0" fontAlgn="base" hangingPunct="0">
              <a:spcBef>
                <a:spcPct val="0"/>
              </a:spcBef>
              <a:spcAft>
                <a:spcPct val="0"/>
              </a:spcAft>
              <a:tabLst>
                <a:tab pos="457200" algn="l"/>
              </a:tabLst>
              <a:defRPr sz="2400">
                <a:solidFill>
                  <a:schemeClr val="tx1"/>
                </a:solidFill>
                <a:latin typeface="Times New Roman" pitchFamily="18" charset="0"/>
              </a:defRPr>
            </a:lvl7pPr>
            <a:lvl8pPr eaLnBrk="0" fontAlgn="base" hangingPunct="0">
              <a:spcBef>
                <a:spcPct val="0"/>
              </a:spcBef>
              <a:spcAft>
                <a:spcPct val="0"/>
              </a:spcAft>
              <a:tabLst>
                <a:tab pos="457200" algn="l"/>
              </a:tabLst>
              <a:defRPr sz="2400">
                <a:solidFill>
                  <a:schemeClr val="tx1"/>
                </a:solidFill>
                <a:latin typeface="Times New Roman" pitchFamily="18" charset="0"/>
              </a:defRPr>
            </a:lvl8pPr>
            <a:lvl9pPr eaLnBrk="0" fontAlgn="base" hangingPunct="0">
              <a:spcBef>
                <a:spcPct val="0"/>
              </a:spcBef>
              <a:spcAft>
                <a:spcPct val="0"/>
              </a:spcAft>
              <a:tabLst>
                <a:tab pos="457200" algn="l"/>
              </a:tabLst>
              <a:defRPr sz="2400">
                <a:solidFill>
                  <a:schemeClr val="tx1"/>
                </a:solidFill>
                <a:latin typeface="Times New Roman" pitchFamily="18" charset="0"/>
              </a:defRPr>
            </a:lvl9pPr>
          </a:lstStyle>
          <a:p>
            <a:r>
              <a:rPr lang="en-US" b="1" dirty="0">
                <a:latin typeface="Tahoma" pitchFamily="34" charset="0"/>
              </a:rPr>
              <a:t>Operator</a:t>
            </a:r>
            <a:r>
              <a:rPr lang="en-US" dirty="0">
                <a:latin typeface="Tahoma" pitchFamily="34" charset="0"/>
              </a:rPr>
              <a:t>	</a:t>
            </a:r>
            <a:r>
              <a:rPr lang="en-US" b="1" dirty="0" smtClean="0">
                <a:latin typeface="Tahoma" pitchFamily="34" charset="0"/>
              </a:rPr>
              <a:t>Operation</a:t>
            </a:r>
          </a:p>
          <a:p>
            <a:r>
              <a:rPr lang="en-US" b="1" dirty="0">
                <a:latin typeface="Tahoma" pitchFamily="34" charset="0"/>
              </a:rPr>
              <a:t>	</a:t>
            </a:r>
            <a:r>
              <a:rPr lang="en-US" dirty="0" smtClean="0">
                <a:latin typeface="Courier New"/>
                <a:cs typeface="Courier New"/>
              </a:rPr>
              <a:t>+=		</a:t>
            </a:r>
            <a:r>
              <a:rPr lang="en-US" dirty="0" smtClean="0">
                <a:latin typeface="+mn-lt"/>
                <a:cs typeface="Courier New"/>
              </a:rPr>
              <a:t>addition and then assignment</a:t>
            </a:r>
          </a:p>
          <a:p>
            <a:r>
              <a:rPr lang="en-US" dirty="0">
                <a:latin typeface="Courier New"/>
                <a:cs typeface="Courier New"/>
              </a:rPr>
              <a:t>	</a:t>
            </a:r>
            <a:r>
              <a:rPr lang="en-US" dirty="0" smtClean="0">
                <a:latin typeface="Courier New"/>
                <a:cs typeface="Courier New"/>
              </a:rPr>
              <a:t>-=		</a:t>
            </a:r>
            <a:r>
              <a:rPr lang="en-US" dirty="0" smtClean="0">
                <a:latin typeface="+mn-lt"/>
                <a:cs typeface="Courier New"/>
              </a:rPr>
              <a:t>subtraction and then </a:t>
            </a:r>
            <a:r>
              <a:rPr lang="en-US" dirty="0" err="1" smtClean="0">
                <a:latin typeface="+mn-lt"/>
                <a:cs typeface="Courier New"/>
              </a:rPr>
              <a:t>assignement</a:t>
            </a:r>
            <a:endParaRPr lang="en-US" dirty="0">
              <a:latin typeface="+mn-lt"/>
              <a:cs typeface="Courier New"/>
            </a:endParaRPr>
          </a:p>
          <a:p>
            <a:r>
              <a:rPr lang="en-US" dirty="0">
                <a:latin typeface="Courier New" pitchFamily="49" charset="0"/>
              </a:rPr>
              <a:t>	*=	</a:t>
            </a:r>
            <a:r>
              <a:rPr lang="en-US" dirty="0">
                <a:latin typeface="Tahoma" pitchFamily="34" charset="0"/>
              </a:rPr>
              <a:t>	multiplication and then assignment</a:t>
            </a:r>
          </a:p>
          <a:p>
            <a:r>
              <a:rPr lang="en-US" dirty="0">
                <a:latin typeface="Courier New" pitchFamily="49" charset="0"/>
              </a:rPr>
              <a:t>	/=	</a:t>
            </a:r>
            <a:r>
              <a:rPr lang="en-US" dirty="0">
                <a:latin typeface="Tahoma" pitchFamily="34" charset="0"/>
              </a:rPr>
              <a:t>	division and then assignment</a:t>
            </a:r>
          </a:p>
          <a:p>
            <a:r>
              <a:rPr lang="en-US" dirty="0">
                <a:latin typeface="Tahoma" pitchFamily="34" charset="0"/>
              </a:rPr>
              <a:t>	</a:t>
            </a:r>
            <a:r>
              <a:rPr lang="en-US" dirty="0">
                <a:latin typeface="Courier New" pitchFamily="49" charset="0"/>
              </a:rPr>
              <a:t>\=	</a:t>
            </a:r>
            <a:r>
              <a:rPr lang="en-US" dirty="0">
                <a:latin typeface="Tahoma" pitchFamily="34" charset="0"/>
              </a:rPr>
              <a:t>	integer division and then assignment</a:t>
            </a:r>
          </a:p>
          <a:p>
            <a:r>
              <a:rPr lang="en-US" dirty="0">
                <a:latin typeface="Tahoma" pitchFamily="34" charset="0"/>
              </a:rPr>
              <a:t>	</a:t>
            </a:r>
            <a:r>
              <a:rPr lang="en-US" dirty="0">
                <a:latin typeface="Courier New" pitchFamily="49" charset="0"/>
              </a:rPr>
              <a:t>^=	</a:t>
            </a:r>
            <a:r>
              <a:rPr lang="en-US" dirty="0">
                <a:latin typeface="Tahoma" pitchFamily="34" charset="0"/>
              </a:rPr>
              <a:t>	exponentiation and then assignment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9A21B5A9-D097-451D-9977-4B9DC5855125}" type="slidenum">
              <a:rPr lang="en-US"/>
              <a:pPr/>
              <a:t>7</a:t>
            </a:fld>
            <a:endParaRPr lang="en-US"/>
          </a:p>
        </p:txBody>
      </p:sp>
      <p:sp>
        <p:nvSpPr>
          <p:cNvPr id="701442" name="Rectangle 2"/>
          <p:cNvSpPr>
            <a:spLocks noGrp="1" noChangeArrowheads="1"/>
          </p:cNvSpPr>
          <p:nvPr>
            <p:ph type="title"/>
          </p:nvPr>
        </p:nvSpPr>
        <p:spPr>
          <a:xfrm>
            <a:off x="685800" y="381000"/>
            <a:ext cx="7772400" cy="900113"/>
          </a:xfrm>
        </p:spPr>
        <p:txBody>
          <a:bodyPr/>
          <a:lstStyle/>
          <a:p>
            <a:r>
              <a:rPr lang="en-US" sz="2000"/>
              <a:t>Chapter 5</a:t>
            </a:r>
            <a:br>
              <a:rPr lang="en-US" sz="2000"/>
            </a:br>
            <a:r>
              <a:rPr lang="en-US"/>
              <a:t>Using Flags</a:t>
            </a:r>
          </a:p>
        </p:txBody>
      </p:sp>
      <p:sp>
        <p:nvSpPr>
          <p:cNvPr id="701443" name="Text Box 3"/>
          <p:cNvSpPr txBox="1">
            <a:spLocks noChangeArrowheads="1"/>
          </p:cNvSpPr>
          <p:nvPr/>
        </p:nvSpPr>
        <p:spPr bwMode="auto">
          <a:xfrm>
            <a:off x="776288" y="1706563"/>
            <a:ext cx="79486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A flag, or sentinel, indicates when a loop should stop iterating.</a:t>
            </a:r>
          </a:p>
          <a:p>
            <a:pPr>
              <a:spcAft>
                <a:spcPct val="50000"/>
              </a:spcAft>
              <a:buFont typeface="Wingdings" pitchFamily="2" charset="2"/>
              <a:buChar char="§"/>
            </a:pPr>
            <a:r>
              <a:rPr lang="en-US">
                <a:latin typeface="Tahoma" pitchFamily="34" charset="0"/>
              </a:rPr>
              <a:t>Often a constant.</a:t>
            </a:r>
          </a:p>
          <a:p>
            <a:pPr>
              <a:spcAft>
                <a:spcPct val="50000"/>
              </a:spcAft>
              <a:buFont typeface="Wingdings" pitchFamily="2" charset="2"/>
              <a:buChar char="§"/>
            </a:pPr>
            <a:r>
              <a:rPr lang="en-US">
                <a:latin typeface="Tahoma" pitchFamily="34" charset="0"/>
              </a:rPr>
              <a:t>Code is easier to modify when sentinels are constants declared at the beginning of a procedure.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A1E627FF-3E88-4884-9B54-009BF26DBCCD}" type="slidenum">
              <a:rPr lang="en-US"/>
              <a:pPr/>
              <a:t>8</a:t>
            </a:fld>
            <a:endParaRPr lang="en-US"/>
          </a:p>
        </p:txBody>
      </p:sp>
      <p:sp>
        <p:nvSpPr>
          <p:cNvPr id="703490" name="Rectangle 2"/>
          <p:cNvSpPr>
            <a:spLocks noGrp="1" noChangeArrowheads="1"/>
          </p:cNvSpPr>
          <p:nvPr>
            <p:ph type="title"/>
          </p:nvPr>
        </p:nvSpPr>
        <p:spPr>
          <a:xfrm>
            <a:off x="685800" y="369888"/>
            <a:ext cx="7772400" cy="1041400"/>
          </a:xfrm>
        </p:spPr>
        <p:txBody>
          <a:bodyPr/>
          <a:lstStyle/>
          <a:p>
            <a:r>
              <a:rPr lang="en-US" sz="2000"/>
              <a:t>Chapter 5</a:t>
            </a:r>
            <a:br>
              <a:rPr lang="en-US" sz="2000"/>
            </a:br>
            <a:r>
              <a:rPr lang="en-US"/>
              <a:t>The For…Next Statement</a:t>
            </a:r>
          </a:p>
        </p:txBody>
      </p:sp>
      <p:sp>
        <p:nvSpPr>
          <p:cNvPr id="703491" name="Text Box 3"/>
          <p:cNvSpPr txBox="1">
            <a:spLocks noChangeArrowheads="1"/>
          </p:cNvSpPr>
          <p:nvPr/>
        </p:nvSpPr>
        <p:spPr bwMode="auto">
          <a:xfrm>
            <a:off x="785813" y="1568450"/>
            <a:ext cx="762158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Loop structure that executes a set of statements a fixed number of times.</a:t>
            </a:r>
          </a:p>
          <a:p>
            <a:pPr>
              <a:spcAft>
                <a:spcPct val="50000"/>
              </a:spcAft>
              <a:buFont typeface="Wingdings" pitchFamily="2" charset="2"/>
              <a:buChar char="§"/>
            </a:pPr>
            <a:r>
              <a:rPr lang="en-US" dirty="0">
                <a:latin typeface="Tahoma" pitchFamily="34" charset="0"/>
              </a:rPr>
              <a:t>Uses a counter to control loop iterations.</a:t>
            </a:r>
          </a:p>
          <a:p>
            <a:pPr>
              <a:spcAft>
                <a:spcPct val="50000"/>
              </a:spcAft>
              <a:buFont typeface="Wingdings" pitchFamily="2" charset="2"/>
              <a:buChar char="§"/>
            </a:pPr>
            <a:r>
              <a:rPr lang="en-US" dirty="0">
                <a:latin typeface="Tahoma" pitchFamily="34" charset="0"/>
              </a:rPr>
              <a:t>The keyword </a:t>
            </a:r>
            <a:r>
              <a:rPr lang="en-US" dirty="0">
                <a:latin typeface="Courier New" pitchFamily="49" charset="0"/>
              </a:rPr>
              <a:t>Step</a:t>
            </a:r>
            <a:r>
              <a:rPr lang="en-US" dirty="0">
                <a:latin typeface="Tahoma" pitchFamily="34" charset="0"/>
              </a:rPr>
              <a:t> can optionally be used to change the amount the counter is incremented or decremented.</a:t>
            </a:r>
          </a:p>
          <a:p>
            <a:pPr>
              <a:spcAft>
                <a:spcPct val="50000"/>
              </a:spcAft>
              <a:buFont typeface="Wingdings" pitchFamily="2" charset="2"/>
              <a:buChar char="§"/>
            </a:pPr>
            <a:r>
              <a:rPr lang="en-US" dirty="0">
                <a:latin typeface="Tahoma" pitchFamily="34" charset="0"/>
              </a:rPr>
              <a:t>The loop below executes until </a:t>
            </a:r>
            <a:r>
              <a:rPr lang="en-US" dirty="0" err="1">
                <a:latin typeface="Courier New" pitchFamily="49" charset="0"/>
              </a:rPr>
              <a:t>num</a:t>
            </a:r>
            <a:r>
              <a:rPr lang="en-US" dirty="0">
                <a:latin typeface="Tahoma" pitchFamily="34" charset="0"/>
              </a:rPr>
              <a:t> is equal to 10:</a:t>
            </a:r>
            <a:br>
              <a:rPr lang="en-US" dirty="0">
                <a:latin typeface="Tahoma" pitchFamily="34" charset="0"/>
              </a:rPr>
            </a:br>
            <a:r>
              <a:rPr lang="en-US" dirty="0">
                <a:latin typeface="Courier New" pitchFamily="49" charset="0"/>
              </a:rPr>
              <a:t>	For </a:t>
            </a:r>
            <a:r>
              <a:rPr lang="en-US" dirty="0" err="1">
                <a:latin typeface="Courier New" pitchFamily="49" charset="0"/>
              </a:rPr>
              <a:t>num</a:t>
            </a:r>
            <a:r>
              <a:rPr lang="en-US" dirty="0">
                <a:latin typeface="Courier New" pitchFamily="49" charset="0"/>
              </a:rPr>
              <a:t> As Integer = 0 To 10</a:t>
            </a:r>
            <a:br>
              <a:rPr lang="en-US" dirty="0">
                <a:latin typeface="Courier New" pitchFamily="49" charset="0"/>
              </a:rPr>
            </a:br>
            <a:r>
              <a:rPr lang="en-US" dirty="0">
                <a:latin typeface="Courier New" pitchFamily="49" charset="0"/>
              </a:rPr>
              <a:t>		</a:t>
            </a:r>
            <a:r>
              <a:rPr lang="en-US" dirty="0" err="1" smtClean="0">
                <a:latin typeface="Courier New" pitchFamily="49" charset="0"/>
              </a:rPr>
              <a:t>MessageBox.Show</a:t>
            </a:r>
            <a:r>
              <a:rPr lang="en-US" dirty="0" smtClean="0">
                <a:latin typeface="Courier New" pitchFamily="49" charset="0"/>
              </a:rPr>
              <a:t>(</a:t>
            </a:r>
            <a:r>
              <a:rPr lang="en-US" dirty="0" err="1" smtClean="0">
                <a:latin typeface="Courier New" pitchFamily="49" charset="0"/>
              </a:rPr>
              <a:t>num</a:t>
            </a:r>
            <a:r>
              <a:rPr lang="en-US" dirty="0" smtClean="0">
                <a:latin typeface="Courier New" pitchFamily="49" charset="0"/>
              </a:rPr>
              <a:t>)</a:t>
            </a:r>
          </a:p>
          <a:p>
            <a:pPr marL="0" indent="0">
              <a:spcAft>
                <a:spcPct val="50000"/>
              </a:spcAft>
            </a:pPr>
            <a:r>
              <a:rPr lang="en-US" dirty="0">
                <a:latin typeface="Courier New" pitchFamily="49" charset="0"/>
              </a:rPr>
              <a:t>	Next </a:t>
            </a:r>
            <a:r>
              <a:rPr lang="en-US" dirty="0" err="1">
                <a:latin typeface="Courier New" pitchFamily="49" charset="0"/>
              </a:rPr>
              <a:t>num</a:t>
            </a:r>
            <a:endParaRPr lang="en-US" dirty="0">
              <a:latin typeface="Courier New" pitchFamily="49" charset="0"/>
            </a:endParaRPr>
          </a:p>
          <a:p>
            <a:pPr>
              <a:buFont typeface="Wingdings" pitchFamily="2" charset="2"/>
              <a:buNone/>
            </a:pPr>
            <a:endParaRPr lang="en-US"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62B7530-0B04-4BB7-9DC4-89315C62AFA9}" type="slidenum">
              <a:rPr lang="en-US"/>
              <a:pPr/>
              <a:t>9</a:t>
            </a:fld>
            <a:endParaRPr lang="en-US"/>
          </a:p>
        </p:txBody>
      </p:sp>
      <p:sp>
        <p:nvSpPr>
          <p:cNvPr id="656386"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The String Class</a:t>
            </a:r>
          </a:p>
        </p:txBody>
      </p:sp>
      <p:sp>
        <p:nvSpPr>
          <p:cNvPr id="656387" name="Text Box 3"/>
          <p:cNvSpPr txBox="1">
            <a:spLocks noChangeArrowheads="1"/>
          </p:cNvSpPr>
          <p:nvPr/>
        </p:nvSpPr>
        <p:spPr bwMode="auto">
          <a:xfrm>
            <a:off x="788988" y="1581150"/>
            <a:ext cx="778033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Includes properties and </a:t>
            </a:r>
            <a:r>
              <a:rPr lang="en-US" dirty="0" smtClean="0">
                <a:latin typeface="Tahoma" pitchFamily="34" charset="0"/>
              </a:rPr>
              <a:t>methods called members</a:t>
            </a:r>
          </a:p>
          <a:p>
            <a:pPr>
              <a:spcAft>
                <a:spcPct val="50000"/>
              </a:spcAft>
              <a:buFont typeface="Wingdings" pitchFamily="2" charset="2"/>
              <a:buChar char="§"/>
            </a:pPr>
            <a:r>
              <a:rPr lang="en-US" dirty="0">
                <a:latin typeface="+mn-lt"/>
              </a:rPr>
              <a:t>An object accesses a member ( property or method ) with a dot (.) between the object name and the member name.</a:t>
            </a:r>
          </a:p>
          <a:p>
            <a:pPr>
              <a:spcAft>
                <a:spcPct val="50000"/>
              </a:spcAft>
              <a:buFont typeface="Wingdings" pitchFamily="2" charset="2"/>
              <a:buChar char="§"/>
            </a:pPr>
            <a:r>
              <a:rPr lang="en-US" dirty="0">
                <a:latin typeface="Tahoma" pitchFamily="34" charset="0"/>
              </a:rPr>
              <a:t>A </a:t>
            </a:r>
            <a:r>
              <a:rPr lang="en-US" dirty="0">
                <a:latin typeface="Courier New" pitchFamily="49" charset="0"/>
              </a:rPr>
              <a:t>String</a:t>
            </a:r>
            <a:r>
              <a:rPr lang="en-US" dirty="0">
                <a:latin typeface="Tahoma" pitchFamily="34" charset="0"/>
              </a:rPr>
              <a:t> object is comprised of a sequence of characters with the first character at index position 0.</a:t>
            </a:r>
          </a:p>
          <a:p>
            <a:pPr>
              <a:spcAft>
                <a:spcPct val="50000"/>
              </a:spcAft>
              <a:buFont typeface="Wingdings" pitchFamily="2" charset="2"/>
              <a:buChar char="§"/>
            </a:pPr>
            <a:r>
              <a:rPr lang="en-US" dirty="0">
                <a:latin typeface="Tahoma" pitchFamily="34" charset="0"/>
              </a:rPr>
              <a:t>String properties include:</a:t>
            </a:r>
            <a:br>
              <a:rPr lang="en-US" dirty="0">
                <a:latin typeface="Tahoma" pitchFamily="34" charset="0"/>
              </a:rPr>
            </a:br>
            <a:r>
              <a:rPr lang="en-US" dirty="0">
                <a:latin typeface="Tahoma" pitchFamily="34" charset="0"/>
              </a:rPr>
              <a:t>	</a:t>
            </a:r>
            <a:r>
              <a:rPr lang="en-US" sz="2200" dirty="0">
                <a:latin typeface="Tahoma" pitchFamily="34" charset="0"/>
              </a:rPr>
              <a:t>Chars(</a:t>
            </a:r>
            <a:r>
              <a:rPr lang="en-US" sz="2200" i="1" dirty="0">
                <a:latin typeface="Tahoma" pitchFamily="34" charset="0"/>
              </a:rPr>
              <a:t>index</a:t>
            </a:r>
            <a:r>
              <a:rPr lang="en-US" sz="2200" dirty="0">
                <a:latin typeface="Tahoma" pitchFamily="34" charset="0"/>
              </a:rPr>
              <a:t>)</a:t>
            </a:r>
            <a:br>
              <a:rPr lang="en-US" sz="2200" dirty="0">
                <a:latin typeface="Tahoma" pitchFamily="34" charset="0"/>
              </a:rPr>
            </a:br>
            <a:r>
              <a:rPr lang="en-US" sz="2200" dirty="0">
                <a:latin typeface="Tahoma" pitchFamily="34" charset="0"/>
              </a:rPr>
              <a:t>	Length()</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VP Slides">
  <a:themeElements>
    <a:clrScheme name="">
      <a:dk1>
        <a:srgbClr val="000000"/>
      </a:dk1>
      <a:lt1>
        <a:srgbClr val="FFFFFF"/>
      </a:lt1>
      <a:dk2>
        <a:srgbClr val="0066CC"/>
      </a:dk2>
      <a:lt2>
        <a:srgbClr val="FFFFFF"/>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FFFFFF"/>
      </a:folHlink>
    </a:clrScheme>
    <a:fontScheme name="LVP Slid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VP Slides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LVP Slides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LVP Slides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C:\LVP PROJECTS\O2KTG-1\Slides\LVP Slides.pot</Template>
  <TotalTime>4654</TotalTime>
  <Words>2606</Words>
  <Application>Microsoft Macintosh PowerPoint</Application>
  <PresentationFormat>On-screen Show (4:3)</PresentationFormat>
  <Paragraphs>387</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LVP Slides</vt:lpstr>
      <vt:lpstr>Chapter 5 new The Do…Loop Statement</vt:lpstr>
      <vt:lpstr>Chapter 5 Alternative Do…Loop</vt:lpstr>
      <vt:lpstr>Chapter 5 Infinite Loops</vt:lpstr>
      <vt:lpstr>Chapter 5 The InputBox Function</vt:lpstr>
      <vt:lpstr>Chapter 5 Accumulator Variables</vt:lpstr>
      <vt:lpstr>Chapter 5 Assignment Operators</vt:lpstr>
      <vt:lpstr>Chapter 5 Using Flags</vt:lpstr>
      <vt:lpstr>Chapter 5 The For…Next Statement</vt:lpstr>
      <vt:lpstr>Chapter 5 The String Class</vt:lpstr>
      <vt:lpstr>Chapter 5 String Methods</vt:lpstr>
      <vt:lpstr>Chapter 5 String Methods (cont.)</vt:lpstr>
      <vt:lpstr>Chapter 5 String Concatenation</vt:lpstr>
      <vt:lpstr>Chapter 5 Space(), vbTab, vbCrLf</vt:lpstr>
      <vt:lpstr>Chapter 5 The Char Structure</vt:lpstr>
      <vt:lpstr>Chapter 5 Unicode</vt:lpstr>
      <vt:lpstr>Chapter 5 Comparing Strings</vt:lpstr>
      <vt:lpstr>Chapter 5 The Like Operator</vt:lpstr>
    </vt:vector>
  </TitlesOfParts>
  <Company>Lawrenceville Press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Programming Using Microsoft Visual Basic 2005</dc:title>
  <dc:creator>Lawrenceville Press</dc:creator>
  <cp:lastModifiedBy>Millburn Boe</cp:lastModifiedBy>
  <cp:revision>259</cp:revision>
  <cp:lastPrinted>1998-10-14T14:23:27Z</cp:lastPrinted>
  <dcterms:created xsi:type="dcterms:W3CDTF">1999-11-24T16:58:21Z</dcterms:created>
  <dcterms:modified xsi:type="dcterms:W3CDTF">2015-06-04T19:05:56Z</dcterms:modified>
</cp:coreProperties>
</file>