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7" r:id="rId2"/>
    <p:sldId id="305" r:id="rId3"/>
    <p:sldId id="259" r:id="rId4"/>
    <p:sldId id="314" r:id="rId5"/>
    <p:sldId id="262" r:id="rId6"/>
    <p:sldId id="306" r:id="rId7"/>
    <p:sldId id="294" r:id="rId8"/>
    <p:sldId id="315" r:id="rId9"/>
    <p:sldId id="307" r:id="rId10"/>
    <p:sldId id="308" r:id="rId11"/>
    <p:sldId id="309" r:id="rId12"/>
    <p:sldId id="310" r:id="rId13"/>
    <p:sldId id="316" r:id="rId14"/>
    <p:sldId id="311" r:id="rId15"/>
    <p:sldId id="312" r:id="rId16"/>
    <p:sldId id="313" r:id="rId17"/>
    <p:sldId id="317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FF00"/>
    <a:srgbClr val="00CC00"/>
    <a:srgbClr val="0066CC"/>
    <a:srgbClr val="6600FF"/>
    <a:srgbClr val="66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25" autoAdjust="0"/>
    <p:restoredTop sz="61199" autoAdjust="0"/>
  </p:normalViewPr>
  <p:slideViewPr>
    <p:cSldViewPr snapToGrid="0">
      <p:cViewPr varScale="1">
        <p:scale>
          <a:sx n="51" d="100"/>
          <a:sy n="51" d="100"/>
        </p:scale>
        <p:origin x="-25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"/>
    </p:cViewPr>
  </p:outlineViewPr>
  <p:notesTextViewPr>
    <p:cViewPr>
      <p:scale>
        <a:sx n="100" d="100"/>
        <a:sy n="100" d="100"/>
      </p:scale>
      <p:origin x="0" y="92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975931CF-5613-4E56-B1AB-AD265D70C2E6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C786011F-BA86-4E6C-95D0-9E71F3FF3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3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FCFA55DC-8285-4330-9809-771463244A4C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254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4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25950"/>
            <a:ext cx="5124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5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/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53488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59" tIns="45830" rIns="91659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4EF9E580-8D35-4A3B-B9EC-D9F3F5307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68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00FECC-4EC4-4CD5-82B5-E162F3036D1E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5459F-4B77-4AE9-9ADA-5A54A1FCFE25}" type="slidenum">
              <a:rPr lang="en-US"/>
              <a:pPr/>
              <a:t>1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Sub </a:t>
            </a:r>
            <a:r>
              <a:rPr lang="en-US" dirty="0" err="1" smtClean="0"/>
              <a:t>ProcedureName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statements</a:t>
            </a:r>
          </a:p>
          <a:p>
            <a:r>
              <a:rPr lang="en-US" dirty="0" smtClean="0"/>
              <a:t>End</a:t>
            </a:r>
            <a:r>
              <a:rPr lang="en-US" baseline="0" dirty="0" smtClean="0"/>
              <a:t> Sub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Interactive/Advantages: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ahoma" pitchFamily="34" charset="0"/>
              </a:rPr>
              <a:t>-</a:t>
            </a:r>
            <a:r>
              <a:rPr lang="en-US" baseline="0" dirty="0" smtClean="0">
                <a:latin typeface="Tahoma" pitchFamily="34" charset="0"/>
              </a:rPr>
              <a:t>     </a:t>
            </a:r>
            <a:r>
              <a:rPr lang="en-US" dirty="0" smtClean="0">
                <a:latin typeface="Tahoma" pitchFamily="34" charset="0"/>
              </a:rPr>
              <a:t>Divide a program into smaller, more manageable blocks of code.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Less code redundancy because statements for a specific task appear just once in the Sub procedure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More flexible because changes to statements for a task need only be made in the sub procedure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Procedures can be Private</a:t>
            </a:r>
            <a:r>
              <a:rPr lang="en-US" baseline="0" dirty="0" smtClean="0"/>
              <a:t> ( cannot be accessed outside Form1 class) or Public ( accessed from other Form objects ).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Procedures need a trigger to get executed: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Event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smtClean="0"/>
              <a:t>Call</a:t>
            </a:r>
            <a:endParaRPr lang="en-US" dirty="0" smtClean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05CA1E-0740-4E7D-A385-044619E6CA27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F1019-E7F7-4BC9-AD0C-9C254989A351}" type="slidenum">
              <a:rPr lang="en-US"/>
              <a:pPr/>
              <a:t>10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 err="1" smtClean="0"/>
              <a:t>ProcedureName</a:t>
            </a:r>
            <a:r>
              <a:rPr lang="en-US" dirty="0" smtClean="0"/>
              <a:t>(5,1)              ‘because </a:t>
            </a:r>
            <a:r>
              <a:rPr lang="en-US" dirty="0" err="1" smtClean="0"/>
              <a:t>ByRef</a:t>
            </a:r>
            <a:r>
              <a:rPr lang="en-US" dirty="0" smtClean="0"/>
              <a:t> parameters</a:t>
            </a:r>
            <a:r>
              <a:rPr lang="en-US" baseline="0" dirty="0" smtClean="0"/>
              <a:t> must be variables a run-time error will be generated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8856AEB-6231-4EDF-B771-CDD0BD209C5B}" type="datetime8">
              <a:rPr lang="en-US"/>
              <a:pPr/>
              <a:t>2/25/15 08:16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83A2-C1F5-4287-8C2A-27F7C87D9123}" type="slidenum">
              <a:rPr lang="en-US"/>
              <a:pPr/>
              <a:t>11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objects: </a:t>
            </a:r>
            <a:r>
              <a:rPr lang="en-US" dirty="0" err="1" smtClean="0"/>
              <a:t>CheckBox</a:t>
            </a:r>
            <a:r>
              <a:rPr lang="en-US" dirty="0" smtClean="0"/>
              <a:t>, Label, </a:t>
            </a:r>
            <a:r>
              <a:rPr lang="en-US" dirty="0" err="1" smtClean="0"/>
              <a:t>RadioButton</a:t>
            </a:r>
            <a:r>
              <a:rPr lang="en-US" dirty="0" smtClean="0"/>
              <a:t>, Button, </a:t>
            </a:r>
            <a:r>
              <a:rPr lang="en-US" dirty="0" err="1" smtClean="0"/>
              <a:t>TextBox</a:t>
            </a:r>
            <a:r>
              <a:rPr lang="en-US" dirty="0" smtClean="0"/>
              <a:t> and </a:t>
            </a:r>
            <a:r>
              <a:rPr lang="en-US" dirty="0" err="1" smtClean="0"/>
              <a:t>PictureBox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Control</a:t>
            </a:r>
            <a:r>
              <a:rPr lang="en-US" baseline="0" dirty="0" smtClean="0"/>
              <a:t> Class has a visual element that is displayed on the Form and properties for storing data.</a:t>
            </a:r>
          </a:p>
          <a:p>
            <a:r>
              <a:rPr lang="en-US" baseline="0" dirty="0" smtClean="0"/>
              <a:t>!!! A procedure can be written without actually knowing the names of the objects on the form. Only the Call statement specifies the real name of the object ( </a:t>
            </a:r>
            <a:r>
              <a:rPr lang="en-US" baseline="0" dirty="0" err="1" smtClean="0"/>
              <a:t>lblHint</a:t>
            </a:r>
            <a:r>
              <a:rPr lang="en-US" baseline="0" dirty="0" smtClean="0"/>
              <a:t> in the example ) and in the procedure I can use a different name ( generic: </a:t>
            </a:r>
            <a:r>
              <a:rPr lang="en-US" baseline="0" dirty="0" err="1" smtClean="0"/>
              <a:t>lblTip</a:t>
            </a:r>
            <a:r>
              <a:rPr lang="en-US" baseline="0" dirty="0" smtClean="0"/>
              <a:t> in the example ).</a:t>
            </a:r>
          </a:p>
          <a:p>
            <a:r>
              <a:rPr lang="en-US" baseline="0" dirty="0" smtClean="0"/>
              <a:t>Ex(Form1 with 1 x Label=</a:t>
            </a:r>
            <a:r>
              <a:rPr lang="en-US" baseline="0" dirty="0" err="1" smtClean="0"/>
              <a:t>lblHint</a:t>
            </a:r>
            <a:r>
              <a:rPr lang="en-US" baseline="0" dirty="0" smtClean="0"/>
              <a:t> and 1 x Button=</a:t>
            </a:r>
            <a:r>
              <a:rPr lang="en-US" baseline="0" dirty="0" err="1" smtClean="0"/>
              <a:t>btnTest</a:t>
            </a:r>
            <a:r>
              <a:rPr lang="en-US" baseline="0" dirty="0" smtClean="0"/>
              <a:t> ):</a:t>
            </a:r>
          </a:p>
          <a:p>
            <a:endParaRPr lang="en-US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btnTest_Click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btnTest.Click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firstNum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secondNum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firstNum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5</a:t>
            </a:r>
          </a:p>
          <a:p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secondNum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10</a:t>
            </a:r>
          </a:p>
          <a:p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GiveHint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lblHint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firstNum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it-IT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secondNum</a:t>
            </a:r>
            <a:r>
              <a:rPr lang="it-IT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‘Determines if </a:t>
            </a:r>
            <a:r>
              <a:rPr lang="en-US" baseline="0" dirty="0" err="1" smtClean="0"/>
              <a:t>firstNum</a:t>
            </a:r>
            <a:r>
              <a:rPr lang="en-US" baseline="0" dirty="0" smtClean="0"/>
              <a:t> is larger than </a:t>
            </a:r>
            <a:r>
              <a:rPr lang="en-US" baseline="0" dirty="0" err="1" smtClean="0"/>
              <a:t>secondNum</a:t>
            </a:r>
            <a:r>
              <a:rPr lang="en-US" baseline="0" dirty="0" smtClean="0"/>
              <a:t> and then displays an appropriate message</a:t>
            </a:r>
          </a:p>
          <a:p>
            <a:r>
              <a:rPr lang="en-US" baseline="0" dirty="0" smtClean="0"/>
              <a:t>‘post: A message has been displayed in a label.</a:t>
            </a:r>
          </a:p>
          <a:p>
            <a:r>
              <a:rPr lang="en-US" baseline="0" dirty="0" smtClean="0"/>
              <a:t>Sub </a:t>
            </a:r>
            <a:r>
              <a:rPr lang="en-US" baseline="0" dirty="0" err="1" smtClean="0"/>
              <a:t>GiveHint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ByRef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lblTip</a:t>
            </a:r>
            <a:r>
              <a:rPr lang="en-US" baseline="0" dirty="0" smtClean="0"/>
              <a:t> As Label,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firstNum</a:t>
            </a:r>
            <a:r>
              <a:rPr lang="en-US" baseline="0" dirty="0" smtClean="0"/>
              <a:t> As Integer, </a:t>
            </a:r>
            <a:r>
              <a:rPr lang="en-US" baseline="0" dirty="0" err="1" smtClean="0"/>
              <a:t>secondNum</a:t>
            </a:r>
            <a:r>
              <a:rPr lang="en-US" baseline="0" dirty="0" smtClean="0"/>
              <a:t> As Integer)</a:t>
            </a:r>
          </a:p>
          <a:p>
            <a:r>
              <a:rPr lang="en-US" baseline="0" dirty="0" smtClean="0"/>
              <a:t>   If </a:t>
            </a:r>
            <a:r>
              <a:rPr lang="en-US" baseline="0" dirty="0" err="1" smtClean="0"/>
              <a:t>firstNum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secondNum</a:t>
            </a:r>
            <a:r>
              <a:rPr lang="en-US" baseline="0" dirty="0" smtClean="0"/>
              <a:t> Then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</a:t>
            </a:r>
            <a:r>
              <a:rPr lang="en-US" baseline="0" dirty="0" err="1" smtClean="0"/>
              <a:t>lblTip.Text</a:t>
            </a:r>
            <a:r>
              <a:rPr lang="en-US" baseline="0" dirty="0" smtClean="0"/>
              <a:t> = </a:t>
            </a:r>
            <a:r>
              <a:rPr lang="en-US" baseline="0" dirty="0" smtClean="0"/>
              <a:t>“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 is higher</a:t>
            </a:r>
            <a:r>
              <a:rPr lang="en-US" baseline="0" dirty="0" smtClean="0"/>
              <a:t>.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   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</a:t>
            </a:r>
            <a:r>
              <a:rPr lang="en-US" baseline="0" dirty="0" err="1" smtClean="0"/>
              <a:t>lblTip.Text</a:t>
            </a:r>
            <a:r>
              <a:rPr lang="en-US" baseline="0" dirty="0" smtClean="0"/>
              <a:t> = </a:t>
            </a:r>
            <a:r>
              <a:rPr lang="en-US" baseline="0" dirty="0" smtClean="0"/>
              <a:t>“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 is lower</a:t>
            </a:r>
            <a:r>
              <a:rPr lang="en-US" baseline="0" dirty="0" smtClean="0"/>
              <a:t>.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   End If</a:t>
            </a:r>
          </a:p>
          <a:p>
            <a:r>
              <a:rPr lang="en-US" baseline="0" dirty="0" smtClean="0"/>
              <a:t>End Sub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C73D01-7BBA-47EE-8CEC-236467305A16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AEA58-2463-4948-9212-0CD6706B8418}" type="slidenum">
              <a:rPr lang="en-US"/>
              <a:pPr/>
              <a:t>12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C73D01-7BBA-47EE-8CEC-236467305A16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AEA58-2463-4948-9212-0CD6706B8418}" type="slidenum">
              <a:rPr lang="en-US"/>
              <a:pPr/>
              <a:t>13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Public Class Form1</a:t>
            </a:r>
          </a:p>
          <a:p>
            <a:r>
              <a:rPr lang="en-US" dirty="0" smtClean="0"/>
              <a:t>   ‘updates the price of a hot dog</a:t>
            </a:r>
          </a:p>
          <a:p>
            <a:r>
              <a:rPr lang="en-US" dirty="0" smtClean="0"/>
              <a:t>   ‘post: The hot dog price has been</a:t>
            </a:r>
            <a:r>
              <a:rPr lang="en-US" baseline="0" dirty="0" smtClean="0"/>
              <a:t> updated in the label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Private Sub </a:t>
            </a:r>
            <a:r>
              <a:rPr lang="en-US" baseline="0" dirty="0" err="1" smtClean="0"/>
              <a:t>Topping_Click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sender As Object,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System.EventArgs</a:t>
            </a:r>
            <a:r>
              <a:rPr lang="en-US" baseline="0" dirty="0" smtClean="0"/>
              <a:t>) Handles  </a:t>
            </a:r>
            <a:r>
              <a:rPr lang="en-US" baseline="0" dirty="0" err="1" smtClean="0"/>
              <a:t>chkRelish.Click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chkKraut.Click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chkCheese.Click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TOPPING_PRICE As Double = 0.25</a:t>
            </a:r>
          </a:p>
          <a:p>
            <a:r>
              <a:rPr lang="en-US" baseline="0" dirty="0" smtClean="0"/>
              <a:t>      Static price as Double = 2                                               ‘hot dog base price declared as Static so it does not get reinitialized</a:t>
            </a:r>
          </a:p>
          <a:p>
            <a:r>
              <a:rPr lang="en-US" baseline="0" dirty="0" smtClean="0"/>
              <a:t>      Dim </a:t>
            </a:r>
            <a:r>
              <a:rPr lang="en-US" baseline="0" dirty="0" err="1" smtClean="0"/>
              <a:t>chkSelectedTopping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CheckBox</a:t>
            </a:r>
            <a:r>
              <a:rPr lang="en-US" baseline="0" dirty="0" smtClean="0"/>
              <a:t> = sender           ‘object that raised event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If </a:t>
            </a:r>
            <a:r>
              <a:rPr lang="en-US" baseline="0" dirty="0" err="1" smtClean="0"/>
              <a:t>chkSelectedTopping.Checked</a:t>
            </a:r>
            <a:r>
              <a:rPr lang="en-US" baseline="0" dirty="0" smtClean="0"/>
              <a:t> Then</a:t>
            </a:r>
          </a:p>
          <a:p>
            <a:r>
              <a:rPr lang="en-US" baseline="0" dirty="0" smtClean="0"/>
              <a:t>         price += TOPPING_PRICE</a:t>
            </a:r>
          </a:p>
          <a:p>
            <a:r>
              <a:rPr lang="en-US" baseline="0" dirty="0" smtClean="0"/>
              <a:t>      Else</a:t>
            </a:r>
          </a:p>
          <a:p>
            <a:r>
              <a:rPr lang="en-US" baseline="0" dirty="0" smtClean="0"/>
              <a:t>         price -= TOPPING_PRICE</a:t>
            </a:r>
          </a:p>
          <a:p>
            <a:r>
              <a:rPr lang="en-US" baseline="0" dirty="0" smtClean="0"/>
              <a:t>      End If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Me.lblCurrentPrice.Text</a:t>
            </a:r>
            <a:r>
              <a:rPr lang="en-US" baseline="0" dirty="0" smtClean="0"/>
              <a:t> = “Price: $” &amp; price       ‘Display updated price</a:t>
            </a:r>
          </a:p>
          <a:p>
            <a:r>
              <a:rPr lang="en-US" baseline="0" dirty="0" smtClean="0"/>
              <a:t>   End Sub</a:t>
            </a:r>
          </a:p>
          <a:p>
            <a:r>
              <a:rPr lang="en-US" baseline="0" dirty="0" smtClean="0"/>
              <a:t>End Class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A2986C2-948F-46F5-A3BA-6F753955A024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1051A-361E-4E8B-98C3-6A7C1128ABBD}" type="slidenum">
              <a:rPr lang="en-US"/>
              <a:pPr/>
              <a:t>14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The procedure</a:t>
            </a:r>
            <a:r>
              <a:rPr lang="en-US" baseline="0" dirty="0" smtClean="0"/>
              <a:t> name was changed to a more generic name ( from </a:t>
            </a:r>
            <a:r>
              <a:rPr lang="en-US" baseline="0" dirty="0" err="1" smtClean="0"/>
              <a:t>chkRelish_Click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Topping_Click</a:t>
            </a:r>
            <a:r>
              <a:rPr lang="en-US" baseline="0" dirty="0" smtClean="0"/>
              <a:t> )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Additional events to be handled by the procedure were typed after Handles keyword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Sender was assigned to a </a:t>
            </a:r>
            <a:r>
              <a:rPr lang="en-US" baseline="0" dirty="0" err="1" smtClean="0"/>
              <a:t>CheckBox</a:t>
            </a:r>
            <a:r>
              <a:rPr lang="en-US" baseline="0" dirty="0" smtClean="0"/>
              <a:t> variable so that his properties can </a:t>
            </a:r>
            <a:r>
              <a:rPr lang="en-US" baseline="0" smtClean="0"/>
              <a:t>be accessed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BD2A6E-185B-4D17-B0BF-2BC2FC47544E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4F919-B4B2-4347-8B65-584349AB3929}" type="slidenum">
              <a:rPr lang="en-US"/>
              <a:pPr/>
              <a:t>15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Example(</a:t>
            </a:r>
            <a:r>
              <a:rPr lang="en-US" dirty="0" err="1" smtClean="0"/>
              <a:t>HotDog</a:t>
            </a:r>
            <a:r>
              <a:rPr lang="en-US" dirty="0" smtClean="0"/>
              <a:t> modified-&gt;</a:t>
            </a:r>
            <a:r>
              <a:rPr lang="en-US" baseline="0" dirty="0" smtClean="0"/>
              <a:t> modify Tag for all 3 checkboxes: Relish, Kraut, Cheese. If not modified no error but price stays $2 )</a:t>
            </a:r>
            <a:endParaRPr lang="en-US" dirty="0" smtClean="0"/>
          </a:p>
          <a:p>
            <a:r>
              <a:rPr lang="en-US" dirty="0" smtClean="0"/>
              <a:t>Public Class Form1</a:t>
            </a:r>
          </a:p>
          <a:p>
            <a:r>
              <a:rPr lang="en-US" dirty="0" smtClean="0"/>
              <a:t>   ‘updates the price of a hot dog</a:t>
            </a:r>
          </a:p>
          <a:p>
            <a:r>
              <a:rPr lang="en-US" dirty="0" smtClean="0"/>
              <a:t>   ‘pre: sender has valid Tag expression</a:t>
            </a:r>
          </a:p>
          <a:p>
            <a:r>
              <a:rPr lang="en-US" dirty="0" smtClean="0"/>
              <a:t>   ‘post: The hot dog price has been</a:t>
            </a:r>
            <a:r>
              <a:rPr lang="en-US" baseline="0" dirty="0" smtClean="0"/>
              <a:t> updated in the label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Private Sub </a:t>
            </a:r>
            <a:r>
              <a:rPr lang="en-US" baseline="0" dirty="0" err="1" smtClean="0"/>
              <a:t>Topping_Click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sender As Object,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System.EventArgs</a:t>
            </a:r>
            <a:r>
              <a:rPr lang="en-US" baseline="0" dirty="0" smtClean="0"/>
              <a:t>) Handles  </a:t>
            </a:r>
            <a:r>
              <a:rPr lang="en-US" baseline="0" dirty="0" err="1" smtClean="0"/>
              <a:t>chkRelish.Click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chkKraut.Click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chkCheese.Click</a:t>
            </a:r>
            <a:endParaRPr lang="en-US" baseline="0" dirty="0" smtClean="0"/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RELISH As Double = 0.15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KRAUT As Double = 0.25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CHEESE As Double = 0.50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Static price as Double = 2</a:t>
            </a:r>
          </a:p>
          <a:p>
            <a:r>
              <a:rPr lang="en-US" baseline="0" dirty="0" smtClean="0"/>
              <a:t>      Dim </a:t>
            </a:r>
            <a:r>
              <a:rPr lang="en-US" baseline="0" dirty="0" err="1" smtClean="0"/>
              <a:t>chkSelectedTopping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CheckBox</a:t>
            </a:r>
            <a:r>
              <a:rPr lang="en-US" baseline="0" dirty="0" smtClean="0"/>
              <a:t> = sender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   If </a:t>
            </a:r>
            <a:r>
              <a:rPr lang="en-US" baseline="0" dirty="0" err="1" smtClean="0"/>
              <a:t>chkSelectedTopping.Checked</a:t>
            </a:r>
            <a:r>
              <a:rPr lang="en-US" baseline="0" dirty="0" smtClean="0"/>
              <a:t> Then</a:t>
            </a:r>
          </a:p>
          <a:p>
            <a:r>
              <a:rPr lang="en-US" baseline="0" dirty="0" smtClean="0"/>
              <a:t>          Select Case </a:t>
            </a:r>
            <a:r>
              <a:rPr lang="en-US" baseline="0" dirty="0" err="1" smtClean="0"/>
              <a:t>chkSelectedTopping.Tag</a:t>
            </a:r>
            <a:endParaRPr lang="en-US" baseline="0" dirty="0" smtClean="0"/>
          </a:p>
          <a:p>
            <a:r>
              <a:rPr lang="en-US" baseline="0" dirty="0" smtClean="0"/>
              <a:t>             Case “Relish”</a:t>
            </a:r>
          </a:p>
          <a:p>
            <a:r>
              <a:rPr lang="en-US" baseline="0" dirty="0" smtClean="0"/>
              <a:t>                 price += RELISH</a:t>
            </a:r>
          </a:p>
          <a:p>
            <a:r>
              <a:rPr lang="en-US" baseline="0" dirty="0" smtClean="0"/>
              <a:t>             Case “Kraut”</a:t>
            </a:r>
          </a:p>
          <a:p>
            <a:r>
              <a:rPr lang="en-US" baseline="0" dirty="0" smtClean="0"/>
              <a:t>                 price += KRAUT</a:t>
            </a:r>
          </a:p>
          <a:p>
            <a:r>
              <a:rPr lang="en-US" baseline="0" dirty="0" smtClean="0"/>
              <a:t>             Case “Cheese”</a:t>
            </a:r>
          </a:p>
          <a:p>
            <a:r>
              <a:rPr lang="en-US" baseline="0" dirty="0" smtClean="0"/>
              <a:t>                 price += CHEESE</a:t>
            </a:r>
          </a:p>
          <a:p>
            <a:r>
              <a:rPr lang="en-US" baseline="0" dirty="0" smtClean="0"/>
              <a:t>         End Select  </a:t>
            </a:r>
          </a:p>
          <a:p>
            <a:r>
              <a:rPr lang="en-US" baseline="0" dirty="0" smtClean="0"/>
              <a:t>      Else</a:t>
            </a:r>
          </a:p>
          <a:p>
            <a:r>
              <a:rPr lang="en-US" baseline="0" dirty="0" smtClean="0"/>
              <a:t>          Select Case </a:t>
            </a:r>
            <a:r>
              <a:rPr lang="en-US" baseline="0" dirty="0" err="1" smtClean="0"/>
              <a:t>chkSelectedTopping.Tag</a:t>
            </a:r>
            <a:endParaRPr lang="en-US" baseline="0" dirty="0" smtClean="0"/>
          </a:p>
          <a:p>
            <a:r>
              <a:rPr lang="en-US" baseline="0" dirty="0" smtClean="0"/>
              <a:t>              Case “Relish”</a:t>
            </a:r>
          </a:p>
          <a:p>
            <a:r>
              <a:rPr lang="en-US" baseline="0" dirty="0" smtClean="0"/>
              <a:t>                 price -= RELISH</a:t>
            </a:r>
          </a:p>
          <a:p>
            <a:r>
              <a:rPr lang="en-US" baseline="0" dirty="0" smtClean="0"/>
              <a:t>             Case “Kraut”</a:t>
            </a:r>
          </a:p>
          <a:p>
            <a:r>
              <a:rPr lang="en-US" baseline="0" dirty="0" smtClean="0"/>
              <a:t>                 price -= KRAUT</a:t>
            </a:r>
          </a:p>
          <a:p>
            <a:r>
              <a:rPr lang="en-US" baseline="0" dirty="0" smtClean="0"/>
              <a:t>             Case “Cheese”</a:t>
            </a:r>
          </a:p>
          <a:p>
            <a:r>
              <a:rPr lang="en-US" baseline="0" dirty="0" smtClean="0"/>
              <a:t>                 price -= CHEESE</a:t>
            </a:r>
          </a:p>
          <a:p>
            <a:r>
              <a:rPr lang="en-US" baseline="0" dirty="0" smtClean="0"/>
              <a:t>          End Select</a:t>
            </a:r>
          </a:p>
          <a:p>
            <a:r>
              <a:rPr lang="en-US" baseline="0" dirty="0" smtClean="0"/>
              <a:t>      End If</a:t>
            </a:r>
          </a:p>
          <a:p>
            <a:r>
              <a:rPr lang="en-US" baseline="0" dirty="0" smtClean="0"/>
              <a:t>      </a:t>
            </a:r>
            <a:r>
              <a:rPr lang="en-US" baseline="0" dirty="0" err="1" smtClean="0"/>
              <a:t>Me.lblCurrentPrice.Text</a:t>
            </a:r>
            <a:r>
              <a:rPr lang="en-US" baseline="0" dirty="0" smtClean="0"/>
              <a:t> = “Price: $” &amp; price       ‘Display updated price</a:t>
            </a:r>
          </a:p>
          <a:p>
            <a:r>
              <a:rPr lang="en-US" baseline="0" dirty="0" smtClean="0"/>
              <a:t>   End Sub</a:t>
            </a:r>
          </a:p>
          <a:p>
            <a:r>
              <a:rPr lang="en-US" baseline="0" dirty="0" smtClean="0"/>
              <a:t>End Class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6ADB51-AC8B-48F4-8324-97CEFD9EE040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EB4B9-FA51-4DB2-9F4F-9108ACD0AAAB}" type="slidenum">
              <a:rPr lang="en-US"/>
              <a:pPr/>
              <a:t>16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</a:t>
            </a:r>
            <a:r>
              <a:rPr lang="en-US" baseline="0" dirty="0" smtClean="0"/>
              <a:t> many parameters separated by commas</a:t>
            </a:r>
          </a:p>
          <a:p>
            <a:r>
              <a:rPr lang="en-US" baseline="0" dirty="0" err="1" smtClean="0"/>
              <a:t>Returntype</a:t>
            </a:r>
            <a:r>
              <a:rPr lang="en-US" baseline="0" dirty="0" smtClean="0"/>
              <a:t> indicates the data type of the value returned by the function</a:t>
            </a:r>
          </a:p>
          <a:p>
            <a:r>
              <a:rPr lang="en-US" baseline="0" dirty="0" smtClean="0"/>
              <a:t>There can be more than one Return but the function ends after the first Return statement executes</a:t>
            </a:r>
          </a:p>
          <a:p>
            <a:r>
              <a:rPr lang="en-US" baseline="0" dirty="0" smtClean="0"/>
              <a:t>Example: MHS\</a:t>
            </a:r>
            <a:r>
              <a:rPr lang="en-US" baseline="0" dirty="0" err="1" smtClean="0"/>
              <a:t>CompSci</a:t>
            </a:r>
            <a:r>
              <a:rPr lang="en-US" baseline="0" dirty="0" smtClean="0"/>
              <a:t> I\PROGRAMS IN TEXT\Letter Grade\Letter Grade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'BC: 08/01/13-&gt; Ch_6/Review7: Letter Grade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See </a:t>
            </a:r>
            <a:r>
              <a:rPr lang="en-US" sz="14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code bellow: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btnLetterGrade_Click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Object,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btnLetterGrade.Click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sngLOWESTSCORE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Single = 0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sngHIGHESTSCORE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Single = 100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sngScoreEntered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Single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sngScoreEntered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Val(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Me.txtScore.Text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Not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ValidEntry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sngScoreEntered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sngHIGHESTSCORE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sngLOWESTSCORE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Then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MessageBox.Show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("Enter a score between "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sngLOWESTSCORE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&amp; "and" &amp;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sngHIGHESTSCORE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Me.txtScore.Text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Nothing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Me.lblLetterGrade.Text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Nothing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Me.lblLetterGrade.Text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"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Your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grade is " &amp; 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LetterGrade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a-DK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sngScoreEntered</a:t>
            </a:r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'````````````````````````````````````````````````````````````````````````````````````````````````````````````````````````````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True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if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intLowerLimit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&lt;=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intUserNum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&lt;=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intUpperLimit</a:t>
            </a:r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'post: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True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returned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if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intLowerLimit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&lt;=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intUserNum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&lt;=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intUpperLimit</a:t>
            </a:r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otherwise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False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returned</a:t>
            </a:r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'````````````````````````````````````````````````````````````````````````````````````````````````````````````````````````````</a:t>
            </a:r>
          </a:p>
          <a:p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ValidEntry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intUserNum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intUpperLimit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intLowerLimit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As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Boolean</a:t>
            </a:r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intUserNum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&gt;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intUpperLimit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Or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intUserNum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&lt;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intLowerLimit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Then</a:t>
            </a:r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nb-NO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False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True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'~~~~~~~~~~~~~~~~~~~~~~~~~~~~~~~~~~~~~~~~~~~~~~~~~~~~~~~~~~~~~~~~~~~~~~~~~~~~~~~~~~~~~~~~~~~~~~~~~~~~~~~~~~~~~~~~~~~~~~~~~~~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Returns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letter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grade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corresoonding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to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</a:t>
            </a:r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'post: a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letter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grade has been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returned</a:t>
            </a:r>
            <a:endParaRPr lang="fr-F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'~~~~~~~~~~~~~~~~~~~~~~~~~~~~~~~~~~~~~~~~~~~~~~~~~~~~~~~~~~~~~~~~~~~~~~~~~~~~~~~~~~~~~~~~~~~~~~~~~~~~~~~~~~~~~~~~~~~~~~~~~~~</a:t>
            </a:r>
          </a:p>
          <a:p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LetterGrade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fr-F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</a:t>
            </a:r>
            <a:r>
              <a:rPr lang="fr-F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Single) As Char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If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&gt;= 90 Then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"A"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ElseIf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&gt;= 80 Then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"B"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ElseIf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&gt;= 70 Then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"C"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ElseIf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sngScore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&gt;= 60 Then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"D"</a:t>
            </a:r>
          </a:p>
          <a:p>
            <a:r>
              <a:rPr lang="da-DK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Else</a:t>
            </a:r>
          </a:p>
          <a:p>
            <a:r>
              <a:rPr lang="is-I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    Return "F"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If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</a:t>
            </a:r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de-DE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Class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6ADB51-AC8B-48F4-8324-97CEFD9EE040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EB4B9-FA51-4DB2-9F4F-9108ACD0AAAB}" type="slidenum">
              <a:rPr lang="en-US"/>
              <a:pPr/>
              <a:t>17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function is a better choice</a:t>
            </a:r>
            <a:r>
              <a:rPr lang="en-US" baseline="0" dirty="0" smtClean="0"/>
              <a:t> over a Sub procedure when a well-defined task that results in a single value is to be performed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The order of arguments corresponds to the order of parameters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Only </a:t>
            </a:r>
            <a:r>
              <a:rPr lang="en-US" baseline="0" dirty="0" err="1" smtClean="0"/>
              <a:t>ByVal</a:t>
            </a:r>
            <a:r>
              <a:rPr lang="en-US" baseline="0" dirty="0" smtClean="0"/>
              <a:t> parameters should be declared in a function because functions should not alter the arguments it has been passed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A function returns a single value and therefore must be used in a statement such as an assignment statement that makes use of the returned value.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D1CBB6-1CBD-418C-8809-8A37E27AD0EB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0AE54-8706-42AA-B597-124738DCFE00}" type="slidenum">
              <a:rPr lang="en-US"/>
              <a:pPr/>
              <a:t>2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Image contains button that is clicked to display the Select Resource dialog. In this dialog images can be added to the Resources folder of a project and</a:t>
            </a:r>
            <a:r>
              <a:rPr lang="en-US" baseline="0" dirty="0" smtClean="0"/>
              <a:t> an image can be selected for a picture box. Once image is added to the Resource folder, it is available for any picture box on the form. 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Types: BMP, JPG, GIF, PNG and WMF formats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To remove picture from picture box: right-click and select Reset</a:t>
            </a:r>
          </a:p>
          <a:p>
            <a:pPr marL="285750" indent="-285750">
              <a:buFont typeface="Arial"/>
              <a:buChar char="•"/>
            </a:pPr>
            <a:r>
              <a:rPr lang="en-US" baseline="0" dirty="0" smtClean="0"/>
              <a:t>The form’s background color is changed using the </a:t>
            </a:r>
            <a:r>
              <a:rPr lang="en-US" baseline="0" dirty="0" err="1" smtClean="0"/>
              <a:t>BackColor</a:t>
            </a:r>
            <a:r>
              <a:rPr lang="en-US" baseline="0" dirty="0" smtClean="0"/>
              <a:t> property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379020-55AF-480B-9B24-90E8FFB5F431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2CC48-3153-4BDA-80F5-EBF6BA0DD944}" type="slidenum">
              <a:rPr lang="en-US"/>
              <a:pPr/>
              <a:t>3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F01CC56-E46E-4CC7-B9B5-9F43E2C1C6B2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8E1A7-DA52-4D38-8AC7-C5B3AE930170}" type="slidenum">
              <a:rPr lang="en-US"/>
              <a:pPr/>
              <a:t>4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err="1" smtClean="0"/>
              <a:t>PetStore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Clicking on the link does not do anything until:</a:t>
            </a:r>
          </a:p>
          <a:p>
            <a:pPr marL="342900" indent="-342900">
              <a:buAutoNum type="arabicPeriod"/>
            </a:pPr>
            <a:r>
              <a:rPr lang="en-US" baseline="0" dirty="0" smtClean="0"/>
              <a:t>Create a Click event procedure for the </a:t>
            </a:r>
            <a:r>
              <a:rPr lang="en-US" baseline="0" dirty="0" err="1" smtClean="0"/>
              <a:t>lnkName</a:t>
            </a:r>
            <a:r>
              <a:rPr lang="en-US" baseline="0" dirty="0" smtClean="0"/>
              <a:t> object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Add in the procedure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System.Diagnostics.Process.Start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("http://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www.google.com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"). Because of this I can change the</a:t>
            </a:r>
            <a:r>
              <a:rPr lang="en-US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Text property of the </a:t>
            </a:r>
            <a:r>
              <a:rPr lang="en-US" sz="14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LinkLabel</a:t>
            </a:r>
            <a:r>
              <a:rPr lang="en-US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to anything else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 like Google for example ) and it still connects to the </a:t>
            </a:r>
            <a:r>
              <a:rPr lang="en-US" sz="1400" kern="1200" baseline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web site.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Result: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lnklvp_LinkClicked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System.Windows.Forms.LinkLabelLinkClickedEventArgs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lnklvp.LinkClicked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System.Diagnostics.Process.Start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("http://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www.google.com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”)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Sub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C0A02F5-6196-4DB5-8CAE-19758F608898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55107-7F83-4F7F-AC0E-0D9BB156CD05}" type="slidenum">
              <a:rPr lang="en-US"/>
              <a:pPr/>
              <a:t>5</a:t>
            </a:fld>
            <a:endParaRPr 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ByVal</a:t>
            </a:r>
            <a:r>
              <a:rPr lang="en-US" dirty="0" smtClean="0"/>
              <a:t> indicates that the parameter is a value parameter.</a:t>
            </a:r>
          </a:p>
          <a:p>
            <a:r>
              <a:rPr lang="en-US" dirty="0" smtClean="0"/>
              <a:t>A value parameter is only used as a local variable</a:t>
            </a:r>
            <a:r>
              <a:rPr lang="en-US" baseline="0" dirty="0" smtClean="0"/>
              <a:t> by the called procedure. That means that after the procedure has executed, the value of the variable/argument in the procedure call has not changed. There can be many parameters separated by commas.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B8A6E0-665D-488A-8F20-FDE122A8ECCB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CF42C4-E105-4760-B695-58D0C51BCC4C}" type="slidenum">
              <a:rPr lang="en-US"/>
              <a:pPr/>
              <a:t>6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Example( create Form with 1 label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lblNumber</a:t>
            </a:r>
            <a:r>
              <a:rPr lang="en-US" baseline="0" dirty="0" smtClean="0"/>
              <a:t>  and 1 button = </a:t>
            </a:r>
            <a:r>
              <a:rPr lang="en-US" baseline="0" dirty="0" err="1" smtClean="0"/>
              <a:t>btnRun</a:t>
            </a:r>
            <a:r>
              <a:rPr lang="en-US" baseline="0" dirty="0" smtClean="0"/>
              <a:t> 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Private Sub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btnRun_Click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sender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System.Object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e As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System.EventArgs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Handles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btnRun.Click</a:t>
            </a:r>
            <a:endParaRPr lang="en-US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Dim counter As Integer =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Call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ShowCount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(counter)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Me.lblNumber.Text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counter        'Displays 1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ShowCount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counter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</a:t>
            </a:r>
            <a:r>
              <a:rPr lang="de-DE" sz="140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     ‚=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&gt;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can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used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 different</a:t>
            </a:r>
            <a:r>
              <a:rPr lang="de-DE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name</a:t>
            </a:r>
            <a:r>
              <a:rPr lang="de-DE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</a:t>
            </a:r>
            <a:r>
              <a:rPr lang="de-DE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</a:t>
            </a:r>
            <a:r>
              <a:rPr lang="de-DE" sz="1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variable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counter += 1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MessageBox.Show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(counter)                 'Displays 2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End Sub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demonstrates that counter in </a:t>
            </a:r>
            <a:r>
              <a:rPr lang="en-US" baseline="0" dirty="0" err="1" smtClean="0"/>
              <a:t>ShowCount</a:t>
            </a:r>
            <a:r>
              <a:rPr lang="en-US" baseline="0" dirty="0" smtClean="0"/>
              <a:t>() has no relation to counter in Demo(). It displays first the </a:t>
            </a:r>
            <a:r>
              <a:rPr lang="en-US" baseline="0" dirty="0" err="1" smtClean="0"/>
              <a:t>MessageBox</a:t>
            </a:r>
            <a:r>
              <a:rPr lang="en-US" baseline="0" dirty="0" smtClean="0"/>
              <a:t> counter=2. After it displays </a:t>
            </a:r>
            <a:r>
              <a:rPr lang="en-US" baseline="0" dirty="0" err="1" smtClean="0"/>
              <a:t>Me.lblNumber.Text</a:t>
            </a:r>
            <a:r>
              <a:rPr lang="en-US" baseline="0" dirty="0" smtClean="0"/>
              <a:t> counter=1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531469-7FAC-423C-8ED6-A15B4FC3DE34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72F1F-2B26-46C3-AB54-9C1A4F3B663C}" type="slidenum">
              <a:rPr lang="en-US"/>
              <a:pPr/>
              <a:t>7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Comments with functionality and pre: and post: conditions. Show as example </a:t>
            </a:r>
            <a:r>
              <a:rPr lang="en-US" i="1" dirty="0" err="1" smtClean="0"/>
              <a:t>TestBuild</a:t>
            </a:r>
            <a:endParaRPr lang="en-US" i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Example/Console:</a:t>
            </a:r>
          </a:p>
          <a:p>
            <a:r>
              <a:rPr lang="en-US" dirty="0" smtClean="0"/>
              <a:t>‘The digits of a two-digit number are returned in separate</a:t>
            </a:r>
            <a:r>
              <a:rPr lang="en-US" baseline="0" dirty="0" smtClean="0"/>
              <a:t>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‘pre: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is a number less than 100 and greater than 0</a:t>
            </a:r>
          </a:p>
          <a:p>
            <a:r>
              <a:rPr lang="en-US" baseline="0" dirty="0" smtClean="0"/>
              <a:t>‘post: </a:t>
            </a:r>
            <a:r>
              <a:rPr lang="en-US" baseline="0" dirty="0" err="1" smtClean="0"/>
              <a:t>firstDigit</a:t>
            </a:r>
            <a:r>
              <a:rPr lang="en-US" baseline="0" dirty="0" smtClean="0"/>
              <a:t> stores a number between 0 and 9 inclusive</a:t>
            </a:r>
          </a:p>
          <a:p>
            <a:r>
              <a:rPr lang="en-US" baseline="0" dirty="0" smtClean="0"/>
              <a:t>‘</a:t>
            </a:r>
            <a:r>
              <a:rPr lang="en-US" baseline="0" dirty="0" err="1" smtClean="0"/>
              <a:t>secondDigit</a:t>
            </a:r>
            <a:r>
              <a:rPr lang="en-US" baseline="0" dirty="0" smtClean="0"/>
              <a:t> stores a number between 0 and 9 inclusive</a:t>
            </a:r>
          </a:p>
          <a:p>
            <a:endParaRPr lang="en-US" baseline="0" dirty="0" smtClean="0"/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Sub Main()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num As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25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Dim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firstDigit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secondDigit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Integer</a:t>
            </a:r>
            <a:endParaRPr lang="pt-BR" sz="14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Call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TwoDigits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(num,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firstDigit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secondDigit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(num)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firstDigit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Console.WriteLine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pt-BR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secondDigit</a:t>
            </a:r>
            <a:r>
              <a:rPr lang="pt-BR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Sub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TwoDigits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ByVal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firstDigit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Integer,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ByRef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de-DE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secondDigit</a:t>
            </a:r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As Integer)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firstDigit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\ 10</a:t>
            </a:r>
          </a:p>
          <a:p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secondDigit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4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num</a:t>
            </a:r>
            <a:r>
              <a:rPr lang="en-US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Mod 10</a:t>
            </a:r>
          </a:p>
          <a:p>
            <a:r>
              <a:rPr lang="de-DE" sz="14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End Sub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FA55DC-8285-4330-9809-771463244A4C}" type="datetime8">
              <a:rPr lang="en-US" smtClean="0"/>
              <a:pPr/>
              <a:t>2/25/15 08:13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9E580-8D35-4A3B-B9EC-D9F3F53071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FE7434-14A7-4C62-B0B0-6B78BE1466DA}" type="datetime8">
              <a:rPr lang="en-US"/>
              <a:pPr/>
              <a:t>2/25/15 08:13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5D8EB-7758-4A76-8325-886E224B584D}" type="slidenum">
              <a:rPr lang="en-US"/>
              <a:pPr/>
              <a:t>9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procedures are called the </a:t>
            </a:r>
            <a:r>
              <a:rPr lang="en-US" dirty="0" err="1" smtClean="0"/>
              <a:t>ByVal</a:t>
            </a:r>
            <a:r>
              <a:rPr lang="en-US" dirty="0" smtClean="0"/>
              <a:t> parameter is assigned a new memory location and a copy of its value is stored =&gt; it</a:t>
            </a:r>
            <a:r>
              <a:rPr lang="en-US" baseline="0" dirty="0" smtClean="0"/>
              <a:t> does not change the original   </a:t>
            </a:r>
          </a:p>
          <a:p>
            <a:r>
              <a:rPr lang="en-US" baseline="0" dirty="0" smtClean="0"/>
              <a:t>When </a:t>
            </a:r>
            <a:r>
              <a:rPr lang="en-US" baseline="0" dirty="0" err="1" smtClean="0"/>
              <a:t>ByRef</a:t>
            </a:r>
            <a:r>
              <a:rPr lang="en-US" baseline="0" dirty="0" smtClean="0"/>
              <a:t> parameters are used the memory address of the original is passed =&gt; it changes the original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0A52E8C-A3AE-4953-8159-D9C7215B9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1EF12D7-5AEC-4ED3-BD58-A2975B821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70B5615-B0CA-47FD-B0E3-6765E60A24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82D42A9-90E7-4E61-8837-3CD3AFD058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6FCE852-D7F7-4467-84BF-04C680EBF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11AE7340-A1A2-40C9-BE11-CD88F603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FDCA7A4-E77E-4E1F-AD53-D87855EC6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229C429-0DA6-4E33-B2F1-4297BCB921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E655FE5-3F47-4935-94C9-1B504A0232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BBB8CAB-CD1E-424A-A383-2ADA3B535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5F179626-4276-4F4C-B4C3-617A7256D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2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403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19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00675" y="6324600"/>
            <a:ext cx="3003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 i="1">
                <a:latin typeface="+mn-lt"/>
              </a:defRPr>
            </a:lvl1pPr>
          </a:lstStyle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25194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063" y="6342063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 i="1">
                <a:latin typeface="+mn-lt"/>
              </a:defRPr>
            </a:lvl1pPr>
          </a:lstStyle>
          <a:p>
            <a:r>
              <a:rPr lang="en-US"/>
              <a:t>Slide </a:t>
            </a:r>
            <a:fld id="{0103F590-D91F-4119-8938-43F1F989F8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1947" name="Text Box 43"/>
          <p:cNvSpPr txBox="1">
            <a:spLocks noChangeArrowheads="1"/>
          </p:cNvSpPr>
          <p:nvPr userDrawn="1"/>
        </p:nvSpPr>
        <p:spPr bwMode="auto">
          <a:xfrm>
            <a:off x="730250" y="2062163"/>
            <a:ext cx="7732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251948" name="Text Box 44"/>
          <p:cNvSpPr txBox="1">
            <a:spLocks noChangeArrowheads="1"/>
          </p:cNvSpPr>
          <p:nvPr userDrawn="1"/>
        </p:nvSpPr>
        <p:spPr bwMode="auto">
          <a:xfrm>
            <a:off x="706438" y="2085975"/>
            <a:ext cx="774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SzPct val="80000"/>
        <a:defRPr kumimoji="1" sz="3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786EDEA-1D67-4AE2-9E65-A9E6B1C7CC7F}" type="slidenum">
              <a:rPr lang="en-US"/>
              <a:pPr/>
              <a:t>1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Sub Procedures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785813" y="1363663"/>
            <a:ext cx="762158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set of statements that perform a specific task.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Divide a program into smaller, more manageable blocks of </a:t>
            </a:r>
            <a:r>
              <a:rPr lang="en-US" dirty="0" smtClean="0">
                <a:latin typeface="Tahoma" pitchFamily="34" charset="0"/>
              </a:rPr>
              <a:t>code-&gt; “Divide et </a:t>
            </a:r>
            <a:r>
              <a:rPr lang="en-US" dirty="0" err="1" smtClean="0">
                <a:latin typeface="Tahoma" pitchFamily="34" charset="0"/>
              </a:rPr>
              <a:t>impera</a:t>
            </a:r>
            <a:r>
              <a:rPr lang="en-US" smtClean="0">
                <a:latin typeface="Tahoma" pitchFamily="34" charset="0"/>
              </a:rPr>
              <a:t>” = “Divide and conquer”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An event procedure is written for a specific object event, while a sub procedure can perform tasks unrelated to any specific event.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Procedure names should begin with an uppercase letter and then an uppercase letter should begin each word within the name</a:t>
            </a:r>
            <a:r>
              <a:rPr lang="en-US" dirty="0" smtClean="0">
                <a:latin typeface="Tahoma" pitchFamily="34" charset="0"/>
              </a:rPr>
              <a:t>. May not contain spaces.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Executed by using a </a:t>
            </a:r>
            <a:r>
              <a:rPr lang="en-US" dirty="0">
                <a:latin typeface="Courier New" pitchFamily="49" charset="0"/>
              </a:rPr>
              <a:t>Call</a:t>
            </a:r>
            <a:r>
              <a:rPr lang="en-US" dirty="0">
                <a:latin typeface="Tahoma" pitchFamily="34" charset="0"/>
              </a:rPr>
              <a:t> statement.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246EA1B-81AA-48E4-AC3C-E167C92CDEFE}" type="slidenum">
              <a:rPr lang="en-US"/>
              <a:pPr/>
              <a:t>10</a:t>
            </a:fld>
            <a:endParaRPr lang="en-US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Reference Parameters </a:t>
            </a:r>
            <a:r>
              <a:rPr lang="en-US" sz="2400" dirty="0"/>
              <a:t>(</a:t>
            </a:r>
            <a:r>
              <a:rPr lang="en-US" sz="2400" i="1" dirty="0"/>
              <a:t>cont.</a:t>
            </a:r>
            <a:r>
              <a:rPr lang="en-US" sz="2400" dirty="0"/>
              <a:t>)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755650" y="1612900"/>
            <a:ext cx="79581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order of the arguments passed corresponds to the order of the parameters in the procedure heading.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err="1">
                <a:latin typeface="Courier New" pitchFamily="49" charset="0"/>
              </a:rPr>
              <a:t>ByRef</a:t>
            </a:r>
            <a:r>
              <a:rPr lang="en-US" dirty="0">
                <a:latin typeface="Tahoma" pitchFamily="34" charset="0"/>
              </a:rPr>
              <a:t> parameters accept only variable arguments.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Variable arguments passed by reference may be changed by the procedure.</a:t>
            </a:r>
            <a:br>
              <a:rPr lang="en-US" dirty="0">
                <a:latin typeface="Tahoma" pitchFamily="34" charset="0"/>
              </a:rPr>
            </a:b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E63B73FB-0ECB-4DFD-BB47-575BE721BB8E}" type="slidenum">
              <a:rPr lang="en-US"/>
              <a:pPr/>
              <a:t>11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Control Object Parameters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790575" y="1579563"/>
            <a:ext cx="7958138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Control objects are a data type called a control class.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control object can be passed as an argument to a procedure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Example:</a:t>
            </a:r>
          </a:p>
          <a:p>
            <a:pPr marL="0" indent="0">
              <a:spcAft>
                <a:spcPct val="50000"/>
              </a:spcAft>
            </a:pPr>
            <a:r>
              <a:rPr lang="en-US" dirty="0" smtClean="0">
                <a:latin typeface="Courier New"/>
                <a:cs typeface="Courier New"/>
              </a:rPr>
              <a:t>Call </a:t>
            </a:r>
            <a:r>
              <a:rPr lang="en-US" dirty="0" err="1" smtClean="0">
                <a:latin typeface="Courier New"/>
                <a:cs typeface="Courier New"/>
              </a:rPr>
              <a:t>GiveHint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Me.lblMessage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secretNumber</a:t>
            </a:r>
            <a:r>
              <a:rPr lang="en-US" dirty="0" smtClean="0">
                <a:latin typeface="Courier New"/>
                <a:cs typeface="Courier New"/>
              </a:rPr>
              <a:t>, guess)</a:t>
            </a:r>
            <a:endParaRPr lang="en-US" dirty="0">
              <a:latin typeface="Courier New"/>
              <a:cs typeface="Courier New"/>
            </a:endParaRP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Control argument parameters should be declared  </a:t>
            </a:r>
            <a:r>
              <a:rPr lang="en-US" dirty="0" err="1">
                <a:latin typeface="Courier New" pitchFamily="49" charset="0"/>
              </a:rPr>
              <a:t>ByRef</a:t>
            </a:r>
            <a:r>
              <a:rPr lang="en-US" dirty="0">
                <a:latin typeface="Tahoma" pitchFamily="34" charset="0"/>
              </a:rPr>
              <a:t> in a procedure using the appropriate class name.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5A2A5B3-4A35-48D5-A4F1-1429215F636D}" type="slidenum">
              <a:rPr lang="en-US"/>
              <a:pPr/>
              <a:t>12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Event Handler Procedures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785813" y="1363663"/>
            <a:ext cx="76215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Tahoma" pitchFamily="34" charset="0"/>
              </a:rPr>
              <a:t>Execute in response to events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Can </a:t>
            </a:r>
            <a:r>
              <a:rPr lang="en-US" dirty="0">
                <a:latin typeface="Tahoma" pitchFamily="34" charset="0"/>
              </a:rPr>
              <a:t>be written to handle more than one event.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Procedure name can be changed because the events after the </a:t>
            </a:r>
            <a:r>
              <a:rPr lang="en-US" dirty="0">
                <a:latin typeface="Courier New" pitchFamily="49" charset="0"/>
              </a:rPr>
              <a:t>Handles</a:t>
            </a:r>
            <a:r>
              <a:rPr lang="en-US" dirty="0">
                <a:latin typeface="Tahoma" pitchFamily="34" charset="0"/>
              </a:rPr>
              <a:t> keyword is what indicates when the procedure will execute.</a:t>
            </a: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0" y="3967859"/>
            <a:ext cx="744855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5A2A5B3-4A35-48D5-A4F1-1429215F636D}" type="slidenum">
              <a:rPr lang="en-US"/>
              <a:pPr/>
              <a:t>13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Event Handler Procedures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785813" y="1363663"/>
            <a:ext cx="762158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Tahoma" pitchFamily="34" charset="0"/>
              </a:rPr>
              <a:t>Event procedures always include 2 parameters: </a:t>
            </a:r>
            <a:r>
              <a:rPr lang="en-US" dirty="0" smtClean="0">
                <a:latin typeface="Courier New"/>
                <a:cs typeface="Courier New"/>
              </a:rPr>
              <a:t>sender</a:t>
            </a:r>
            <a:r>
              <a:rPr lang="en-US" dirty="0" smtClean="0">
                <a:latin typeface="Tahoma" pitchFamily="34" charset="0"/>
              </a:rPr>
              <a:t> and </a:t>
            </a:r>
            <a:r>
              <a:rPr lang="en-US" dirty="0" smtClean="0">
                <a:latin typeface="Courier New"/>
                <a:cs typeface="Courier New"/>
              </a:rPr>
              <a:t>e</a:t>
            </a:r>
          </a:p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Courier New"/>
                <a:cs typeface="Courier New"/>
              </a:rPr>
              <a:t>sender</a:t>
            </a:r>
            <a:r>
              <a:rPr lang="en-US" dirty="0" smtClean="0">
                <a:latin typeface="Tahoma" pitchFamily="34" charset="0"/>
              </a:rPr>
              <a:t> = the object that raised the event. Data type is </a:t>
            </a:r>
            <a:r>
              <a:rPr lang="en-US" dirty="0" smtClean="0">
                <a:latin typeface="Courier New"/>
                <a:cs typeface="Courier New"/>
              </a:rPr>
              <a:t>Object</a:t>
            </a:r>
            <a:r>
              <a:rPr lang="en-US" dirty="0" smtClean="0">
                <a:latin typeface="Tahoma" pitchFamily="34" charset="0"/>
              </a:rPr>
              <a:t> that can be used to represent any value</a:t>
            </a:r>
          </a:p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Tahoma" pitchFamily="34" charset="0"/>
              </a:rPr>
              <a:t> = info about the event. Data type is </a:t>
            </a:r>
            <a:r>
              <a:rPr lang="en-US" dirty="0" err="1" smtClean="0">
                <a:latin typeface="Courier New"/>
                <a:cs typeface="Courier New"/>
              </a:rPr>
              <a:t>System.EventArgs</a:t>
            </a:r>
            <a:endParaRPr lang="en-US" dirty="0" smtClean="0">
              <a:latin typeface="Courier New"/>
              <a:cs typeface="Courier New"/>
            </a:endParaRPr>
          </a:p>
          <a:p>
            <a:pPr marL="565150" lvl="1" indent="-342900">
              <a:spcAft>
                <a:spcPct val="50000"/>
              </a:spcAft>
              <a:buFont typeface="Wingdings" charset="2"/>
              <a:buChar char="§"/>
            </a:pPr>
            <a:r>
              <a:rPr lang="en-US" dirty="0" smtClean="0">
                <a:latin typeface="Tahoma" pitchFamily="34" charset="0"/>
              </a:rPr>
              <a:t>An Event Procedure can handle multiple events (event names separated by commas added after the </a:t>
            </a:r>
            <a:r>
              <a:rPr lang="en-US" dirty="0" smtClean="0">
                <a:latin typeface="Courier New"/>
                <a:cs typeface="Courier New"/>
              </a:rPr>
              <a:t>Handles</a:t>
            </a:r>
            <a:r>
              <a:rPr lang="en-US" dirty="0" smtClean="0">
                <a:latin typeface="Tahoma" pitchFamily="34" charset="0"/>
              </a:rPr>
              <a:t> keyword)</a:t>
            </a:r>
            <a:r>
              <a:rPr lang="en-US" dirty="0">
                <a:latin typeface="Tahom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411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B5AC7CD-7B76-42D5-AB89-FF990EF010B2}" type="slidenum">
              <a:rPr lang="en-US"/>
              <a:pPr/>
              <a:t>14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The HotDog Application</a:t>
            </a:r>
          </a:p>
        </p:txBody>
      </p:sp>
      <p:pic>
        <p:nvPicPr>
          <p:cNvPr id="7598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4" y="1761164"/>
            <a:ext cx="7696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D8B4478-BA34-4343-9BD7-167C6A9D5DE3}" type="slidenum">
              <a:rPr lang="en-US"/>
              <a:pPr/>
              <a:t>15</a:t>
            </a:fld>
            <a:endParaRPr lang="en-US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The Tag Property</a:t>
            </a:r>
          </a:p>
        </p:txBody>
      </p:sp>
      <p:sp>
        <p:nvSpPr>
          <p:cNvPr id="761859" name="Text Box 3"/>
          <p:cNvSpPr txBox="1">
            <a:spLocks noChangeArrowheads="1"/>
          </p:cNvSpPr>
          <p:nvPr/>
        </p:nvSpPr>
        <p:spPr bwMode="auto">
          <a:xfrm>
            <a:off x="763588" y="1581150"/>
            <a:ext cx="7621587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Every control has a Tag property.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Can be set to a string that is useful for identifying the object.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When an event procedure is handling more than one object, the string in the Tag property can be used to determine which object raised the event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The Tag property is set to a descriptive string and its value is used to determine which action to take.</a:t>
            </a:r>
            <a:endParaRPr lang="en-US" dirty="0">
              <a:latin typeface="Tahoma" pitchFamily="34" charset="0"/>
            </a:endParaRPr>
          </a:p>
          <a:p>
            <a:pPr>
              <a:spcAft>
                <a:spcPct val="50000"/>
              </a:spcAft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460B7B5-B972-458F-8058-4D950ABC1FF4}" type="slidenum">
              <a:rPr lang="en-US"/>
              <a:pPr/>
              <a:t>16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Function Procedures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798513" y="1466850"/>
            <a:ext cx="76215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A set of statements that perform a specific task and then return a value.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Built</a:t>
            </a:r>
            <a:r>
              <a:rPr lang="en-US" dirty="0">
                <a:latin typeface="Tahoma" pitchFamily="34" charset="0"/>
              </a:rPr>
              <a:t>-in functions include </a:t>
            </a:r>
            <a:r>
              <a:rPr lang="en-US" dirty="0" err="1">
                <a:latin typeface="Tahoma" pitchFamily="34" charset="0"/>
              </a:rPr>
              <a:t>Int</a:t>
            </a:r>
            <a:r>
              <a:rPr lang="en-US" dirty="0">
                <a:latin typeface="Tahoma" pitchFamily="34" charset="0"/>
              </a:rPr>
              <a:t>() and </a:t>
            </a:r>
            <a:r>
              <a:rPr lang="en-US" dirty="0" err="1">
                <a:latin typeface="Tahoma" pitchFamily="34" charset="0"/>
              </a:rPr>
              <a:t>Rnd</a:t>
            </a:r>
            <a:r>
              <a:rPr lang="en-US" dirty="0">
                <a:latin typeface="Tahoma" pitchFamily="34" charset="0"/>
              </a:rPr>
              <a:t>()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 smtClean="0">
                <a:latin typeface="Tahoma" pitchFamily="34" charset="0"/>
              </a:rPr>
              <a:t>Syntax:</a:t>
            </a:r>
          </a:p>
          <a:p>
            <a:pPr marL="576263" indent="0">
              <a:spcAft>
                <a:spcPct val="50000"/>
              </a:spcAft>
              <a:tabLst>
                <a:tab pos="576263" algn="l"/>
                <a:tab pos="1371600" algn="l"/>
              </a:tabLst>
            </a:pPr>
            <a:r>
              <a:rPr lang="en-US" dirty="0" smtClean="0">
                <a:latin typeface="Tahoma" pitchFamily="34" charset="0"/>
              </a:rPr>
              <a:t>Function </a:t>
            </a:r>
            <a:r>
              <a:rPr lang="en-US" dirty="0" err="1" smtClean="0">
                <a:latin typeface="Courier New"/>
                <a:cs typeface="Courier New"/>
              </a:rPr>
              <a:t>ProcedureName</a:t>
            </a:r>
            <a:r>
              <a:rPr lang="en-US" dirty="0" smtClean="0">
                <a:latin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</a:rPr>
              <a:t>ByVal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parm1</a:t>
            </a:r>
            <a:r>
              <a:rPr lang="en-US" dirty="0" smtClean="0">
                <a:latin typeface="Tahoma" pitchFamily="34" charset="0"/>
              </a:rPr>
              <a:t> As                  </a:t>
            </a:r>
            <a:r>
              <a:rPr lang="en-US" dirty="0" smtClean="0">
                <a:latin typeface="Courier New"/>
                <a:cs typeface="Courier New"/>
              </a:rPr>
              <a:t>type</a:t>
            </a:r>
            <a:r>
              <a:rPr lang="en-US" dirty="0" smtClean="0">
                <a:latin typeface="Tahoma" pitchFamily="34" charset="0"/>
              </a:rPr>
              <a:t>…)  As </a:t>
            </a:r>
            <a:r>
              <a:rPr lang="en-US" dirty="0" err="1" smtClean="0">
                <a:latin typeface="Courier New"/>
                <a:cs typeface="Courier New"/>
              </a:rPr>
              <a:t>Returntype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spcAft>
                <a:spcPct val="50000"/>
              </a:spcAft>
            </a:pPr>
            <a:r>
              <a:rPr lang="en-US" dirty="0">
                <a:latin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</a:rPr>
              <a:t>         </a:t>
            </a:r>
            <a:r>
              <a:rPr lang="en-US" dirty="0" smtClean="0">
                <a:latin typeface="Courier New"/>
                <a:cs typeface="Courier New"/>
              </a:rPr>
              <a:t>statements</a:t>
            </a:r>
          </a:p>
          <a:p>
            <a:pPr marL="0" indent="0">
              <a:spcAft>
                <a:spcPct val="50000"/>
              </a:spcAft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latin typeface="+mn-lt"/>
                <a:cs typeface="Courier New"/>
              </a:rPr>
              <a:t>Return </a:t>
            </a:r>
            <a:r>
              <a:rPr lang="en-US" dirty="0" smtClean="0">
                <a:latin typeface="Courier New"/>
                <a:cs typeface="Courier New"/>
              </a:rPr>
              <a:t>value</a:t>
            </a:r>
          </a:p>
          <a:p>
            <a:pPr marL="0" indent="0">
              <a:spcAft>
                <a:spcPct val="50000"/>
              </a:spcAft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+mn-lt"/>
                <a:cs typeface="Courier New"/>
              </a:rPr>
              <a:t>End Function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460B7B5-B972-458F-8058-4D950ABC1FF4}" type="slidenum">
              <a:rPr lang="en-US"/>
              <a:pPr/>
              <a:t>17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104140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Function Procedures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798513" y="1466850"/>
            <a:ext cx="76215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function often has at least one parameter for data that is required to perform its task. Parameters are </a:t>
            </a:r>
            <a:r>
              <a:rPr lang="en-US" dirty="0" err="1">
                <a:latin typeface="Courier New" pitchFamily="49" charset="0"/>
              </a:rPr>
              <a:t>ByVal</a:t>
            </a:r>
            <a:r>
              <a:rPr lang="en-US" dirty="0">
                <a:latin typeface="Tahoma" pitchFamily="34" charset="0"/>
              </a:rPr>
              <a:t> because a function returns a single value without changing argument values.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Called from within an assignment statement or another type of statement that will make use of the returned value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1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08C8141-C6F5-4BF1-8375-35DF287D4B18}" type="slidenum">
              <a:rPr lang="en-US"/>
              <a:pPr/>
              <a:t>2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72" y="214622"/>
            <a:ext cx="7772400" cy="1403350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The PictureBox Control</a:t>
            </a:r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auto">
          <a:xfrm>
            <a:off x="828674" y="2190750"/>
            <a:ext cx="7988913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(Name)</a:t>
            </a:r>
            <a:r>
              <a:rPr lang="en-US" dirty="0">
                <a:latin typeface="+mn-lt"/>
              </a:rPr>
              <a:t> should begin with pic.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Image</a:t>
            </a:r>
            <a:r>
              <a:rPr lang="en-US" dirty="0">
                <a:latin typeface="+mn-lt"/>
              </a:rPr>
              <a:t> is used to add images to the Resource folder with the selected image displayed in the picture box.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err="1">
                <a:latin typeface="+mn-lt"/>
              </a:rPr>
              <a:t>SizeMode</a:t>
            </a:r>
            <a:r>
              <a:rPr lang="en-US" dirty="0">
                <a:latin typeface="+mn-lt"/>
              </a:rPr>
              <a:t> is typically set to </a:t>
            </a:r>
            <a:r>
              <a:rPr lang="en-US" dirty="0" err="1">
                <a:latin typeface="+mn-lt"/>
              </a:rPr>
              <a:t>AutoSize</a:t>
            </a:r>
            <a:r>
              <a:rPr lang="en-US" dirty="0">
                <a:latin typeface="+mn-lt"/>
              </a:rPr>
              <a:t> so that the picture box is automatically sized to the image size.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Visible</a:t>
            </a:r>
            <a:r>
              <a:rPr lang="en-US" dirty="0">
                <a:latin typeface="+mn-lt"/>
              </a:rPr>
              <a:t> is set to False to hide an image at run time.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>
                <a:latin typeface="+mn-lt"/>
              </a:rPr>
              <a:t>Size</a:t>
            </a:r>
            <a:r>
              <a:rPr lang="en-US" dirty="0">
                <a:latin typeface="+mn-lt"/>
              </a:rPr>
              <a:t> changes automatically when </a:t>
            </a:r>
            <a:r>
              <a:rPr lang="en-US" dirty="0" err="1">
                <a:latin typeface="+mn-lt"/>
              </a:rPr>
              <a:t>SizeMode</a:t>
            </a:r>
            <a:r>
              <a:rPr lang="en-US" dirty="0">
                <a:latin typeface="+mn-lt"/>
              </a:rPr>
              <a:t> is </a:t>
            </a:r>
            <a:r>
              <a:rPr lang="en-US" dirty="0" err="1">
                <a:latin typeface="+mn-lt"/>
              </a:rPr>
              <a:t>AutoSize</a:t>
            </a:r>
            <a:r>
              <a:rPr lang="en-US" dirty="0" smtClean="0">
                <a:latin typeface="+mn-lt"/>
              </a:rPr>
              <a:t>.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>
                <a:latin typeface="+mn-lt"/>
              </a:rPr>
              <a:t>A Click event procedure is sometimes coded for a picture box</a:t>
            </a:r>
            <a:r>
              <a:rPr lang="en-US" dirty="0" smtClean="0">
                <a:latin typeface="+mn-lt"/>
              </a:rPr>
              <a:t>. It executes when user clicks image.</a:t>
            </a:r>
            <a:endParaRPr lang="en-US" dirty="0">
              <a:latin typeface="+mn-lt"/>
            </a:endParaRPr>
          </a:p>
        </p:txBody>
      </p:sp>
      <p:pic>
        <p:nvPicPr>
          <p:cNvPr id="7475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04" y="1278523"/>
            <a:ext cx="3154465" cy="37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2160F63-B3C5-4BDA-9DD1-B1F6CC45DD22}" type="slidenum">
              <a:rPr lang="en-US"/>
              <a:pPr/>
              <a:t>3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Changing an Image at Run Time</a:t>
            </a:r>
          </a:p>
        </p:txBody>
      </p:sp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85813" y="1973263"/>
            <a:ext cx="76215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Images must be stored in the Resources folder in the project folder.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The </a:t>
            </a:r>
            <a:r>
              <a:rPr lang="en-US" dirty="0" err="1">
                <a:latin typeface="Courier New" pitchFamily="49" charset="0"/>
              </a:rPr>
              <a:t>My.Resources</a:t>
            </a:r>
            <a:r>
              <a:rPr lang="en-US" dirty="0">
                <a:latin typeface="Tahoma" pitchFamily="34" charset="0"/>
              </a:rPr>
              <a:t> object is used to access an </a:t>
            </a:r>
            <a:r>
              <a:rPr lang="en-US" dirty="0" smtClean="0">
                <a:latin typeface="Tahoma" pitchFamily="34" charset="0"/>
              </a:rPr>
              <a:t>image at run time:</a:t>
            </a:r>
            <a:r>
              <a:rPr lang="en-US" dirty="0">
                <a:latin typeface="Tahoma" pitchFamily="34" charset="0"/>
              </a:rPr>
              <a:t/>
            </a:r>
            <a:br>
              <a:rPr lang="en-US" dirty="0">
                <a:latin typeface="Tahoma" pitchFamily="34" charset="0"/>
              </a:rPr>
            </a:br>
            <a:r>
              <a:rPr lang="en-US" sz="2000" dirty="0" err="1">
                <a:latin typeface="Courier New" pitchFamily="49" charset="0"/>
              </a:rPr>
              <a:t>My.</a:t>
            </a:r>
            <a:r>
              <a:rPr lang="en-US" sz="2000" i="1" dirty="0" err="1">
                <a:latin typeface="Courier New" pitchFamily="49" charset="0"/>
              </a:rPr>
              <a:t>pictureBox</a:t>
            </a:r>
            <a:r>
              <a:rPr lang="en-US" sz="2000" dirty="0" err="1">
                <a:latin typeface="Courier New" pitchFamily="49" charset="0"/>
              </a:rPr>
              <a:t>.Image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My.Resources.</a:t>
            </a:r>
            <a:r>
              <a:rPr lang="en-US" sz="2000" i="1" dirty="0" err="1">
                <a:latin typeface="Courier New" pitchFamily="49" charset="0"/>
              </a:rPr>
              <a:t>imageName</a:t>
            </a: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75251A1-CB34-484B-B60D-B17C4EADE101}" type="slidenum">
              <a:rPr lang="en-US"/>
              <a:pPr/>
              <a:t>4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Chapter 6</a:t>
            </a:r>
            <a:r>
              <a:rPr kumimoji="0" lang="en-US" sz="2400" b="0">
                <a:solidFill>
                  <a:schemeClr val="tx1"/>
                </a:solidFill>
                <a:effectLst/>
              </a:rPr>
              <a:t/>
            </a:r>
            <a:br>
              <a:rPr kumimoji="0" lang="en-US" sz="2400" b="0">
                <a:solidFill>
                  <a:schemeClr val="tx1"/>
                </a:solidFill>
                <a:effectLst/>
              </a:rPr>
            </a:br>
            <a:r>
              <a:rPr lang="en-US"/>
              <a:t>The LinkLabel Control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530475"/>
            <a:ext cx="8229600" cy="294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Wingdings" charset="2"/>
              <a:buChar char="§"/>
            </a:pP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The </a:t>
            </a:r>
            <a:r>
              <a:rPr kumimoji="0" lang="en-US" sz="2400" b="0" dirty="0" err="1">
                <a:solidFill>
                  <a:schemeClr val="tx1"/>
                </a:solidFill>
                <a:effectLst/>
              </a:rPr>
              <a:t>LinkLabel</a:t>
            </a:r>
            <a:r>
              <a:rPr kumimoji="0" lang="en-US" sz="2400" b="0" dirty="0">
                <a:solidFill>
                  <a:schemeClr val="tx1"/>
                </a:solidFill>
                <a:effectLst/>
              </a:rPr>
              <a:t> Control is used to add a link to a 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website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smtClean="0">
                <a:solidFill>
                  <a:schemeClr val="tx1"/>
                </a:solidFill>
                <a:effectLst/>
              </a:rPr>
              <a:t>(Name) 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id for programmer. Prefix: </a:t>
            </a:r>
            <a:r>
              <a:rPr kumimoji="0" lang="en-US" sz="2400" b="0" dirty="0" err="1" smtClean="0">
                <a:solidFill>
                  <a:schemeClr val="tx1"/>
                </a:solidFill>
                <a:effectLst/>
              </a:rPr>
              <a:t>lnk</a:t>
            </a:r>
            <a:endParaRPr kumimoji="0" lang="en-US" sz="2400" b="0" dirty="0" smtClean="0">
              <a:solidFill>
                <a:schemeClr val="tx1"/>
              </a:solidFill>
              <a:effectLst/>
            </a:endParaRPr>
          </a:p>
          <a:p>
            <a:pPr algn="l">
              <a:buFont typeface="Wingdings" charset="2"/>
              <a:buChar char="§"/>
            </a:pPr>
            <a:r>
              <a:rPr kumimoji="0" lang="en-US" sz="2400" dirty="0" err="1" smtClean="0">
                <a:solidFill>
                  <a:schemeClr val="tx1"/>
                </a:solidFill>
                <a:effectLst/>
              </a:rPr>
              <a:t>ActiveLinkColor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 sets the color of the link when clicked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err="1" smtClean="0">
                <a:solidFill>
                  <a:schemeClr val="tx1"/>
                </a:solidFill>
                <a:effectLst/>
              </a:rPr>
              <a:t>LinkColor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 sets the color of the link.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smtClean="0">
                <a:solidFill>
                  <a:schemeClr val="tx1"/>
                </a:solidFill>
                <a:effectLst/>
              </a:rPr>
              <a:t>Text 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sets the text for the destination website.</a:t>
            </a:r>
          </a:p>
          <a:p>
            <a:pPr algn="l">
              <a:buFont typeface="Wingdings" charset="2"/>
              <a:buChar char="§"/>
            </a:pPr>
            <a:r>
              <a:rPr kumimoji="0" lang="en-US" sz="2400" dirty="0" err="1" smtClean="0">
                <a:solidFill>
                  <a:schemeClr val="tx1"/>
                </a:solidFill>
                <a:effectLst/>
              </a:rPr>
              <a:t>VisitedLinkColor</a:t>
            </a:r>
            <a:r>
              <a:rPr kumimoji="0" lang="en-US" sz="2400" b="0" dirty="0" smtClean="0">
                <a:solidFill>
                  <a:schemeClr val="tx1"/>
                </a:solidFill>
                <a:effectLst/>
              </a:rPr>
              <a:t> sets the color of a previously visited link</a:t>
            </a:r>
            <a:endParaRPr kumimoji="0"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65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89" y="1555244"/>
            <a:ext cx="3022745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32F2F8-FD79-4756-B5D3-C08D02FFCB9D}" type="slidenum">
              <a:rPr lang="en-US"/>
              <a:pPr/>
              <a:t>5</a:t>
            </a:fld>
            <a:endParaRPr lang="en-US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Value Parameters</a:t>
            </a:r>
          </a:p>
        </p:txBody>
      </p:sp>
      <p:sp>
        <p:nvSpPr>
          <p:cNvPr id="451627" name="Text Box 43"/>
          <p:cNvSpPr txBox="1">
            <a:spLocks noChangeArrowheads="1"/>
          </p:cNvSpPr>
          <p:nvPr/>
        </p:nvSpPr>
        <p:spPr bwMode="auto">
          <a:xfrm>
            <a:off x="790575" y="1579563"/>
            <a:ext cx="795813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A procedure can have parameters for accepting values from a calling statement.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Parameters are used inside the procedure to perform the procedure's task.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</a:t>
            </a:r>
            <a:r>
              <a:rPr lang="en-US" dirty="0" smtClean="0">
                <a:latin typeface="Tahoma" pitchFamily="34" charset="0"/>
              </a:rPr>
              <a:t>ata </a:t>
            </a:r>
            <a:r>
              <a:rPr lang="en-US" dirty="0">
                <a:latin typeface="Tahoma" pitchFamily="34" charset="0"/>
              </a:rPr>
              <a:t>passed to a </a:t>
            </a:r>
            <a:r>
              <a:rPr lang="en-US">
                <a:latin typeface="Tahoma" pitchFamily="34" charset="0"/>
              </a:rPr>
              <a:t>procedure </a:t>
            </a:r>
            <a:r>
              <a:rPr lang="en-US" smtClean="0">
                <a:latin typeface="Tahoma" pitchFamily="34" charset="0"/>
              </a:rPr>
              <a:t>is  </a:t>
            </a:r>
            <a:r>
              <a:rPr lang="en-US" dirty="0">
                <a:latin typeface="Tahoma" pitchFamily="34" charset="0"/>
              </a:rPr>
              <a:t>called the arguments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>
                <a:latin typeface="+mn-lt"/>
              </a:rPr>
              <a:t>Call </a:t>
            </a:r>
            <a:r>
              <a:rPr lang="en-US" dirty="0" err="1">
                <a:latin typeface="+mn-lt"/>
              </a:rPr>
              <a:t>ProcedureName</a:t>
            </a:r>
            <a:r>
              <a:rPr lang="en-US" dirty="0">
                <a:latin typeface="+mn-lt"/>
              </a:rPr>
              <a:t>(parameter1, parameter2</a:t>
            </a:r>
            <a:r>
              <a:rPr lang="en-US" dirty="0" smtClean="0">
                <a:latin typeface="+mn-lt"/>
              </a:rPr>
              <a:t>)</a:t>
            </a:r>
          </a:p>
          <a:p>
            <a:pPr marL="0" indent="0"/>
            <a:r>
              <a:rPr lang="en-US" dirty="0" smtClean="0">
                <a:latin typeface="+mn-lt"/>
              </a:rPr>
              <a:t>…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Sub </a:t>
            </a:r>
            <a:r>
              <a:rPr lang="en-US" dirty="0" err="1">
                <a:latin typeface="+mn-lt"/>
              </a:rPr>
              <a:t>ProcedureName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ByVal</a:t>
            </a:r>
            <a:r>
              <a:rPr lang="en-US" dirty="0">
                <a:latin typeface="+mn-lt"/>
              </a:rPr>
              <a:t> parameter1 As </a:t>
            </a:r>
            <a:r>
              <a:rPr lang="en-US" dirty="0" smtClean="0">
                <a:latin typeface="+mn-lt"/>
              </a:rPr>
              <a:t>type, </a:t>
            </a:r>
            <a:r>
              <a:rPr lang="en-US" dirty="0" err="1" smtClean="0">
                <a:latin typeface="+mn-lt"/>
              </a:rPr>
              <a:t>ByVal</a:t>
            </a:r>
            <a:r>
              <a:rPr lang="en-US" dirty="0" smtClean="0">
                <a:latin typeface="+mn-lt"/>
              </a:rPr>
              <a:t> parameter2)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Statements</a:t>
            </a:r>
          </a:p>
          <a:p>
            <a:r>
              <a:rPr lang="en-US" dirty="0">
                <a:latin typeface="+mn-lt"/>
              </a:rPr>
              <a:t>End Sub</a:t>
            </a:r>
          </a:p>
          <a:p>
            <a:pPr marL="0" indent="0">
              <a:spcAft>
                <a:spcPct val="50000"/>
              </a:spcAft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1070332-B052-4339-8961-BBE0EB6FDC77}" type="slidenum">
              <a:rPr lang="en-US"/>
              <a:pPr/>
              <a:t>6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/>
              <a:t>Chapter 6</a:t>
            </a:r>
            <a:br>
              <a:rPr lang="en-US" sz="2000"/>
            </a:br>
            <a:r>
              <a:rPr lang="en-US"/>
              <a:t>Value Parameters </a:t>
            </a:r>
            <a:r>
              <a:rPr lang="en-US" sz="2400"/>
              <a:t>(</a:t>
            </a:r>
            <a:r>
              <a:rPr lang="en-US" sz="2400" i="1"/>
              <a:t>cont.</a:t>
            </a:r>
            <a:r>
              <a:rPr lang="en-US" sz="2400"/>
              <a:t>)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auto">
          <a:xfrm>
            <a:off x="755650" y="1612900"/>
            <a:ext cx="7958138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order of the arguments passed corresponds to the order of the parameters in the procedure heading.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The number of arguments in a procedure call must match the number of parameters in the procedure declaration.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Arguments passed by value can be in the form of constants, variables, values, or expressions.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>
                <a:latin typeface="Tahoma" pitchFamily="34" charset="0"/>
              </a:rPr>
              <a:t>Variable arguments passed by value are not changed by the procedure.</a:t>
            </a:r>
            <a:br>
              <a:rPr lang="en-US">
                <a:latin typeface="Tahoma" pitchFamily="34" charset="0"/>
              </a:rPr>
            </a:b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39D784F-C5B7-43F9-95E3-8F306F083285}" type="slidenum">
              <a:rPr lang="en-US"/>
              <a:pPr/>
              <a:t>7</a:t>
            </a:fld>
            <a:endParaRPr lang="en-US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Procedure Documentation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741363" y="1552575"/>
            <a:ext cx="762158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4950" indent="-2349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Procedure documentation should include a brief description of what the procedure does.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Documentation should also include the assumptions, or initial requirements, of a procedure called preconditions (pre:).</a:t>
            </a:r>
          </a:p>
          <a:p>
            <a:pPr>
              <a:spcAft>
                <a:spcPct val="50000"/>
              </a:spcAft>
              <a:buFont typeface="Wingdings" pitchFamily="2" charset="2"/>
              <a:buChar char="§"/>
            </a:pPr>
            <a:r>
              <a:rPr lang="en-US" dirty="0">
                <a:latin typeface="Tahoma" pitchFamily="34" charset="0"/>
              </a:rPr>
              <a:t>Documentation should include a </a:t>
            </a:r>
            <a:r>
              <a:rPr lang="en-US" dirty="0" err="1">
                <a:latin typeface="Tahoma" pitchFamily="34" charset="0"/>
              </a:rPr>
              <a:t>postcondition</a:t>
            </a:r>
            <a:r>
              <a:rPr lang="en-US" dirty="0">
                <a:latin typeface="Tahoma" pitchFamily="34" charset="0"/>
              </a:rPr>
              <a:t> (post</a:t>
            </a:r>
            <a:r>
              <a:rPr lang="en-US" dirty="0">
                <a:latin typeface="Tahoma" pitchFamily="34" charset="0"/>
                <a:sym typeface="Wingdings" pitchFamily="2" charset="2"/>
              </a:rPr>
              <a:t>:)</a:t>
            </a:r>
            <a:r>
              <a:rPr lang="en-US" dirty="0">
                <a:latin typeface="Tahoma" pitchFamily="34" charset="0"/>
              </a:rPr>
              <a:t>, which is what must be true at the end of the execution of a procedure if the procedure has worked properly.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68" y="1570663"/>
            <a:ext cx="8229600" cy="4525963"/>
          </a:xfrm>
        </p:spPr>
        <p:txBody>
          <a:bodyPr/>
          <a:lstStyle/>
          <a:p>
            <a:pPr marL="571500" indent="-571500" algn="l">
              <a:buFont typeface="Wingdings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</a:rPr>
              <a:t>A procedure can use </a:t>
            </a:r>
            <a:r>
              <a:rPr lang="en-US" sz="2400" b="0" i="1" dirty="0" smtClean="0">
                <a:solidFill>
                  <a:schemeClr val="tx1"/>
                </a:solidFill>
              </a:rPr>
              <a:t>reference parameters</a:t>
            </a:r>
            <a:r>
              <a:rPr lang="en-US" sz="2400" b="0" dirty="0" smtClean="0">
                <a:solidFill>
                  <a:schemeClr val="tx1"/>
                </a:solidFill>
              </a:rPr>
              <a:t> to send values back to the calling procedure. Reference parameters can alter the variables used in the procedure call</a:t>
            </a:r>
          </a:p>
          <a:p>
            <a:pPr marL="571500" indent="-571500" algn="l">
              <a:buFont typeface="Wingdings" charset="2"/>
              <a:buChar char="§"/>
            </a:pPr>
            <a:r>
              <a:rPr lang="en-US" sz="2400" b="0" dirty="0" smtClean="0">
                <a:solidFill>
                  <a:schemeClr val="tx1"/>
                </a:solidFill>
              </a:rPr>
              <a:t>Syntax:</a:t>
            </a:r>
          </a:p>
          <a:p>
            <a:pPr marL="0" indent="0" algn="l"/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</a:rPr>
              <a:t>     Sub </a:t>
            </a:r>
            <a:r>
              <a:rPr lang="en-US" sz="2400" b="0" dirty="0" err="1" smtClean="0">
                <a:solidFill>
                  <a:schemeClr val="tx1"/>
                </a:solidFill>
              </a:rPr>
              <a:t>ProcedureName</a:t>
            </a:r>
            <a:r>
              <a:rPr lang="en-US" sz="2400" b="0" dirty="0" smtClean="0">
                <a:solidFill>
                  <a:schemeClr val="tx1"/>
                </a:solidFill>
              </a:rPr>
              <a:t>(</a:t>
            </a:r>
            <a:r>
              <a:rPr lang="en-US" sz="2400" b="0" dirty="0" err="1" smtClean="0">
                <a:solidFill>
                  <a:schemeClr val="tx1"/>
                </a:solidFill>
              </a:rPr>
              <a:t>ByRef</a:t>
            </a:r>
            <a:r>
              <a:rPr lang="en-US" sz="2400" b="0" dirty="0" smtClean="0">
                <a:solidFill>
                  <a:schemeClr val="tx1"/>
                </a:solidFill>
              </a:rPr>
              <a:t> parameter1 As type,…)</a:t>
            </a:r>
          </a:p>
          <a:p>
            <a:pPr marL="400050" lvl="1" indent="0">
              <a:buNone/>
            </a:pPr>
            <a:r>
              <a:rPr lang="en-US" sz="2400" b="0" dirty="0" smtClean="0"/>
              <a:t>	Statements</a:t>
            </a:r>
          </a:p>
          <a:p>
            <a:pPr marL="400050" lvl="1" indent="0">
              <a:buNone/>
            </a:pPr>
            <a:r>
              <a:rPr lang="en-US" sz="2400" b="0" dirty="0" smtClean="0"/>
              <a:t>  End Sub</a:t>
            </a:r>
          </a:p>
          <a:p>
            <a:pPr marL="581025" lvl="1" indent="-581025">
              <a:buFont typeface="Wingdings" charset="2"/>
              <a:buChar char="§"/>
            </a:pPr>
            <a:r>
              <a:rPr lang="en-US" sz="2400" b="0" dirty="0" smtClean="0"/>
              <a:t>A procedure can have both reference (</a:t>
            </a:r>
            <a:r>
              <a:rPr lang="en-US" sz="2400" b="0" dirty="0" err="1" smtClean="0"/>
              <a:t>ByRef</a:t>
            </a:r>
            <a:r>
              <a:rPr lang="en-US" sz="2400" b="0" dirty="0" smtClean="0"/>
              <a:t>) and value (</a:t>
            </a:r>
            <a:r>
              <a:rPr lang="en-US" sz="2400" b="0" dirty="0" err="1" smtClean="0"/>
              <a:t>ByVal</a:t>
            </a:r>
            <a:r>
              <a:rPr lang="en-US" sz="2400" b="0" dirty="0" smtClean="0"/>
              <a:t>)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82D42A9-90E7-4E61-8837-3CD3AFD058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2012 EMC Publishing, LLC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DC170F3-B0A9-4C8C-A82C-D47A01ECC7D0}" type="slidenum">
              <a:rPr lang="en-US"/>
              <a:pPr/>
              <a:t>9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39813"/>
          </a:xfrm>
        </p:spPr>
        <p:txBody>
          <a:bodyPr/>
          <a:lstStyle/>
          <a:p>
            <a:r>
              <a:rPr lang="en-US" sz="2000" dirty="0"/>
              <a:t>Chapter 6</a:t>
            </a:r>
            <a:br>
              <a:rPr lang="en-US" sz="2000" dirty="0"/>
            </a:br>
            <a:r>
              <a:rPr lang="en-US" dirty="0"/>
              <a:t>Reference </a:t>
            </a:r>
            <a:r>
              <a:rPr lang="en-US" dirty="0" smtClean="0"/>
              <a:t>Parameters </a:t>
            </a:r>
            <a:r>
              <a:rPr lang="en-US" i="1" dirty="0" smtClean="0"/>
              <a:t>(</a:t>
            </a:r>
            <a:r>
              <a:rPr lang="en-US" sz="2400" i="1" dirty="0" smtClean="0"/>
              <a:t>cont.</a:t>
            </a:r>
            <a:r>
              <a:rPr lang="en-US" i="1" dirty="0" smtClean="0"/>
              <a:t>)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665814"/>
            <a:ext cx="7525430" cy="4244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VP Slides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FFFFFF"/>
      </a:folHlink>
    </a:clrScheme>
    <a:fontScheme name="LV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VP Slides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VP Slides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VP Slides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C:\LVP PROJECTS\O2KTG-1\Slides\LVP Slides.pot</Template>
  <TotalTime>6956</TotalTime>
  <Words>3286</Words>
  <Application>Microsoft Macintosh PowerPoint</Application>
  <PresentationFormat>On-screen Show (4:3)</PresentationFormat>
  <Paragraphs>366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LVP Slides</vt:lpstr>
      <vt:lpstr>Chapter 6 Sub Procedures</vt:lpstr>
      <vt:lpstr>Chapter 6 The PictureBox Control</vt:lpstr>
      <vt:lpstr>Chapter 6 Changing an Image at Run Time</vt:lpstr>
      <vt:lpstr>Chapter 6 The LinkLabel Control</vt:lpstr>
      <vt:lpstr>Chapter 6 Value Parameters</vt:lpstr>
      <vt:lpstr>Chapter 6 Value Parameters (cont.)</vt:lpstr>
      <vt:lpstr>Chapter 6 Procedure Documentation</vt:lpstr>
      <vt:lpstr>Reference Parameters</vt:lpstr>
      <vt:lpstr>Chapter 6 Reference Parameters (cont.)</vt:lpstr>
      <vt:lpstr>Chapter 6 Reference Parameters (cont.)</vt:lpstr>
      <vt:lpstr>Chapter 6 Control Object Parameters</vt:lpstr>
      <vt:lpstr>Chapter 6 Event Handler Procedures</vt:lpstr>
      <vt:lpstr>Chapter 6 Event Handler Procedures</vt:lpstr>
      <vt:lpstr>Chapter 6 The HotDog Application</vt:lpstr>
      <vt:lpstr>Chapter 6 The Tag Property</vt:lpstr>
      <vt:lpstr>Chapter 6 Function Procedures</vt:lpstr>
      <vt:lpstr>Chapter 6 Function Procedures</vt:lpstr>
    </vt:vector>
  </TitlesOfParts>
  <Company>Lawrenceville 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Using Microsoft Visual Basic 2005</dc:title>
  <dc:creator>Lawrenceville Press</dc:creator>
  <cp:lastModifiedBy>Millburn Boe</cp:lastModifiedBy>
  <cp:revision>261</cp:revision>
  <cp:lastPrinted>1998-10-14T14:23:27Z</cp:lastPrinted>
  <dcterms:created xsi:type="dcterms:W3CDTF">1999-11-24T16:58:21Z</dcterms:created>
  <dcterms:modified xsi:type="dcterms:W3CDTF">2015-02-25T13:16:28Z</dcterms:modified>
</cp:coreProperties>
</file>