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74" r:id="rId2"/>
    <p:sldId id="305" r:id="rId3"/>
    <p:sldId id="307" r:id="rId4"/>
    <p:sldId id="308" r:id="rId5"/>
    <p:sldId id="294" r:id="rId6"/>
    <p:sldId id="318" r:id="rId7"/>
    <p:sldId id="309" r:id="rId8"/>
    <p:sldId id="310" r:id="rId9"/>
    <p:sldId id="311" r:id="rId10"/>
    <p:sldId id="312" r:id="rId11"/>
    <p:sldId id="313" r:id="rId12"/>
    <p:sldId id="319" r:id="rId13"/>
    <p:sldId id="315" r:id="rId14"/>
    <p:sldId id="316" r:id="rId15"/>
    <p:sldId id="317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FF00"/>
    <a:srgbClr val="00CC00"/>
    <a:srgbClr val="0066CC"/>
    <a:srgbClr val="6600FF"/>
    <a:srgbClr val="66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3" autoAdjust="0"/>
    <p:restoredTop sz="78391" autoAdjust="0"/>
  </p:normalViewPr>
  <p:slideViewPr>
    <p:cSldViewPr snapToGrid="0">
      <p:cViewPr varScale="1">
        <p:scale>
          <a:sx n="82" d="100"/>
          <a:sy n="82" d="100"/>
        </p:scale>
        <p:origin x="-14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5336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C6B94ECD-BA16-48BB-A76E-01BBA13BC256}" type="datetime8">
              <a:rPr lang="en-US"/>
              <a:pPr/>
              <a:t>4/22/15 07:53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C232EB9-1D43-43A1-9962-46FB95BD25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0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636E12A6-E0C6-44E1-AD94-DFFEFA6F6693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25950"/>
            <a:ext cx="5124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498C22DD-700D-4964-BAB9-30FCDE972D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7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EEF5381-BB62-467E-9ADB-A3222DD22548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655E5-9A67-4566-A699-52A74C4F5082}" type="slidenum">
              <a:rPr lang="en-US"/>
              <a:pPr/>
              <a:t>1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Example (Console app):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Module Module1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Main()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number As Double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number = -5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Math.Abs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(number))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number = 16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Math.Sqrt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(number))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number = 8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Math.Sign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(number))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number = 3.1416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Math.Round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(number))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 Module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2EDFAD-D141-4E13-AF80-5AC9F90A5439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3B73D-ABD4-4687-A926-AAB7B882C29A}" type="slidenum">
              <a:rPr lang="en-US"/>
              <a:pPr/>
              <a:t>10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Windows example</a:t>
            </a:r>
            <a:r>
              <a:rPr lang="en-US" sz="1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TuitionCalculator</a:t>
            </a:r>
            <a:r>
              <a:rPr lang="en-US" sz="1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endParaRPr lang="en-US" sz="14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Public Class Form1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btnCalculate_Click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btnCalculate.Click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UNDERGRADUATE_PER_HOUR As Decimal = 75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GRADUATE_PER_HOUR As Decimal = 145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THESIS_PER_HOUR As Decimal = 160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creditHours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tuition As Decimal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If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Me.cboCreditHours.SelectedIndex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&gt;= 0 Then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creditHours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Me.cboCreditHours.SelectedItem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Else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da-DK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creditHours</a:t>
            </a:r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Val(</a:t>
            </a:r>
            <a:r>
              <a:rPr lang="da-DK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Me.cboCreditHours.Text</a:t>
            </a:r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Select Case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Me.lstCourseLevels.SelectedItem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Case "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Undergraduate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tuition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UNDERGRADUATE_PER_HOUR *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creditHours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hr-H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Case "Graduate"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tuition = GRADUATE_PER_HOUR *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creditHours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Case "Thesis and Dissertation"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tuition = THESIS_PER_HOUR *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creditHours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Select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Me.lblTuition.Text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"Tuition is  " &amp;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Strings.Format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(tuition, "Currency")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 Class</a:t>
            </a:r>
          </a:p>
          <a:p>
            <a:endParaRPr lang="fr-F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22B75A-3618-4050-B4CC-7E664E7D987B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94D63-F955-4970-AB88-7548FEFD3277}" type="slidenum">
              <a:rPr lang="en-US"/>
              <a:pPr/>
              <a:t>11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labels cannot receive focus, their Tab order is important. When the access key of</a:t>
            </a:r>
            <a:r>
              <a:rPr lang="en-US" baseline="0" dirty="0" smtClean="0"/>
              <a:t> a label is selected , the object that comes after the label in tab order ( </a:t>
            </a:r>
            <a:r>
              <a:rPr lang="en-US" baseline="0" dirty="0" err="1" smtClean="0"/>
              <a:t>TabIndex</a:t>
            </a:r>
            <a:r>
              <a:rPr lang="en-US" baseline="0" dirty="0" smtClean="0"/>
              <a:t> ) receives the focus.</a:t>
            </a:r>
          </a:p>
          <a:p>
            <a:r>
              <a:rPr lang="en-US" baseline="0" dirty="0" smtClean="0"/>
              <a:t>See LoanPayment_1. When you add objects to the Form in a non logic succession ( like all Labels first and </a:t>
            </a:r>
            <a:r>
              <a:rPr lang="en-US" baseline="0" dirty="0" err="1" smtClean="0"/>
              <a:t>TextBoxes</a:t>
            </a:r>
            <a:r>
              <a:rPr lang="en-US" baseline="0" dirty="0" smtClean="0"/>
              <a:t> after ) they get the wrong order of </a:t>
            </a:r>
            <a:r>
              <a:rPr lang="en-US" baseline="0" dirty="0" err="1" smtClean="0"/>
              <a:t>TabIndex</a:t>
            </a:r>
            <a:r>
              <a:rPr lang="en-US" baseline="0" dirty="0" smtClean="0"/>
              <a:t> so you cannot use the access key correctly.</a:t>
            </a:r>
          </a:p>
          <a:p>
            <a:r>
              <a:rPr lang="en-US" baseline="0" dirty="0" smtClean="0"/>
              <a:t>Focus can be changed at runtime too: use 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.Show() before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you 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 the .Focus() method. The form cannot take focus in the Load event until you show the form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E12A6-E0C6-44E1-AD94-DFFEFA6F6693}" type="datetime8">
              <a:rPr lang="en-US" smtClean="0"/>
              <a:pPr/>
              <a:t>4/22/15 07:52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C22DD-700D-4964-BAB9-30FCDE972D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6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B2A813-14E5-46E0-8644-9C77CCF64209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3327-EBB4-4B96-BE32-410495CE3631}" type="slidenum">
              <a:rPr lang="en-US"/>
              <a:pPr/>
              <a:t>13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r>
              <a:rPr lang="en-US" baseline="0" dirty="0" smtClean="0"/>
              <a:t> example:</a:t>
            </a:r>
          </a:p>
          <a:p>
            <a:endParaRPr lang="en-US" baseline="0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Main()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angleRadians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Double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sine As Double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cosine As Double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For angle As Integer = 0 To 360 Step 15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angleRadians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Math.PI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/ 180) * angle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sine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Math.Round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Math.Sin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angleRadians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), 2)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cosine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Math.Round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Math.Cos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angleRadians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), 2)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(sine &amp;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vbTab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cosine)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Windows example:</a:t>
            </a:r>
          </a:p>
          <a:p>
            <a:endParaRPr lang="en-US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Public Class Form1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btnDisplayTable_Click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btnDisplayTable.Click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Me.lstSineCosine.Items.Add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("Angle" &amp;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vbTab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"Sin" &amp;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vbTab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"Cos")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angleRadians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Double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sin As Double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Double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For angle As Integer = 0 To 360 Step 15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angleRadians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DegreesToRadians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(angle)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sin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Math.Round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Math.Sin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angleRadians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), 2)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Math.Round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Math.Cos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angleRadians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), 2)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Me.lstSineCosine.Items.Add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(angle &amp;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vbTab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sin &amp;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vbTab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angle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DegreesToRadians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degrees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Integer) As Double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radians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Double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radians = 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Math.PI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/ 180) * degrees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Return radians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Function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 Class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71EB6E-4145-4EE9-A272-11B4C6FE9174}" type="datetime8">
              <a:rPr lang="en-US"/>
              <a:pPr/>
              <a:t>4/22/15 07:53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64687-C671-48D5-B72E-08F462BABF53}" type="slidenum">
              <a:rPr lang="en-US"/>
              <a:pPr/>
              <a:t>14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C4ADC9-1171-4197-80C0-C49E3C932687}" type="datetime8">
              <a:rPr lang="en-US"/>
              <a:pPr/>
              <a:t>4/22/15 07:53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E2400-8D70-4543-BBF0-6654A5771646}" type="slidenum">
              <a:rPr lang="en-US"/>
              <a:pPr/>
              <a:t>15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r>
              <a:rPr lang="en-US" baseline="0" dirty="0" smtClean="0"/>
              <a:t> example:</a:t>
            </a:r>
          </a:p>
          <a:p>
            <a:endParaRPr lang="en-US" baseline="0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Module Module1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Main()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num1 As Double = 10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num2 As Double = 8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Math.Log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(num1))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Math.Log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(num1, num2))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(Math.Log10(num1))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ro-RO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num1 = 2</a:t>
            </a:r>
          </a:p>
          <a:p>
            <a:r>
              <a:rPr lang="ro-RO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num2 = 4</a:t>
            </a:r>
          </a:p>
          <a:p>
            <a:r>
              <a:rPr lang="ro-RO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Console.WriteLine(Math.Exp(num1))</a:t>
            </a:r>
          </a:p>
          <a:p>
            <a:r>
              <a:rPr lang="ro-RO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Console.WriteLine(Math.Pow(num1, num2))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 Module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2D02399-717B-4C6F-B92D-F2939067C4CD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00873-3538-48C4-A5A8-25909411AB92}" type="slidenum">
              <a:rPr lang="en-US"/>
              <a:pPr/>
              <a:t>2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syntax needs to include “Information”:</a:t>
            </a:r>
          </a:p>
          <a:p>
            <a:r>
              <a:rPr lang="en-US" sz="1400" dirty="0" err="1" smtClean="0">
                <a:latin typeface="Courier New" pitchFamily="49" charset="0"/>
              </a:rPr>
              <a:t>Me.lblAns.Text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Information.IsNumeric</a:t>
            </a:r>
            <a:r>
              <a:rPr lang="en-US" sz="1400" dirty="0" smtClean="0">
                <a:latin typeface="Courier New" pitchFamily="49" charset="0"/>
              </a:rPr>
              <a:t>(text)</a:t>
            </a:r>
          </a:p>
          <a:p>
            <a:r>
              <a:rPr lang="en-US" sz="1400" dirty="0" smtClean="0">
                <a:latin typeface="Courier New" pitchFamily="49" charset="0"/>
              </a:rPr>
              <a:t>Console Ex: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Main()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text As String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text = "123"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Information.IsNumeric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(text) &amp;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vbCrLf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text = "</a:t>
            </a:r>
            <a:r>
              <a:rPr lang="cs-CZ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abc</a:t>
            </a:r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</a:t>
            </a:r>
          </a:p>
          <a:p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cs-CZ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</a:t>
            </a:r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cs-CZ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Information.IsNumeric</a:t>
            </a:r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(text) &amp; </a:t>
            </a:r>
            <a:r>
              <a:rPr lang="cs-CZ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vbCrLf</a:t>
            </a:r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cs-CZ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cs-CZ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</a:t>
            </a:r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cs-CZ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Information.IsNumeric</a:t>
            </a:r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("2+4") &amp; </a:t>
            </a:r>
            <a:r>
              <a:rPr lang="cs-CZ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vbCrLf</a:t>
            </a:r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cs-CZ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</a:t>
            </a:r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cs-CZ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Information.IsNumeric</a:t>
            </a:r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(2 + 4) &amp; </a:t>
            </a:r>
            <a:r>
              <a:rPr lang="cs-CZ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vbCrLf</a:t>
            </a:r>
            <a:r>
              <a:rPr lang="cs-CZ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32D9B7-A62D-476E-B8D0-CD0433F09FEB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7DAD0-420F-4F81-A13D-E7C03F0AED0B}" type="slidenum">
              <a:rPr lang="en-US"/>
              <a:pPr/>
              <a:t>3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syntax needs to</a:t>
            </a:r>
            <a:r>
              <a:rPr lang="en-US" baseline="0" dirty="0" smtClean="0"/>
              <a:t> include “Strings”:</a:t>
            </a:r>
          </a:p>
          <a:p>
            <a:endParaRPr lang="en-US" baseline="0" dirty="0" smtClean="0"/>
          </a:p>
          <a:p>
            <a:r>
              <a:rPr lang="en-US" sz="1400" dirty="0" err="1" smtClean="0">
                <a:latin typeface="Courier New" pitchFamily="49" charset="0"/>
              </a:rPr>
              <a:t>Me.lblNum.Text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Strings.Format</a:t>
            </a:r>
            <a:r>
              <a:rPr lang="en-US" sz="1400" dirty="0" smtClean="0">
                <a:latin typeface="Courier New" pitchFamily="49" charset="0"/>
              </a:rPr>
              <a:t>(4568, "Currency")</a:t>
            </a:r>
          </a:p>
          <a:p>
            <a:endParaRPr lang="en-US" sz="1400" dirty="0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8D305D2-F89C-4D1A-A887-1A11E7E7A2CD}" type="datetime8">
              <a:rPr lang="en-US"/>
              <a:pPr/>
              <a:t>4/22/15 07:55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C5795-2866-47A4-967B-B8896F92764E}" type="slidenum">
              <a:rPr lang="en-US"/>
              <a:pPr/>
              <a:t>4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r>
              <a:rPr lang="en-US" baseline="0" dirty="0" smtClean="0"/>
              <a:t> </a:t>
            </a:r>
            <a:r>
              <a:rPr lang="en-US" dirty="0" smtClean="0"/>
              <a:t>Ex. </a:t>
            </a:r>
            <a:r>
              <a:rPr lang="en-US" dirty="0" err="1" smtClean="0"/>
              <a:t>Pmt</a:t>
            </a:r>
            <a:r>
              <a:rPr lang="en-US" dirty="0" smtClean="0"/>
              <a:t>( </a:t>
            </a:r>
            <a:r>
              <a:rPr lang="en-US" i="1" dirty="0" smtClean="0"/>
              <a:t>rate, term, principal 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Main()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payments As Decimal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payments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Pmt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(0.06 / 12, 360, -100000)   'monthly payments for a 30-year, $100000 loan with interest rate 6%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Strings.Format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(payments, "Currency"))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FE80D5-41E5-4487-BCEF-0A032D35E975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9B2DB-545F-4E55-B13E-D2A377DFD972}" type="slidenum">
              <a:rPr lang="en-US"/>
              <a:pPr/>
              <a:t>5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Example:</a:t>
            </a:r>
          </a:p>
          <a:p>
            <a:endParaRPr lang="en-US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btnPayment_Click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btnPayment.Click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rate As Double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principal As Decimal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term As Integer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payment As Decimal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validData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Boolean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GetPercentAmount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Me.txtRate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rate,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validData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If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validData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Then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term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Me.txtTerm.Text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If term &lt;= 0 Then</a:t>
            </a:r>
          </a:p>
          <a:p>
            <a:r>
              <a:rPr lang="tr-T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</a:t>
            </a:r>
            <a:r>
              <a:rPr lang="tr-T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validData</a:t>
            </a:r>
            <a:r>
              <a:rPr lang="tr-T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tr-T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False</a:t>
            </a:r>
            <a:endParaRPr lang="tr-T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validData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GetDollarAmount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Me.txtPrincipal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validData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validData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payment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Pmt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(rate / 12, term * 12, -principal)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Me.lblMonthlyPayment.Text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"The monthly payment for a loan of " &amp; Format(principal, "Currency") &amp;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" at " &amp; Format(rate, "Percent") &amp; " for " &amp; term &amp; " years is " &amp; Format(payment, "Currency")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Else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da-DK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Me.lblMonthlyPayment.Text</a:t>
            </a:r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"</a:t>
            </a:r>
            <a:r>
              <a:rPr lang="da-DK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Enter</a:t>
            </a:r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valid data"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GetDollarAmount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txtUserData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TextBox,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dollars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Decimal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isValid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Boolean)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String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isValid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False</a:t>
            </a: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txtUserData.Text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&lt;&gt;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Nothing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es-ES_trad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txtUserData.Text</a:t>
            </a:r>
            <a:endParaRPr lang="es-ES_trad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testAmount.Replace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("$", "")</a:t>
            </a: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testAmount.Replace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(",", "")</a:t>
            </a: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IsNumeric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es-ES_trad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dollars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isValid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True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GetPercentAmount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txtUserData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TextBox,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percent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Double,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isValid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Boolean)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String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isValid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False</a:t>
            </a: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txtUserData.Text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&lt;&gt;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Nothing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es-ES_trad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txtUserData.Text</a:t>
            </a:r>
            <a:endParaRPr lang="es-ES_trad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testAmount.TrimEnd</a:t>
            </a:r>
            <a:r>
              <a:rPr lang="es-ES_tradnl" sz="14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(“%"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IsNumeric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es-ES_trad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If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&gt;= 1 Then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    percent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/ 100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Else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    percent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testAmount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</a:t>
            </a:r>
            <a:r>
              <a:rPr lang="es-ES_trad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isValid</a:t>
            </a:r>
            <a:r>
              <a:rPr lang="es-ES_trad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True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E12A6-E0C6-44E1-AD94-DFFEFA6F6693}" type="datetime8">
              <a:rPr lang="en-US" smtClean="0"/>
              <a:pPr/>
              <a:t>4/22/15 07:52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C22DD-700D-4964-BAB9-30FCDE972D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25ADC0-9F99-4F91-85C0-ECDFBD0AC3B1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24D34-A15F-471E-8CF2-B25F1D8C3B7C}" type="slidenum">
              <a:rPr lang="en-US"/>
              <a:pPr/>
              <a:t>7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items in a list box have an index value with 0 being the index of the first item. A selected index value of -1 means that none of the list items are selected.</a:t>
            </a:r>
          </a:p>
          <a:p>
            <a:r>
              <a:rPr lang="en-US" dirty="0"/>
              <a:t>A </a:t>
            </a:r>
            <a:r>
              <a:rPr lang="en-US" dirty="0" err="1"/>
              <a:t>SelectedIndexChanged</a:t>
            </a:r>
            <a:r>
              <a:rPr lang="en-US" dirty="0"/>
              <a:t> event procedure is sometimes coded for a list box. This procedure executes when a list item is clicked.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DF8A11-8B2A-4223-AE95-AEA55392CD82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272D9-9223-4E58-BB2E-A6802C4E7F86}" type="slidenum">
              <a:rPr lang="en-US"/>
              <a:pPr/>
              <a:t>8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TuitionCalculator</a:t>
            </a:r>
            <a:r>
              <a:rPr lang="en-US" dirty="0" smtClean="0"/>
              <a:t> in 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smtClean="0"/>
              <a:t>7 Reviews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661D1A-2010-4C63-B23C-9E5061FB646A}" type="datetime8">
              <a:rPr lang="en-US"/>
              <a:pPr/>
              <a:t>4/22/15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F2DD8-93E0-4C4B-AB97-5AAB9E2A118E}" type="slidenum">
              <a:rPr lang="en-US"/>
              <a:pPr/>
              <a:t>9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Combo box = a text box for typing an entry and an arrow that can be clicked to choose an item from a list.</a:t>
            </a:r>
          </a:p>
          <a:p>
            <a:r>
              <a:rPr lang="en-US" dirty="0" smtClean="0"/>
              <a:t>The </a:t>
            </a:r>
            <a:r>
              <a:rPr lang="en-US" dirty="0"/>
              <a:t>items in a combo box have an index value with 0 being the index </a:t>
            </a:r>
            <a:r>
              <a:rPr lang="en-US" dirty="0" smtClean="0"/>
              <a:t>( available only </a:t>
            </a:r>
            <a:r>
              <a:rPr lang="en-US" smtClean="0"/>
              <a:t>at runtime</a:t>
            </a:r>
            <a:r>
              <a:rPr lang="en-US" baseline="0" smtClean="0"/>
              <a:t> ) </a:t>
            </a:r>
            <a:r>
              <a:rPr lang="en-US" smtClean="0"/>
              <a:t>of </a:t>
            </a:r>
            <a:r>
              <a:rPr lang="en-US" dirty="0"/>
              <a:t>the first item. A selected index value of -1 means that none of the list items are selected. The Text property contains the item typed by the user in the text box part of the combo box.</a:t>
            </a:r>
          </a:p>
          <a:p>
            <a:r>
              <a:rPr lang="en-US" dirty="0" smtClean="0"/>
              <a:t>When user</a:t>
            </a:r>
            <a:r>
              <a:rPr lang="en-US" baseline="0" dirty="0" smtClean="0"/>
              <a:t> selects an item raises a </a:t>
            </a:r>
            <a:r>
              <a:rPr lang="en-US" dirty="0" err="1" smtClean="0"/>
              <a:t>SelectedIndexChanged</a:t>
            </a:r>
            <a:r>
              <a:rPr lang="en-US" dirty="0" smtClean="0"/>
              <a:t> event. A procedure can be coded </a:t>
            </a:r>
            <a:r>
              <a:rPr lang="en-US" dirty="0"/>
              <a:t>for a combo box. This procedure executes when a list item is clicked.</a:t>
            </a:r>
          </a:p>
          <a:p>
            <a:r>
              <a:rPr lang="en-US" dirty="0" smtClean="0"/>
              <a:t>When user types a value it</a:t>
            </a:r>
            <a:r>
              <a:rPr lang="en-US" baseline="0" dirty="0" smtClean="0"/>
              <a:t> raises a</a:t>
            </a:r>
            <a:r>
              <a:rPr lang="en-US" dirty="0" smtClean="0"/>
              <a:t> </a:t>
            </a:r>
            <a:r>
              <a:rPr lang="en-US" dirty="0" err="1"/>
              <a:t>TextChanged</a:t>
            </a:r>
            <a:r>
              <a:rPr lang="en-US" dirty="0"/>
              <a:t> </a:t>
            </a:r>
            <a:r>
              <a:rPr lang="en-US" dirty="0" smtClean="0"/>
              <a:t>event. A procedure can</a:t>
            </a:r>
            <a:r>
              <a:rPr lang="en-US" baseline="0" dirty="0" smtClean="0"/>
              <a:t> be</a:t>
            </a:r>
            <a:r>
              <a:rPr lang="en-US" dirty="0" smtClean="0"/>
              <a:t> coded </a:t>
            </a:r>
            <a:r>
              <a:rPr lang="en-US" dirty="0"/>
              <a:t>for the combo box. This procedure executes when text is typed in the text box of the combo 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example on next slide how to code only one procedure for both events.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B93EF81-9EA5-40FE-893A-035A400C90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F8B5B55-FEBE-4B3A-9EFA-2F2C1736EC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6591F63-E1EA-4290-99AD-6DB13C9B6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61DB1C5-AE00-4201-93B5-434D871336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FDF380A-0927-474A-960F-2027621C4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0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37CD637-CAC7-4C7D-A496-3A415B4C6C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D98E12E-D979-40C3-8B88-5D3BA96BE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429FD15-D148-4DB7-A257-AD6E43B16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3B9ACAA-E28D-4E8B-9050-AD45BD3035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A0CABC0-889C-4169-A1B3-14E169AA3C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F951111-5598-46D1-A025-4B66273F7F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403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00675" y="6324600"/>
            <a:ext cx="300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 i="1">
                <a:latin typeface="+mn-lt"/>
              </a:defRPr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25194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063" y="6342063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 i="1">
                <a:latin typeface="+mn-lt"/>
              </a:defRPr>
            </a:lvl1pPr>
          </a:lstStyle>
          <a:p>
            <a:r>
              <a:rPr lang="en-US"/>
              <a:t>Slide </a:t>
            </a:r>
            <a:fld id="{567A4A7A-34E0-4BBB-9039-7FDFC69682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1947" name="Text Box 43"/>
          <p:cNvSpPr txBox="1">
            <a:spLocks noChangeArrowheads="1"/>
          </p:cNvSpPr>
          <p:nvPr userDrawn="1"/>
        </p:nvSpPr>
        <p:spPr bwMode="auto">
          <a:xfrm>
            <a:off x="730250" y="2062163"/>
            <a:ext cx="773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 userDrawn="1"/>
        </p:nvSpPr>
        <p:spPr bwMode="auto">
          <a:xfrm>
            <a:off x="706438" y="2085975"/>
            <a:ext cx="774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SzPct val="80000"/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D8245B-8700-489D-A836-D2C70187DA41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68375"/>
          </a:xfrm>
        </p:spPr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Math Class</a:t>
            </a:r>
          </a:p>
        </p:txBody>
      </p:sp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788988" y="1581150"/>
            <a:ext cx="8020050" cy="412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Includes shared methods that perform common math functions.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Math Class methods include: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sz="2200" dirty="0">
                <a:latin typeface="Tahoma" pitchFamily="34" charset="0"/>
              </a:rPr>
              <a:t>Abs(</a:t>
            </a:r>
            <a:r>
              <a:rPr lang="en-US" sz="2200" i="1" dirty="0" err="1">
                <a:latin typeface="Tahoma" pitchFamily="34" charset="0"/>
              </a:rPr>
              <a:t>num</a:t>
            </a:r>
            <a:r>
              <a:rPr lang="en-US" sz="2200" dirty="0">
                <a:latin typeface="Tahoma" pitchFamily="34" charset="0"/>
              </a:rPr>
              <a:t>)</a:t>
            </a: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returns the absolute value of </a:t>
            </a:r>
            <a:r>
              <a:rPr lang="en-US" sz="2200" i="1" dirty="0">
                <a:latin typeface="Courier New" pitchFamily="49" charset="0"/>
              </a:rPr>
              <a:t>num</a:t>
            </a:r>
            <a:r>
              <a:rPr lang="en-US" sz="2200" dirty="0">
                <a:latin typeface="Tahoma" pitchFamily="34" charset="0"/>
              </a:rPr>
              <a:t>.</a:t>
            </a:r>
            <a:r>
              <a:rPr lang="en-US" sz="2200" dirty="0">
                <a:latin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Tahoma" pitchFamily="34" charset="0"/>
              </a:rPr>
              <a:t>Sqrt</a:t>
            </a:r>
            <a:r>
              <a:rPr lang="en-US" sz="2200" dirty="0">
                <a:latin typeface="Tahoma" pitchFamily="34" charset="0"/>
              </a:rPr>
              <a:t>(</a:t>
            </a:r>
            <a:r>
              <a:rPr lang="en-US" sz="2200" i="1" dirty="0" err="1">
                <a:latin typeface="Tahoma" pitchFamily="34" charset="0"/>
              </a:rPr>
              <a:t>num</a:t>
            </a:r>
            <a:r>
              <a:rPr lang="en-US" sz="2200" dirty="0">
                <a:latin typeface="Tahoma" pitchFamily="34" charset="0"/>
              </a:rPr>
              <a:t>)</a:t>
            </a: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returns the square root of </a:t>
            </a:r>
            <a:r>
              <a:rPr lang="en-US" sz="2200" i="1" dirty="0">
                <a:latin typeface="Courier New" pitchFamily="49" charset="0"/>
              </a:rPr>
              <a:t>num</a:t>
            </a:r>
            <a:r>
              <a:rPr lang="en-US" sz="2200" dirty="0">
                <a:latin typeface="Tahoma" pitchFamily="34" charset="0"/>
              </a:rPr>
              <a:t>.</a:t>
            </a:r>
            <a:br>
              <a:rPr lang="en-US" sz="2200" dirty="0">
                <a:latin typeface="Tahoma" pitchFamily="34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Sign(</a:t>
            </a:r>
            <a:r>
              <a:rPr lang="en-US" sz="2200" i="1" dirty="0" err="1">
                <a:latin typeface="Tahoma" pitchFamily="34" charset="0"/>
              </a:rPr>
              <a:t>num</a:t>
            </a:r>
            <a:r>
              <a:rPr lang="en-US" sz="2200" dirty="0">
                <a:latin typeface="Tahoma" pitchFamily="34" charset="0"/>
              </a:rPr>
              <a:t>)</a:t>
            </a: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returns 1, -1, or 0 when </a:t>
            </a:r>
            <a:r>
              <a:rPr lang="en-US" sz="2200" i="1" dirty="0" err="1">
                <a:latin typeface="Courier New" pitchFamily="49" charset="0"/>
              </a:rPr>
              <a:t>num</a:t>
            </a:r>
            <a:r>
              <a:rPr lang="en-US" sz="2200" dirty="0">
                <a:latin typeface="Tahoma" pitchFamily="34" charset="0"/>
              </a:rPr>
              <a:t> is </a:t>
            </a:r>
            <a:br>
              <a:rPr lang="en-US" sz="2200" dirty="0">
                <a:latin typeface="Tahoma" pitchFamily="34" charset="0"/>
              </a:rPr>
            </a:br>
            <a:r>
              <a:rPr lang="en-US" sz="2200" dirty="0">
                <a:latin typeface="Tahoma" pitchFamily="34" charset="0"/>
              </a:rPr>
              <a:t>			positive, negative, or 0 respectively.</a:t>
            </a:r>
            <a:br>
              <a:rPr lang="en-US" sz="2200" dirty="0">
                <a:latin typeface="Tahoma" pitchFamily="34" charset="0"/>
              </a:rPr>
            </a:br>
            <a:r>
              <a:rPr lang="en-US" sz="2200" dirty="0">
                <a:latin typeface="Tahoma" pitchFamily="34" charset="0"/>
              </a:rPr>
              <a:t>	Round(</a:t>
            </a:r>
            <a:r>
              <a:rPr lang="en-US" sz="2200" i="1" dirty="0" err="1">
                <a:latin typeface="Tahoma" pitchFamily="34" charset="0"/>
              </a:rPr>
              <a:t>num</a:t>
            </a:r>
            <a:r>
              <a:rPr lang="en-US" sz="2200" dirty="0">
                <a:latin typeface="Tahoma" pitchFamily="34" charset="0"/>
              </a:rPr>
              <a:t>,</a:t>
            </a:r>
            <a:r>
              <a:rPr lang="en-US" sz="2200" i="1" dirty="0">
                <a:latin typeface="Tahoma" pitchFamily="34" charset="0"/>
              </a:rPr>
              <a:t> places</a:t>
            </a:r>
            <a:r>
              <a:rPr lang="en-US" sz="2200" dirty="0">
                <a:latin typeface="Tahoma" pitchFamily="34" charset="0"/>
              </a:rPr>
              <a:t>)	returns a </a:t>
            </a:r>
            <a:r>
              <a:rPr lang="en-US" sz="2200" dirty="0">
                <a:latin typeface="Courier New" pitchFamily="49" charset="0"/>
              </a:rPr>
              <a:t>Double</a:t>
            </a:r>
            <a:r>
              <a:rPr lang="en-US" sz="2200" dirty="0">
                <a:latin typeface="Tahoma" pitchFamily="34" charset="0"/>
              </a:rPr>
              <a:t> representing</a:t>
            </a:r>
            <a:br>
              <a:rPr lang="en-US" sz="2200" dirty="0">
                <a:latin typeface="Tahoma" pitchFamily="34" charset="0"/>
              </a:rPr>
            </a:br>
            <a:r>
              <a:rPr lang="en-US" sz="2200" dirty="0">
                <a:latin typeface="Tahoma" pitchFamily="34" charset="0"/>
              </a:rPr>
              <a:t>				</a:t>
            </a:r>
            <a:r>
              <a:rPr lang="en-US" sz="2200" i="1" dirty="0" err="1">
                <a:latin typeface="Courier New" pitchFamily="49" charset="0"/>
              </a:rPr>
              <a:t>num</a:t>
            </a:r>
            <a:r>
              <a:rPr lang="en-US" sz="2200" dirty="0">
                <a:latin typeface="Tahoma" pitchFamily="34" charset="0"/>
              </a:rPr>
              <a:t> rounded to </a:t>
            </a:r>
            <a:r>
              <a:rPr lang="en-US" sz="2200" dirty="0" smtClean="0">
                <a:latin typeface="Tahoma" pitchFamily="34" charset="0"/>
              </a:rPr>
              <a:t>( a specified 					number ) </a:t>
            </a:r>
            <a:r>
              <a:rPr lang="en-US" sz="2200" i="1" dirty="0" smtClean="0">
                <a:latin typeface="Courier New" pitchFamily="49" charset="0"/>
              </a:rPr>
              <a:t>places</a:t>
            </a:r>
            <a:r>
              <a:rPr lang="en-US" sz="2200" dirty="0" smtClean="0">
                <a:latin typeface="Tahoma" pitchFamily="34" charset="0"/>
              </a:rPr>
              <a:t> </a:t>
            </a:r>
            <a:r>
              <a:rPr lang="en-US" sz="2200" dirty="0">
                <a:latin typeface="Tahoma" pitchFamily="34" charset="0"/>
              </a:rPr>
              <a:t>places.</a:t>
            </a:r>
            <a:br>
              <a:rPr lang="en-US" sz="2200" dirty="0">
                <a:latin typeface="Tahoma" pitchFamily="34" charset="0"/>
              </a:rPr>
            </a:br>
            <a:endParaRPr lang="en-US" sz="22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5BF87E7-CB4A-47F4-8614-61EBD4574461}" type="slidenum">
              <a:rPr lang="en-US"/>
              <a:pPr/>
              <a:t>10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ComboBox Control Class Methods</a:t>
            </a:r>
            <a:endParaRPr lang="en-US" sz="2400"/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760413" y="3001963"/>
            <a:ext cx="755173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Items.Add() is used to add an item to a combo box at run time.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Items.Remove() is used to delete a specified item from the combo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Items.Clear() deletes the contents of the combo box.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70" y="1956869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AE9CE64-0423-4FA8-8362-096A015AA47C}" type="slidenum">
              <a:rPr lang="en-US"/>
              <a:pPr/>
              <a:t>11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7</a:t>
            </a:r>
            <a:br>
              <a:rPr lang="en-US" sz="2000" dirty="0"/>
            </a:br>
            <a:r>
              <a:rPr lang="en-US" dirty="0"/>
              <a:t>Windows Application Standards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4" y="2403019"/>
            <a:ext cx="7139596" cy="2321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7</a:t>
            </a:r>
            <a:br>
              <a:rPr lang="en-US" sz="2000" dirty="0"/>
            </a:br>
            <a:r>
              <a:rPr lang="en-US" dirty="0"/>
              <a:t>Windows Application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charset="2"/>
              <a:buChar char="§"/>
            </a:pPr>
            <a:r>
              <a:rPr lang="en-US" sz="2400" dirty="0">
                <a:solidFill>
                  <a:srgbClr val="FFFFFF"/>
                </a:solidFill>
              </a:rPr>
              <a:t>The object with focus( contains insertion point/prompt ) will receive the user input from the keyboard.</a:t>
            </a:r>
          </a:p>
          <a:p>
            <a:pPr algn="l">
              <a:buFont typeface="Wingdings" charset="2"/>
              <a:buChar char="§"/>
            </a:pPr>
            <a:r>
              <a:rPr lang="en-US" sz="2400" dirty="0">
                <a:solidFill>
                  <a:srgbClr val="FFFFFF"/>
                </a:solidFill>
              </a:rPr>
              <a:t>An access key is the key pressed while holding down the Alt key to select an object</a:t>
            </a:r>
            <a:r>
              <a:rPr lang="en-US" sz="2400" dirty="0" smtClean="0">
                <a:solidFill>
                  <a:srgbClr val="FFFFFF"/>
                </a:solidFill>
              </a:rPr>
              <a:t>. (&amp;) is used in the Text property to define an access key. Access keys are not displayed until Alt is pressed.</a:t>
            </a:r>
            <a:endParaRPr lang="en-US" sz="2400" dirty="0">
              <a:solidFill>
                <a:srgbClr val="FFFFFF"/>
              </a:solidFill>
            </a:endParaRPr>
          </a:p>
          <a:p>
            <a:pPr algn="l">
              <a:buFont typeface="Wingdings" charset="2"/>
              <a:buChar char="§"/>
            </a:pPr>
            <a:r>
              <a:rPr lang="en-US" sz="2400" dirty="0">
                <a:solidFill>
                  <a:srgbClr val="FFFFFF"/>
                </a:solidFill>
              </a:rPr>
              <a:t>A disabled object cannot be selected by the </a:t>
            </a:r>
            <a:r>
              <a:rPr lang="en-US" sz="2400" dirty="0" smtClean="0">
                <a:solidFill>
                  <a:srgbClr val="FFFFFF"/>
                </a:solidFill>
              </a:rPr>
              <a:t>user. Enabled property is used.</a:t>
            </a:r>
          </a:p>
          <a:p>
            <a:pPr algn="l">
              <a:buFont typeface="Wingdings" charset="2"/>
              <a:buChar char="§"/>
            </a:pPr>
            <a:r>
              <a:rPr lang="en-US" sz="2400" dirty="0" smtClean="0">
                <a:solidFill>
                  <a:srgbClr val="FFFFFF"/>
                </a:solidFill>
              </a:rPr>
              <a:t>A logical tab order can be set by the order in which objects are added to a form. This order can be changed by setting the </a:t>
            </a:r>
            <a:r>
              <a:rPr lang="en-US" sz="2400" dirty="0" err="1" smtClean="0">
                <a:solidFill>
                  <a:srgbClr val="FFFFFF"/>
                </a:solidFill>
              </a:rPr>
              <a:t>TabIndex</a:t>
            </a:r>
            <a:r>
              <a:rPr lang="en-US" sz="2400" dirty="0" smtClean="0">
                <a:solidFill>
                  <a:srgbClr val="FFFFFF"/>
                </a:solidFill>
              </a:rPr>
              <a:t> property of the objects ( first is 0 = initial focus ).  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61DB1C5-AE00-4201-93B5-434D871336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7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F959362-3DC6-4AD6-9455-46FCEA1C92CF}" type="slidenum">
              <a:rPr lang="en-US"/>
              <a:pPr/>
              <a:t>13</a:t>
            </a:fld>
            <a:endParaRPr lang="en-US"/>
          </a:p>
        </p:txBody>
      </p:sp>
      <p:sp>
        <p:nvSpPr>
          <p:cNvPr id="770051" name="Text Box 3"/>
          <p:cNvSpPr txBox="1">
            <a:spLocks noChangeArrowheads="1"/>
          </p:cNvSpPr>
          <p:nvPr/>
        </p:nvSpPr>
        <p:spPr bwMode="auto">
          <a:xfrm>
            <a:off x="804863" y="1708150"/>
            <a:ext cx="7551737" cy="371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Courier New" pitchFamily="49" charset="0"/>
              </a:rPr>
              <a:t>Math</a:t>
            </a:r>
            <a:r>
              <a:rPr lang="en-US" dirty="0">
                <a:latin typeface="Tahoma" pitchFamily="34" charset="0"/>
              </a:rPr>
              <a:t> class trig methods include: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 	</a:t>
            </a:r>
            <a:r>
              <a:rPr lang="en-US" sz="2200" dirty="0">
                <a:latin typeface="Tahoma" pitchFamily="34" charset="0"/>
              </a:rPr>
              <a:t>Sin(</a:t>
            </a:r>
            <a:r>
              <a:rPr lang="en-US" sz="2200" i="1" dirty="0">
                <a:latin typeface="Tahoma" pitchFamily="34" charset="0"/>
              </a:rPr>
              <a:t>angle</a:t>
            </a:r>
            <a:r>
              <a:rPr lang="en-US" sz="2200" dirty="0">
                <a:latin typeface="Tahoma" pitchFamily="34" charset="0"/>
              </a:rPr>
              <a:t>)</a:t>
            </a: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returns the sine of </a:t>
            </a:r>
            <a:r>
              <a:rPr lang="en-US" sz="2200" i="1" dirty="0">
                <a:latin typeface="Courier New" pitchFamily="49" charset="0"/>
              </a:rPr>
              <a:t>angle</a:t>
            </a:r>
            <a:r>
              <a:rPr lang="en-US" sz="2200" dirty="0">
                <a:latin typeface="Tahoma" pitchFamily="34" charset="0"/>
              </a:rPr>
              <a:t>.</a:t>
            </a:r>
            <a:r>
              <a:rPr lang="en-US" sz="2200" dirty="0">
                <a:latin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sz="2200" dirty="0">
                <a:latin typeface="Tahoma" pitchFamily="34" charset="0"/>
              </a:rPr>
              <a:t>Cos(</a:t>
            </a:r>
            <a:r>
              <a:rPr lang="en-US" sz="2200" i="1" dirty="0">
                <a:latin typeface="Tahoma" pitchFamily="34" charset="0"/>
              </a:rPr>
              <a:t>angle</a:t>
            </a:r>
            <a:r>
              <a:rPr lang="en-US" sz="2200" dirty="0">
                <a:latin typeface="Tahoma" pitchFamily="34" charset="0"/>
              </a:rPr>
              <a:t>)</a:t>
            </a: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returns the cosine of </a:t>
            </a:r>
            <a:r>
              <a:rPr lang="en-US" sz="2200" i="1" dirty="0">
                <a:latin typeface="Courier New" pitchFamily="49" charset="0"/>
              </a:rPr>
              <a:t>angle</a:t>
            </a:r>
            <a:r>
              <a:rPr lang="en-US" sz="2200" dirty="0">
                <a:latin typeface="Tahoma" pitchFamily="34" charset="0"/>
              </a:rPr>
              <a:t>.</a:t>
            </a:r>
            <a:r>
              <a:rPr lang="en-US" sz="2200" dirty="0">
                <a:latin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Tan(</a:t>
            </a:r>
            <a:r>
              <a:rPr lang="en-US" sz="2200" i="1" dirty="0">
                <a:latin typeface="Tahoma" pitchFamily="34" charset="0"/>
              </a:rPr>
              <a:t>angle</a:t>
            </a:r>
            <a:r>
              <a:rPr lang="en-US" sz="2200" dirty="0">
                <a:latin typeface="Tahoma" pitchFamily="34" charset="0"/>
              </a:rPr>
              <a:t>)</a:t>
            </a: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returns the tangent of </a:t>
            </a:r>
            <a:r>
              <a:rPr lang="en-US" sz="2200" i="1" dirty="0">
                <a:latin typeface="Courier New" pitchFamily="49" charset="0"/>
              </a:rPr>
              <a:t>angle</a:t>
            </a:r>
            <a:r>
              <a:rPr lang="en-US" sz="2200" dirty="0">
                <a:latin typeface="Tahoma" pitchFamily="34" charset="0"/>
              </a:rPr>
              <a:t>. </a:t>
            </a:r>
            <a:endParaRPr lang="en-US" dirty="0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Sin(), Cos(), and Tan() methods require an argument in radians.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To convert from degrees to radians, use the </a:t>
            </a:r>
            <a:r>
              <a:rPr lang="en-US" dirty="0">
                <a:latin typeface="Courier New" pitchFamily="49" charset="0"/>
              </a:rPr>
              <a:t>Math</a:t>
            </a:r>
            <a:r>
              <a:rPr lang="en-US" dirty="0">
                <a:latin typeface="Tahoma" pitchFamily="34" charset="0"/>
              </a:rPr>
              <a:t> class </a:t>
            </a:r>
            <a:r>
              <a:rPr lang="en-US" dirty="0">
                <a:latin typeface="Courier New" pitchFamily="49" charset="0"/>
              </a:rPr>
              <a:t>PI</a:t>
            </a:r>
            <a:r>
              <a:rPr lang="en-US" dirty="0">
                <a:latin typeface="Tahoma" pitchFamily="34" charset="0"/>
              </a:rPr>
              <a:t> constant: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dirty="0">
                <a:latin typeface="Courier New" pitchFamily="49" charset="0"/>
              </a:rPr>
              <a:t>radians = (</a:t>
            </a:r>
            <a:r>
              <a:rPr lang="en-US" dirty="0" err="1">
                <a:latin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</a:rPr>
              <a:t> / 180) * degrees</a:t>
            </a:r>
          </a:p>
        </p:txBody>
      </p:sp>
      <p:sp>
        <p:nvSpPr>
          <p:cNvPr id="7700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Chapter 7</a:t>
            </a:r>
            <a:br>
              <a:rPr lang="en-US" sz="2800"/>
            </a:br>
            <a:r>
              <a:rPr lang="en-US" sz="2800"/>
              <a:t>The Math Class Trigonometric 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159102C-FF3E-4AA3-9E6B-7C52C2A533C3}" type="slidenum">
              <a:rPr lang="en-US"/>
              <a:pPr/>
              <a:t>14</a:t>
            </a:fld>
            <a:endParaRPr lang="en-US"/>
          </a:p>
        </p:txBody>
      </p:sp>
      <p:sp>
        <p:nvSpPr>
          <p:cNvPr id="772098" name="Text Box 2"/>
          <p:cNvSpPr txBox="1">
            <a:spLocks noChangeArrowheads="1"/>
          </p:cNvSpPr>
          <p:nvPr/>
        </p:nvSpPr>
        <p:spPr bwMode="auto">
          <a:xfrm>
            <a:off x="976313" y="2384425"/>
            <a:ext cx="7551737" cy="270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Math</a:t>
            </a:r>
            <a:r>
              <a:rPr lang="en-US" dirty="0">
                <a:latin typeface="Tahoma" pitchFamily="34" charset="0"/>
              </a:rPr>
              <a:t> class inverse trig methods include:   </a:t>
            </a:r>
            <a:endParaRPr lang="en-US" dirty="0" smtClean="0">
              <a:latin typeface="Tahoma" pitchFamily="34" charset="0"/>
            </a:endParaRPr>
          </a:p>
          <a:p>
            <a:pPr marL="342900" indent="-342900">
              <a:spcBef>
                <a:spcPct val="50000"/>
              </a:spcBef>
              <a:buFont typeface="Wingdings" charset="2"/>
              <a:buChar char="§"/>
            </a:pPr>
            <a:r>
              <a:rPr lang="en-US" sz="2200" dirty="0" err="1" smtClean="0">
                <a:latin typeface="Tahoma" pitchFamily="34" charset="0"/>
              </a:rPr>
              <a:t>Asin</a:t>
            </a:r>
            <a:r>
              <a:rPr lang="en-US" sz="2200" dirty="0">
                <a:latin typeface="Tahoma" pitchFamily="34" charset="0"/>
              </a:rPr>
              <a:t>(</a:t>
            </a:r>
            <a:r>
              <a:rPr lang="en-US" sz="2200" i="1" dirty="0" err="1">
                <a:latin typeface="Tahoma" pitchFamily="34" charset="0"/>
              </a:rPr>
              <a:t>num</a:t>
            </a:r>
            <a:r>
              <a:rPr lang="en-US" sz="2200" dirty="0">
                <a:latin typeface="Tahoma" pitchFamily="34" charset="0"/>
              </a:rPr>
              <a:t>)</a:t>
            </a: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returns the arcsine of </a:t>
            </a:r>
            <a:r>
              <a:rPr lang="en-US" sz="2200" i="1" dirty="0" err="1" smtClean="0">
                <a:latin typeface="Courier New" pitchFamily="49" charset="0"/>
              </a:rPr>
              <a:t>num</a:t>
            </a:r>
            <a:r>
              <a:rPr lang="en-US" sz="2200" i="1" dirty="0" smtClean="0">
                <a:latin typeface="Courier New" pitchFamily="49" charset="0"/>
              </a:rPr>
              <a:t> (in radians)</a:t>
            </a:r>
          </a:p>
          <a:p>
            <a:pPr marL="342900" indent="-342900">
              <a:spcBef>
                <a:spcPct val="50000"/>
              </a:spcBef>
              <a:buFont typeface="Wingdings" charset="2"/>
              <a:buChar char="§"/>
            </a:pPr>
            <a:r>
              <a:rPr lang="en-US" dirty="0" err="1" smtClean="0">
                <a:latin typeface="Tahoma" pitchFamily="34" charset="0"/>
              </a:rPr>
              <a:t>Ac</a:t>
            </a:r>
            <a:r>
              <a:rPr lang="en-US" sz="2200" dirty="0" err="1" smtClean="0">
                <a:latin typeface="Tahoma" pitchFamily="34" charset="0"/>
              </a:rPr>
              <a:t>os</a:t>
            </a:r>
            <a:r>
              <a:rPr lang="en-US" sz="2200" dirty="0">
                <a:latin typeface="Tahoma" pitchFamily="34" charset="0"/>
              </a:rPr>
              <a:t>(</a:t>
            </a:r>
            <a:r>
              <a:rPr lang="en-US" sz="2200" i="1" dirty="0" err="1">
                <a:latin typeface="Tahoma" pitchFamily="34" charset="0"/>
              </a:rPr>
              <a:t>num</a:t>
            </a:r>
            <a:r>
              <a:rPr lang="en-US" sz="2200" dirty="0">
                <a:latin typeface="Tahoma" pitchFamily="34" charset="0"/>
              </a:rPr>
              <a:t>)</a:t>
            </a: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returns the arccosine of </a:t>
            </a:r>
            <a:r>
              <a:rPr lang="en-US" sz="2200" i="1" dirty="0" err="1" smtClean="0">
                <a:latin typeface="Courier New" pitchFamily="49" charset="0"/>
              </a:rPr>
              <a:t>num</a:t>
            </a:r>
            <a:r>
              <a:rPr lang="en-US" sz="2200" i="1" dirty="0">
                <a:latin typeface="Courier New" pitchFamily="49" charset="0"/>
              </a:rPr>
              <a:t> (</a:t>
            </a:r>
            <a:r>
              <a:rPr lang="en-US" sz="2200" i="1" dirty="0" smtClean="0">
                <a:latin typeface="Courier New" pitchFamily="49" charset="0"/>
              </a:rPr>
              <a:t>in radians)</a:t>
            </a:r>
            <a:endParaRPr lang="en-US" sz="2200" dirty="0"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  <a:buFont typeface="Wingdings" charset="2"/>
              <a:buChar char="§"/>
            </a:pPr>
            <a:r>
              <a:rPr lang="en-US" sz="2200" dirty="0" err="1" smtClean="0">
                <a:latin typeface="Courier New" pitchFamily="49" charset="0"/>
              </a:rPr>
              <a:t>At</a:t>
            </a:r>
            <a:r>
              <a:rPr lang="en-US" sz="2200" dirty="0" err="1" smtClean="0">
                <a:latin typeface="Tahoma" pitchFamily="34" charset="0"/>
              </a:rPr>
              <a:t>an</a:t>
            </a:r>
            <a:r>
              <a:rPr lang="en-US" sz="2200" dirty="0">
                <a:latin typeface="Tahoma" pitchFamily="34" charset="0"/>
              </a:rPr>
              <a:t>(</a:t>
            </a:r>
            <a:r>
              <a:rPr lang="en-US" sz="2200" i="1" dirty="0" err="1">
                <a:latin typeface="Tahoma" pitchFamily="34" charset="0"/>
              </a:rPr>
              <a:t>num</a:t>
            </a:r>
            <a:r>
              <a:rPr lang="en-US" sz="2200" dirty="0">
                <a:latin typeface="Tahoma" pitchFamily="34" charset="0"/>
              </a:rPr>
              <a:t>)</a:t>
            </a: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latin typeface="Tahoma" pitchFamily="34" charset="0"/>
              </a:rPr>
              <a:t>returns the arctangent of </a:t>
            </a:r>
            <a:r>
              <a:rPr lang="en-US" sz="2200" i="1" dirty="0" err="1" smtClean="0">
                <a:latin typeface="Courier New" pitchFamily="49" charset="0"/>
              </a:rPr>
              <a:t>num</a:t>
            </a:r>
            <a:r>
              <a:rPr lang="en-US" sz="2200" i="1" dirty="0">
                <a:latin typeface="Courier New" pitchFamily="49" charset="0"/>
              </a:rPr>
              <a:t> (in </a:t>
            </a:r>
            <a:r>
              <a:rPr lang="en-US" sz="2200" i="1" dirty="0" smtClean="0">
                <a:latin typeface="Courier New" pitchFamily="49" charset="0"/>
              </a:rPr>
              <a:t>radians)</a:t>
            </a:r>
            <a:r>
              <a:rPr lang="en-US" sz="2200" dirty="0" smtClean="0">
                <a:latin typeface="Tahoma" pitchFamily="34" charset="0"/>
              </a:rPr>
              <a:t>. 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Chapter 7</a:t>
            </a:r>
            <a:br>
              <a:rPr lang="en-US" sz="2800"/>
            </a:br>
            <a:r>
              <a:rPr lang="en-US" sz="2800"/>
              <a:t>The Math Class Inverse </a:t>
            </a:r>
            <a:br>
              <a:rPr lang="en-US" sz="2800"/>
            </a:br>
            <a:r>
              <a:rPr lang="en-US" sz="2800"/>
              <a:t>Trigonometric 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3B68CF9-5FFA-46D0-A3B3-C23DD188A26B}" type="slidenum">
              <a:rPr lang="en-US"/>
              <a:pPr/>
              <a:t>15</a:t>
            </a:fld>
            <a:endParaRPr lang="en-US"/>
          </a:p>
        </p:txBody>
      </p:sp>
      <p:sp>
        <p:nvSpPr>
          <p:cNvPr id="774146" name="Text Box 2"/>
          <p:cNvSpPr txBox="1">
            <a:spLocks noChangeArrowheads="1"/>
          </p:cNvSpPr>
          <p:nvPr/>
        </p:nvSpPr>
        <p:spPr bwMode="auto">
          <a:xfrm>
            <a:off x="749300" y="2019300"/>
            <a:ext cx="75517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Courier New" pitchFamily="49" charset="0"/>
              </a:rPr>
              <a:t>Math</a:t>
            </a:r>
            <a:r>
              <a:rPr lang="en-US">
                <a:latin typeface="Tahoma" pitchFamily="34" charset="0"/>
              </a:rPr>
              <a:t> class logarithmic methods include: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 	</a:t>
            </a:r>
            <a:r>
              <a:rPr lang="en-US" sz="2200">
                <a:latin typeface="Tahoma" pitchFamily="34" charset="0"/>
              </a:rPr>
              <a:t>Log(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natural logarithm (base e) 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	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.</a:t>
            </a:r>
            <a:r>
              <a:rPr lang="en-US" sz="2200">
                <a:latin typeface="Courier New" pitchFamily="49" charset="0"/>
              </a:rPr>
              <a:t/>
            </a:r>
            <a:br>
              <a:rPr lang="en-US" sz="2200">
                <a:latin typeface="Courier New" pitchFamily="49" charset="0"/>
              </a:rPr>
            </a:br>
            <a:r>
              <a:rPr lang="en-US">
                <a:latin typeface="Tahoma" pitchFamily="34" charset="0"/>
              </a:rPr>
              <a:t>	</a:t>
            </a:r>
            <a:r>
              <a:rPr lang="en-US" sz="2200">
                <a:latin typeface="Tahoma" pitchFamily="34" charset="0"/>
              </a:rPr>
              <a:t>Log(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,</a:t>
            </a:r>
            <a:r>
              <a:rPr lang="en-US" sz="2200" i="1">
                <a:latin typeface="Tahoma" pitchFamily="34" charset="0"/>
              </a:rPr>
              <a:t> base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logarithm 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 in 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			the specified base </a:t>
            </a:r>
            <a:r>
              <a:rPr lang="en-US" sz="2200" i="1">
                <a:latin typeface="Courier New" pitchFamily="49" charset="0"/>
              </a:rPr>
              <a:t>base</a:t>
            </a:r>
            <a:r>
              <a:rPr lang="en-US" sz="2200">
                <a:latin typeface="Tahoma" pitchFamily="34" charset="0"/>
              </a:rPr>
              <a:t>.</a:t>
            </a:r>
            <a:r>
              <a:rPr lang="en-US" sz="2200">
                <a:latin typeface="Courier New" pitchFamily="49" charset="0"/>
              </a:rPr>
              <a:t/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Log10(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)	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base 10 logarithm 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.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Exp(</a:t>
            </a:r>
            <a:r>
              <a:rPr lang="en-US" sz="2200" i="1">
                <a:latin typeface="Tahoma" pitchFamily="34" charset="0"/>
              </a:rPr>
              <a:t>power</a:t>
            </a:r>
            <a:r>
              <a:rPr lang="en-US" sz="2200">
                <a:latin typeface="Tahoma" pitchFamily="34" charset="0"/>
              </a:rPr>
              <a:t>) 		returns </a:t>
            </a:r>
            <a:r>
              <a:rPr lang="en-US" sz="2200" i="1">
                <a:latin typeface="Tahoma" pitchFamily="34" charset="0"/>
              </a:rPr>
              <a:t>e</a:t>
            </a:r>
            <a:r>
              <a:rPr lang="en-US" sz="2200">
                <a:latin typeface="Tahoma" pitchFamily="34" charset="0"/>
              </a:rPr>
              <a:t> raised to a power.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Pow(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, </a:t>
            </a:r>
            <a:r>
              <a:rPr lang="en-US" sz="2200" i="1">
                <a:latin typeface="Tahoma" pitchFamily="34" charset="0"/>
              </a:rPr>
              <a:t>power</a:t>
            </a:r>
            <a:r>
              <a:rPr lang="en-US" sz="2200">
                <a:latin typeface="Tahoma" pitchFamily="34" charset="0"/>
              </a:rPr>
              <a:t>)	returns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 raised to the </a:t>
            </a:r>
            <a:r>
              <a:rPr lang="en-US" sz="2200" i="1">
                <a:latin typeface="Courier New" pitchFamily="49" charset="0"/>
              </a:rPr>
              <a:t>power</a:t>
            </a:r>
            <a:r>
              <a:rPr lang="en-US" sz="2200">
                <a:latin typeface="Tahoma" pitchFamily="34" charset="0"/>
              </a:rPr>
              <a:t> 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				power.</a:t>
            </a:r>
            <a:endParaRPr lang="en-US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Math also includes the constant </a:t>
            </a:r>
            <a:r>
              <a:rPr lang="en-US">
                <a:latin typeface="Courier New" pitchFamily="49" charset="0"/>
              </a:rPr>
              <a:t>E</a:t>
            </a:r>
            <a:r>
              <a:rPr lang="en-US">
                <a:latin typeface="Tahoma" pitchFamily="34" charset="0"/>
              </a:rPr>
              <a:t> which represents the base of natural logarithms.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Chapter 7</a:t>
            </a:r>
            <a:br>
              <a:rPr lang="en-US" sz="2800"/>
            </a:br>
            <a:r>
              <a:rPr lang="en-US" sz="2800"/>
              <a:t>The Math Class Logarithmic and Exponential 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32C0A0F-0F9F-42C6-9F12-1E5CD1A2AE5A}" type="slidenum">
              <a:rPr lang="en-US"/>
              <a:pPr/>
              <a:t>2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7</a:t>
            </a:r>
            <a:br>
              <a:rPr lang="en-US" sz="2000" dirty="0"/>
            </a:br>
            <a:r>
              <a:rPr lang="en-US" dirty="0"/>
              <a:t>The </a:t>
            </a:r>
            <a:r>
              <a:rPr lang="en-US" dirty="0" err="1"/>
              <a:t>IsNumeric</a:t>
            </a:r>
            <a:r>
              <a:rPr lang="en-US" dirty="0"/>
              <a:t>() Function</a:t>
            </a: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800100" y="2049463"/>
            <a:ext cx="762158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>
                <a:latin typeface="Tahoma" pitchFamily="34" charset="0"/>
              </a:rPr>
              <a:t>	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>
                <a:latin typeface="Tahoma" pitchFamily="34" charset="0"/>
              </a:rPr>
              <a:t> if an argument can be evaluated to a number.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>
                <a:latin typeface="Tahoma" pitchFamily="34" charset="0"/>
              </a:rPr>
              <a:t> returned otherwise. For example: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sz="2200" dirty="0">
                <a:latin typeface="Courier New" pitchFamily="49" charset="0"/>
              </a:rPr>
              <a:t>text = "123"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Me.lblAns.Text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IsNumeric</a:t>
            </a:r>
            <a:r>
              <a:rPr lang="en-US" sz="2200" dirty="0">
                <a:latin typeface="Courier New" pitchFamily="49" charset="0"/>
              </a:rPr>
              <a:t>(text)	'True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text = "1 + 2"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Me.lblAns.Text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IsNumeric</a:t>
            </a:r>
            <a:r>
              <a:rPr lang="en-US" sz="2200" dirty="0">
                <a:latin typeface="Courier New" pitchFamily="49" charset="0"/>
              </a:rPr>
              <a:t>(text)	'</a:t>
            </a:r>
            <a:r>
              <a:rPr lang="en-US" sz="2200" dirty="0" smtClean="0">
                <a:latin typeface="Courier New" pitchFamily="49" charset="0"/>
              </a:rPr>
              <a:t>False</a:t>
            </a:r>
          </a:p>
          <a:p>
            <a:pPr marL="342900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 smtClean="0">
                <a:latin typeface="+mn-lt"/>
              </a:rPr>
              <a:t>Member/Method of Information module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02520F8-856F-45F6-B20A-08E465CF8658}" type="slidenum">
              <a:rPr lang="en-US"/>
              <a:pPr/>
              <a:t>3</a:t>
            </a:fld>
            <a:endParaRPr 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Format() Function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804863" y="1522413"/>
            <a:ext cx="755173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>
                <a:latin typeface="Tahoma" pitchFamily="34" charset="0"/>
              </a:rPr>
              <a:t>Converts a number to a formatted string</a:t>
            </a:r>
            <a:r>
              <a:rPr lang="en-US" sz="2000" dirty="0" smtClean="0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Tahoma" pitchFamily="34" charset="0"/>
              </a:rPr>
              <a:t>Member/Method of Strings Class/Module</a:t>
            </a:r>
            <a:endParaRPr lang="en-US" sz="2000" dirty="0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Tahoma" pitchFamily="34" charset="0"/>
              </a:rPr>
              <a:t>Include: </a:t>
            </a:r>
            <a:r>
              <a:rPr lang="en-US" sz="2000" dirty="0">
                <a:latin typeface="Tahoma" pitchFamily="34" charset="0"/>
              </a:rPr>
              <a:t>Currency, Fixed, Percent</a:t>
            </a:r>
            <a:r>
              <a:rPr lang="en-US" sz="2000" dirty="0" smtClean="0">
                <a:latin typeface="Tahoma" pitchFamily="34" charset="0"/>
              </a:rPr>
              <a:t>, Scientific </a:t>
            </a:r>
            <a:r>
              <a:rPr lang="en-US" sz="2000" dirty="0">
                <a:latin typeface="Tahoma" pitchFamily="34" charset="0"/>
              </a:rPr>
              <a:t>and True/False: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'$4,568.00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 err="1">
                <a:latin typeface="Courier New" pitchFamily="49" charset="0"/>
              </a:rPr>
              <a:t>Me.lblNum.Text</a:t>
            </a:r>
            <a:r>
              <a:rPr lang="en-US" sz="2000" dirty="0">
                <a:latin typeface="Courier New" pitchFamily="49" charset="0"/>
              </a:rPr>
              <a:t> = Format(4568, "Currency")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'4568.00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 err="1">
                <a:latin typeface="Courier New" pitchFamily="49" charset="0"/>
              </a:rPr>
              <a:t>Me.lblNum.Text</a:t>
            </a:r>
            <a:r>
              <a:rPr lang="en-US" sz="2000" dirty="0">
                <a:latin typeface="Courier New" pitchFamily="49" charset="0"/>
              </a:rPr>
              <a:t> = Format(4568, "Fixed")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'45%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 err="1">
                <a:latin typeface="Courier New" pitchFamily="49" charset="0"/>
              </a:rPr>
              <a:t>Me.lblNum.Text</a:t>
            </a:r>
            <a:r>
              <a:rPr lang="en-US" sz="2000" dirty="0">
                <a:latin typeface="Courier New" pitchFamily="49" charset="0"/>
              </a:rPr>
              <a:t> = Format(.45, "Percent")	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'True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 err="1">
                <a:latin typeface="Courier New" pitchFamily="49" charset="0"/>
              </a:rPr>
              <a:t>Me.lblNum.Text</a:t>
            </a:r>
            <a:r>
              <a:rPr lang="en-US" sz="2000" dirty="0">
                <a:latin typeface="Courier New" pitchFamily="49" charset="0"/>
              </a:rPr>
              <a:t> = Format(1, "True/False"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   ‘3.14E-09</a:t>
            </a:r>
          </a:p>
          <a:p>
            <a:pPr marL="461963" indent="-461963">
              <a:tabLst>
                <a:tab pos="461963" algn="l"/>
              </a:tabLst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Me.lblNum.Text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</a:t>
            </a:r>
            <a:r>
              <a:rPr lang="en-US" sz="2000" dirty="0" err="1">
                <a:latin typeface="Courier New"/>
                <a:cs typeface="Courier New"/>
              </a:rPr>
              <a:t>Strings.Format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Math.PI</a:t>
            </a:r>
            <a:r>
              <a:rPr lang="en-US" sz="2000" dirty="0">
                <a:latin typeface="Courier New"/>
                <a:cs typeface="Courier New"/>
              </a:rPr>
              <a:t> / </a:t>
            </a:r>
            <a:r>
              <a:rPr lang="en-US" sz="2000" dirty="0" smtClean="0">
                <a:latin typeface="Courier New"/>
                <a:cs typeface="Courier New"/>
              </a:rPr>
              <a:t>    1000000000</a:t>
            </a:r>
            <a:r>
              <a:rPr lang="en-US" sz="2000" dirty="0">
                <a:latin typeface="Courier New"/>
                <a:cs typeface="Courier New"/>
              </a:rPr>
              <a:t>, "Scientific")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984500" y="12065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D49DC01-31C6-449F-A78C-D46C99B53F4F}" type="slidenum">
              <a:rPr lang="en-US"/>
              <a:pPr/>
              <a:t>4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Business Functions</a:t>
            </a:r>
          </a:p>
        </p:txBody>
      </p:sp>
      <p:sp>
        <p:nvSpPr>
          <p:cNvPr id="755715" name="Text Box 3"/>
          <p:cNvSpPr txBox="1">
            <a:spLocks noChangeArrowheads="1"/>
          </p:cNvSpPr>
          <p:nvPr/>
        </p:nvSpPr>
        <p:spPr bwMode="auto">
          <a:xfrm>
            <a:off x="804863" y="1522413"/>
            <a:ext cx="755173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An annuity is a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set of payments</a:t>
            </a:r>
            <a:r>
              <a:rPr lang="en-US" dirty="0">
                <a:latin typeface="Tahoma" pitchFamily="34" charset="0"/>
              </a:rPr>
              <a:t> made on a regular basis for a specified period.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Functions </a:t>
            </a:r>
            <a:r>
              <a:rPr lang="en-US" dirty="0">
                <a:latin typeface="Tahoma" pitchFamily="34" charset="0"/>
              </a:rPr>
              <a:t>that return information about an annuity: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- </a:t>
            </a:r>
            <a:r>
              <a:rPr lang="en-US" dirty="0" err="1">
                <a:latin typeface="Tahoma" pitchFamily="34" charset="0"/>
              </a:rPr>
              <a:t>Pmt</a:t>
            </a:r>
            <a:r>
              <a:rPr lang="en-US" dirty="0" smtClean="0">
                <a:latin typeface="Tahoma" pitchFamily="34" charset="0"/>
              </a:rPr>
              <a:t>(rate, term, principal) </a:t>
            </a:r>
            <a:r>
              <a:rPr lang="en-US" dirty="0">
                <a:latin typeface="Tahoma" pitchFamily="34" charset="0"/>
              </a:rPr>
              <a:t>calculates the </a:t>
            </a:r>
            <a:r>
              <a:rPr lang="en-US" dirty="0" smtClean="0">
                <a:latin typeface="Tahoma" pitchFamily="34" charset="0"/>
              </a:rPr>
              <a:t>daily/monthly/yearly </a:t>
            </a:r>
            <a:r>
              <a:rPr lang="en-US" dirty="0">
                <a:latin typeface="Tahoma" pitchFamily="34" charset="0"/>
              </a:rPr>
              <a:t>payment on a </a:t>
            </a:r>
            <a:r>
              <a:rPr lang="en-US" dirty="0" smtClean="0">
                <a:latin typeface="Tahoma" pitchFamily="34" charset="0"/>
              </a:rPr>
              <a:t>loan-&gt;rate and term must match: daily/monthly/yearly</a:t>
            </a:r>
            <a:endParaRPr lang="en-US" dirty="0">
              <a:latin typeface="Tahoma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- </a:t>
            </a:r>
            <a:r>
              <a:rPr lang="en-US" dirty="0">
                <a:latin typeface="Tahoma" pitchFamily="34" charset="0"/>
              </a:rPr>
              <a:t>PV</a:t>
            </a:r>
            <a:r>
              <a:rPr lang="en-US" dirty="0" smtClean="0">
                <a:latin typeface="Tahoma" pitchFamily="34" charset="0"/>
              </a:rPr>
              <a:t>(rate, term, amount) </a:t>
            </a:r>
            <a:r>
              <a:rPr lang="en-US" dirty="0">
                <a:latin typeface="Tahoma" pitchFamily="34" charset="0"/>
              </a:rPr>
              <a:t>returns the present value of an </a:t>
            </a:r>
            <a:r>
              <a:rPr lang="en-US" dirty="0" smtClean="0">
                <a:latin typeface="Tahoma" pitchFamily="34" charset="0"/>
              </a:rPr>
              <a:t>annuity-&gt;rate, term and amount must match</a:t>
            </a:r>
            <a:endParaRPr lang="en-US" dirty="0">
              <a:latin typeface="Tahoma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- </a:t>
            </a:r>
            <a:r>
              <a:rPr lang="en-US" dirty="0">
                <a:latin typeface="Tahoma" pitchFamily="34" charset="0"/>
              </a:rPr>
              <a:t>FV</a:t>
            </a:r>
            <a:r>
              <a:rPr lang="en-US" dirty="0" smtClean="0">
                <a:latin typeface="Tahoma" pitchFamily="34" charset="0"/>
              </a:rPr>
              <a:t>(rate, term, amount) </a:t>
            </a:r>
            <a:r>
              <a:rPr lang="en-US" dirty="0">
                <a:latin typeface="Tahoma" pitchFamily="34" charset="0"/>
              </a:rPr>
              <a:t>returns the future value of an </a:t>
            </a:r>
            <a:r>
              <a:rPr lang="en-US" dirty="0">
                <a:latin typeface="Tahoma" pitchFamily="34" charset="0"/>
              </a:rPr>
              <a:t>annuity-&gt;rate, term and amount must match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0F07851-CE7F-48FE-847A-2FAEA2F96530}" type="slidenum">
              <a:rPr lang="en-US"/>
              <a:pPr/>
              <a:t>5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7</a:t>
            </a:r>
            <a:br>
              <a:rPr lang="en-US" sz="2000" dirty="0"/>
            </a:br>
            <a:r>
              <a:rPr lang="en-US" dirty="0"/>
              <a:t>Processing Business Data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741363" y="1552575"/>
            <a:ext cx="762158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Business applications that prompt the user for currency values and percentage rates should be written to accept a variety of formats</a:t>
            </a:r>
            <a:r>
              <a:rPr lang="en-US" dirty="0" smtClean="0">
                <a:latin typeface="Tahoma" pitchFamily="34" charset="0"/>
              </a:rPr>
              <a:t>. User should be allowed to enter $45000 or 45000. If code not written to accept both formats a run-time error will occur.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</a:t>
            </a:r>
            <a:r>
              <a:rPr lang="en-US" dirty="0" err="1">
                <a:latin typeface="Tahoma" pitchFamily="34" charset="0"/>
              </a:rPr>
              <a:t>IsNumeric</a:t>
            </a:r>
            <a:r>
              <a:rPr lang="en-US" dirty="0">
                <a:latin typeface="Tahoma" pitchFamily="34" charset="0"/>
              </a:rPr>
              <a:t>() function 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>
                <a:latin typeface="Tahoma" pitchFamily="34" charset="0"/>
              </a:rPr>
              <a:t> when a string of numbers begins with a $</a:t>
            </a:r>
            <a:r>
              <a:rPr lang="en-US" dirty="0" smtClean="0">
                <a:latin typeface="Tahoma" pitchFamily="34" charset="0"/>
              </a:rPr>
              <a:t>. However Val() returns 0 for Val(“$45”) because $ is not recognized.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7</a:t>
            </a:r>
            <a:br>
              <a:rPr lang="en-US" sz="2000" dirty="0"/>
            </a:br>
            <a:r>
              <a:rPr lang="en-US" dirty="0"/>
              <a:t>Processing Business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b="0" dirty="0">
                <a:solidFill>
                  <a:srgbClr val="FFFFFF"/>
                </a:solidFill>
                <a:latin typeface="Tahoma"/>
                <a:cs typeface="Tahoma"/>
              </a:rPr>
              <a:t>The Replace() String method can be used to find and replace the $ and any commas with empty strings before converting the string using the Val() function.</a:t>
            </a:r>
          </a:p>
          <a:p>
            <a:pPr algn="l"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b="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lang="en-US" sz="2400" b="0" dirty="0" err="1">
                <a:solidFill>
                  <a:srgbClr val="FFFFFF"/>
                </a:solidFill>
                <a:latin typeface="Tahoma"/>
                <a:cs typeface="Tahoma"/>
              </a:rPr>
              <a:t>TrimEnd</a:t>
            </a:r>
            <a:r>
              <a:rPr lang="en-US" sz="2400" b="0" dirty="0">
                <a:solidFill>
                  <a:srgbClr val="FFFFFF"/>
                </a:solidFill>
                <a:latin typeface="Tahoma"/>
                <a:cs typeface="Tahoma"/>
              </a:rPr>
              <a:t>() String method can be used to remove the % before converting the string using the Val() function.</a:t>
            </a:r>
          </a:p>
          <a:p>
            <a:endParaRPr lang="en-US" dirty="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61DB1C5-AE00-4201-93B5-434D871336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AB6688-84FD-4979-93FE-C51569E6A788}" type="slidenum">
              <a:rPr lang="en-US"/>
              <a:pPr/>
              <a:t>7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ListBox Control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828675" y="2190750"/>
            <a:ext cx="75517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should begin with </a:t>
            </a:r>
            <a:r>
              <a:rPr lang="en-US">
                <a:latin typeface="Courier New" pitchFamily="49" charset="0"/>
              </a:rPr>
              <a:t>lst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Items</a:t>
            </a:r>
            <a:r>
              <a:rPr lang="en-US">
                <a:latin typeface="Tahoma" pitchFamily="34" charset="0"/>
              </a:rPr>
              <a:t> is used to add a set of strings to the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Sorted</a:t>
            </a:r>
            <a:r>
              <a:rPr lang="en-US">
                <a:latin typeface="Tahoma" pitchFamily="34" charset="0"/>
              </a:rPr>
              <a:t> is set to True to display the list items in alphabetical order.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SelectedItem</a:t>
            </a:r>
            <a:r>
              <a:rPr lang="en-US">
                <a:latin typeface="Tahoma" pitchFamily="34" charset="0"/>
              </a:rPr>
              <a:t> is the selected item.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SelectedIndex</a:t>
            </a:r>
            <a:r>
              <a:rPr lang="en-US">
                <a:latin typeface="Tahoma" pitchFamily="34" charset="0"/>
              </a:rPr>
              <a:t> is the index of the selected item.</a:t>
            </a:r>
          </a:p>
        </p:txBody>
      </p:sp>
      <p:pic>
        <p:nvPicPr>
          <p:cNvPr id="75776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71" y="1587273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C78DB1C-0FA7-410F-B61F-3EFBF0809301}" type="slidenum">
              <a:rPr lang="en-US"/>
              <a:pPr/>
              <a:t>8</a:t>
            </a:fld>
            <a:endParaRPr 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ListBox Control Class Methods</a:t>
            </a:r>
            <a:endParaRPr lang="en-US" sz="2400"/>
          </a:p>
        </p:txBody>
      </p:sp>
      <p:sp>
        <p:nvSpPr>
          <p:cNvPr id="759811" name="Text Box 3"/>
          <p:cNvSpPr txBox="1">
            <a:spLocks noChangeArrowheads="1"/>
          </p:cNvSpPr>
          <p:nvPr/>
        </p:nvSpPr>
        <p:spPr bwMode="auto">
          <a:xfrm>
            <a:off x="760413" y="2441575"/>
            <a:ext cx="75517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Items.Add() is used to add an item to a list box at run time.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Items.Remove() is used to delete a specified item from the list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Items.Clear() deletes the contents of the list box.</a:t>
            </a:r>
          </a:p>
        </p:txBody>
      </p:sp>
      <p:pic>
        <p:nvPicPr>
          <p:cNvPr id="7598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85" y="1698225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1E2359-D732-4CB3-8532-4D40BCDA1176}" type="slidenum">
              <a:rPr lang="en-US"/>
              <a:pPr/>
              <a:t>9</a:t>
            </a:fld>
            <a:endParaRPr lang="en-U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ComboBox Control</a:t>
            </a:r>
          </a:p>
        </p:txBody>
      </p:sp>
      <p:sp>
        <p:nvSpPr>
          <p:cNvPr id="761859" name="Text Box 3"/>
          <p:cNvSpPr txBox="1">
            <a:spLocks noChangeArrowheads="1"/>
          </p:cNvSpPr>
          <p:nvPr/>
        </p:nvSpPr>
        <p:spPr bwMode="auto">
          <a:xfrm>
            <a:off x="828675" y="2190750"/>
            <a:ext cx="7551738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should begin with </a:t>
            </a:r>
            <a:r>
              <a:rPr lang="en-US">
                <a:latin typeface="Courier New" pitchFamily="49" charset="0"/>
              </a:rPr>
              <a:t>cbo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Items</a:t>
            </a:r>
            <a:r>
              <a:rPr lang="en-US">
                <a:latin typeface="Tahoma" pitchFamily="34" charset="0"/>
              </a:rPr>
              <a:t> is used to add a set of strings to the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Text</a:t>
            </a:r>
            <a:r>
              <a:rPr lang="en-US">
                <a:latin typeface="Tahoma" pitchFamily="34" charset="0"/>
              </a:rPr>
              <a:t> is the text displayed in the text box of the combo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Sorted</a:t>
            </a:r>
            <a:r>
              <a:rPr lang="en-US">
                <a:latin typeface="Tahoma" pitchFamily="34" charset="0"/>
              </a:rPr>
              <a:t> is set to True to display the list items in alphabetical order.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SelectedItem</a:t>
            </a:r>
            <a:r>
              <a:rPr lang="en-US">
                <a:latin typeface="Tahoma" pitchFamily="34" charset="0"/>
              </a:rPr>
              <a:t> is the selected item.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SelectedIndex</a:t>
            </a:r>
            <a:r>
              <a:rPr lang="en-US">
                <a:latin typeface="Tahoma" pitchFamily="34" charset="0"/>
              </a:rPr>
              <a:t> is the index of the selected item.</a:t>
            </a:r>
          </a:p>
        </p:txBody>
      </p:sp>
      <p:pic>
        <p:nvPicPr>
          <p:cNvPr id="76186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71" y="1652587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VP Slides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FFFFFF"/>
      </a:folHlink>
    </a:clrScheme>
    <a:fontScheme name="LV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VP Slides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VP Slides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VP Slide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C:\LVP PROJECTS\O2KTG-1\Slides\LVP Slides.pot</Template>
  <TotalTime>14708</TotalTime>
  <Words>2252</Words>
  <Application>Microsoft Macintosh PowerPoint</Application>
  <PresentationFormat>On-screen Show (4:3)</PresentationFormat>
  <Paragraphs>330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LVP Slides</vt:lpstr>
      <vt:lpstr>Chapter 7 The Math Class</vt:lpstr>
      <vt:lpstr>Chapter 7 The IsNumeric() Function</vt:lpstr>
      <vt:lpstr>Chapter 7 The Format() Function</vt:lpstr>
      <vt:lpstr>Chapter 7 Business Functions</vt:lpstr>
      <vt:lpstr>Chapter 7 Processing Business Data</vt:lpstr>
      <vt:lpstr>Chapter 7 Processing Business Data</vt:lpstr>
      <vt:lpstr>Chapter 7 The ListBox Control</vt:lpstr>
      <vt:lpstr>Chapter 7 The ListBox Control Class Methods</vt:lpstr>
      <vt:lpstr>Chapter 7 The ComboBox Control</vt:lpstr>
      <vt:lpstr>Chapter 7 The ComboBox Control Class Methods</vt:lpstr>
      <vt:lpstr>Chapter 7 Windows Application Standards</vt:lpstr>
      <vt:lpstr>Chapter 7 Windows Application Standards</vt:lpstr>
      <vt:lpstr>Chapter 7 The Math Class Trigonometric Methods</vt:lpstr>
      <vt:lpstr>Chapter 7 The Math Class Inverse  Trigonometric Methods</vt:lpstr>
      <vt:lpstr>Chapter 7 The Math Class Logarithmic and Exponential Methods</vt:lpstr>
    </vt:vector>
  </TitlesOfParts>
  <Company>Lawrenceville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Using Microsoft Visual Basic 2005</dc:title>
  <dc:creator>Lawrenceville Press</dc:creator>
  <cp:lastModifiedBy>Millburn Boe</cp:lastModifiedBy>
  <cp:revision>316</cp:revision>
  <cp:lastPrinted>1998-10-14T14:23:27Z</cp:lastPrinted>
  <dcterms:created xsi:type="dcterms:W3CDTF">1999-11-24T16:58:21Z</dcterms:created>
  <dcterms:modified xsi:type="dcterms:W3CDTF">2015-04-22T12:35:00Z</dcterms:modified>
</cp:coreProperties>
</file>