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7" r:id="rId9"/>
    <p:sldId id="325" r:id="rId10"/>
    <p:sldId id="326" r:id="rId11"/>
    <p:sldId id="343" r:id="rId12"/>
    <p:sldId id="328" r:id="rId13"/>
    <p:sldId id="329" r:id="rId14"/>
    <p:sldId id="330" r:id="rId15"/>
    <p:sldId id="331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82970" autoAdjust="0"/>
  </p:normalViewPr>
  <p:slideViewPr>
    <p:cSldViewPr snapToGrid="0">
      <p:cViewPr varScale="1">
        <p:scale>
          <a:sx n="77" d="100"/>
          <a:sy n="77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D8279E91-CFBD-4783-92CF-472B81C1CB9D}" type="datetime8">
              <a:rPr lang="en-US"/>
              <a:pPr/>
              <a:t>5/11/15 07:43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00D79994-EEF3-408A-A10D-E7DFB146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9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793D682-6429-4FC0-94CB-873CFDA788FD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6F28291-C224-45B4-943F-F9750F7782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0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FF26DB-568A-4069-9848-FFBD636FCAE3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2EF93-1702-4D90-82C7-CD7E4033D308}" type="slidenum">
              <a:rPr lang="en-US"/>
              <a:pPr/>
              <a:t>1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diagram, Mia is the first element and has index 0. The last and fifth element is Wu with index 4.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3F1A5D-FEB2-442B-93F1-ED613A0A4E29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8E03F-EAF8-4CE6-9898-3BE6813E6856}" type="slidenum">
              <a:rPr lang="en-US"/>
              <a:pPr/>
              <a:t>10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Dim </a:t>
            </a:r>
            <a:r>
              <a:rPr lang="en-US" i="0" dirty="0" err="1" smtClean="0"/>
              <a:t>TTTBoard</a:t>
            </a:r>
            <a:r>
              <a:rPr lang="en-US" i="0" dirty="0" smtClean="0"/>
              <a:t>(0,2) = “X”   ‘ assigns letter X to first row</a:t>
            </a:r>
            <a:r>
              <a:rPr lang="en-US" i="0" baseline="0" dirty="0" smtClean="0"/>
              <a:t> (0) in the third column (2)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Example Console app: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TTT(2, 3) As Char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TTT.GetLength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(0) &amp;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TTT.GetLength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(1) &amp;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vbCrLf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numArray</a:t>
            </a:r>
            <a:r>
              <a:rPr lang="en-US" baseline="0" dirty="0" smtClean="0"/>
              <a:t>(,) As Integer    ‘ 2-dimensions array passed as parameter </a:t>
            </a:r>
            <a:r>
              <a:rPr lang="en-US" baseline="0" dirty="0" err="1" smtClean="0"/>
              <a:t>ByRef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93D682-6429-4FC0-94CB-873CFDA788FD}" type="datetime8">
              <a:rPr lang="en-US" smtClean="0"/>
              <a:pPr/>
              <a:t>5/11/15 07:42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28291-C224-45B4-943F-F9750F7782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5192B-EE22-4454-99DA-A7FAA4947170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C703-33BA-481A-9C11-59CF467AC1BD}" type="slidenum">
              <a:rPr lang="en-US"/>
              <a:pPr/>
              <a:t>12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Syntax: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Structure </a:t>
            </a:r>
            <a:r>
              <a:rPr lang="en-US" i="0" dirty="0" err="1" smtClean="0"/>
              <a:t>StructureName</a:t>
            </a: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   member declarations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End Structure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Example: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</a:rPr>
              <a:t>Structure </a:t>
            </a:r>
            <a:r>
              <a:rPr lang="en-US" sz="1400" dirty="0" err="1" smtClean="0">
                <a:latin typeface="Courier New" pitchFamily="49" charset="0"/>
              </a:rPr>
              <a:t>ElementaryStudent</a:t>
            </a:r>
            <a:r>
              <a:rPr lang="en-US" sz="1400" dirty="0" smtClean="0">
                <a:latin typeface="Courier New" pitchFamily="49" charset="0"/>
              </a:rPr>
              <a:t>        ‘declared outside</a:t>
            </a:r>
            <a:r>
              <a:rPr lang="en-US" sz="1400" baseline="0" dirty="0" smtClean="0">
                <a:latin typeface="Courier New" pitchFamily="49" charset="0"/>
              </a:rPr>
              <a:t> any procedure, at the beginning of the program</a:t>
            </a:r>
            <a:r>
              <a:rPr lang="en-US" sz="1400" dirty="0" smtClean="0">
                <a:latin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baseline="0" dirty="0" smtClean="0">
                <a:latin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</a:rPr>
              <a:t>Dim name As String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Dim age As Integer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Dim grade As Integer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End Structure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</a:rPr>
              <a:t>…………………..                           ‘code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>
                <a:latin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</a:rPr>
              <a:t>newStu</a:t>
            </a:r>
            <a:r>
              <a:rPr lang="en-US" dirty="0" smtClean="0">
                <a:latin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</a:rPr>
              <a:t>ElementaryStudent</a:t>
            </a: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newStu.age</a:t>
            </a:r>
            <a:r>
              <a:rPr lang="en-US" dirty="0" smtClean="0">
                <a:latin typeface="Courier New" pitchFamily="49" charset="0"/>
              </a:rPr>
              <a:t> = 10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newStu.grade</a:t>
            </a:r>
            <a:r>
              <a:rPr lang="en-US" dirty="0" smtClean="0">
                <a:latin typeface="Courier New" pitchFamily="49" charset="0"/>
              </a:rPr>
              <a:t> = 4</a:t>
            </a:r>
            <a:endParaRPr lang="en-US" sz="1400" dirty="0" smtClean="0">
              <a:latin typeface="Courier New" pitchFamily="49" charset="0"/>
            </a:endParaRP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B023F0-2C92-480B-B651-3A333221D3C0}" type="datetime8">
              <a:rPr lang="en-US"/>
              <a:pPr/>
              <a:t>5/11/15 07:43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7C2E5-3E14-4068-AEEE-507DA7F0BFFB}" type="slidenum">
              <a:rPr lang="en-US"/>
              <a:pPr/>
              <a:t>13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Example of an array of structures:</a:t>
            </a:r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pPr marL="0" indent="0">
              <a:buFont typeface="Arial"/>
              <a:buNone/>
            </a:pPr>
            <a:r>
              <a:rPr lang="en-US" i="0" dirty="0" smtClean="0"/>
              <a:t>Structure Student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   Dim </a:t>
            </a:r>
            <a:r>
              <a:rPr lang="en-US" i="0" dirty="0" err="1" smtClean="0"/>
              <a:t>firstName</a:t>
            </a:r>
            <a:r>
              <a:rPr lang="en-US" i="0" dirty="0" smtClean="0"/>
              <a:t> As String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   Dim </a:t>
            </a:r>
            <a:r>
              <a:rPr lang="en-US" i="0" dirty="0" err="1" smtClean="0"/>
              <a:t>lastName</a:t>
            </a:r>
            <a:r>
              <a:rPr lang="en-US" i="0" dirty="0" smtClean="0"/>
              <a:t> As</a:t>
            </a:r>
            <a:r>
              <a:rPr lang="en-US" i="0" baseline="0" dirty="0" smtClean="0"/>
              <a:t> String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Dim </a:t>
            </a:r>
            <a:r>
              <a:rPr lang="en-US" i="0" baseline="0" dirty="0" err="1" smtClean="0"/>
              <a:t>gpa</a:t>
            </a:r>
            <a:r>
              <a:rPr lang="en-US" i="0" baseline="0" dirty="0" smtClean="0"/>
              <a:t> As Single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Dim credits As Integer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End Structure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…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Dim students(99) As Student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Arrays of structures can be declared anywhere in the program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Members are</a:t>
            </a:r>
            <a:r>
              <a:rPr lang="en-US" i="0" baseline="0" dirty="0" smtClean="0"/>
              <a:t> accessed: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students(3).</a:t>
            </a:r>
            <a:r>
              <a:rPr lang="en-US" i="0" baseline="0" dirty="0" err="1" smtClean="0"/>
              <a:t>firstName</a:t>
            </a:r>
            <a:r>
              <a:rPr lang="en-US" i="0" baseline="0" dirty="0" smtClean="0"/>
              <a:t> = “Faith”</a:t>
            </a:r>
            <a:endParaRPr lang="en-US" i="0" dirty="0" smtClean="0"/>
          </a:p>
          <a:p>
            <a:endParaRPr lang="en-US" i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35A339-4035-4C16-B2CE-0B60E9AC0AC8}" type="datetime8">
              <a:rPr lang="en-US"/>
              <a:pPr/>
              <a:t>5/11/15 07:43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CF624-05E1-4B14-A62D-E17F1D6220A2}" type="slidenum">
              <a:rPr lang="en-US"/>
              <a:pPr/>
              <a:t>14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One could use a String variable to store a student’s level but this variable can hold any string not just the 4 ( freshman, sophomore,</a:t>
            </a:r>
            <a:r>
              <a:rPr lang="en-US" i="0" baseline="0" dirty="0" smtClean="0"/>
              <a:t> junior, senior )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An </a:t>
            </a: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should: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begin with an uppercase letter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the constants=fields should begin with an uppercase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 - must be declared outside of any procedure at the beginning of the program with other global declarations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The fields of an </a:t>
            </a: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correspond to a set of integer constants: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Freshman=0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Sophomore=1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Junior=2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Senior=3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Example of usage: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Year=</a:t>
            </a:r>
            <a:r>
              <a:rPr lang="en-US" i="0" baseline="0" dirty="0" err="1" smtClean="0"/>
              <a:t>level.Sophomore</a:t>
            </a:r>
            <a:endParaRPr lang="en-US" i="0" baseline="0" dirty="0" smtClean="0"/>
          </a:p>
          <a:p>
            <a:pPr marL="0" indent="0">
              <a:buFont typeface="Arial"/>
              <a:buNone/>
            </a:pPr>
            <a:r>
              <a:rPr lang="en-US" i="0" baseline="0" dirty="0" err="1" smtClean="0"/>
              <a:t>Me.lblShowLevel.Text</a:t>
            </a:r>
            <a:r>
              <a:rPr lang="en-US" i="0" baseline="0" dirty="0" smtClean="0"/>
              <a:t> = year        ‘1 is displayed</a:t>
            </a:r>
          </a:p>
          <a:p>
            <a:pPr marL="0" indent="0">
              <a:buFont typeface="Arial"/>
              <a:buNone/>
            </a:pPr>
            <a:endParaRPr lang="en-US" i="0" baseline="0" dirty="0" smtClean="0"/>
          </a:p>
          <a:p>
            <a:pPr marL="285750" indent="-285750">
              <a:buFont typeface="Arial"/>
              <a:buChar char="•"/>
            </a:pPr>
            <a:r>
              <a:rPr lang="en-US" i="0" baseline="0" dirty="0" err="1" smtClean="0"/>
              <a:t>Enumarated</a:t>
            </a:r>
            <a:r>
              <a:rPr lang="en-US" i="0" baseline="0" dirty="0" smtClean="0"/>
              <a:t> type can be explicitly assigned values:</a:t>
            </a:r>
          </a:p>
          <a:p>
            <a:pPr marL="0" indent="0">
              <a:buFont typeface="Arial"/>
              <a:buNone/>
            </a:pPr>
            <a:r>
              <a:rPr lang="en-US" i="0" baseline="0" dirty="0" err="1" smtClean="0"/>
              <a:t>Enum</a:t>
            </a:r>
            <a:r>
              <a:rPr lang="en-US" i="0" baseline="0" dirty="0" smtClean="0"/>
              <a:t> Summer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June=6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July=7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   August=8</a:t>
            </a:r>
          </a:p>
          <a:p>
            <a:pPr marL="0" indent="0">
              <a:buFont typeface="Arial"/>
              <a:buNone/>
            </a:pPr>
            <a:r>
              <a:rPr lang="en-US" i="0" baseline="0" dirty="0" smtClean="0"/>
              <a:t>End </a:t>
            </a:r>
            <a:r>
              <a:rPr lang="en-US" i="0" baseline="0" dirty="0" err="1" smtClean="0"/>
              <a:t>Enum</a:t>
            </a:r>
            <a:endParaRPr lang="en-US" i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4242DC-7718-4E50-AA32-09C5F314106E}" type="datetime8">
              <a:rPr lang="en-US"/>
              <a:pPr/>
              <a:t>5/11/15 07:43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7B34A-E3DE-4B48-A36F-FE6C02408519}" type="slidenum">
              <a:rPr lang="en-US"/>
              <a:pPr/>
              <a:t>15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Example:</a:t>
            </a:r>
          </a:p>
          <a:p>
            <a:pPr marL="0" indent="0">
              <a:buFont typeface="Arial"/>
              <a:buNone/>
            </a:pPr>
            <a:r>
              <a:rPr lang="en-US" i="0" dirty="0" smtClean="0"/>
              <a:t>Dim </a:t>
            </a:r>
            <a:r>
              <a:rPr lang="en-US" i="0" dirty="0" err="1" smtClean="0"/>
              <a:t>itemButtons</a:t>
            </a:r>
            <a:r>
              <a:rPr lang="en-US" i="0" dirty="0" smtClean="0"/>
              <a:t> () As Button = {Me.btn1, Me.btn2, Me.btn3…}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An array of control class objects can simplify code that sets the same property for multiple objects of the same type</a:t>
            </a:r>
            <a:endParaRPr lang="en-US" i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DD76DB-FDB3-4305-85CF-2F03D7FFF7DA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24F4B-B42F-443F-A2EC-C6CCD6538EC3}" type="slidenum">
              <a:rPr lang="en-US"/>
              <a:pPr/>
              <a:t>2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200" dirty="0" smtClean="0">
                <a:latin typeface="Courier New" pitchFamily="49" charset="0"/>
              </a:rPr>
              <a:t>With type inference, the compiler determines the type by examining each element in the array and calculating the dominant type.</a:t>
            </a:r>
          </a:p>
          <a:p>
            <a:endParaRPr lang="en-US" i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9A862D-B1D0-4A5C-B3A4-C8115CC1E8EA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A8038-85A4-4E5A-BEE8-2918E6FD7125}" type="slidenum">
              <a:rPr lang="en-US"/>
              <a:pPr/>
              <a:t>3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9E168B-9C16-485F-8820-7B9B4842444A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7B214-4A08-4B36-AF77-622B4307777D}" type="slidenum">
              <a:rPr lang="en-US"/>
              <a:pPr/>
              <a:t>4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dirty="0"/>
              <a:t>Traversing an array with a </a:t>
            </a:r>
            <a:r>
              <a:rPr lang="en-US" dirty="0" err="1"/>
              <a:t>For..Next</a:t>
            </a:r>
            <a:r>
              <a:rPr lang="en-US" dirty="0"/>
              <a:t> loop requires determining the length of the array. The loop iterates from 0 to one less than the length</a:t>
            </a:r>
            <a:r>
              <a:rPr lang="en-US" dirty="0" smtClean="0"/>
              <a:t>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2200" dirty="0" smtClean="0">
                <a:latin typeface="Courier New" pitchFamily="49" charset="0"/>
              </a:rPr>
              <a:t>See Review: </a:t>
            </a:r>
            <a:r>
              <a:rPr lang="en-CA" sz="2200" dirty="0" err="1" smtClean="0">
                <a:latin typeface="Courier New" pitchFamily="49" charset="0"/>
              </a:rPr>
              <a:t>StudentNames</a:t>
            </a: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btnAddNames_Click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Object,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btnAddNames.Click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NUM_NAMES As Integer = 5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(NUM_NAMES - 1) As String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'Get student names from user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To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InputBox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("Enter student's first name:", "Students")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'Add names to list box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To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stuNames.Length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Me.lstStuNames.Items.Add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stuNames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nameCount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2200" dirty="0" smtClean="0">
              <a:latin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3307D6B-1E2D-4D5D-84CF-F2A4A849AEE3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375FC-9E8F-4C90-A7A3-4CA150096217}" type="slidenum">
              <a:rPr lang="en-US"/>
              <a:pPr/>
              <a:t>5</a:t>
            </a:fld>
            <a:endParaRPr 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Arrays can be very large so it is usually more efficient to pass them </a:t>
            </a:r>
            <a:r>
              <a:rPr lang="en-US" i="0" dirty="0" err="1" smtClean="0"/>
              <a:t>ByRef</a:t>
            </a:r>
            <a:r>
              <a:rPr lang="en-US" i="0" dirty="0" smtClean="0"/>
              <a:t> instead of making</a:t>
            </a:r>
            <a:r>
              <a:rPr lang="en-US" i="0" baseline="0" dirty="0" smtClean="0"/>
              <a:t> a copy( </a:t>
            </a:r>
            <a:r>
              <a:rPr lang="en-US" i="0" baseline="0" dirty="0" err="1" smtClean="0"/>
              <a:t>ByVal</a:t>
            </a:r>
            <a:r>
              <a:rPr lang="en-US" i="0" baseline="0" dirty="0" smtClean="0"/>
              <a:t> )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When calling the procedure/function one needs to specify only the array name ( no “()” ). When defining the Sub/Function the array name is followed by “()”</a:t>
            </a:r>
          </a:p>
          <a:p>
            <a:pPr marL="285750" indent="-285750">
              <a:buFont typeface="Arial"/>
              <a:buChar char="•"/>
            </a:pPr>
            <a:r>
              <a:rPr lang="en-US" i="0" baseline="0" dirty="0" smtClean="0"/>
              <a:t>Example ( Console app ):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 = {1, 2, 3, 4, 5}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SumOfValues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total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nl-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SumOfValues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Integer)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sum += numArray(index)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index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Return sum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Function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3EAC72-2D9F-4509-9EC1-8286D4F65B22}" type="datetime8">
              <a:rPr lang="en-US"/>
              <a:pPr/>
              <a:t>5/11/15 08:02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B4153-E48D-423F-807C-74FC43B270C9}" type="slidenum">
              <a:rPr lang="en-US"/>
              <a:pPr/>
              <a:t>6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i="0" dirty="0" smtClean="0"/>
              <a:t>Many algorithms make use of the index value of an array element for storing data.</a:t>
            </a:r>
          </a:p>
          <a:p>
            <a:pPr marL="285750" indent="-285750">
              <a:buFont typeface="Arial"/>
              <a:buChar char="•"/>
            </a:pPr>
            <a:r>
              <a:rPr lang="en-US" i="0" dirty="0" smtClean="0"/>
              <a:t>Example </a:t>
            </a:r>
            <a:r>
              <a:rPr lang="en-US" i="0" dirty="0" err="1" smtClean="0"/>
              <a:t>DiceRolls</a:t>
            </a:r>
            <a:r>
              <a:rPr lang="en-US" i="0" dirty="0" smtClean="0"/>
              <a:t>(see</a:t>
            </a:r>
            <a:r>
              <a:rPr lang="en-US" i="0" baseline="0" dirty="0" smtClean="0"/>
              <a:t> GUI on p.249): </a:t>
            </a:r>
            <a:endParaRPr lang="en-US" i="0" dirty="0" smtClean="0"/>
          </a:p>
          <a:p>
            <a:pPr marL="0" indent="0">
              <a:buFont typeface="Arial"/>
              <a:buNone/>
            </a:pPr>
            <a:endParaRPr lang="en-US" i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counts(12)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Me.txtRolls.Text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counts)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(counts,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Me.lstRollsOutcomes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Me.lblTest.Text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counts(1)   'to prove that first 2 elements of the array are not used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keeps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least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values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random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been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Randomize()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endParaRPr lang="pt-B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 +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counts(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+=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roll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'Displays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content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in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box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ListBox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lstList.Items.Add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pPr marL="0" indent="0">
              <a:buFont typeface="Arial"/>
              <a:buNone/>
            </a:pPr>
            <a:endParaRPr lang="en-US" i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244030-144A-45DC-BB3C-9F719269764D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EFC6-63EA-4499-A291-B326A1F3771F}" type="slidenum">
              <a:rPr lang="en-US"/>
              <a:pPr/>
              <a:t>7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Example(Console)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SearchArray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 = {1, 2, 3, 4, 5}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1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index As Integer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FindItemIndex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 As Integer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0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0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Do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While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&lt;&gt;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dataArray.Length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- 1)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index += 1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Loop</a:t>
            </a:r>
          </a:p>
          <a:p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dataArray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(index) =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searchItem</a:t>
            </a:r>
            <a:r>
              <a:rPr lang="nl-NL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nl-NL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nl-NL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index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-1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C8E8D4-B1FD-4CE4-9D04-69BAB1CEF96B}" type="datetime8">
              <a:rPr lang="en-US"/>
              <a:pPr/>
              <a:t>5/11/15 08:11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EF4BC-594C-48F4-B99E-7F562B9FAF29}" type="slidenum">
              <a:rPr lang="en-US"/>
              <a:pPr/>
              <a:t>8</a:t>
            </a:fld>
            <a:endParaRPr 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DynamicArrayDemo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btnRollDice.Click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counts(12)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Me.txtRolls.Text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counts)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(counts,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Me.lstRollsOutcomes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'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Me.lblTest.Text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counts(1)   'to prove that first 2 elements of the array are not used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keeps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array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elements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with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least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index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values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through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post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random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times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dice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have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been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simulated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stored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in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CountTrials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Randomize()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For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numRolls</a:t>
            </a:r>
            <a:endParaRPr lang="pt-B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 + 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(6 *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Rnd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+ 1))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counts(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+=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roll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'Displays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outcomes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content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in a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box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DisplayRollCounts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()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ListBox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 = 2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12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lstList.Items.Add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vbTab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Next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rollOutcome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941A5F-A0F3-4F8F-B6AC-5C2FDCF69F10}" type="datetime8">
              <a:rPr lang="en-US"/>
              <a:pPr/>
              <a:t>5/11/15 07:42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9E2D3-EE39-477E-B1B3-4A5CCF1854AA}" type="slidenum">
              <a:rPr lang="en-US"/>
              <a:pPr/>
              <a:t>9</a:t>
            </a:fld>
            <a:endParaRPr lang="en-US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94A2588-DFE1-4ECA-A221-D0CF1C8D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AF4CA27-914E-4807-AB68-61F8ED5EE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8E08A1-4A77-401D-97B6-16BE56DAEB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683352C-D3AC-454F-9E8B-0FE45F9B3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9ACCF5-2866-44F2-9143-AA9A091C72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5C7D30-AC5C-4C7B-8F1E-84351E755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0C19D4-F183-4F15-94EB-87FB06260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E2C9D25-FD34-4E65-893A-4A489E1A1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437D64E-4236-4347-94BD-3C4C1C5C2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74B85F-103A-4963-9D68-11D23CB200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A4C873B-E6F5-4FFF-BB44-31A9E3C04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F32EF942-F6E6-485B-B460-8D5E5E0ED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573D404-A952-40AE-B0BE-CA23764EE9A4}" type="slidenum">
              <a:rPr lang="en-US"/>
              <a:pPr/>
              <a:t>1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</a:t>
            </a:r>
          </a:p>
        </p:txBody>
      </p:sp>
      <p:sp>
        <p:nvSpPr>
          <p:cNvPr id="776195" name="Text Box 3"/>
          <p:cNvSpPr txBox="1">
            <a:spLocks noChangeArrowheads="1"/>
          </p:cNvSpPr>
          <p:nvPr/>
        </p:nvSpPr>
        <p:spPr bwMode="auto">
          <a:xfrm>
            <a:off x="703263" y="1509713"/>
            <a:ext cx="76215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Can store many of the same type of data together.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Allows a collection of related values to be stored together with a single descriptive name.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composite data </a:t>
            </a:r>
            <a:r>
              <a:rPr lang="en-US" dirty="0" smtClean="0">
                <a:latin typeface="Tahoma" pitchFamily="34" charset="0"/>
              </a:rPr>
              <a:t>type: a collection of elements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Each item is called an element and each element has an index value. The friends array has 5 elements:</a:t>
            </a:r>
          </a:p>
        </p:txBody>
      </p:sp>
      <p:pic>
        <p:nvPicPr>
          <p:cNvPr id="776197" name="Picture 5" descr="stuN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12389" r="7536" b="15222"/>
          <a:stretch>
            <a:fillRect/>
          </a:stretch>
        </p:blipFill>
        <p:spPr bwMode="auto">
          <a:xfrm>
            <a:off x="2008188" y="4424363"/>
            <a:ext cx="52101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024119-6422-4A5E-A9F2-4DDAC7C4FD8D}" type="slidenum">
              <a:rPr lang="en-US"/>
              <a:pPr/>
              <a:t>10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 dirty="0"/>
              <a:t>Chapter 8</a:t>
            </a:r>
            <a:br>
              <a:rPr lang="en-US" sz="2000" dirty="0"/>
            </a:br>
            <a:r>
              <a:rPr lang="en-US" dirty="0"/>
              <a:t>Two-Dimensional Arrays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Declaration includes the index of the last element of each dimension separated by a comma </a:t>
            </a:r>
            <a:r>
              <a:rPr lang="en-US" dirty="0" smtClean="0">
                <a:latin typeface="Tahoma" pitchFamily="34" charset="0"/>
              </a:rPr>
              <a:t>:</a:t>
            </a:r>
            <a:r>
              <a:rPr lang="en-US" dirty="0">
                <a:latin typeface="Tahoma" pitchFamily="34" charset="0"/>
              </a:rPr>
              <a:t/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TTTBoard</a:t>
            </a:r>
            <a:r>
              <a:rPr lang="en-US" dirty="0">
                <a:latin typeface="Courier New" pitchFamily="49" charset="0"/>
              </a:rPr>
              <a:t>(2, 2) As </a:t>
            </a:r>
            <a:r>
              <a:rPr lang="en-US" dirty="0" smtClean="0">
                <a:latin typeface="Courier New" pitchFamily="49" charset="0"/>
              </a:rPr>
              <a:t>Char ‘9 elements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The Length property returns the total number of </a:t>
            </a:r>
            <a:r>
              <a:rPr lang="en-US" dirty="0" smtClean="0">
                <a:latin typeface="+mn-lt"/>
              </a:rPr>
              <a:t>elements, 9 in the example above</a:t>
            </a:r>
            <a:endParaRPr lang="en-US" dirty="0">
              <a:latin typeface="Courier New" pitchFamily="49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number of rows is determined with a statement similar to: </a:t>
            </a:r>
            <a:r>
              <a:rPr lang="en-US" sz="2200" i="1" dirty="0" err="1">
                <a:latin typeface="Courier New" pitchFamily="49" charset="0"/>
              </a:rPr>
              <a:t>arrayName</a:t>
            </a:r>
            <a:r>
              <a:rPr lang="en-US" sz="2200" dirty="0" err="1">
                <a:latin typeface="Courier New" pitchFamily="49" charset="0"/>
              </a:rPr>
              <a:t>.GetLength</a:t>
            </a:r>
            <a:r>
              <a:rPr lang="en-US" sz="2200" dirty="0">
                <a:latin typeface="Courier New" pitchFamily="49" charset="0"/>
              </a:rPr>
              <a:t>(0)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number of columns is determined with a statement similar to: </a:t>
            </a:r>
            <a:r>
              <a:rPr lang="en-US" sz="2200" i="1" dirty="0" err="1">
                <a:latin typeface="Courier New" pitchFamily="49" charset="0"/>
              </a:rPr>
              <a:t>arrayName</a:t>
            </a:r>
            <a:r>
              <a:rPr lang="en-US" sz="2200" dirty="0" err="1">
                <a:latin typeface="Courier New" pitchFamily="49" charset="0"/>
              </a:rPr>
              <a:t>.GetLength</a:t>
            </a:r>
            <a:r>
              <a:rPr lang="en-US" sz="2200" dirty="0">
                <a:latin typeface="Courier New" pitchFamily="49" charset="0"/>
              </a:rPr>
              <a:t>(1)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8</a:t>
            </a:r>
            <a:br>
              <a:rPr lang="en-US" sz="2000" dirty="0"/>
            </a:br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Nested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For…Next </a:t>
            </a:r>
            <a:r>
              <a:rPr lang="en-US" sz="2400" dirty="0">
                <a:solidFill>
                  <a:schemeClr val="tx1"/>
                </a:solidFill>
              </a:rPr>
              <a:t>loops are often used to access the elements of a two-dimensional array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ReDim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statement can be used to change the size of individual dimensions, but the number of dimensions cannot be changed once declared</a:t>
            </a:r>
          </a:p>
          <a:p>
            <a:pPr algn="l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Two-dimensioned array parameters should be declared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ByRef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with the array name followed by an empty set of parameters that includes a comma indicating 2 dimensions</a:t>
            </a:r>
            <a:endParaRPr lang="en-US" sz="2400" dirty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683352C-D3AC-454F-9E8B-0FE45F9B3D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DC67571-625F-4067-AB06-300D43FF168F}" type="slidenum">
              <a:rPr lang="en-US"/>
              <a:pPr/>
              <a:t>12</a:t>
            </a:fld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Structures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466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composite data type that groups related variables.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can be different data types.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Structure declarations are similar to: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sz="2200" dirty="0">
                <a:latin typeface="Courier New" pitchFamily="49" charset="0"/>
              </a:rPr>
              <a:t>Structure </a:t>
            </a:r>
            <a:r>
              <a:rPr lang="en-US" sz="2200" dirty="0" err="1">
                <a:latin typeface="Courier New" pitchFamily="49" charset="0"/>
              </a:rPr>
              <a:t>ElementaryStudent</a:t>
            </a:r>
            <a:r>
              <a:rPr lang="en-US" sz="2200" dirty="0">
                <a:latin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dirty="0" smtClean="0">
                <a:latin typeface="Courier New" pitchFamily="49" charset="0"/>
              </a:rPr>
              <a:t>Dim name As String</a:t>
            </a:r>
            <a:br>
              <a:rPr lang="en-US" sz="2200" dirty="0" smtClean="0">
                <a:latin typeface="Courier New" pitchFamily="49" charset="0"/>
              </a:rPr>
            </a:br>
            <a:r>
              <a:rPr lang="en-US" sz="2200" dirty="0" smtClean="0">
                <a:latin typeface="Courier New" pitchFamily="49" charset="0"/>
              </a:rPr>
              <a:t>		Dim </a:t>
            </a:r>
            <a:r>
              <a:rPr lang="en-US" sz="2200" dirty="0">
                <a:latin typeface="Courier New" pitchFamily="49" charset="0"/>
              </a:rPr>
              <a:t>age As Integer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Dim grade As Integer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End </a:t>
            </a:r>
            <a:r>
              <a:rPr lang="en-US" sz="2200" dirty="0" smtClean="0">
                <a:latin typeface="Courier New" pitchFamily="49" charset="0"/>
              </a:rPr>
              <a:t>Structure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Structures must be declared outside of any procedure and it is done usually at the beginning of a program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200" dirty="0" smtClean="0">
                <a:latin typeface="+mn-lt"/>
              </a:rPr>
              <a:t>A structure variable can appear anywhere in the program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F2AE30B-F4D4-4379-8E02-DD2830AC7EBF}" type="slidenum">
              <a:rPr lang="en-US"/>
              <a:pPr/>
              <a:t>13</a:t>
            </a:fld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Structure Arrays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50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34950" lvl="7" indent="-234950"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are accessed with a dot (.):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newStu</a:t>
            </a:r>
            <a:r>
              <a:rPr lang="en-US" dirty="0">
                <a:latin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</a:rPr>
              <a:t>ElementaryStudent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newStu.age</a:t>
            </a:r>
            <a:r>
              <a:rPr lang="en-US" dirty="0">
                <a:latin typeface="Courier New" pitchFamily="49" charset="0"/>
              </a:rPr>
              <a:t> = 10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newStu.grade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</a:rPr>
              <a:t>4</a:t>
            </a:r>
            <a:endParaRPr lang="en-US" dirty="0" smtClean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An </a:t>
            </a:r>
            <a:r>
              <a:rPr lang="en-US" dirty="0">
                <a:latin typeface="Tahoma" pitchFamily="34" charset="0"/>
              </a:rPr>
              <a:t>array of structures can be used to store related information for a group of elements.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Members are accessed with a dot (.):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Tahoma" pitchFamily="34" charset="0"/>
              </a:rPr>
              <a:t>	</a:t>
            </a:r>
            <a:r>
              <a:rPr lang="en-US" dirty="0">
                <a:latin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(50) As </a:t>
            </a:r>
            <a:r>
              <a:rPr lang="en-US" dirty="0" err="1">
                <a:latin typeface="Courier New" pitchFamily="49" charset="0"/>
              </a:rPr>
              <a:t>ElementaryStudent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(3).age = 10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stus</a:t>
            </a:r>
            <a:r>
              <a:rPr lang="en-US" dirty="0">
                <a:latin typeface="Courier New" pitchFamily="49" charset="0"/>
              </a:rPr>
              <a:t>(3).grade = </a:t>
            </a:r>
            <a:r>
              <a:rPr lang="en-US" dirty="0" smtClean="0">
                <a:latin typeface="Courier New" pitchFamily="49" charset="0"/>
              </a:rPr>
              <a:t>4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+mn-lt"/>
              </a:rPr>
              <a:t>Procedures can include structure parameters either </a:t>
            </a:r>
            <a:r>
              <a:rPr lang="en-US" dirty="0" err="1" smtClean="0">
                <a:latin typeface="Courier New"/>
                <a:cs typeface="Courier New"/>
              </a:rPr>
              <a:t>ByRef</a:t>
            </a:r>
            <a:r>
              <a:rPr lang="en-US" dirty="0" smtClean="0">
                <a:latin typeface="+mn-lt"/>
              </a:rPr>
              <a:t> or </a:t>
            </a:r>
            <a:r>
              <a:rPr lang="en-US" dirty="0" err="1" smtClean="0">
                <a:latin typeface="Courier New"/>
                <a:cs typeface="Courier New"/>
              </a:rPr>
              <a:t>ByVal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B71A1A9-C6A4-4262-8DEA-1376EC80623E}" type="slidenum">
              <a:rPr lang="en-US"/>
              <a:pPr/>
              <a:t>14</a:t>
            </a:fld>
            <a:endParaRPr 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Enumerated Types</a:t>
            </a:r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Defines a related set of named constants.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Enumerated type declarations are similar to: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	</a:t>
            </a:r>
            <a:r>
              <a:rPr lang="en-US" sz="2200">
                <a:latin typeface="Courier New" pitchFamily="49" charset="0"/>
              </a:rPr>
              <a:t>Enum Level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Freshman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Sophomore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Junior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	Senior</a:t>
            </a:r>
            <a:br>
              <a:rPr lang="en-US" sz="2200">
                <a:latin typeface="Courier New" pitchFamily="49" charset="0"/>
              </a:rPr>
            </a:br>
            <a:r>
              <a:rPr lang="en-US" sz="2200">
                <a:latin typeface="Courier New" pitchFamily="49" charset="0"/>
              </a:rPr>
              <a:t>	End Enum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variable declared as an enumerated type is limited to storing the values defined in the enumeration.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EB3020C-7809-4891-8A07-A79051FB8044}" type="slidenum">
              <a:rPr lang="en-US"/>
              <a:pPr/>
              <a:t>15</a:t>
            </a:fld>
            <a:endParaRPr 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 of Objects</a:t>
            </a:r>
          </a:p>
        </p:txBody>
      </p:sp>
      <p:sp>
        <p:nvSpPr>
          <p:cNvPr id="804867" name="Text Box 3"/>
          <p:cNvSpPr txBox="1">
            <a:spLocks noChangeArrowheads="1"/>
          </p:cNvSpPr>
          <p:nvPr/>
        </p:nvSpPr>
        <p:spPr bwMode="auto">
          <a:xfrm>
            <a:off x="714375" y="1543050"/>
            <a:ext cx="76215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Can store a reference to a set of control class objects.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Declared with the appropriate control class data type. For example, </a:t>
            </a:r>
            <a:r>
              <a:rPr lang="en-US">
                <a:latin typeface="Courier New" pitchFamily="49" charset="0"/>
              </a:rPr>
              <a:t>Button</a:t>
            </a:r>
            <a:r>
              <a:rPr lang="en-US">
                <a:latin typeface="Tahoma" pitchFamily="34" charset="0"/>
              </a:rPr>
              <a:t>, </a:t>
            </a:r>
            <a:r>
              <a:rPr lang="en-US">
                <a:latin typeface="Courier New" pitchFamily="49" charset="0"/>
              </a:rPr>
              <a:t>Label</a:t>
            </a:r>
            <a:r>
              <a:rPr lang="en-US">
                <a:latin typeface="Tahoma" pitchFamily="34" charset="0"/>
              </a:rPr>
              <a:t>, or </a:t>
            </a:r>
            <a:r>
              <a:rPr lang="en-US">
                <a:latin typeface="Courier New" pitchFamily="49" charset="0"/>
              </a:rPr>
              <a:t>PictureBox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array of control class objects can simplify code that sets the same property for multiple objects of the same type.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73B6237-C665-475E-9164-B7C713335311}" type="slidenum">
              <a:rPr lang="en-US"/>
              <a:pPr/>
              <a:t>2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160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Declaring and Initializing Arrays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434975" y="1833563"/>
            <a:ext cx="834548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529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Declare and initialize with default values:</a:t>
            </a:r>
            <a:r>
              <a:rPr lang="en-US" sz="2200" dirty="0">
                <a:latin typeface="Tahoma" pitchFamily="34" charset="0"/>
              </a:rPr>
              <a:t/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Dim ages(4) As Integer	'5 elements each 0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Declare and initialize with specific values:</a:t>
            </a:r>
            <a:r>
              <a:rPr lang="en-US" sz="2200" dirty="0">
                <a:latin typeface="Tahoma" pitchFamily="34" charset="0"/>
              </a:rPr>
              <a:t/>
            </a:r>
            <a:br>
              <a:rPr lang="en-US" sz="2200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Dim ages() As String = {4, 10, 6, 22, 13</a:t>
            </a:r>
            <a:r>
              <a:rPr lang="en-US" sz="2200" dirty="0" smtClean="0">
                <a:latin typeface="Courier New" pitchFamily="49" charset="0"/>
              </a:rPr>
              <a:t>};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CA" dirty="0" smtClean="0">
                <a:latin typeface="Tahoma" pitchFamily="34" charset="0"/>
              </a:rPr>
              <a:t>Type </a:t>
            </a:r>
            <a:r>
              <a:rPr lang="en-CA" dirty="0">
                <a:latin typeface="Tahoma" pitchFamily="34" charset="0"/>
              </a:rPr>
              <a:t>inference can be used to determine the array </a:t>
            </a:r>
            <a:r>
              <a:rPr lang="en-CA" dirty="0" smtClean="0">
                <a:latin typeface="Tahoma" pitchFamily="34" charset="0"/>
              </a:rPr>
              <a:t>type: </a:t>
            </a:r>
          </a:p>
          <a:p>
            <a:pPr marL="222250" lvl="1">
              <a:spcAft>
                <a:spcPct val="50000"/>
              </a:spcAft>
            </a:pPr>
            <a:r>
              <a:rPr lang="en-CA" sz="2200" dirty="0">
                <a:latin typeface="Courier New" pitchFamily="49" charset="0"/>
              </a:rPr>
              <a:t>Dim</a:t>
            </a:r>
            <a:r>
              <a:rPr lang="en-CA" sz="1800" dirty="0" smtClean="0">
                <a:latin typeface="Courier New" pitchFamily="49" charset="0"/>
              </a:rPr>
              <a:t> </a:t>
            </a:r>
            <a:r>
              <a:rPr lang="en-CA" sz="1800" dirty="0" err="1" smtClean="0">
                <a:latin typeface="Courier New" pitchFamily="49" charset="0"/>
              </a:rPr>
              <a:t>stuNames</a:t>
            </a:r>
            <a:r>
              <a:rPr lang="en-CA" sz="1800" dirty="0" smtClean="0">
                <a:latin typeface="Courier New" pitchFamily="49" charset="0"/>
              </a:rPr>
              <a:t>() = {"Mia", "Eli", "Eva", "Rose", "Wu"}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B758A5C-EC7E-4BB6-8C0F-2BFE9978D301}" type="slidenum">
              <a:rPr lang="en-US"/>
              <a:pPr/>
              <a:t>3</a:t>
            </a:fld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Accessing Array Elements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774700" y="1905000"/>
            <a:ext cx="7621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array element is accessed by including its index in parentheses after the array name: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Me.lblAge.Text</a:t>
            </a:r>
            <a:r>
              <a:rPr lang="en-US" dirty="0">
                <a:latin typeface="Courier New" pitchFamily="49" charset="0"/>
              </a:rPr>
              <a:t> = ages(3)	'age </a:t>
            </a:r>
            <a:r>
              <a:rPr lang="en-US" dirty="0" smtClean="0">
                <a:latin typeface="Courier New" pitchFamily="49" charset="0"/>
              </a:rPr>
              <a:t>22</a:t>
            </a:r>
            <a:endParaRPr lang="en-US" dirty="0">
              <a:latin typeface="Courier New" pitchFamily="49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array element is changed through assignment: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	friends(2) = "Sunshine"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F9FEB3-CFBE-49AD-8A22-B0E1899ED9A9}" type="slidenum">
              <a:rPr lang="en-US"/>
              <a:pPr/>
              <a:t>4</a:t>
            </a:fld>
            <a:endParaRPr 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Traversing an Array</a:t>
            </a:r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774700" y="1782763"/>
            <a:ext cx="7621588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Length property returns the number of elements in an array: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Courier New" pitchFamily="49" charset="0"/>
              </a:rPr>
              <a:t>	</a:t>
            </a:r>
            <a:r>
              <a:rPr lang="en-US" sz="2200">
                <a:latin typeface="Courier New" pitchFamily="49" charset="0"/>
              </a:rPr>
              <a:t>numElements = ages.Length	'5</a:t>
            </a:r>
            <a:endParaRPr lang="en-US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Courier New" pitchFamily="49" charset="0"/>
              </a:rPr>
              <a:t>For…Next</a:t>
            </a:r>
            <a:r>
              <a:rPr lang="en-US">
                <a:latin typeface="Tahoma" pitchFamily="34" charset="0"/>
              </a:rPr>
              <a:t> loop is one way to traverse an array:</a:t>
            </a:r>
            <a:br>
              <a:rPr lang="en-US">
                <a:latin typeface="Tahoma" pitchFamily="34" charset="0"/>
              </a:rPr>
            </a:br>
            <a:r>
              <a:rPr lang="en-US" sz="2000">
                <a:latin typeface="Courier New" pitchFamily="49" charset="0"/>
              </a:rPr>
              <a:t>For ageIndex As Integer = 0 To ages.Length – 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ages(ageIndex) = InputBox("Enter age:")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Next ageIndex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17EA0AF-25C8-4F71-848F-309AA2069BD0}" type="slidenum">
              <a:rPr lang="en-US"/>
              <a:pPr/>
              <a:t>5</a:t>
            </a:fld>
            <a:endParaRPr 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 dirty="0"/>
              <a:t>Chapter 8</a:t>
            </a:r>
            <a:br>
              <a:rPr lang="en-US" sz="2000" dirty="0"/>
            </a:br>
            <a:r>
              <a:rPr lang="en-US" dirty="0"/>
              <a:t>Array </a:t>
            </a:r>
            <a:r>
              <a:rPr lang="en-US" dirty="0" smtClean="0"/>
              <a:t>As Parameters</a:t>
            </a:r>
            <a:endParaRPr lang="en-US" dirty="0"/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763588" y="1552575"/>
            <a:ext cx="7929562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procedure declaration can include array parameters:</a:t>
            </a:r>
            <a:br>
              <a:rPr lang="en-US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Function </a:t>
            </a:r>
            <a:r>
              <a:rPr lang="en-US" sz="2200" dirty="0" err="1">
                <a:latin typeface="Courier New" pitchFamily="49" charset="0"/>
              </a:rPr>
              <a:t>SumOfValues</a:t>
            </a:r>
            <a:r>
              <a:rPr lang="en-US" sz="2200" dirty="0">
                <a:latin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</a:rPr>
              <a:t>ByRef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numArray</a:t>
            </a:r>
            <a:r>
              <a:rPr lang="en-US" sz="2200" dirty="0">
                <a:latin typeface="Courier New" pitchFamily="49" charset="0"/>
              </a:rPr>
              <a:t>() As Integer) As Integer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An array should be declared </a:t>
            </a:r>
            <a:r>
              <a:rPr lang="en-US" dirty="0" err="1">
                <a:latin typeface="Courier New" pitchFamily="49" charset="0"/>
              </a:rPr>
              <a:t>ByRef</a:t>
            </a:r>
            <a:r>
              <a:rPr lang="en-US" dirty="0">
                <a:latin typeface="Tahoma" pitchFamily="34" charset="0"/>
              </a:rPr>
              <a:t> so that the actual array is passed instead of requiring a copy to be made.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procedure declaration can include an array element:</a:t>
            </a:r>
            <a:br>
              <a:rPr lang="en-US" dirty="0">
                <a:latin typeface="Tahoma" pitchFamily="34" charset="0"/>
              </a:rPr>
            </a:br>
            <a:r>
              <a:rPr lang="en-US" sz="2200" dirty="0">
                <a:latin typeface="Courier New" pitchFamily="49" charset="0"/>
              </a:rPr>
              <a:t>Sub </a:t>
            </a:r>
            <a:r>
              <a:rPr lang="en-US" sz="2200" dirty="0" err="1">
                <a:latin typeface="Courier New" pitchFamily="49" charset="0"/>
              </a:rPr>
              <a:t>DisplayElement</a:t>
            </a:r>
            <a:r>
              <a:rPr lang="en-US" sz="2200" dirty="0">
                <a:latin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</a:rPr>
              <a:t>ByVal</a:t>
            </a:r>
            <a:r>
              <a:rPr lang="en-US" sz="2200" dirty="0">
                <a:latin typeface="Courier New" pitchFamily="49" charset="0"/>
              </a:rPr>
              <a:t> number As Integer, </a:t>
            </a:r>
            <a:r>
              <a:rPr lang="en-US" sz="2200" dirty="0" err="1">
                <a:latin typeface="Courier New" pitchFamily="49" charset="0"/>
              </a:rPr>
              <a:t>ByRef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lblLabel</a:t>
            </a:r>
            <a:r>
              <a:rPr lang="en-US" sz="2200" dirty="0">
                <a:latin typeface="Courier New" pitchFamily="49" charset="0"/>
              </a:rPr>
              <a:t> As Label)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Passing just an element passes a copy of the value, preventing the element in the array from being changed.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4584C1D-092A-4434-B737-616ECFDA4AFE}" type="slidenum">
              <a:rPr lang="en-US"/>
              <a:pPr/>
              <a:t>6</a:t>
            </a:fld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Arrays with Meaningful Indexes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763588" y="1870075"/>
            <a:ext cx="7621587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Use the index value of an array element for determining the storage location of a value.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Simplifies storage and retrieval of data.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B363CF6-A6F2-42DA-8142-9B7379B4CC55}" type="slidenum">
              <a:rPr lang="en-US"/>
              <a:pPr/>
              <a:t>7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Linear Search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695325" y="2060575"/>
            <a:ext cx="762158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Simplest searching algorithm.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Checks each element of an array, one after the other, until a specified value has been found or until the entire array has been checked.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137BC0D-6972-4AA9-82AE-C9F6637E31CB}" type="slidenum">
              <a:rPr lang="en-US"/>
              <a:pPr/>
              <a:t>8</a:t>
            </a:fld>
            <a:endParaRPr lang="en-US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68375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Dynamic Array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684213" y="1728788"/>
            <a:ext cx="762158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Varies in size during run time.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Used in situations where the size of an array may need to grow or shrink or when the array size is unknown at the start of the program.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Tahoma" pitchFamily="34" charset="0"/>
              </a:rPr>
              <a:t> is used to change an array's size: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Dim ages(-1) As Integer	'0 elements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Courier New" pitchFamily="49" charset="0"/>
              </a:rPr>
              <a:t> ages(4)			'5 elements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</a:rPr>
              <a:t>ReDim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can be executed over and over but all the values in the array are lost. To </a:t>
            </a:r>
            <a:r>
              <a:rPr lang="en-US" dirty="0">
                <a:latin typeface="Tahoma" pitchFamily="34" charset="0"/>
              </a:rPr>
              <a:t>keep existing values use </a:t>
            </a:r>
            <a:r>
              <a:rPr lang="en-US" dirty="0" err="1">
                <a:latin typeface="Courier New" pitchFamily="49" charset="0"/>
              </a:rPr>
              <a:t>ReDim</a:t>
            </a:r>
            <a:r>
              <a:rPr lang="en-US" dirty="0">
                <a:latin typeface="Courier New" pitchFamily="49" charset="0"/>
              </a:rPr>
              <a:t> Preserve</a:t>
            </a:r>
            <a:r>
              <a:rPr lang="en-US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76C9E7-AD5B-4908-926E-4CB99D2056E5}" type="slidenum">
              <a:rPr lang="en-US"/>
              <a:pPr/>
              <a:t>9</a:t>
            </a:fld>
            <a:endParaRPr 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17500"/>
            <a:ext cx="7772400" cy="1041400"/>
          </a:xfrm>
        </p:spPr>
        <p:txBody>
          <a:bodyPr/>
          <a:lstStyle/>
          <a:p>
            <a:r>
              <a:rPr lang="en-US" sz="2000"/>
              <a:t>Chapter 8</a:t>
            </a:r>
            <a:br>
              <a:rPr lang="en-US" sz="2000"/>
            </a:br>
            <a:r>
              <a:rPr lang="en-US"/>
              <a:t>Two-Dimensional Arrays</a:t>
            </a:r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727075" y="1692275"/>
            <a:ext cx="762158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Represents data that corresponds to a grid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element is referred to by its row and column. The TTTBoard(0, 2) element stores an X:</a:t>
            </a:r>
          </a:p>
        </p:txBody>
      </p:sp>
      <p:pic>
        <p:nvPicPr>
          <p:cNvPr id="790533" name="Picture 5" descr="TT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106738"/>
            <a:ext cx="31146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7671</TotalTime>
  <Words>1983</Words>
  <Application>Microsoft Macintosh PowerPoint</Application>
  <PresentationFormat>On-screen Show (4:3)</PresentationFormat>
  <Paragraphs>304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LVP Slides</vt:lpstr>
      <vt:lpstr>Chapter 8 Arrays</vt:lpstr>
      <vt:lpstr>Chapter 8 Declaring and Initializing Arrays</vt:lpstr>
      <vt:lpstr>Chapter 8 Accessing Array Elements</vt:lpstr>
      <vt:lpstr>Chapter 8 Traversing an Array</vt:lpstr>
      <vt:lpstr>Chapter 8 Array As Parameters</vt:lpstr>
      <vt:lpstr>Chapter 8 Arrays with Meaningful Indexes</vt:lpstr>
      <vt:lpstr>Chapter 8 Linear Search</vt:lpstr>
      <vt:lpstr>Chapter 8 Dynamic Array</vt:lpstr>
      <vt:lpstr>Chapter 8 Two-Dimensional Arrays</vt:lpstr>
      <vt:lpstr>Chapter 8 Two-Dimensional Arrays</vt:lpstr>
      <vt:lpstr>Chapter 8 Two-Dimensional Arrays</vt:lpstr>
      <vt:lpstr>Chapter 8 Structures</vt:lpstr>
      <vt:lpstr>Chapter 8 Structure Arrays</vt:lpstr>
      <vt:lpstr>Chapter 8 Enumerated Types</vt:lpstr>
      <vt:lpstr>Chapter 8 Arrays of Objects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269</cp:revision>
  <cp:lastPrinted>1998-10-14T14:23:27Z</cp:lastPrinted>
  <dcterms:created xsi:type="dcterms:W3CDTF">1999-11-24T16:58:21Z</dcterms:created>
  <dcterms:modified xsi:type="dcterms:W3CDTF">2015-05-11T19:05:10Z</dcterms:modified>
</cp:coreProperties>
</file>