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51" r:id="rId1"/>
  </p:sldMasterIdLst>
  <p:notesMasterIdLst>
    <p:notesMasterId r:id="rId24"/>
  </p:notesMasterIdLst>
  <p:handoutMasterIdLst>
    <p:handoutMasterId r:id="rId25"/>
  </p:handoutMasterIdLst>
  <p:sldIdLst>
    <p:sldId id="338" r:id="rId2"/>
    <p:sldId id="318" r:id="rId3"/>
    <p:sldId id="319" r:id="rId4"/>
    <p:sldId id="332" r:id="rId5"/>
    <p:sldId id="333" r:id="rId6"/>
    <p:sldId id="321" r:id="rId7"/>
    <p:sldId id="322" r:id="rId8"/>
    <p:sldId id="339" r:id="rId9"/>
    <p:sldId id="334" r:id="rId10"/>
    <p:sldId id="335" r:id="rId11"/>
    <p:sldId id="336" r:id="rId12"/>
    <p:sldId id="340" r:id="rId13"/>
    <p:sldId id="341" r:id="rId14"/>
    <p:sldId id="342" r:id="rId15"/>
    <p:sldId id="337" r:id="rId16"/>
    <p:sldId id="345" r:id="rId17"/>
    <p:sldId id="329" r:id="rId18"/>
    <p:sldId id="346" r:id="rId19"/>
    <p:sldId id="347" r:id="rId20"/>
    <p:sldId id="343" r:id="rId21"/>
    <p:sldId id="348" r:id="rId22"/>
    <p:sldId id="344" r:id="rId2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FFFF00"/>
    <a:srgbClr val="00CC00"/>
    <a:srgbClr val="0066CC"/>
    <a:srgbClr val="6600FF"/>
    <a:srgbClr val="66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03" autoAdjust="0"/>
    <p:restoredTop sz="99704" autoAdjust="0"/>
  </p:normalViewPr>
  <p:slideViewPr>
    <p:cSldViewPr snapToGrid="0">
      <p:cViewPr varScale="1">
        <p:scale>
          <a:sx n="53" d="100"/>
          <a:sy n="53" d="100"/>
        </p:scale>
        <p:origin x="-76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54275" name="Rectangle 3"/>
          <p:cNvSpPr>
            <a:spLocks noGrp="1" noChangeArrowheads="1"/>
          </p:cNvSpPr>
          <p:nvPr>
            <p:ph type="dt" sz="quarter"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ED663FCA-42A7-4D39-9556-B07FA9334EAB}" type="datetime8">
              <a:rPr lang="en-US"/>
              <a:pPr/>
              <a:t>6/6/14 13:46</a:t>
            </a:fld>
            <a:endParaRPr lang="en-US"/>
          </a:p>
        </p:txBody>
      </p:sp>
      <p:sp>
        <p:nvSpPr>
          <p:cNvPr id="54276" name="Rectangle 4"/>
          <p:cNvSpPr>
            <a:spLocks noGrp="1" noChangeArrowheads="1"/>
          </p:cNvSpPr>
          <p:nvPr>
            <p:ph type="ftr" sz="quarter" idx="2"/>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54277" name="Rectangle 5"/>
          <p:cNvSpPr>
            <a:spLocks noGrp="1" noChangeArrowheads="1"/>
          </p:cNvSpPr>
          <p:nvPr>
            <p:ph type="sldNum" sz="quarter" idx="3"/>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A05B2D7B-AAE2-4262-BE1C-3B0E66F0C396}" type="slidenum">
              <a:rPr lang="en-US"/>
              <a:pPr/>
              <a:t>‹#›</a:t>
            </a:fld>
            <a:endParaRPr lang="en-US"/>
          </a:p>
        </p:txBody>
      </p:sp>
    </p:spTree>
    <p:extLst>
      <p:ext uri="{BB962C8B-B14F-4D97-AF65-F5344CB8AC3E}">
        <p14:creationId xmlns:p14="http://schemas.microsoft.com/office/powerpoint/2010/main" val="1964353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l" defTabSz="915988">
              <a:defRPr sz="1200"/>
            </a:lvl1pPr>
          </a:lstStyle>
          <a:p>
            <a:endParaRPr lang="en-US"/>
          </a:p>
        </p:txBody>
      </p:sp>
      <p:sp>
        <p:nvSpPr>
          <p:cNvPr id="254979" name="Rectangle 3"/>
          <p:cNvSpPr>
            <a:spLocks noGrp="1" noChangeArrowheads="1"/>
          </p:cNvSpPr>
          <p:nvPr>
            <p:ph type="dt" idx="1"/>
          </p:nvPr>
        </p:nvSpPr>
        <p:spPr bwMode="auto">
          <a:xfrm>
            <a:off x="3976688" y="0"/>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lvl1pPr algn="r" defTabSz="915988">
              <a:defRPr sz="1200"/>
            </a:lvl1pPr>
          </a:lstStyle>
          <a:p>
            <a:fld id="{ADBA7816-FD30-484D-9A11-74A6A219E903}" type="datetime8">
              <a:rPr lang="en-US"/>
              <a:pPr/>
              <a:t>6/6/14 13:46</a:t>
            </a:fld>
            <a:endParaRPr lang="en-US"/>
          </a:p>
        </p:txBody>
      </p:sp>
      <p:sp>
        <p:nvSpPr>
          <p:cNvPr id="254980" name="Rectangle 4"/>
          <p:cNvSpPr>
            <a:spLocks noGrp="1" noRot="1" noChangeAspect="1" noChangeArrowheads="1" noTextEdit="1"/>
          </p:cNvSpPr>
          <p:nvPr>
            <p:ph type="sldImg" idx="2"/>
          </p:nvPr>
        </p:nvSpPr>
        <p:spPr bwMode="auto">
          <a:xfrm>
            <a:off x="1139825" y="687388"/>
            <a:ext cx="4679950" cy="35099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4981" name="Rectangle 5"/>
          <p:cNvSpPr>
            <a:spLocks noGrp="1" noChangeArrowheads="1"/>
          </p:cNvSpPr>
          <p:nvPr>
            <p:ph type="body" sz="quarter" idx="3"/>
          </p:nvPr>
        </p:nvSpPr>
        <p:spPr bwMode="auto">
          <a:xfrm>
            <a:off x="917575" y="4425950"/>
            <a:ext cx="512445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4982" name="Rectangle 6"/>
          <p:cNvSpPr>
            <a:spLocks noGrp="1" noChangeArrowheads="1"/>
          </p:cNvSpPr>
          <p:nvPr>
            <p:ph type="ftr" sz="quarter" idx="4"/>
          </p:nvPr>
        </p:nvSpPr>
        <p:spPr bwMode="auto">
          <a:xfrm>
            <a:off x="0" y="8853488"/>
            <a:ext cx="305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l" defTabSz="915988">
              <a:defRPr sz="1200"/>
            </a:lvl1pPr>
          </a:lstStyle>
          <a:p>
            <a:endParaRPr lang="en-US"/>
          </a:p>
        </p:txBody>
      </p:sp>
      <p:sp>
        <p:nvSpPr>
          <p:cNvPr id="254983" name="Rectangle 7"/>
          <p:cNvSpPr>
            <a:spLocks noGrp="1" noChangeArrowheads="1"/>
          </p:cNvSpPr>
          <p:nvPr>
            <p:ph type="sldNum" sz="quarter" idx="5"/>
          </p:nvPr>
        </p:nvSpPr>
        <p:spPr bwMode="auto">
          <a:xfrm>
            <a:off x="3976688" y="885348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9" tIns="45830" rIns="91659" bIns="45830" numCol="1" anchor="b" anchorCtr="0" compatLnSpc="1">
            <a:prstTxWarp prst="textNoShape">
              <a:avLst/>
            </a:prstTxWarp>
          </a:bodyPr>
          <a:lstStyle>
            <a:lvl1pPr algn="r" defTabSz="915988">
              <a:defRPr sz="1200"/>
            </a:lvl1pPr>
          </a:lstStyle>
          <a:p>
            <a:fld id="{AC94A37F-13D1-4D15-B393-05207DC44C03}" type="slidenum">
              <a:rPr lang="en-US"/>
              <a:pPr/>
              <a:t>‹#›</a:t>
            </a:fld>
            <a:endParaRPr lang="en-US"/>
          </a:p>
        </p:txBody>
      </p:sp>
    </p:spTree>
    <p:extLst>
      <p:ext uri="{BB962C8B-B14F-4D97-AF65-F5344CB8AC3E}">
        <p14:creationId xmlns:p14="http://schemas.microsoft.com/office/powerpoint/2010/main" val="2547279531"/>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4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9860031-3FDC-4034-99B1-81C4CA9944B0}"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9775BBD0-9FD3-47BC-AA99-B69D9AFAD560}" type="slidenum">
              <a:rPr lang="en-US"/>
              <a:pPr/>
              <a:t>2</a:t>
            </a:fld>
            <a:endParaRPr 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r>
              <a:rPr lang="en-US" i="0" dirty="0" err="1" smtClean="0"/>
              <a:t>BackColor</a:t>
            </a:r>
            <a:r>
              <a:rPr lang="en-US" i="0" dirty="0" smtClean="0"/>
              <a:t> = background color of an object not including any text</a:t>
            </a:r>
          </a:p>
          <a:p>
            <a:r>
              <a:rPr lang="en-US" i="0" dirty="0" err="1" smtClean="0"/>
              <a:t>ForeColor</a:t>
            </a:r>
            <a:r>
              <a:rPr lang="en-US" i="0" dirty="0" smtClean="0"/>
              <a:t> = color of the text. Web colors include Transparent-&gt;objects on a form can be set to this “color” so the form’s </a:t>
            </a:r>
            <a:r>
              <a:rPr lang="en-US" i="0" dirty="0" err="1" smtClean="0"/>
              <a:t>BackColor</a:t>
            </a:r>
            <a:r>
              <a:rPr lang="en-US" i="0" dirty="0" smtClean="0"/>
              <a:t> shows through the object ( when cursor is on the object )</a:t>
            </a:r>
          </a:p>
          <a:p>
            <a:r>
              <a:rPr lang="en-US" i="0" dirty="0" smtClean="0"/>
              <a:t>Controls ( Button, </a:t>
            </a:r>
            <a:r>
              <a:rPr lang="en-US" i="0" dirty="0" err="1" smtClean="0"/>
              <a:t>CheckBox</a:t>
            </a:r>
            <a:r>
              <a:rPr lang="en-US" i="0" dirty="0" smtClean="0"/>
              <a:t> and Label ) are derived from the Form control. </a:t>
            </a:r>
          </a:p>
          <a:p>
            <a:r>
              <a:rPr lang="en-US" i="0" dirty="0" smtClean="0"/>
              <a:t>Form is </a:t>
            </a:r>
            <a:r>
              <a:rPr lang="en-US" i="1" dirty="0" smtClean="0"/>
              <a:t>parent control </a:t>
            </a:r>
            <a:r>
              <a:rPr lang="en-US" i="0" dirty="0" smtClean="0"/>
              <a:t>and the Button, </a:t>
            </a:r>
            <a:r>
              <a:rPr lang="en-US" i="0" dirty="0" err="1" smtClean="0"/>
              <a:t>CheckBox</a:t>
            </a:r>
            <a:r>
              <a:rPr lang="en-US" i="0" dirty="0" smtClean="0"/>
              <a:t> and Label are </a:t>
            </a:r>
            <a:r>
              <a:rPr lang="en-US" i="1" dirty="0" smtClean="0"/>
              <a:t>child controls. </a:t>
            </a:r>
          </a:p>
          <a:p>
            <a:r>
              <a:rPr lang="en-US" i="0" dirty="0" smtClean="0"/>
              <a:t>When</a:t>
            </a:r>
            <a:r>
              <a:rPr lang="en-US" i="0" baseline="0" dirty="0" smtClean="0"/>
              <a:t> a parent control property value is changed the corresponding child property value is also changed unless the child property is explicitly set ( for example </a:t>
            </a:r>
            <a:r>
              <a:rPr lang="en-US" i="0" baseline="0" dirty="0" err="1" smtClean="0"/>
              <a:t>BackColor</a:t>
            </a:r>
            <a:r>
              <a:rPr lang="en-US" i="0" baseline="0" dirty="0" smtClean="0"/>
              <a:t> )</a:t>
            </a:r>
          </a:p>
          <a:p>
            <a:r>
              <a:rPr lang="en-US" i="0" baseline="0" dirty="0" smtClean="0"/>
              <a:t>At runtime Imports </a:t>
            </a:r>
            <a:r>
              <a:rPr lang="en-US" i="0" baseline="0" dirty="0" err="1" smtClean="0"/>
              <a:t>System.Drawing</a:t>
            </a:r>
            <a:r>
              <a:rPr lang="en-US" i="0" baseline="0" dirty="0" smtClean="0"/>
              <a:t> statement  must be included at the top of a program so the members of Drawing class are accessible:</a:t>
            </a:r>
          </a:p>
          <a:p>
            <a:r>
              <a:rPr lang="en-US" i="0" baseline="0" dirty="0" smtClean="0"/>
              <a:t>Example:</a:t>
            </a:r>
          </a:p>
          <a:p>
            <a:endParaRPr lang="en-US" i="0" baseline="0" dirty="0" smtClean="0"/>
          </a:p>
          <a:p>
            <a:r>
              <a:rPr lang="en-US" i="0" baseline="0" dirty="0" smtClean="0"/>
              <a:t>Imports </a:t>
            </a:r>
            <a:r>
              <a:rPr lang="en-US" i="0" baseline="0" dirty="0" err="1" smtClean="0"/>
              <a:t>System.Drawing</a:t>
            </a:r>
            <a:endParaRPr lang="en-US" i="0" baseline="0" dirty="0" smtClean="0"/>
          </a:p>
          <a:p>
            <a:r>
              <a:rPr lang="en-US" i="0"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latin typeface="Tahoma" pitchFamily="34" charset="0"/>
              </a:rPr>
              <a:t>Me.btnDisplay.BackColor</a:t>
            </a:r>
            <a:r>
              <a:rPr lang="en-US" dirty="0" smtClean="0">
                <a:latin typeface="Tahoma" pitchFamily="34" charset="0"/>
              </a:rPr>
              <a:t> = </a:t>
            </a:r>
            <a:r>
              <a:rPr lang="en-US" dirty="0" err="1" smtClean="0">
                <a:latin typeface="Tahoma" pitchFamily="34" charset="0"/>
              </a:rPr>
              <a:t>Color.Honeydew</a:t>
            </a:r>
            <a:r>
              <a:rPr lang="en-US" dirty="0" smtClean="0">
                <a:latin typeface="Tahoma" pitchFamily="34" charset="0"/>
              </a:rPr>
              <a:t>       ‘button color</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latin typeface="Tahoma" pitchFamily="34" charset="0"/>
              </a:rPr>
              <a:t>Me.BackColor</a:t>
            </a:r>
            <a:r>
              <a:rPr lang="en-US" dirty="0" smtClean="0">
                <a:latin typeface="Tahoma" pitchFamily="34" charset="0"/>
              </a:rPr>
              <a:t> = </a:t>
            </a:r>
            <a:r>
              <a:rPr lang="en-US" dirty="0" err="1" smtClean="0">
                <a:latin typeface="Tahoma" pitchFamily="34" charset="0"/>
              </a:rPr>
              <a:t>Color.Lime</a:t>
            </a:r>
            <a:r>
              <a:rPr lang="en-US" dirty="0" smtClean="0">
                <a:latin typeface="Tahoma" pitchFamily="34" charset="0"/>
              </a:rPr>
              <a:t>                                  ‘Form color</a:t>
            </a:r>
          </a:p>
          <a:p>
            <a:endParaRPr lang="en-US" i="0" dirty="0" smtClean="0"/>
          </a:p>
          <a:p>
            <a:r>
              <a:rPr lang="en-US" i="0" dirty="0" smtClean="0"/>
              <a:t>Example Windows app ( Form, 6 buttons: </a:t>
            </a:r>
            <a:r>
              <a:rPr lang="en-US" i="0" dirty="0" err="1" smtClean="0"/>
              <a:t>Honneydew</a:t>
            </a:r>
            <a:r>
              <a:rPr lang="en-US" i="0" dirty="0" smtClean="0"/>
              <a:t>, Thistle, </a:t>
            </a:r>
            <a:r>
              <a:rPr lang="en-US" i="0" dirty="0" err="1" smtClean="0"/>
              <a:t>SkyBlue</a:t>
            </a:r>
            <a:r>
              <a:rPr lang="en-US" i="0" dirty="0" smtClean="0"/>
              <a:t>, Turquoise, </a:t>
            </a:r>
            <a:r>
              <a:rPr lang="en-US" i="0" dirty="0" err="1" smtClean="0"/>
              <a:t>DarkKhaki</a:t>
            </a:r>
            <a:r>
              <a:rPr lang="en-US" i="0" dirty="0" smtClean="0"/>
              <a:t>,</a:t>
            </a:r>
            <a:r>
              <a:rPr lang="en-US" i="0" baseline="0" dirty="0" smtClean="0"/>
              <a:t> Salmon </a:t>
            </a:r>
            <a:r>
              <a:rPr lang="en-US" i="0" dirty="0" smtClean="0"/>
              <a:t>):</a:t>
            </a:r>
          </a:p>
          <a:p>
            <a:endParaRPr lang="en-US" i="0" dirty="0" smtClean="0"/>
          </a:p>
          <a:p>
            <a:r>
              <a:rPr lang="en-US" sz="1400" kern="1200" dirty="0" smtClean="0">
                <a:solidFill>
                  <a:schemeClr val="tx1"/>
                </a:solidFill>
                <a:latin typeface="Times New Roman" pitchFamily="18" charset="0"/>
                <a:ea typeface="+mn-ea"/>
                <a:cs typeface="+mn-cs"/>
              </a:rPr>
              <a:t>Import </a:t>
            </a:r>
            <a:r>
              <a:rPr lang="en-US" sz="1400" kern="1200" dirty="0" err="1" smtClean="0">
                <a:solidFill>
                  <a:schemeClr val="tx1"/>
                </a:solidFill>
                <a:latin typeface="Times New Roman" pitchFamily="18" charset="0"/>
                <a:ea typeface="+mn-ea"/>
                <a:cs typeface="+mn-cs"/>
              </a:rPr>
              <a:t>System.Drawing</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Public Class Form1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Private Sub </a:t>
            </a:r>
            <a:r>
              <a:rPr lang="en-US" sz="1400" kern="1200" dirty="0" err="1" smtClean="0">
                <a:solidFill>
                  <a:schemeClr val="tx1"/>
                </a:solidFill>
                <a:latin typeface="Times New Roman" pitchFamily="18" charset="0"/>
                <a:ea typeface="+mn-ea"/>
                <a:cs typeface="+mn-cs"/>
              </a:rPr>
              <a:t>ChangeColor_Click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Object,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btnHoneyDew.Click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btnThistle.Click</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btnSkyBlue.Click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btnTurquoise.Click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btnDarkKhaki.Click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btnSalmon.Click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btnColorClicked</a:t>
            </a:r>
            <a:r>
              <a:rPr lang="en-US" sz="1400" kern="1200" dirty="0" smtClean="0">
                <a:solidFill>
                  <a:schemeClr val="tx1"/>
                </a:solidFill>
                <a:latin typeface="Times New Roman" pitchFamily="18" charset="0"/>
                <a:ea typeface="+mn-ea"/>
                <a:cs typeface="+mn-cs"/>
              </a:rPr>
              <a:t> As Button = sender</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colour</a:t>
            </a:r>
            <a:r>
              <a:rPr lang="en-US" sz="1400" kern="1200" dirty="0" smtClean="0">
                <a:solidFill>
                  <a:schemeClr val="tx1"/>
                </a:solidFill>
                <a:latin typeface="Times New Roman" pitchFamily="18" charset="0"/>
                <a:ea typeface="+mn-ea"/>
                <a:cs typeface="+mn-cs"/>
              </a:rPr>
              <a:t> As String</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colour</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btnColorClicked.Text</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p>
          <a:p>
            <a:r>
              <a:rPr lang="en-US" sz="1400" kern="1200" dirty="0" smtClean="0">
                <a:solidFill>
                  <a:schemeClr val="tx1"/>
                </a:solidFill>
                <a:latin typeface="Times New Roman" pitchFamily="18" charset="0"/>
                <a:ea typeface="+mn-ea"/>
                <a:cs typeface="+mn-cs"/>
              </a:rPr>
              <a:t>        Select Case </a:t>
            </a:r>
            <a:r>
              <a:rPr lang="en-US" sz="1400" kern="1200" dirty="0" err="1" smtClean="0">
                <a:solidFill>
                  <a:schemeClr val="tx1"/>
                </a:solidFill>
                <a:latin typeface="Times New Roman" pitchFamily="18" charset="0"/>
                <a:ea typeface="+mn-ea"/>
                <a:cs typeface="+mn-cs"/>
              </a:rPr>
              <a:t>colour</a:t>
            </a:r>
            <a:endParaRPr lang="en-US"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Honeydew</a:t>
            </a:r>
            <a:r>
              <a:rPr lang="tr-TR" sz="1400" kern="1200" dirty="0" smtClean="0">
                <a:solidFill>
                  <a:schemeClr val="tx1"/>
                </a:solidFill>
                <a:latin typeface="Times New Roman" pitchFamily="18" charset="0"/>
                <a:ea typeface="+mn-ea"/>
                <a:cs typeface="+mn-cs"/>
              </a:rPr>
              <a:t>"</a:t>
            </a:r>
          </a:p>
          <a:p>
            <a:r>
              <a:rPr lang="tr-TR" sz="1400" kern="1200" dirty="0" smtClean="0">
                <a:solidFill>
                  <a:schemeClr val="tx1"/>
                </a:solidFill>
                <a:latin typeface="Times New Roman" pitchFamily="18" charset="0"/>
                <a:ea typeface="+mn-ea"/>
                <a:cs typeface="+mn-cs"/>
              </a:rPr>
              <a:t>                </a:t>
            </a:r>
            <a:r>
              <a:rPr lang="tr-TR" sz="1400" kern="1200" dirty="0" err="1" smtClean="0">
                <a:solidFill>
                  <a:schemeClr val="tx1"/>
                </a:solidFill>
                <a:latin typeface="Times New Roman" pitchFamily="18" charset="0"/>
                <a:ea typeface="+mn-ea"/>
                <a:cs typeface="+mn-cs"/>
              </a:rPr>
              <a:t>Me.BackColor</a:t>
            </a:r>
            <a:r>
              <a:rPr lang="tr-TR" sz="1400" kern="1200" dirty="0" smtClean="0">
                <a:solidFill>
                  <a:schemeClr val="tx1"/>
                </a:solidFill>
                <a:latin typeface="Times New Roman" pitchFamily="18" charset="0"/>
                <a:ea typeface="+mn-ea"/>
                <a:cs typeface="+mn-cs"/>
              </a:rPr>
              <a:t> = </a:t>
            </a:r>
            <a:r>
              <a:rPr lang="tr-TR" sz="1400" kern="1200" dirty="0" err="1" smtClean="0">
                <a:solidFill>
                  <a:schemeClr val="tx1"/>
                </a:solidFill>
                <a:latin typeface="Times New Roman" pitchFamily="18" charset="0"/>
                <a:ea typeface="+mn-ea"/>
                <a:cs typeface="+mn-cs"/>
              </a:rPr>
              <a:t>Color.Honeydew</a:t>
            </a:r>
            <a:endParaRPr lang="tr-TR"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Case "Thistle"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Me.BackColor</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Color.Thistle</a:t>
            </a:r>
            <a:endParaRPr lang="en-US" sz="1400" kern="1200" dirty="0" smtClean="0">
              <a:solidFill>
                <a:schemeClr val="tx1"/>
              </a:solidFill>
              <a:latin typeface="Times New Roman" pitchFamily="18" charset="0"/>
              <a:ea typeface="+mn-ea"/>
              <a:cs typeface="+mn-cs"/>
            </a:endParaRPr>
          </a:p>
          <a:p>
            <a:r>
              <a:rPr lang="fi-FI" sz="1400" kern="1200" dirty="0" smtClean="0">
                <a:solidFill>
                  <a:schemeClr val="tx1"/>
                </a:solidFill>
                <a:latin typeface="Times New Roman" pitchFamily="18" charset="0"/>
                <a:ea typeface="+mn-ea"/>
                <a:cs typeface="+mn-cs"/>
              </a:rPr>
              <a:t>            Case "</a:t>
            </a:r>
            <a:r>
              <a:rPr lang="fi-FI" sz="1400" kern="1200" dirty="0" err="1" smtClean="0">
                <a:solidFill>
                  <a:schemeClr val="tx1"/>
                </a:solidFill>
                <a:latin typeface="Times New Roman" pitchFamily="18" charset="0"/>
                <a:ea typeface="+mn-ea"/>
                <a:cs typeface="+mn-cs"/>
              </a:rPr>
              <a:t>SkyBlue</a:t>
            </a:r>
            <a:r>
              <a:rPr lang="fi-FI" sz="1400" kern="1200" dirty="0" smtClean="0">
                <a:solidFill>
                  <a:schemeClr val="tx1"/>
                </a:solidFill>
                <a:latin typeface="Times New Roman" pitchFamily="18" charset="0"/>
                <a:ea typeface="+mn-ea"/>
                <a:cs typeface="+mn-cs"/>
              </a:rPr>
              <a:t>"</a:t>
            </a:r>
          </a:p>
          <a:p>
            <a:r>
              <a:rPr lang="fi-FI" sz="1400" kern="1200" dirty="0" smtClean="0">
                <a:solidFill>
                  <a:schemeClr val="tx1"/>
                </a:solidFill>
                <a:latin typeface="Times New Roman" pitchFamily="18" charset="0"/>
                <a:ea typeface="+mn-ea"/>
                <a:cs typeface="+mn-cs"/>
              </a:rPr>
              <a:t>                </a:t>
            </a:r>
            <a:r>
              <a:rPr lang="fi-FI" sz="1400" kern="1200" dirty="0" err="1" smtClean="0">
                <a:solidFill>
                  <a:schemeClr val="tx1"/>
                </a:solidFill>
                <a:latin typeface="Times New Roman" pitchFamily="18" charset="0"/>
                <a:ea typeface="+mn-ea"/>
                <a:cs typeface="+mn-cs"/>
              </a:rPr>
              <a:t>Me.BackColor</a:t>
            </a:r>
            <a:r>
              <a:rPr lang="fi-FI" sz="1400" kern="1200" dirty="0" smtClean="0">
                <a:solidFill>
                  <a:schemeClr val="tx1"/>
                </a:solidFill>
                <a:latin typeface="Times New Roman" pitchFamily="18" charset="0"/>
                <a:ea typeface="+mn-ea"/>
                <a:cs typeface="+mn-cs"/>
              </a:rPr>
              <a:t> = </a:t>
            </a:r>
            <a:r>
              <a:rPr lang="fi-FI" sz="1400" kern="1200" dirty="0" err="1" smtClean="0">
                <a:solidFill>
                  <a:schemeClr val="tx1"/>
                </a:solidFill>
                <a:latin typeface="Times New Roman" pitchFamily="18" charset="0"/>
                <a:ea typeface="+mn-ea"/>
                <a:cs typeface="+mn-cs"/>
              </a:rPr>
              <a:t>Color.SkyBlue</a:t>
            </a:r>
            <a:endParaRPr lang="fi-FI" sz="1400" kern="1200" dirty="0" smtClean="0">
              <a:solidFill>
                <a:schemeClr val="tx1"/>
              </a:solidFill>
              <a:latin typeface="Times New Roman" pitchFamily="18" charset="0"/>
              <a:ea typeface="+mn-ea"/>
              <a:cs typeface="+mn-cs"/>
            </a:endParaRPr>
          </a:p>
          <a:p>
            <a:r>
              <a:rPr lang="fi-FI" sz="1400" kern="1200" dirty="0" smtClean="0">
                <a:solidFill>
                  <a:schemeClr val="tx1"/>
                </a:solidFill>
                <a:latin typeface="Times New Roman" pitchFamily="18" charset="0"/>
                <a:ea typeface="+mn-ea"/>
                <a:cs typeface="+mn-cs"/>
              </a:rPr>
              <a:t>            Case "</a:t>
            </a:r>
            <a:r>
              <a:rPr lang="fi-FI" sz="1400" kern="1200" dirty="0" err="1" smtClean="0">
                <a:solidFill>
                  <a:schemeClr val="tx1"/>
                </a:solidFill>
                <a:latin typeface="Times New Roman" pitchFamily="18" charset="0"/>
                <a:ea typeface="+mn-ea"/>
                <a:cs typeface="+mn-cs"/>
              </a:rPr>
              <a:t>Turquoise</a:t>
            </a:r>
            <a:r>
              <a:rPr lang="fi-FI" sz="1400" kern="1200" dirty="0" smtClean="0">
                <a:solidFill>
                  <a:schemeClr val="tx1"/>
                </a:solidFill>
                <a:latin typeface="Times New Roman" pitchFamily="18" charset="0"/>
                <a:ea typeface="+mn-ea"/>
                <a:cs typeface="+mn-cs"/>
              </a:rPr>
              <a:t>"</a:t>
            </a:r>
          </a:p>
          <a:p>
            <a:r>
              <a:rPr lang="fi-FI" sz="1400" kern="1200" dirty="0" smtClean="0">
                <a:solidFill>
                  <a:schemeClr val="tx1"/>
                </a:solidFill>
                <a:latin typeface="Times New Roman" pitchFamily="18" charset="0"/>
                <a:ea typeface="+mn-ea"/>
                <a:cs typeface="+mn-cs"/>
              </a:rPr>
              <a:t>                </a:t>
            </a:r>
            <a:r>
              <a:rPr lang="fi-FI" sz="1400" kern="1200" dirty="0" err="1" smtClean="0">
                <a:solidFill>
                  <a:schemeClr val="tx1"/>
                </a:solidFill>
                <a:latin typeface="Times New Roman" pitchFamily="18" charset="0"/>
                <a:ea typeface="+mn-ea"/>
                <a:cs typeface="+mn-cs"/>
              </a:rPr>
              <a:t>Me.BackColor</a:t>
            </a:r>
            <a:r>
              <a:rPr lang="fi-FI" sz="1400" kern="1200" dirty="0" smtClean="0">
                <a:solidFill>
                  <a:schemeClr val="tx1"/>
                </a:solidFill>
                <a:latin typeface="Times New Roman" pitchFamily="18" charset="0"/>
                <a:ea typeface="+mn-ea"/>
                <a:cs typeface="+mn-cs"/>
              </a:rPr>
              <a:t> = </a:t>
            </a:r>
            <a:r>
              <a:rPr lang="fi-FI" sz="1400" kern="1200" dirty="0" err="1" smtClean="0">
                <a:solidFill>
                  <a:schemeClr val="tx1"/>
                </a:solidFill>
                <a:latin typeface="Times New Roman" pitchFamily="18" charset="0"/>
                <a:ea typeface="+mn-ea"/>
                <a:cs typeface="+mn-cs"/>
              </a:rPr>
              <a:t>Color.Turquoise</a:t>
            </a:r>
            <a:endParaRPr lang="fi-FI"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DarkKhaki</a:t>
            </a:r>
            <a:r>
              <a:rPr lang="tr-TR" sz="1400" kern="1200" dirty="0" smtClean="0">
                <a:solidFill>
                  <a:schemeClr val="tx1"/>
                </a:solidFill>
                <a:latin typeface="Times New Roman" pitchFamily="18" charset="0"/>
                <a:ea typeface="+mn-ea"/>
                <a:cs typeface="+mn-cs"/>
              </a:rPr>
              <a:t>"</a:t>
            </a:r>
          </a:p>
          <a:p>
            <a:r>
              <a:rPr lang="tr-TR" sz="1400" kern="1200" dirty="0" smtClean="0">
                <a:solidFill>
                  <a:schemeClr val="tx1"/>
                </a:solidFill>
                <a:latin typeface="Times New Roman" pitchFamily="18" charset="0"/>
                <a:ea typeface="+mn-ea"/>
                <a:cs typeface="+mn-cs"/>
              </a:rPr>
              <a:t>                </a:t>
            </a:r>
            <a:r>
              <a:rPr lang="tr-TR" sz="1400" kern="1200" dirty="0" err="1" smtClean="0">
                <a:solidFill>
                  <a:schemeClr val="tx1"/>
                </a:solidFill>
                <a:latin typeface="Times New Roman" pitchFamily="18" charset="0"/>
                <a:ea typeface="+mn-ea"/>
                <a:cs typeface="+mn-cs"/>
              </a:rPr>
              <a:t>Me.BackColor</a:t>
            </a:r>
            <a:r>
              <a:rPr lang="tr-TR" sz="1400" kern="1200" dirty="0" smtClean="0">
                <a:solidFill>
                  <a:schemeClr val="tx1"/>
                </a:solidFill>
                <a:latin typeface="Times New Roman" pitchFamily="18" charset="0"/>
                <a:ea typeface="+mn-ea"/>
                <a:cs typeface="+mn-cs"/>
              </a:rPr>
              <a:t> = </a:t>
            </a:r>
            <a:r>
              <a:rPr lang="tr-TR" sz="1400" kern="1200" dirty="0" err="1" smtClean="0">
                <a:solidFill>
                  <a:schemeClr val="tx1"/>
                </a:solidFill>
                <a:latin typeface="Times New Roman" pitchFamily="18" charset="0"/>
                <a:ea typeface="+mn-ea"/>
                <a:cs typeface="+mn-cs"/>
              </a:rPr>
              <a:t>Color.DarkKhaki</a:t>
            </a:r>
            <a:endParaRPr lang="tr-TR"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Salmon</a:t>
            </a:r>
            <a:r>
              <a:rPr lang="tr-TR" sz="1400" kern="1200" dirty="0" smtClean="0">
                <a:solidFill>
                  <a:schemeClr val="tx1"/>
                </a:solidFill>
                <a:latin typeface="Times New Roman" pitchFamily="18" charset="0"/>
                <a:ea typeface="+mn-ea"/>
                <a:cs typeface="+mn-cs"/>
              </a:rPr>
              <a:t>"</a:t>
            </a:r>
          </a:p>
          <a:p>
            <a:r>
              <a:rPr lang="ro-RO" sz="1400" kern="1200" dirty="0" smtClean="0">
                <a:solidFill>
                  <a:schemeClr val="tx1"/>
                </a:solidFill>
                <a:latin typeface="Times New Roman" pitchFamily="18" charset="0"/>
                <a:ea typeface="+mn-ea"/>
                <a:cs typeface="+mn-cs"/>
              </a:rPr>
              <a:t>                Me.BackColor = Color.Salmon</a:t>
            </a:r>
          </a:p>
          <a:p>
            <a:endParaRPr lang="ro-RO"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End Select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End Class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A3B1B75-3463-4D3A-82C7-42D7C2CCB191}"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DBE130E3-6D71-4F84-9D7B-12BEDD9E109A}" type="slidenum">
              <a:rPr lang="en-US"/>
              <a:pPr/>
              <a:t>11</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i="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A3B1B75-3463-4D3A-82C7-42D7C2CCB191}"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DBE130E3-6D71-4F84-9D7B-12BEDD9E109A}" type="slidenum">
              <a:rPr lang="en-US"/>
              <a:pPr/>
              <a:t>12</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i="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A3B1B75-3463-4D3A-82C7-42D7C2CCB191}"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DBE130E3-6D71-4F84-9D7B-12BEDD9E109A}" type="slidenum">
              <a:rPr lang="en-US"/>
              <a:pPr/>
              <a:t>13</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i="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6BB4BFC-BEA4-413C-8C7B-807EE344E0B7}"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A806B855-885B-4F78-B895-CB0780ABB39D}" type="slidenum">
              <a:rPr lang="en-US"/>
              <a:pPr/>
              <a:t>15</a:t>
            </a:fld>
            <a:endParaRPr 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r>
              <a:rPr lang="en-US" sz="1400" kern="1200" dirty="0" smtClean="0">
                <a:solidFill>
                  <a:schemeClr val="tx1"/>
                </a:solidFill>
                <a:latin typeface="Times New Roman" pitchFamily="18" charset="0"/>
                <a:ea typeface="+mn-ea"/>
                <a:cs typeface="+mn-cs"/>
              </a:rPr>
              <a:t>See VB project Coordinates.</a:t>
            </a:r>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btnShowGrid_Click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btnShowGrid.Click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formSurface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As Integer = </a:t>
            </a:r>
            <a:r>
              <a:rPr lang="en-US" sz="1400" kern="1200" dirty="0" err="1" smtClean="0">
                <a:solidFill>
                  <a:schemeClr val="tx1"/>
                </a:solidFill>
                <a:latin typeface="Times New Roman" pitchFamily="18" charset="0"/>
                <a:ea typeface="+mn-ea"/>
                <a:cs typeface="+mn-cs"/>
              </a:rPr>
              <a:t>Me.Size.Width</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As Integer = </a:t>
            </a:r>
            <a:r>
              <a:rPr lang="en-US" sz="1400" kern="1200" dirty="0" err="1" smtClean="0">
                <a:solidFill>
                  <a:schemeClr val="tx1"/>
                </a:solidFill>
                <a:latin typeface="Times New Roman" pitchFamily="18" charset="0"/>
                <a:ea typeface="+mn-ea"/>
                <a:cs typeface="+mn-cs"/>
              </a:rPr>
              <a:t>Me.Size.Height</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magentaPen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Color.Magenta</a:t>
            </a:r>
            <a:r>
              <a:rPr lang="en-US" sz="1400" kern="1200" dirty="0" smtClean="0">
                <a:solidFill>
                  <a:schemeClr val="tx1"/>
                </a:solidFill>
                <a:latin typeface="Times New Roman" pitchFamily="18" charset="0"/>
                <a:ea typeface="+mn-ea"/>
                <a:cs typeface="+mn-cs"/>
              </a:rPr>
              <a:t>, 1)</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greenPen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Color.Green</a:t>
            </a:r>
            <a:r>
              <a:rPr lang="en-US" sz="1400" kern="1200" dirty="0" smtClean="0">
                <a:solidFill>
                  <a:schemeClr val="tx1"/>
                </a:solidFill>
                <a:latin typeface="Times New Roman" pitchFamily="18" charset="0"/>
                <a:ea typeface="+mn-ea"/>
                <a:cs typeface="+mn-cs"/>
              </a:rPr>
              <a:t>, 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a grid that is 10 pixels by 10 pixels</a:t>
            </a:r>
          </a:p>
          <a:p>
            <a:r>
              <a:rPr lang="en-US" sz="1400" kern="1200" dirty="0" smtClean="0">
                <a:solidFill>
                  <a:schemeClr val="tx1"/>
                </a:solidFill>
                <a:latin typeface="Times New Roman" pitchFamily="18" charset="0"/>
                <a:ea typeface="+mn-ea"/>
                <a:cs typeface="+mn-cs"/>
              </a:rPr>
              <a:t>        For </a:t>
            </a:r>
            <a:r>
              <a:rPr lang="en-US" sz="1400" kern="1200" dirty="0" err="1" smtClean="0">
                <a:solidFill>
                  <a:schemeClr val="tx1"/>
                </a:solidFill>
                <a:latin typeface="Times New Roman" pitchFamily="18" charset="0"/>
                <a:ea typeface="+mn-ea"/>
                <a:cs typeface="+mn-cs"/>
              </a:rPr>
              <a:t>xCoord</a:t>
            </a:r>
            <a:r>
              <a:rPr lang="en-US" sz="1400" kern="1200" dirty="0" smtClean="0">
                <a:solidFill>
                  <a:schemeClr val="tx1"/>
                </a:solidFill>
                <a:latin typeface="Times New Roman" pitchFamily="18" charset="0"/>
                <a:ea typeface="+mn-ea"/>
                <a:cs typeface="+mn-cs"/>
              </a:rPr>
              <a:t> As Integer = 0 To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Step 10</a:t>
            </a:r>
          </a:p>
          <a:p>
            <a:r>
              <a:rPr lang="en-US" sz="1400" kern="1200" dirty="0" smtClean="0">
                <a:solidFill>
                  <a:schemeClr val="tx1"/>
                </a:solidFill>
                <a:latin typeface="Times New Roman" pitchFamily="18" charset="0"/>
                <a:ea typeface="+mn-ea"/>
                <a:cs typeface="+mn-cs"/>
              </a:rPr>
              <a:t>            For </a:t>
            </a:r>
            <a:r>
              <a:rPr lang="en-US" sz="1400" kern="1200" dirty="0" err="1" smtClean="0">
                <a:solidFill>
                  <a:schemeClr val="tx1"/>
                </a:solidFill>
                <a:latin typeface="Times New Roman" pitchFamily="18" charset="0"/>
                <a:ea typeface="+mn-ea"/>
                <a:cs typeface="+mn-cs"/>
              </a:rPr>
              <a:t>yCoord</a:t>
            </a:r>
            <a:r>
              <a:rPr lang="en-US" sz="1400" kern="1200" dirty="0" smtClean="0">
                <a:solidFill>
                  <a:schemeClr val="tx1"/>
                </a:solidFill>
                <a:latin typeface="Times New Roman" pitchFamily="18" charset="0"/>
                <a:ea typeface="+mn-ea"/>
                <a:cs typeface="+mn-cs"/>
              </a:rPr>
              <a:t> As Integer = 0 To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Step 10</a:t>
            </a: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If</a:t>
            </a:r>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xCoord</a:t>
            </a:r>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Mod</a:t>
            </a:r>
            <a:r>
              <a:rPr lang="nl-NL" sz="1400" kern="1200" dirty="0" smtClean="0">
                <a:solidFill>
                  <a:schemeClr val="tx1"/>
                </a:solidFill>
                <a:latin typeface="Times New Roman" pitchFamily="18" charset="0"/>
                <a:ea typeface="+mn-ea"/>
                <a:cs typeface="+mn-cs"/>
              </a:rPr>
              <a:t> 50 Or </a:t>
            </a:r>
            <a:r>
              <a:rPr lang="nl-NL" sz="1400" kern="1200" dirty="0" err="1" smtClean="0">
                <a:solidFill>
                  <a:schemeClr val="tx1"/>
                </a:solidFill>
                <a:latin typeface="Times New Roman" pitchFamily="18" charset="0"/>
                <a:ea typeface="+mn-ea"/>
                <a:cs typeface="+mn-cs"/>
              </a:rPr>
              <a:t>yCoord</a:t>
            </a:r>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Mod</a:t>
            </a:r>
            <a:r>
              <a:rPr lang="nl-NL" sz="1400" kern="1200" dirty="0" smtClean="0">
                <a:solidFill>
                  <a:schemeClr val="tx1"/>
                </a:solidFill>
                <a:latin typeface="Times New Roman" pitchFamily="18" charset="0"/>
                <a:ea typeface="+mn-ea"/>
                <a:cs typeface="+mn-cs"/>
              </a:rPr>
              <a:t> 50 = 0 </a:t>
            </a:r>
            <a:r>
              <a:rPr lang="nl-NL" sz="1400" kern="1200" dirty="0" err="1" smtClean="0">
                <a:solidFill>
                  <a:schemeClr val="tx1"/>
                </a:solidFill>
                <a:latin typeface="Times New Roman" pitchFamily="18" charset="0"/>
                <a:ea typeface="+mn-ea"/>
                <a:cs typeface="+mn-cs"/>
              </a:rPr>
              <a:t>Then</a:t>
            </a:r>
            <a:endParaRPr lang="nl-NL"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'makes every 50th pixel a green square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formSurface.DrawRectangle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greenPen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xCoord</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yCoord</a:t>
            </a:r>
            <a:r>
              <a:rPr lang="en-US" sz="1400" kern="1200" dirty="0" smtClean="0">
                <a:solidFill>
                  <a:schemeClr val="tx1"/>
                </a:solidFill>
                <a:latin typeface="Times New Roman" pitchFamily="18" charset="0"/>
                <a:ea typeface="+mn-ea"/>
                <a:cs typeface="+mn-cs"/>
              </a:rPr>
              <a:t>, 10, 10)</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formSurface.DrawRectangle</a:t>
            </a:r>
            <a:r>
              <a:rPr lang="da-DK" sz="1400" kern="1200" dirty="0" smtClean="0">
                <a:solidFill>
                  <a:schemeClr val="tx1"/>
                </a:solidFill>
                <a:latin typeface="Times New Roman" pitchFamily="18" charset="0"/>
                <a:ea typeface="+mn-ea"/>
                <a:cs typeface="+mn-cs"/>
              </a:rPr>
              <a:t>(</a:t>
            </a:r>
            <a:r>
              <a:rPr lang="da-DK" sz="1400" kern="1200" dirty="0" err="1" smtClean="0">
                <a:solidFill>
                  <a:schemeClr val="tx1"/>
                </a:solidFill>
                <a:latin typeface="Times New Roman" pitchFamily="18" charset="0"/>
                <a:ea typeface="+mn-ea"/>
                <a:cs typeface="+mn-cs"/>
              </a:rPr>
              <a:t>magentaPen</a:t>
            </a:r>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xCoord</a:t>
            </a:r>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yCoord</a:t>
            </a:r>
            <a:r>
              <a:rPr lang="da-DK" sz="1400" kern="1200" dirty="0" smtClean="0">
                <a:solidFill>
                  <a:schemeClr val="tx1"/>
                </a:solidFill>
                <a:latin typeface="Times New Roman" pitchFamily="18" charset="0"/>
                <a:ea typeface="+mn-ea"/>
                <a:cs typeface="+mn-cs"/>
              </a:rPr>
              <a:t>, 10, 10)</a:t>
            </a: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Next </a:t>
            </a:r>
            <a:r>
              <a:rPr lang="nl-NL" sz="1400" kern="1200" dirty="0" err="1" smtClean="0">
                <a:solidFill>
                  <a:schemeClr val="tx1"/>
                </a:solidFill>
                <a:latin typeface="Times New Roman" pitchFamily="18" charset="0"/>
                <a:ea typeface="+mn-ea"/>
                <a:cs typeface="+mn-cs"/>
              </a:rPr>
              <a:t>yCoord</a:t>
            </a:r>
            <a:endParaRPr lang="nl-NL"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Next </a:t>
            </a:r>
            <a:r>
              <a:rPr lang="nl-NL" sz="1400" kern="1200" dirty="0" err="1" smtClean="0">
                <a:solidFill>
                  <a:schemeClr val="tx1"/>
                </a:solidFill>
                <a:latin typeface="Times New Roman" pitchFamily="18" charset="0"/>
                <a:ea typeface="+mn-ea"/>
                <a:cs typeface="+mn-cs"/>
              </a:rPr>
              <a:t>xCoord</a:t>
            </a:r>
            <a:endParaRPr lang="nl-NL" sz="1400" kern="1200" dirty="0" smtClean="0">
              <a:solidFill>
                <a:schemeClr val="tx1"/>
              </a:solidFill>
              <a:latin typeface="Times New Roman" pitchFamily="18" charset="0"/>
              <a:ea typeface="+mn-ea"/>
              <a:cs typeface="+mn-cs"/>
            </a:endParaRPr>
          </a:p>
          <a:p>
            <a:endParaRPr lang="nl-NL"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Me.lblCoords.Text</a:t>
            </a:r>
            <a:r>
              <a:rPr lang="nl-NL" sz="1400" kern="1200" dirty="0" smtClean="0">
                <a:solidFill>
                  <a:schemeClr val="tx1"/>
                </a:solidFill>
                <a:latin typeface="Times New Roman" pitchFamily="18" charset="0"/>
                <a:ea typeface="+mn-ea"/>
                <a:cs typeface="+mn-cs"/>
              </a:rPr>
              <a:t> = "Max x is " &amp; </a:t>
            </a:r>
            <a:r>
              <a:rPr lang="nl-NL" sz="1400" kern="1200" dirty="0" err="1" smtClean="0">
                <a:solidFill>
                  <a:schemeClr val="tx1"/>
                </a:solidFill>
                <a:latin typeface="Times New Roman" pitchFamily="18" charset="0"/>
                <a:ea typeface="+mn-ea"/>
                <a:cs typeface="+mn-cs"/>
              </a:rPr>
              <a:t>maxX</a:t>
            </a:r>
            <a:r>
              <a:rPr lang="nl-NL" sz="1400" kern="1200" dirty="0" smtClean="0">
                <a:solidFill>
                  <a:schemeClr val="tx1"/>
                </a:solidFill>
                <a:latin typeface="Times New Roman" pitchFamily="18" charset="0"/>
                <a:ea typeface="+mn-ea"/>
                <a:cs typeface="+mn-cs"/>
              </a:rPr>
              <a:t> &amp; ", " &amp; "Max y is " &amp; </a:t>
            </a:r>
            <a:r>
              <a:rPr lang="nl-NL" sz="1400" kern="1200" dirty="0" err="1" smtClean="0">
                <a:solidFill>
                  <a:schemeClr val="tx1"/>
                </a:solidFill>
                <a:latin typeface="Times New Roman" pitchFamily="18" charset="0"/>
                <a:ea typeface="+mn-ea"/>
                <a:cs typeface="+mn-cs"/>
              </a:rPr>
              <a:t>maxY</a:t>
            </a:r>
            <a:endParaRPr lang="nl-NL" sz="1400" kern="1200" dirty="0" smtClean="0">
              <a:solidFill>
                <a:schemeClr val="tx1"/>
              </a:solidFill>
              <a:latin typeface="Times New Roman" pitchFamily="18" charset="0"/>
              <a:ea typeface="+mn-ea"/>
              <a:cs typeface="+mn-cs"/>
            </a:endParaRPr>
          </a:p>
          <a:p>
            <a:endParaRPr lang="nl-NL"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endParaRPr lang="en-US" i="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16</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i="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17</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example </a:t>
            </a:r>
            <a:r>
              <a:rPr lang="en-US" i="1" dirty="0" err="1" smtClean="0"/>
              <a:t>TestGraphics</a:t>
            </a:r>
            <a:r>
              <a:rPr lang="en-US" i="1" dirty="0" smtClean="0"/>
              <a:t>:</a:t>
            </a:r>
          </a:p>
          <a:p>
            <a:endParaRPr lang="en-US" i="1" dirty="0" smtClean="0"/>
          </a:p>
          <a:p>
            <a:r>
              <a:rPr lang="en-US" sz="1400" kern="1200" dirty="0" smtClean="0">
                <a:solidFill>
                  <a:schemeClr val="tx1"/>
                </a:solidFill>
                <a:latin typeface="Times New Roman" pitchFamily="18" charset="0"/>
                <a:ea typeface="+mn-ea"/>
                <a:cs typeface="+mn-cs"/>
              </a:rPr>
              <a:t>Public Class Form1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Private Sub </a:t>
            </a:r>
            <a:r>
              <a:rPr lang="en-US" sz="1400" kern="1200" dirty="0" err="1" smtClean="0">
                <a:solidFill>
                  <a:schemeClr val="tx1"/>
                </a:solidFill>
                <a:latin typeface="Times New Roman" pitchFamily="18" charset="0"/>
                <a:ea typeface="+mn-ea"/>
                <a:cs typeface="+mn-cs"/>
              </a:rPr>
              <a:t>btnDrawNow_Click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btnDrawNow.Click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'Create drawing surface</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formSurface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Me.CreateGraphics</a:t>
            </a:r>
            <a:endParaRPr lang="en-US" sz="1400" kern="1200" dirty="0" smtClean="0">
              <a:solidFill>
                <a:schemeClr val="tx1"/>
              </a:solidFill>
              <a:latin typeface="Times New Roman" pitchFamily="18" charset="0"/>
              <a:ea typeface="+mn-ea"/>
              <a:cs typeface="+mn-cs"/>
            </a:endParaRPr>
          </a:p>
          <a:p>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Define</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pen</a:t>
            </a:r>
            <a:endParaRPr lang="it-IT" sz="1400" kern="1200" dirty="0" smtClean="0">
              <a:solidFill>
                <a:schemeClr val="tx1"/>
              </a:solidFill>
              <a:latin typeface="Times New Roman" pitchFamily="18" charset="0"/>
              <a:ea typeface="+mn-ea"/>
              <a:cs typeface="+mn-cs"/>
            </a:endParaRPr>
          </a:p>
          <a:p>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Dim</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indigoPen</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As</a:t>
            </a:r>
            <a:r>
              <a:rPr lang="it-IT" sz="1400" kern="1200" dirty="0" smtClean="0">
                <a:solidFill>
                  <a:schemeClr val="tx1"/>
                </a:solidFill>
                <a:latin typeface="Times New Roman" pitchFamily="18" charset="0"/>
                <a:ea typeface="+mn-ea"/>
                <a:cs typeface="+mn-cs"/>
              </a:rPr>
              <a:t> New Pen(</a:t>
            </a:r>
            <a:r>
              <a:rPr lang="it-IT" sz="1400" kern="1200" dirty="0" err="1" smtClean="0">
                <a:solidFill>
                  <a:schemeClr val="tx1"/>
                </a:solidFill>
                <a:latin typeface="Times New Roman" pitchFamily="18" charset="0"/>
                <a:ea typeface="+mn-ea"/>
                <a:cs typeface="+mn-cs"/>
              </a:rPr>
              <a:t>Color.Indigo</a:t>
            </a:r>
            <a:r>
              <a:rPr lang="it-IT" sz="1400" kern="1200" dirty="0" smtClean="0">
                <a:solidFill>
                  <a:schemeClr val="tx1"/>
                </a:solidFill>
                <a:latin typeface="Times New Roman" pitchFamily="18" charset="0"/>
                <a:ea typeface="+mn-ea"/>
                <a:cs typeface="+mn-cs"/>
              </a:rPr>
              <a:t>, 5)</a:t>
            </a:r>
          </a:p>
          <a:p>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Dim</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salmonPen</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As</a:t>
            </a:r>
            <a:r>
              <a:rPr lang="it-IT" sz="1400" kern="1200" dirty="0" smtClean="0">
                <a:solidFill>
                  <a:schemeClr val="tx1"/>
                </a:solidFill>
                <a:latin typeface="Times New Roman" pitchFamily="18" charset="0"/>
                <a:ea typeface="+mn-ea"/>
                <a:cs typeface="+mn-cs"/>
              </a:rPr>
              <a:t> New Pen(</a:t>
            </a:r>
            <a:r>
              <a:rPr lang="it-IT" sz="1400" kern="1200" dirty="0" err="1" smtClean="0">
                <a:solidFill>
                  <a:schemeClr val="tx1"/>
                </a:solidFill>
                <a:latin typeface="Times New Roman" pitchFamily="18" charset="0"/>
                <a:ea typeface="+mn-ea"/>
                <a:cs typeface="+mn-cs"/>
              </a:rPr>
              <a:t>Color.Salmon</a:t>
            </a:r>
            <a:r>
              <a:rPr lang="it-IT" sz="1400" kern="1200" dirty="0" smtClean="0">
                <a:solidFill>
                  <a:schemeClr val="tx1"/>
                </a:solidFill>
                <a:latin typeface="Times New Roman" pitchFamily="18" charset="0"/>
                <a:ea typeface="+mn-ea"/>
                <a:cs typeface="+mn-cs"/>
              </a:rPr>
              <a:t>, 3)</a:t>
            </a:r>
          </a:p>
          <a:p>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Dim</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tealPen</a:t>
            </a:r>
            <a:r>
              <a:rPr lang="it-IT" sz="1400" kern="1200" dirty="0" smtClean="0">
                <a:solidFill>
                  <a:schemeClr val="tx1"/>
                </a:solidFill>
                <a:latin typeface="Times New Roman" pitchFamily="18" charset="0"/>
                <a:ea typeface="+mn-ea"/>
                <a:cs typeface="+mn-cs"/>
              </a:rPr>
              <a:t> </a:t>
            </a:r>
            <a:r>
              <a:rPr lang="it-IT" sz="1400" kern="1200" dirty="0" err="1" smtClean="0">
                <a:solidFill>
                  <a:schemeClr val="tx1"/>
                </a:solidFill>
                <a:latin typeface="Times New Roman" pitchFamily="18" charset="0"/>
                <a:ea typeface="+mn-ea"/>
                <a:cs typeface="+mn-cs"/>
              </a:rPr>
              <a:t>As</a:t>
            </a:r>
            <a:r>
              <a:rPr lang="it-IT" sz="1400" kern="1200" dirty="0" smtClean="0">
                <a:solidFill>
                  <a:schemeClr val="tx1"/>
                </a:solidFill>
                <a:latin typeface="Times New Roman" pitchFamily="18" charset="0"/>
                <a:ea typeface="+mn-ea"/>
                <a:cs typeface="+mn-cs"/>
              </a:rPr>
              <a:t> New Pen(</a:t>
            </a:r>
            <a:r>
              <a:rPr lang="it-IT" sz="1400" kern="1200" dirty="0" err="1" smtClean="0">
                <a:solidFill>
                  <a:schemeClr val="tx1"/>
                </a:solidFill>
                <a:latin typeface="Times New Roman" pitchFamily="18" charset="0"/>
                <a:ea typeface="+mn-ea"/>
                <a:cs typeface="+mn-cs"/>
              </a:rPr>
              <a:t>Color.Teal</a:t>
            </a:r>
            <a:r>
              <a:rPr lang="it-IT" sz="1400" kern="1200" dirty="0" smtClean="0">
                <a:solidFill>
                  <a:schemeClr val="tx1"/>
                </a:solidFill>
                <a:latin typeface="Times New Roman" pitchFamily="18" charset="0"/>
                <a:ea typeface="+mn-ea"/>
                <a:cs typeface="+mn-cs"/>
              </a:rPr>
              <a:t>, 2)</a:t>
            </a:r>
          </a:p>
          <a:p>
            <a:endParaRPr lang="it-IT" sz="1400" kern="1200" dirty="0" smtClean="0">
              <a:solidFill>
                <a:schemeClr val="tx1"/>
              </a:solidFill>
              <a:latin typeface="Times New Roman" pitchFamily="18" charset="0"/>
              <a:ea typeface="+mn-ea"/>
              <a:cs typeface="+mn-cs"/>
            </a:endParaRPr>
          </a:p>
          <a:p>
            <a:r>
              <a:rPr lang="pl-PL" sz="1400" kern="1200" dirty="0" smtClean="0">
                <a:solidFill>
                  <a:schemeClr val="tx1"/>
                </a:solidFill>
                <a:latin typeface="Times New Roman" pitchFamily="18" charset="0"/>
                <a:ea typeface="+mn-ea"/>
                <a:cs typeface="+mn-cs"/>
              </a:rPr>
              <a:t>        'Draw on form</a:t>
            </a:r>
          </a:p>
          <a:p>
            <a:r>
              <a:rPr lang="pl-PL" sz="1400" kern="1200" dirty="0" smtClean="0">
                <a:solidFill>
                  <a:schemeClr val="tx1"/>
                </a:solidFill>
                <a:latin typeface="Times New Roman" pitchFamily="18" charset="0"/>
                <a:ea typeface="+mn-ea"/>
                <a:cs typeface="+mn-cs"/>
              </a:rPr>
              <a:t>        </a:t>
            </a:r>
            <a:r>
              <a:rPr lang="pl-PL" sz="1400" kern="1200" dirty="0" err="1" smtClean="0">
                <a:solidFill>
                  <a:schemeClr val="tx1"/>
                </a:solidFill>
                <a:latin typeface="Times New Roman" pitchFamily="18" charset="0"/>
                <a:ea typeface="+mn-ea"/>
                <a:cs typeface="+mn-cs"/>
              </a:rPr>
              <a:t>formSurface.DrawRectangle</a:t>
            </a:r>
            <a:r>
              <a:rPr lang="pl-PL" sz="1400" kern="1200" dirty="0" smtClean="0">
                <a:solidFill>
                  <a:schemeClr val="tx1"/>
                </a:solidFill>
                <a:latin typeface="Times New Roman" pitchFamily="18" charset="0"/>
                <a:ea typeface="+mn-ea"/>
                <a:cs typeface="+mn-cs"/>
              </a:rPr>
              <a:t>(</a:t>
            </a:r>
            <a:r>
              <a:rPr lang="pl-PL" sz="1400" kern="1200" dirty="0" err="1" smtClean="0">
                <a:solidFill>
                  <a:schemeClr val="tx1"/>
                </a:solidFill>
                <a:latin typeface="Times New Roman" pitchFamily="18" charset="0"/>
                <a:ea typeface="+mn-ea"/>
                <a:cs typeface="+mn-cs"/>
              </a:rPr>
              <a:t>indigoPen</a:t>
            </a:r>
            <a:r>
              <a:rPr lang="pl-PL" sz="1400" kern="1200" dirty="0" smtClean="0">
                <a:solidFill>
                  <a:schemeClr val="tx1"/>
                </a:solidFill>
                <a:latin typeface="Times New Roman" pitchFamily="18" charset="0"/>
                <a:ea typeface="+mn-ea"/>
                <a:cs typeface="+mn-cs"/>
              </a:rPr>
              <a:t>, 0, 0, 200, 200)</a:t>
            </a:r>
          </a:p>
          <a:p>
            <a:r>
              <a:rPr lang="pl-PL" sz="1400" kern="1200" dirty="0" smtClean="0">
                <a:solidFill>
                  <a:schemeClr val="tx1"/>
                </a:solidFill>
                <a:latin typeface="Times New Roman" pitchFamily="18" charset="0"/>
                <a:ea typeface="+mn-ea"/>
                <a:cs typeface="+mn-cs"/>
              </a:rPr>
              <a:t>        </a:t>
            </a:r>
            <a:r>
              <a:rPr lang="pl-PL" sz="1400" kern="1200" dirty="0" err="1" smtClean="0">
                <a:solidFill>
                  <a:schemeClr val="tx1"/>
                </a:solidFill>
                <a:latin typeface="Times New Roman" pitchFamily="18" charset="0"/>
                <a:ea typeface="+mn-ea"/>
                <a:cs typeface="+mn-cs"/>
              </a:rPr>
              <a:t>formSurface.DrawEllipse</a:t>
            </a:r>
            <a:r>
              <a:rPr lang="pl-PL" sz="1400" kern="1200" dirty="0" smtClean="0">
                <a:solidFill>
                  <a:schemeClr val="tx1"/>
                </a:solidFill>
                <a:latin typeface="Times New Roman" pitchFamily="18" charset="0"/>
                <a:ea typeface="+mn-ea"/>
                <a:cs typeface="+mn-cs"/>
              </a:rPr>
              <a:t>(</a:t>
            </a:r>
            <a:r>
              <a:rPr lang="pl-PL" sz="1400" kern="1200" dirty="0" err="1" smtClean="0">
                <a:solidFill>
                  <a:schemeClr val="tx1"/>
                </a:solidFill>
                <a:latin typeface="Times New Roman" pitchFamily="18" charset="0"/>
                <a:ea typeface="+mn-ea"/>
                <a:cs typeface="+mn-cs"/>
              </a:rPr>
              <a:t>salmonPen</a:t>
            </a:r>
            <a:r>
              <a:rPr lang="pl-PL" sz="1400" kern="1200" dirty="0" smtClean="0">
                <a:solidFill>
                  <a:schemeClr val="tx1"/>
                </a:solidFill>
                <a:latin typeface="Times New Roman" pitchFamily="18" charset="0"/>
                <a:ea typeface="+mn-ea"/>
                <a:cs typeface="+mn-cs"/>
              </a:rPr>
              <a:t>, 0, 0, 200, 200)</a:t>
            </a:r>
          </a:p>
          <a:p>
            <a:r>
              <a:rPr lang="pl-PL" sz="1400" kern="1200" dirty="0" smtClean="0">
                <a:solidFill>
                  <a:schemeClr val="tx1"/>
                </a:solidFill>
                <a:latin typeface="Times New Roman" pitchFamily="18" charset="0"/>
                <a:ea typeface="+mn-ea"/>
                <a:cs typeface="+mn-cs"/>
              </a:rPr>
              <a:t>        </a:t>
            </a:r>
            <a:r>
              <a:rPr lang="pl-PL" sz="1400" kern="1200" dirty="0" err="1" smtClean="0">
                <a:solidFill>
                  <a:schemeClr val="tx1"/>
                </a:solidFill>
                <a:latin typeface="Times New Roman" pitchFamily="18" charset="0"/>
                <a:ea typeface="+mn-ea"/>
                <a:cs typeface="+mn-cs"/>
              </a:rPr>
              <a:t>formSurface.DrawArc</a:t>
            </a:r>
            <a:r>
              <a:rPr lang="pl-PL" sz="1400" kern="1200" dirty="0" smtClean="0">
                <a:solidFill>
                  <a:schemeClr val="tx1"/>
                </a:solidFill>
                <a:latin typeface="Times New Roman" pitchFamily="18" charset="0"/>
                <a:ea typeface="+mn-ea"/>
                <a:cs typeface="+mn-cs"/>
              </a:rPr>
              <a:t>(</a:t>
            </a:r>
            <a:r>
              <a:rPr lang="pl-PL" sz="1400" kern="1200" dirty="0" err="1" smtClean="0">
                <a:solidFill>
                  <a:schemeClr val="tx1"/>
                </a:solidFill>
                <a:latin typeface="Times New Roman" pitchFamily="18" charset="0"/>
                <a:ea typeface="+mn-ea"/>
                <a:cs typeface="+mn-cs"/>
              </a:rPr>
              <a:t>tealPen</a:t>
            </a:r>
            <a:r>
              <a:rPr lang="pl-PL" sz="1400" kern="1200" dirty="0" smtClean="0">
                <a:solidFill>
                  <a:schemeClr val="tx1"/>
                </a:solidFill>
                <a:latin typeface="Times New Roman" pitchFamily="18" charset="0"/>
                <a:ea typeface="+mn-ea"/>
                <a:cs typeface="+mn-cs"/>
              </a:rPr>
              <a:t>, 0, 0, 100, 100, 0, 120)</a:t>
            </a:r>
          </a:p>
          <a:p>
            <a:r>
              <a:rPr lang="de-DE" sz="1400" kern="1200" dirty="0" smtClean="0">
                <a:solidFill>
                  <a:schemeClr val="tx1"/>
                </a:solidFill>
                <a:latin typeface="Times New Roman" pitchFamily="18" charset="0"/>
                <a:ea typeface="+mn-ea"/>
                <a:cs typeface="+mn-cs"/>
              </a:rPr>
              <a:t>    End Sub</a:t>
            </a:r>
          </a:p>
          <a:p>
            <a:r>
              <a:rPr lang="de-DE" sz="1400" kern="1200" dirty="0" smtClean="0">
                <a:solidFill>
                  <a:schemeClr val="tx1"/>
                </a:solidFill>
                <a:latin typeface="Times New Roman" pitchFamily="18" charset="0"/>
                <a:ea typeface="+mn-ea"/>
                <a:cs typeface="+mn-cs"/>
              </a:rPr>
              <a:t>End Class</a:t>
            </a:r>
          </a:p>
          <a:p>
            <a:endParaRPr lang="en-US" i="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18</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example </a:t>
            </a:r>
            <a:r>
              <a:rPr lang="en-US" i="1" dirty="0" err="1" smtClean="0"/>
              <a:t>DrawShapes</a:t>
            </a:r>
            <a:r>
              <a:rPr lang="en-US" i="1" dirty="0" smtClean="0"/>
              <a:t> ( sizes relative to form’s dimensions: change</a:t>
            </a:r>
            <a:r>
              <a:rPr lang="en-US" i="1" baseline="0" dirty="0" smtClean="0"/>
              <a:t> Form’s size and click Draw again to check )</a:t>
            </a:r>
            <a:endParaRPr lang="en-US" i="1" dirty="0" smtClean="0"/>
          </a:p>
          <a:p>
            <a:endParaRPr lang="en-US" i="1"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btnDraw_Click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btnDraw.Click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formSurface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formSurface.Clear</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Me.BackColor</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'Determine max X and max Y values</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As Integer = </a:t>
            </a:r>
            <a:r>
              <a:rPr lang="en-US" sz="1400" kern="1200" dirty="0" err="1" smtClean="0">
                <a:solidFill>
                  <a:schemeClr val="tx1"/>
                </a:solidFill>
                <a:latin typeface="Times New Roman" pitchFamily="18" charset="0"/>
                <a:ea typeface="+mn-ea"/>
                <a:cs typeface="+mn-cs"/>
              </a:rPr>
              <a:t>Me.Size.Width</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As Integer = </a:t>
            </a:r>
            <a:r>
              <a:rPr lang="en-US" sz="1400" kern="1200" dirty="0" err="1" smtClean="0">
                <a:solidFill>
                  <a:schemeClr val="tx1"/>
                </a:solidFill>
                <a:latin typeface="Times New Roman" pitchFamily="18" charset="0"/>
                <a:ea typeface="+mn-ea"/>
                <a:cs typeface="+mn-cs"/>
              </a:rPr>
              <a:t>Me.Size.Height</a:t>
            </a:r>
            <a:endParaRPr lang="en-US" sz="1400" kern="1200" dirty="0" smtClean="0">
              <a:solidFill>
                <a:schemeClr val="tx1"/>
              </a:solidFill>
              <a:latin typeface="Times New Roman" pitchFamily="18" charset="0"/>
              <a:ea typeface="+mn-ea"/>
              <a:cs typeface="+mn-cs"/>
            </a:endParaRP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'Define all pens</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lightSeaGreenPen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Color.LightSeaGreen</a:t>
            </a:r>
            <a:r>
              <a:rPr lang="en-US" sz="1400" kern="1200" dirty="0" smtClean="0">
                <a:solidFill>
                  <a:schemeClr val="tx1"/>
                </a:solidFill>
                <a:latin typeface="Times New Roman" pitchFamily="18" charset="0"/>
                <a:ea typeface="+mn-ea"/>
                <a:cs typeface="+mn-cs"/>
              </a:rPr>
              <a:t>, 2)</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thickerDeepPinkPen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Color.DeepPink</a:t>
            </a:r>
            <a:r>
              <a:rPr lang="en-US" sz="1400" kern="1200" dirty="0" smtClean="0">
                <a:solidFill>
                  <a:schemeClr val="tx1"/>
                </a:solidFill>
                <a:latin typeface="Times New Roman" pitchFamily="18" charset="0"/>
                <a:ea typeface="+mn-ea"/>
                <a:cs typeface="+mn-cs"/>
              </a:rPr>
              <a:t>, 10)</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thickDodgerBluePen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Color.DodgerBlue</a:t>
            </a:r>
            <a:r>
              <a:rPr lang="en-US" sz="1400" kern="1200" dirty="0" smtClean="0">
                <a:solidFill>
                  <a:schemeClr val="tx1"/>
                </a:solidFill>
                <a:latin typeface="Times New Roman" pitchFamily="18" charset="0"/>
                <a:ea typeface="+mn-ea"/>
                <a:cs typeface="+mn-cs"/>
              </a:rPr>
              <a:t>, 5)</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thinRedPen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Color.Red</a:t>
            </a:r>
            <a:r>
              <a:rPr lang="en-US" sz="1400" kern="1200" dirty="0" smtClean="0">
                <a:solidFill>
                  <a:schemeClr val="tx1"/>
                </a:solidFill>
                <a:latin typeface="Times New Roman" pitchFamily="18" charset="0"/>
                <a:ea typeface="+mn-ea"/>
                <a:cs typeface="+mn-cs"/>
              </a:rPr>
              <a:t>, 3)</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thin </a:t>
            </a:r>
            <a:r>
              <a:rPr lang="en-US" sz="1400" kern="1200" dirty="0" err="1" smtClean="0">
                <a:solidFill>
                  <a:schemeClr val="tx1"/>
                </a:solidFill>
                <a:latin typeface="Times New Roman" pitchFamily="18" charset="0"/>
                <a:ea typeface="+mn-ea"/>
                <a:cs typeface="+mn-cs"/>
              </a:rPr>
              <a:t>LightSeaGreen</a:t>
            </a:r>
            <a:r>
              <a:rPr lang="en-US" sz="1400" kern="1200" dirty="0" smtClean="0">
                <a:solidFill>
                  <a:schemeClr val="tx1"/>
                </a:solidFill>
                <a:latin typeface="Times New Roman" pitchFamily="18" charset="0"/>
                <a:ea typeface="+mn-ea"/>
                <a:cs typeface="+mn-cs"/>
              </a:rPr>
              <a:t> horizontal line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lightSeaGreenPen</a:t>
            </a:r>
            <a:r>
              <a:rPr lang="en-US" sz="1400" kern="1200" dirty="0" smtClean="0">
                <a:solidFill>
                  <a:schemeClr val="tx1"/>
                </a:solidFill>
                <a:latin typeface="Times New Roman" pitchFamily="18" charset="0"/>
                <a:ea typeface="+mn-ea"/>
                <a:cs typeface="+mn-cs"/>
              </a:rPr>
              <a:t>, 30,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 3,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- 30,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 3)</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thicker </a:t>
            </a:r>
            <a:r>
              <a:rPr lang="en-US" sz="1400" kern="1200" dirty="0" err="1" smtClean="0">
                <a:solidFill>
                  <a:schemeClr val="tx1"/>
                </a:solidFill>
                <a:latin typeface="Times New Roman" pitchFamily="18" charset="0"/>
                <a:ea typeface="+mn-ea"/>
                <a:cs typeface="+mn-cs"/>
              </a:rPr>
              <a:t>DeepPink</a:t>
            </a:r>
            <a:r>
              <a:rPr lang="en-US" sz="1400" kern="1200" dirty="0" smtClean="0">
                <a:solidFill>
                  <a:schemeClr val="tx1"/>
                </a:solidFill>
                <a:latin typeface="Times New Roman" pitchFamily="18" charset="0"/>
                <a:ea typeface="+mn-ea"/>
                <a:cs typeface="+mn-cs"/>
              </a:rPr>
              <a:t> circle(ellipse)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formSurface.DrawEllipse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thickerDeepPinkPen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 2,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 2, 40, 40)</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thick </a:t>
            </a:r>
            <a:r>
              <a:rPr lang="en-US" sz="1400" kern="1200" dirty="0" err="1" smtClean="0">
                <a:solidFill>
                  <a:schemeClr val="tx1"/>
                </a:solidFill>
                <a:latin typeface="Times New Roman" pitchFamily="18" charset="0"/>
                <a:ea typeface="+mn-ea"/>
                <a:cs typeface="+mn-cs"/>
              </a:rPr>
              <a:t>DashDotDot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DodgerBlue</a:t>
            </a:r>
            <a:r>
              <a:rPr lang="en-US" sz="1400" kern="1200" dirty="0" smtClean="0">
                <a:solidFill>
                  <a:schemeClr val="tx1"/>
                </a:solidFill>
                <a:latin typeface="Times New Roman" pitchFamily="18" charset="0"/>
                <a:ea typeface="+mn-ea"/>
                <a:cs typeface="+mn-cs"/>
              </a:rPr>
              <a:t> rectangle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thickDodgerBluePen.DashStyle</a:t>
            </a:r>
            <a:r>
              <a:rPr lang="en-US" sz="1400" kern="1200" dirty="0" smtClean="0">
                <a:solidFill>
                  <a:schemeClr val="tx1"/>
                </a:solidFill>
                <a:latin typeface="Times New Roman" pitchFamily="18" charset="0"/>
                <a:ea typeface="+mn-ea"/>
                <a:cs typeface="+mn-cs"/>
              </a:rPr>
              <a:t> = Drawing.Drawing2D.DashStyle.DashDotDot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formSurface.DrawRectangle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thickDodgerBluePen</a:t>
            </a:r>
            <a:r>
              <a:rPr lang="en-US" sz="1400" kern="1200" dirty="0" smtClean="0">
                <a:solidFill>
                  <a:schemeClr val="tx1"/>
                </a:solidFill>
                <a:latin typeface="Times New Roman" pitchFamily="18" charset="0"/>
                <a:ea typeface="+mn-ea"/>
                <a:cs typeface="+mn-cs"/>
              </a:rPr>
              <a:t>, 80,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 4,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 3, 70)</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thin Red arc</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formSurface.DrawArc</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thinRedPen</a:t>
            </a:r>
            <a:r>
              <a:rPr lang="en-US" sz="1400" kern="1200" dirty="0" smtClean="0">
                <a:solidFill>
                  <a:schemeClr val="tx1"/>
                </a:solidFill>
                <a:latin typeface="Times New Roman" pitchFamily="18" charset="0"/>
                <a:ea typeface="+mn-ea"/>
                <a:cs typeface="+mn-cs"/>
              </a:rPr>
              <a:t>, 30, 0, </a:t>
            </a:r>
            <a:r>
              <a:rPr lang="en-US" sz="1400" kern="1200" dirty="0" err="1" smtClean="0">
                <a:solidFill>
                  <a:schemeClr val="tx1"/>
                </a:solidFill>
                <a:latin typeface="Times New Roman" pitchFamily="18" charset="0"/>
                <a:ea typeface="+mn-ea"/>
                <a:cs typeface="+mn-cs"/>
              </a:rPr>
              <a:t>maxX</a:t>
            </a:r>
            <a:r>
              <a:rPr lang="en-US" sz="1400" kern="1200" dirty="0" smtClean="0">
                <a:solidFill>
                  <a:schemeClr val="tx1"/>
                </a:solidFill>
                <a:latin typeface="Times New Roman" pitchFamily="18" charset="0"/>
                <a:ea typeface="+mn-ea"/>
                <a:cs typeface="+mn-cs"/>
              </a:rPr>
              <a:t> - 60, </a:t>
            </a:r>
            <a:r>
              <a:rPr lang="en-US" sz="1400" kern="1200" dirty="0" err="1" smtClean="0">
                <a:solidFill>
                  <a:schemeClr val="tx1"/>
                </a:solidFill>
                <a:latin typeface="Times New Roman" pitchFamily="18" charset="0"/>
                <a:ea typeface="+mn-ea"/>
                <a:cs typeface="+mn-cs"/>
              </a:rPr>
              <a:t>maxY</a:t>
            </a:r>
            <a:r>
              <a:rPr lang="en-US" sz="1400" kern="1200" dirty="0" smtClean="0">
                <a:solidFill>
                  <a:schemeClr val="tx1"/>
                </a:solidFill>
                <a:latin typeface="Times New Roman" pitchFamily="18" charset="0"/>
                <a:ea typeface="+mn-ea"/>
                <a:cs typeface="+mn-cs"/>
              </a:rPr>
              <a:t> - 60, 0, 180)</a:t>
            </a:r>
          </a:p>
          <a:p>
            <a:r>
              <a:rPr lang="de-DE" sz="1400" kern="1200" dirty="0" smtClean="0">
                <a:solidFill>
                  <a:schemeClr val="tx1"/>
                </a:solidFill>
                <a:latin typeface="Times New Roman" pitchFamily="18" charset="0"/>
                <a:ea typeface="+mn-ea"/>
                <a:cs typeface="+mn-cs"/>
              </a:rPr>
              <a:t>    End Sub</a:t>
            </a:r>
          </a:p>
          <a:p>
            <a:endParaRPr lang="en-US" i="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19</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example </a:t>
            </a:r>
            <a:r>
              <a:rPr lang="en-US" i="1" dirty="0" err="1" smtClean="0"/>
              <a:t>TestSolidGraphics</a:t>
            </a:r>
            <a:r>
              <a:rPr lang="en-US" i="1" dirty="0" smtClean="0"/>
              <a:t>:</a:t>
            </a:r>
          </a:p>
          <a:p>
            <a:endParaRPr lang="en-US" i="1"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btnDraw_Click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btnDraw.Click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formSurface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'Define all pens</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indigoBrush</a:t>
            </a:r>
            <a:r>
              <a:rPr lang="en-US" sz="1400" kern="1200" dirty="0" smtClean="0">
                <a:solidFill>
                  <a:schemeClr val="tx1"/>
                </a:solidFill>
                <a:latin typeface="Times New Roman" pitchFamily="18" charset="0"/>
                <a:ea typeface="+mn-ea"/>
                <a:cs typeface="+mn-cs"/>
              </a:rPr>
              <a:t>  As New </a:t>
            </a:r>
            <a:r>
              <a:rPr lang="en-US" sz="1400" kern="1200" dirty="0" err="1" smtClean="0">
                <a:solidFill>
                  <a:schemeClr val="tx1"/>
                </a:solidFill>
                <a:latin typeface="Times New Roman" pitchFamily="18" charset="0"/>
                <a:ea typeface="+mn-ea"/>
                <a:cs typeface="+mn-cs"/>
              </a:rPr>
              <a:t>SolidBrush</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Color.Indigo</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limeGreenBrush</a:t>
            </a:r>
            <a:r>
              <a:rPr lang="en-US" sz="1400" kern="1200" dirty="0" smtClean="0">
                <a:solidFill>
                  <a:schemeClr val="tx1"/>
                </a:solidFill>
                <a:latin typeface="Times New Roman" pitchFamily="18" charset="0"/>
                <a:ea typeface="+mn-ea"/>
                <a:cs typeface="+mn-cs"/>
              </a:rPr>
              <a:t> As New </a:t>
            </a:r>
            <a:r>
              <a:rPr lang="en-US" sz="1400" kern="1200" dirty="0" err="1" smtClean="0">
                <a:solidFill>
                  <a:schemeClr val="tx1"/>
                </a:solidFill>
                <a:latin typeface="Times New Roman" pitchFamily="18" charset="0"/>
                <a:ea typeface="+mn-ea"/>
                <a:cs typeface="+mn-cs"/>
              </a:rPr>
              <a:t>SolidBrush</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Color.LimeGreen</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goldBrush</a:t>
            </a:r>
            <a:r>
              <a:rPr lang="en-US" sz="1400" kern="1200" dirty="0" smtClean="0">
                <a:solidFill>
                  <a:schemeClr val="tx1"/>
                </a:solidFill>
                <a:latin typeface="Times New Roman" pitchFamily="18" charset="0"/>
                <a:ea typeface="+mn-ea"/>
                <a:cs typeface="+mn-cs"/>
              </a:rPr>
              <a:t> As New </a:t>
            </a:r>
            <a:r>
              <a:rPr lang="en-US" sz="1400" kern="1200" dirty="0" err="1" smtClean="0">
                <a:solidFill>
                  <a:schemeClr val="tx1"/>
                </a:solidFill>
                <a:latin typeface="Times New Roman" pitchFamily="18" charset="0"/>
                <a:ea typeface="+mn-ea"/>
                <a:cs typeface="+mn-cs"/>
              </a:rPr>
              <a:t>SolidBrush</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Color.Gold</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p>
          <a:p>
            <a:r>
              <a:rPr lang="en-US" sz="1400" kern="1200" dirty="0" smtClean="0">
                <a:solidFill>
                  <a:schemeClr val="tx1"/>
                </a:solidFill>
                <a:latin typeface="Times New Roman" pitchFamily="18" charset="0"/>
                <a:ea typeface="+mn-ea"/>
                <a:cs typeface="+mn-cs"/>
              </a:rPr>
              <a:t>        ’Draw on form</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formSurface.FillPie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indigoBrush</a:t>
            </a:r>
            <a:r>
              <a:rPr lang="en-US" sz="1400" kern="1200" dirty="0" smtClean="0">
                <a:solidFill>
                  <a:schemeClr val="tx1"/>
                </a:solidFill>
                <a:latin typeface="Times New Roman" pitchFamily="18" charset="0"/>
                <a:ea typeface="+mn-ea"/>
                <a:cs typeface="+mn-cs"/>
              </a:rPr>
              <a:t>, 0, 210, 50, 50, 0, 180)</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formSurface.FillRectangle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limeGreenBrush</a:t>
            </a:r>
            <a:r>
              <a:rPr lang="en-US" sz="1400" kern="1200" dirty="0" smtClean="0">
                <a:solidFill>
                  <a:schemeClr val="tx1"/>
                </a:solidFill>
                <a:latin typeface="Times New Roman" pitchFamily="18" charset="0"/>
                <a:ea typeface="+mn-ea"/>
                <a:cs typeface="+mn-cs"/>
              </a:rPr>
              <a:t>, 0, 0, 200, 200)</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formSurface.FillEllipse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goldBrush</a:t>
            </a:r>
            <a:r>
              <a:rPr lang="en-US" sz="1400" kern="1200" dirty="0" smtClean="0">
                <a:solidFill>
                  <a:schemeClr val="tx1"/>
                </a:solidFill>
                <a:latin typeface="Times New Roman" pitchFamily="18" charset="0"/>
                <a:ea typeface="+mn-ea"/>
                <a:cs typeface="+mn-cs"/>
              </a:rPr>
              <a:t>, 0, 0, 200, 200)</a:t>
            </a:r>
          </a:p>
          <a:p>
            <a:r>
              <a:rPr lang="de-DE" sz="1400" kern="1200" dirty="0" smtClean="0">
                <a:solidFill>
                  <a:schemeClr val="tx1"/>
                </a:solidFill>
                <a:latin typeface="Times New Roman" pitchFamily="18" charset="0"/>
                <a:ea typeface="+mn-ea"/>
                <a:cs typeface="+mn-cs"/>
              </a:rPr>
              <a:t>End Sub</a:t>
            </a:r>
          </a:p>
          <a:p>
            <a:endParaRPr lang="en-US" i="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20</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example </a:t>
            </a:r>
            <a:r>
              <a:rPr lang="en-US" i="1" dirty="0" err="1" smtClean="0"/>
              <a:t>DrawLinePointStruct</a:t>
            </a:r>
            <a:r>
              <a:rPr lang="en-US" i="1" dirty="0" smtClean="0"/>
              <a:t>:</a:t>
            </a:r>
          </a:p>
          <a:p>
            <a:endParaRPr lang="en-US" i="1"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btnDraw_Click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btnDraw.Click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Me.lblDrawLine.CreateGraphics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orangePen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Color.Orange</a:t>
            </a:r>
            <a:r>
              <a:rPr lang="en-US" sz="1400" kern="1200" dirty="0" smtClean="0">
                <a:solidFill>
                  <a:schemeClr val="tx1"/>
                </a:solidFill>
                <a:latin typeface="Times New Roman" pitchFamily="18" charset="0"/>
                <a:ea typeface="+mn-ea"/>
                <a:cs typeface="+mn-cs"/>
              </a:rPr>
              <a:t>, 5)</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minPoint</a:t>
            </a:r>
            <a:r>
              <a:rPr lang="en-US" sz="1400" kern="1200" dirty="0" smtClean="0">
                <a:solidFill>
                  <a:schemeClr val="tx1"/>
                </a:solidFill>
                <a:latin typeface="Times New Roman" pitchFamily="18" charset="0"/>
                <a:ea typeface="+mn-ea"/>
                <a:cs typeface="+mn-cs"/>
              </a:rPr>
              <a:t> As New Point(0, 0)</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maxPoint</a:t>
            </a:r>
            <a:r>
              <a:rPr lang="en-US" sz="1400" kern="1200" dirty="0" smtClean="0">
                <a:solidFill>
                  <a:schemeClr val="tx1"/>
                </a:solidFill>
                <a:latin typeface="Times New Roman" pitchFamily="18" charset="0"/>
                <a:ea typeface="+mn-ea"/>
                <a:cs typeface="+mn-cs"/>
              </a:rPr>
              <a:t> As New Point(</a:t>
            </a:r>
            <a:r>
              <a:rPr lang="en-US" sz="1400" kern="1200" dirty="0" err="1" smtClean="0">
                <a:solidFill>
                  <a:schemeClr val="tx1"/>
                </a:solidFill>
                <a:latin typeface="Times New Roman" pitchFamily="18" charset="0"/>
                <a:ea typeface="+mn-ea"/>
                <a:cs typeface="+mn-cs"/>
              </a:rPr>
              <a:t>Me.lblDrawLine.Size.Width</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Me.lblDrawLine.Size.Height</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labelSurface.DrawLine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orangePen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minPoint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maxPoint</a:t>
            </a:r>
            <a:r>
              <a:rPr lang="en-US"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en-US" i="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21</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example </a:t>
            </a:r>
            <a:r>
              <a:rPr lang="en-US" i="1" dirty="0" err="1" smtClean="0"/>
              <a:t>TestCurvesAndPolygons</a:t>
            </a:r>
            <a:endParaRPr lang="en-US" i="1" dirty="0" smtClean="0"/>
          </a:p>
          <a:p>
            <a:endParaRPr lang="en-US" i="1"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btnDraw_Click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btnDraw.Click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labelDrawCurve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Me.lblDrawCurve.CreateGraphics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labelDrawClosedCurve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Me.lblDrawClosedCurve.CreateGraphics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labelFillClosedCurve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Me.lblFillClosedCurve.CreateGraphics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labelDrawPolygon</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Me.lblDrawPolygon.CreateGraphics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labelFillPolygon</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Me.lblFillPolygon.CreateGraphics</a:t>
            </a:r>
            <a:endParaRPr lang="en-US" sz="1400" kern="1200" dirty="0" smtClean="0">
              <a:solidFill>
                <a:schemeClr val="tx1"/>
              </a:solidFill>
              <a:latin typeface="Times New Roman" pitchFamily="18" charset="0"/>
              <a:ea typeface="+mn-ea"/>
              <a:cs typeface="+mn-cs"/>
            </a:endParaRP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'Define pen and brush</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tomatoPen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Color.Tomato</a:t>
            </a:r>
            <a:r>
              <a:rPr lang="en-US" sz="1400" kern="1200" dirty="0" smtClean="0">
                <a:solidFill>
                  <a:schemeClr val="tx1"/>
                </a:solidFill>
                <a:latin typeface="Times New Roman" pitchFamily="18" charset="0"/>
                <a:ea typeface="+mn-ea"/>
                <a:cs typeface="+mn-cs"/>
              </a:rPr>
              <a:t>, 1)</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tomatoBrush</a:t>
            </a:r>
            <a:r>
              <a:rPr lang="en-US" sz="1400" kern="1200" dirty="0" smtClean="0">
                <a:solidFill>
                  <a:schemeClr val="tx1"/>
                </a:solidFill>
                <a:latin typeface="Times New Roman" pitchFamily="18" charset="0"/>
                <a:ea typeface="+mn-ea"/>
                <a:cs typeface="+mn-cs"/>
              </a:rPr>
              <a:t> As New </a:t>
            </a:r>
            <a:r>
              <a:rPr lang="en-US" sz="1400" kern="1200" dirty="0" err="1" smtClean="0">
                <a:solidFill>
                  <a:schemeClr val="tx1"/>
                </a:solidFill>
                <a:latin typeface="Times New Roman" pitchFamily="18" charset="0"/>
                <a:ea typeface="+mn-ea"/>
                <a:cs typeface="+mn-cs"/>
              </a:rPr>
              <a:t>SolidBrush</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Color.Tomato</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'Define points</a:t>
            </a:r>
          </a:p>
          <a:p>
            <a:r>
              <a:rPr lang="pl-PL" sz="1400" kern="1200" dirty="0" smtClean="0">
                <a:solidFill>
                  <a:schemeClr val="tx1"/>
                </a:solidFill>
                <a:latin typeface="Times New Roman" pitchFamily="18" charset="0"/>
                <a:ea typeface="+mn-ea"/>
                <a:cs typeface="+mn-cs"/>
              </a:rPr>
              <a:t>        </a:t>
            </a:r>
            <a:r>
              <a:rPr lang="pl-PL" sz="1400" kern="1200" dirty="0" err="1" smtClean="0">
                <a:solidFill>
                  <a:schemeClr val="tx1"/>
                </a:solidFill>
                <a:latin typeface="Times New Roman" pitchFamily="18" charset="0"/>
                <a:ea typeface="+mn-ea"/>
                <a:cs typeface="+mn-cs"/>
              </a:rPr>
              <a:t>Dim</a:t>
            </a:r>
            <a:r>
              <a:rPr lang="pl-PL" sz="1400" kern="1200" dirty="0" smtClean="0">
                <a:solidFill>
                  <a:schemeClr val="tx1"/>
                </a:solidFill>
                <a:latin typeface="Times New Roman" pitchFamily="18" charset="0"/>
                <a:ea typeface="+mn-ea"/>
                <a:cs typeface="+mn-cs"/>
              </a:rPr>
              <a:t> </a:t>
            </a:r>
            <a:r>
              <a:rPr lang="pl-PL" sz="1400" kern="1200" dirty="0" err="1" smtClean="0">
                <a:solidFill>
                  <a:schemeClr val="tx1"/>
                </a:solidFill>
                <a:latin typeface="Times New Roman" pitchFamily="18" charset="0"/>
                <a:ea typeface="+mn-ea"/>
                <a:cs typeface="+mn-cs"/>
              </a:rPr>
              <a:t>curvePoints</a:t>
            </a:r>
            <a:r>
              <a:rPr lang="pl-PL" sz="1400" kern="1200" dirty="0" smtClean="0">
                <a:solidFill>
                  <a:schemeClr val="tx1"/>
                </a:solidFill>
                <a:latin typeface="Times New Roman" pitchFamily="18" charset="0"/>
                <a:ea typeface="+mn-ea"/>
                <a:cs typeface="+mn-cs"/>
              </a:rPr>
              <a:t>() As Point = {New Point(10, 30), New Point(35, 35),</a:t>
            </a:r>
          </a:p>
          <a:p>
            <a:r>
              <a:rPr lang="pl-PL" sz="1400" kern="1200" dirty="0" smtClean="0">
                <a:solidFill>
                  <a:schemeClr val="tx1"/>
                </a:solidFill>
                <a:latin typeface="Times New Roman" pitchFamily="18" charset="0"/>
                <a:ea typeface="+mn-ea"/>
                <a:cs typeface="+mn-cs"/>
              </a:rPr>
              <a:t>        New Point(75, 80), New Point(120, 20)}</a:t>
            </a:r>
          </a:p>
          <a:p>
            <a:endParaRPr lang="pl-PL"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shapes</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labelDrawCurve.DrawCurve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tomatoPen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curvePoints</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labelDrawClosedCurve.DrawClosedCurve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tomatoPen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curvePoints</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labelFillClosedCurve.FillClosedCurve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tomatoBrush</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curvePoints</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labelDrawPolygon.DrawPolygon</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tomatoPen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curvePoints</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labelFillPolygon.FillPolygon</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tomatoBrush</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curvePoints</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endParaRPr lang="en-US"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endParaRPr lang="en-US" i="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29CF2D-E557-466E-BFFE-EE900CAE97B4}"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EEC77047-61E6-418B-9EBD-581F46030FE1}" type="slidenum">
              <a:rPr lang="en-US"/>
              <a:pPr/>
              <a:t>3</a:t>
            </a:fld>
            <a:endParaRPr lang="en-US"/>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r>
              <a:rPr lang="en-US" i="0" dirty="0" smtClean="0"/>
              <a:t>It can be displayed at run time to allow users to choose which color to</a:t>
            </a:r>
            <a:r>
              <a:rPr lang="en-US" i="0" baseline="0" dirty="0" smtClean="0"/>
              <a:t> assign to the </a:t>
            </a:r>
            <a:r>
              <a:rPr lang="en-US" i="0" baseline="0" dirty="0" err="1" smtClean="0"/>
              <a:t>BackColor</a:t>
            </a:r>
            <a:r>
              <a:rPr lang="en-US" i="0" baseline="0" dirty="0" smtClean="0"/>
              <a:t> or </a:t>
            </a:r>
            <a:r>
              <a:rPr lang="en-US" i="0" baseline="0" dirty="0" err="1" smtClean="0"/>
              <a:t>ForeColor</a:t>
            </a:r>
            <a:r>
              <a:rPr lang="en-US" i="0" baseline="0" dirty="0" smtClean="0"/>
              <a:t> of an Object.</a:t>
            </a:r>
          </a:p>
          <a:p>
            <a:r>
              <a:rPr lang="en-US" i="0" baseline="0" dirty="0" smtClean="0"/>
              <a:t>Click </a:t>
            </a:r>
            <a:r>
              <a:rPr lang="en-US" i="0" baseline="0" dirty="0" err="1" smtClean="0"/>
              <a:t>ColorDialog</a:t>
            </a:r>
            <a:r>
              <a:rPr lang="en-US" i="0" baseline="0" dirty="0" smtClean="0"/>
              <a:t> control ( in the Dialogs subsection of the Toolbar). It has no graphical elements so it is </a:t>
            </a:r>
            <a:r>
              <a:rPr lang="en-US" i="0" baseline="0" dirty="0" err="1" smtClean="0"/>
              <a:t>diplayed</a:t>
            </a:r>
            <a:r>
              <a:rPr lang="en-US" i="0" baseline="0" dirty="0" smtClean="0"/>
              <a:t> in the component tray.</a:t>
            </a:r>
            <a:endParaRPr lang="en-US" i="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76B0ED4-A67F-4647-AA8D-F777F343D18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870993E4-996C-41E6-B283-F00D041E9019}" type="slidenum">
              <a:rPr lang="en-US"/>
              <a:pPr/>
              <a:t>22</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r>
              <a:rPr lang="en-US" i="1" dirty="0" smtClean="0"/>
              <a:t>See </a:t>
            </a:r>
            <a:r>
              <a:rPr lang="en-US" i="1" dirty="0" err="1" smtClean="0"/>
              <a:t>MouseEvent</a:t>
            </a:r>
            <a:r>
              <a:rPr lang="en-US" i="1" dirty="0" smtClean="0"/>
              <a:t> program:</a:t>
            </a:r>
          </a:p>
          <a:p>
            <a:endParaRPr lang="en-US" i="1" dirty="0" smtClean="0"/>
          </a:p>
          <a:p>
            <a:r>
              <a:rPr lang="en-US" sz="1400" kern="1200" dirty="0" smtClean="0">
                <a:solidFill>
                  <a:schemeClr val="tx1"/>
                </a:solidFill>
                <a:latin typeface="Times New Roman" pitchFamily="18" charset="0"/>
                <a:ea typeface="+mn-ea"/>
                <a:cs typeface="+mn-cs"/>
              </a:rPr>
              <a:t>Private Sub Form1_MouseDown(</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Object,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System.Windows.Forms.MouseEventArgs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Me.MouseDown</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MessageBox.Show</a:t>
            </a:r>
            <a:r>
              <a:rPr lang="en-US" sz="1400" kern="1200" dirty="0" smtClean="0">
                <a:solidFill>
                  <a:schemeClr val="tx1"/>
                </a:solidFill>
                <a:latin typeface="Times New Roman" pitchFamily="18" charset="0"/>
                <a:ea typeface="+mn-ea"/>
                <a:cs typeface="+mn-cs"/>
              </a:rPr>
              <a:t>("X:" &amp; </a:t>
            </a:r>
            <a:r>
              <a:rPr lang="en-US" sz="1400" kern="1200" dirty="0" err="1" smtClean="0">
                <a:solidFill>
                  <a:schemeClr val="tx1"/>
                </a:solidFill>
                <a:latin typeface="Times New Roman" pitchFamily="18" charset="0"/>
                <a:ea typeface="+mn-ea"/>
                <a:cs typeface="+mn-cs"/>
              </a:rPr>
              <a:t>e.X</a:t>
            </a:r>
            <a:r>
              <a:rPr lang="en-US" sz="1400" kern="1200" dirty="0" smtClean="0">
                <a:solidFill>
                  <a:schemeClr val="tx1"/>
                </a:solidFill>
                <a:latin typeface="Times New Roman" pitchFamily="18" charset="0"/>
                <a:ea typeface="+mn-ea"/>
                <a:cs typeface="+mn-cs"/>
              </a:rPr>
              <a:t> &amp; "   Y:" &amp; </a:t>
            </a:r>
            <a:r>
              <a:rPr lang="en-US" sz="1400" kern="1200" dirty="0" err="1" smtClean="0">
                <a:solidFill>
                  <a:schemeClr val="tx1"/>
                </a:solidFill>
                <a:latin typeface="Times New Roman" pitchFamily="18" charset="0"/>
                <a:ea typeface="+mn-ea"/>
                <a:cs typeface="+mn-cs"/>
              </a:rPr>
              <a:t>e.Y</a:t>
            </a:r>
            <a:r>
              <a:rPr lang="en-US"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en-US" i="1" dirty="0" smtClean="0"/>
          </a:p>
          <a:p>
            <a:r>
              <a:rPr lang="en-US" i="1" dirty="0" smtClean="0"/>
              <a:t>See Tracker program:</a:t>
            </a:r>
          </a:p>
          <a:p>
            <a:endParaRPr lang="en-US" i="1" dirty="0" smtClean="0"/>
          </a:p>
          <a:p>
            <a:r>
              <a:rPr lang="en-US" sz="1400" kern="1200" dirty="0" smtClean="0">
                <a:solidFill>
                  <a:schemeClr val="tx1"/>
                </a:solidFill>
                <a:latin typeface="Times New Roman" pitchFamily="18" charset="0"/>
                <a:ea typeface="+mn-ea"/>
                <a:cs typeface="+mn-cs"/>
              </a:rPr>
              <a:t> Private Sub Form1_MouseDown(</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Object,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System.Windows.Forms.MouseEventArgs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Me.MouseDown</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Static </a:t>
            </a:r>
            <a:r>
              <a:rPr lang="en-US" sz="1400" kern="1200" dirty="0" err="1" smtClean="0">
                <a:solidFill>
                  <a:schemeClr val="tx1"/>
                </a:solidFill>
                <a:latin typeface="Times New Roman" pitchFamily="18" charset="0"/>
                <a:ea typeface="+mn-ea"/>
                <a:cs typeface="+mn-cs"/>
              </a:rPr>
              <a:t>previousPoint</a:t>
            </a:r>
            <a:r>
              <a:rPr lang="en-US" sz="1400" kern="1200" dirty="0" smtClean="0">
                <a:solidFill>
                  <a:schemeClr val="tx1"/>
                </a:solidFill>
                <a:latin typeface="Times New Roman" pitchFamily="18" charset="0"/>
                <a:ea typeface="+mn-ea"/>
                <a:cs typeface="+mn-cs"/>
              </a:rPr>
              <a:t> As Point</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formSurface</a:t>
            </a:r>
            <a:r>
              <a:rPr lang="en-US" sz="1400" kern="1200" dirty="0" smtClean="0">
                <a:solidFill>
                  <a:schemeClr val="tx1"/>
                </a:solidFill>
                <a:latin typeface="Times New Roman" pitchFamily="18" charset="0"/>
                <a:ea typeface="+mn-ea"/>
                <a:cs typeface="+mn-cs"/>
              </a:rPr>
              <a:t> As Graphics = </a:t>
            </a:r>
            <a:r>
              <a:rPr lang="en-US" sz="1400" kern="1200" dirty="0" err="1" smtClean="0">
                <a:solidFill>
                  <a:schemeClr val="tx1"/>
                </a:solidFill>
                <a:latin typeface="Times New Roman" pitchFamily="18" charset="0"/>
                <a:ea typeface="+mn-ea"/>
                <a:cs typeface="+mn-cs"/>
              </a:rPr>
              <a:t>Me.CreateGraphics</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orangeRedPen</a:t>
            </a:r>
            <a:r>
              <a:rPr lang="en-US" sz="1400" kern="1200" dirty="0" smtClean="0">
                <a:solidFill>
                  <a:schemeClr val="tx1"/>
                </a:solidFill>
                <a:latin typeface="Times New Roman" pitchFamily="18" charset="0"/>
                <a:ea typeface="+mn-ea"/>
                <a:cs typeface="+mn-cs"/>
              </a:rPr>
              <a:t> As New Pen(</a:t>
            </a:r>
            <a:r>
              <a:rPr lang="en-US" sz="1400" kern="1200" dirty="0" err="1" smtClean="0">
                <a:solidFill>
                  <a:schemeClr val="tx1"/>
                </a:solidFill>
                <a:latin typeface="Times New Roman" pitchFamily="18" charset="0"/>
                <a:ea typeface="+mn-ea"/>
                <a:cs typeface="+mn-cs"/>
              </a:rPr>
              <a:t>Color.OrangeRed</a:t>
            </a:r>
            <a:r>
              <a:rPr lang="en-US" sz="1400" kern="1200" dirty="0" smtClean="0">
                <a:solidFill>
                  <a:schemeClr val="tx1"/>
                </a:solidFill>
                <a:latin typeface="Times New Roman" pitchFamily="18" charset="0"/>
                <a:ea typeface="+mn-ea"/>
                <a:cs typeface="+mn-cs"/>
              </a:rPr>
              <a:t>, 3)</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mouseClick</a:t>
            </a:r>
            <a:r>
              <a:rPr lang="en-US" sz="1400" kern="1200" dirty="0" smtClean="0">
                <a:solidFill>
                  <a:schemeClr val="tx1"/>
                </a:solidFill>
                <a:latin typeface="Times New Roman" pitchFamily="18" charset="0"/>
                <a:ea typeface="+mn-ea"/>
                <a:cs typeface="+mn-cs"/>
              </a:rPr>
              <a:t> As Point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'Get point of mouse click</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mouseClick.X</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e.X</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mouseClick.Y</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e.Y</a:t>
            </a:r>
            <a:endParaRPr lang="en-US" sz="1400" kern="1200" dirty="0" smtClean="0">
              <a:solidFill>
                <a:schemeClr val="tx1"/>
              </a:solidFill>
              <a:latin typeface="Times New Roman" pitchFamily="18" charset="0"/>
              <a:ea typeface="+mn-ea"/>
              <a:cs typeface="+mn-cs"/>
            </a:endParaRP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'Draw line from previous point to point clicked</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formSurface.DrawLine</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orangeRedPen</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previousPoint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mouseClick</a:t>
            </a:r>
            <a:r>
              <a:rPr lang="en-US" sz="1400" kern="1200" dirty="0" smtClean="0">
                <a:solidFill>
                  <a:schemeClr val="tx1"/>
                </a:solidFill>
                <a:latin typeface="Times New Roman" pitchFamily="18" charset="0"/>
                <a:ea typeface="+mn-ea"/>
                <a:cs typeface="+mn-cs"/>
              </a:rPr>
              <a:t>)</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'Make point click the next starting point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previousPoint</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mouseClick</a:t>
            </a:r>
            <a:endParaRPr lang="en-US" sz="1400" kern="1200" dirty="0" smtClean="0">
              <a:solidFill>
                <a:schemeClr val="tx1"/>
              </a:solidFill>
              <a:latin typeface="Times New Roman" pitchFamily="18" charset="0"/>
              <a:ea typeface="+mn-ea"/>
              <a:cs typeface="+mn-cs"/>
            </a:endParaRPr>
          </a:p>
          <a:p>
            <a:r>
              <a:rPr lang="de-DE" sz="1400" kern="1200" smtClean="0">
                <a:solidFill>
                  <a:schemeClr val="tx1"/>
                </a:solidFill>
                <a:latin typeface="Times New Roman" pitchFamily="18" charset="0"/>
                <a:ea typeface="+mn-ea"/>
                <a:cs typeface="+mn-cs"/>
              </a:rPr>
              <a:t>    End Sub</a:t>
            </a:r>
            <a:endParaRPr lang="en-US" i="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DA1A1EA-8BD8-49ED-BA41-B8A8865A832A}"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FE538D10-1A29-4C94-931E-5EBA9C167757}" type="slidenum">
              <a:rPr lang="en-US"/>
              <a:pPr/>
              <a:t>4</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r>
              <a:rPr lang="en-US" dirty="0" smtClean="0"/>
              <a:t>Example </a:t>
            </a:r>
            <a:r>
              <a:rPr lang="en-US" smtClean="0"/>
              <a:t>ChangeFormColor(</a:t>
            </a:r>
            <a:r>
              <a:rPr lang="en-US" dirty="0" smtClean="0"/>
              <a:t>Windows</a:t>
            </a:r>
            <a:r>
              <a:rPr lang="en-US" baseline="0" dirty="0" smtClean="0"/>
              <a:t> app, Form and 7 buttons: </a:t>
            </a:r>
            <a:r>
              <a:rPr lang="en-US" i="0" dirty="0" smtClean="0"/>
              <a:t>: </a:t>
            </a:r>
            <a:r>
              <a:rPr lang="en-US" i="0" dirty="0" err="1" smtClean="0"/>
              <a:t>Honneydew</a:t>
            </a:r>
            <a:r>
              <a:rPr lang="en-US" i="0" dirty="0" smtClean="0"/>
              <a:t>, Thistle, </a:t>
            </a:r>
            <a:r>
              <a:rPr lang="en-US" i="0" dirty="0" err="1" smtClean="0"/>
              <a:t>SkyBlue</a:t>
            </a:r>
            <a:r>
              <a:rPr lang="en-US" i="0" dirty="0" smtClean="0"/>
              <a:t>, Turquoise, </a:t>
            </a:r>
            <a:r>
              <a:rPr lang="en-US" i="0" dirty="0" err="1" smtClean="0"/>
              <a:t>DarkKhaki</a:t>
            </a:r>
            <a:r>
              <a:rPr lang="en-US" i="0" dirty="0" smtClean="0"/>
              <a:t>,</a:t>
            </a:r>
            <a:r>
              <a:rPr lang="en-US" i="0" baseline="0" dirty="0" smtClean="0"/>
              <a:t> Salmon, Choose Color )</a:t>
            </a:r>
            <a:endParaRPr lang="en-US" dirty="0" smtClean="0"/>
          </a:p>
          <a:p>
            <a:endParaRPr lang="en-US" dirty="0" smtClean="0"/>
          </a:p>
          <a:p>
            <a:r>
              <a:rPr lang="en-US" sz="1400" kern="1200" dirty="0" smtClean="0">
                <a:solidFill>
                  <a:schemeClr val="tx1"/>
                </a:solidFill>
                <a:latin typeface="Times New Roman" pitchFamily="18" charset="0"/>
                <a:ea typeface="+mn-ea"/>
                <a:cs typeface="+mn-cs"/>
              </a:rPr>
              <a:t>Imports </a:t>
            </a:r>
            <a:r>
              <a:rPr lang="en-US" sz="1400" kern="1200" dirty="0" err="1" smtClean="0">
                <a:solidFill>
                  <a:schemeClr val="tx1"/>
                </a:solidFill>
                <a:latin typeface="Times New Roman" pitchFamily="18" charset="0"/>
                <a:ea typeface="+mn-ea"/>
                <a:cs typeface="+mn-cs"/>
              </a:rPr>
              <a:t>System.Drawing</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Public Class Form1</a:t>
            </a: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Private Sub </a:t>
            </a:r>
            <a:r>
              <a:rPr lang="en-US" sz="1400" kern="1200" dirty="0" err="1" smtClean="0">
                <a:solidFill>
                  <a:schemeClr val="tx1"/>
                </a:solidFill>
                <a:latin typeface="Times New Roman" pitchFamily="18" charset="0"/>
                <a:ea typeface="+mn-ea"/>
                <a:cs typeface="+mn-cs"/>
              </a:rPr>
              <a:t>ChangeColor_Click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Object,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btnHoneyDew.Click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btnThistle.Click</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btnSkyBlue.Click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btnTurquoise.Click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btnDarkKhaki.Click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btnSalmon.Click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btnChooseColor.Click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btnColorClicked</a:t>
            </a:r>
            <a:r>
              <a:rPr lang="en-US" sz="1400" kern="1200" dirty="0" smtClean="0">
                <a:solidFill>
                  <a:schemeClr val="tx1"/>
                </a:solidFill>
                <a:latin typeface="Times New Roman" pitchFamily="18" charset="0"/>
                <a:ea typeface="+mn-ea"/>
                <a:cs typeface="+mn-cs"/>
              </a:rPr>
              <a:t> As Button = sender</a:t>
            </a: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colour</a:t>
            </a:r>
            <a:r>
              <a:rPr lang="en-US" sz="1400" kern="1200" dirty="0" smtClean="0">
                <a:solidFill>
                  <a:schemeClr val="tx1"/>
                </a:solidFill>
                <a:latin typeface="Times New Roman" pitchFamily="18" charset="0"/>
                <a:ea typeface="+mn-ea"/>
                <a:cs typeface="+mn-cs"/>
              </a:rPr>
              <a:t> As String</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colour</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btnColorClicked.Text</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p>
          <a:p>
            <a:r>
              <a:rPr lang="en-US" sz="1400" kern="1200" dirty="0" smtClean="0">
                <a:solidFill>
                  <a:schemeClr val="tx1"/>
                </a:solidFill>
                <a:latin typeface="Times New Roman" pitchFamily="18" charset="0"/>
                <a:ea typeface="+mn-ea"/>
                <a:cs typeface="+mn-cs"/>
              </a:rPr>
              <a:t>        Select Case </a:t>
            </a:r>
            <a:r>
              <a:rPr lang="en-US" sz="1400" kern="1200" dirty="0" err="1" smtClean="0">
                <a:solidFill>
                  <a:schemeClr val="tx1"/>
                </a:solidFill>
                <a:latin typeface="Times New Roman" pitchFamily="18" charset="0"/>
                <a:ea typeface="+mn-ea"/>
                <a:cs typeface="+mn-cs"/>
              </a:rPr>
              <a:t>colour</a:t>
            </a:r>
            <a:endParaRPr lang="en-US"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Honeydew</a:t>
            </a:r>
            <a:r>
              <a:rPr lang="tr-TR" sz="1400" kern="1200" dirty="0" smtClean="0">
                <a:solidFill>
                  <a:schemeClr val="tx1"/>
                </a:solidFill>
                <a:latin typeface="Times New Roman" pitchFamily="18" charset="0"/>
                <a:ea typeface="+mn-ea"/>
                <a:cs typeface="+mn-cs"/>
              </a:rPr>
              <a:t>"</a:t>
            </a:r>
          </a:p>
          <a:p>
            <a:r>
              <a:rPr lang="tr-TR" sz="1400" kern="1200" dirty="0" smtClean="0">
                <a:solidFill>
                  <a:schemeClr val="tx1"/>
                </a:solidFill>
                <a:latin typeface="Times New Roman" pitchFamily="18" charset="0"/>
                <a:ea typeface="+mn-ea"/>
                <a:cs typeface="+mn-cs"/>
              </a:rPr>
              <a:t>                </a:t>
            </a:r>
            <a:r>
              <a:rPr lang="tr-TR" sz="1400" kern="1200" dirty="0" err="1" smtClean="0">
                <a:solidFill>
                  <a:schemeClr val="tx1"/>
                </a:solidFill>
                <a:latin typeface="Times New Roman" pitchFamily="18" charset="0"/>
                <a:ea typeface="+mn-ea"/>
                <a:cs typeface="+mn-cs"/>
              </a:rPr>
              <a:t>Me.BackColor</a:t>
            </a:r>
            <a:r>
              <a:rPr lang="tr-TR" sz="1400" kern="1200" dirty="0" smtClean="0">
                <a:solidFill>
                  <a:schemeClr val="tx1"/>
                </a:solidFill>
                <a:latin typeface="Times New Roman" pitchFamily="18" charset="0"/>
                <a:ea typeface="+mn-ea"/>
                <a:cs typeface="+mn-cs"/>
              </a:rPr>
              <a:t> = </a:t>
            </a:r>
            <a:r>
              <a:rPr lang="tr-TR" sz="1400" kern="1200" dirty="0" err="1" smtClean="0">
                <a:solidFill>
                  <a:schemeClr val="tx1"/>
                </a:solidFill>
                <a:latin typeface="Times New Roman" pitchFamily="18" charset="0"/>
                <a:ea typeface="+mn-ea"/>
                <a:cs typeface="+mn-cs"/>
              </a:rPr>
              <a:t>Color.Honeydew</a:t>
            </a:r>
            <a:endParaRPr lang="tr-TR"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Case "Thistle"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Me.BackColor</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Color.Thistle</a:t>
            </a:r>
            <a:endParaRPr lang="en-US" sz="1400" kern="1200" dirty="0" smtClean="0">
              <a:solidFill>
                <a:schemeClr val="tx1"/>
              </a:solidFill>
              <a:latin typeface="Times New Roman" pitchFamily="18" charset="0"/>
              <a:ea typeface="+mn-ea"/>
              <a:cs typeface="+mn-cs"/>
            </a:endParaRPr>
          </a:p>
          <a:p>
            <a:r>
              <a:rPr lang="fi-FI" sz="1400" kern="1200" dirty="0" smtClean="0">
                <a:solidFill>
                  <a:schemeClr val="tx1"/>
                </a:solidFill>
                <a:latin typeface="Times New Roman" pitchFamily="18" charset="0"/>
                <a:ea typeface="+mn-ea"/>
                <a:cs typeface="+mn-cs"/>
              </a:rPr>
              <a:t>            Case "</a:t>
            </a:r>
            <a:r>
              <a:rPr lang="fi-FI" sz="1400" kern="1200" dirty="0" err="1" smtClean="0">
                <a:solidFill>
                  <a:schemeClr val="tx1"/>
                </a:solidFill>
                <a:latin typeface="Times New Roman" pitchFamily="18" charset="0"/>
                <a:ea typeface="+mn-ea"/>
                <a:cs typeface="+mn-cs"/>
              </a:rPr>
              <a:t>SkyBlue</a:t>
            </a:r>
            <a:r>
              <a:rPr lang="fi-FI" sz="1400" kern="1200" dirty="0" smtClean="0">
                <a:solidFill>
                  <a:schemeClr val="tx1"/>
                </a:solidFill>
                <a:latin typeface="Times New Roman" pitchFamily="18" charset="0"/>
                <a:ea typeface="+mn-ea"/>
                <a:cs typeface="+mn-cs"/>
              </a:rPr>
              <a:t>"</a:t>
            </a:r>
          </a:p>
          <a:p>
            <a:r>
              <a:rPr lang="fi-FI" sz="1400" kern="1200" dirty="0" smtClean="0">
                <a:solidFill>
                  <a:schemeClr val="tx1"/>
                </a:solidFill>
                <a:latin typeface="Times New Roman" pitchFamily="18" charset="0"/>
                <a:ea typeface="+mn-ea"/>
                <a:cs typeface="+mn-cs"/>
              </a:rPr>
              <a:t>                </a:t>
            </a:r>
            <a:r>
              <a:rPr lang="fi-FI" sz="1400" kern="1200" dirty="0" err="1" smtClean="0">
                <a:solidFill>
                  <a:schemeClr val="tx1"/>
                </a:solidFill>
                <a:latin typeface="Times New Roman" pitchFamily="18" charset="0"/>
                <a:ea typeface="+mn-ea"/>
                <a:cs typeface="+mn-cs"/>
              </a:rPr>
              <a:t>Me.BackColor</a:t>
            </a:r>
            <a:r>
              <a:rPr lang="fi-FI" sz="1400" kern="1200" dirty="0" smtClean="0">
                <a:solidFill>
                  <a:schemeClr val="tx1"/>
                </a:solidFill>
                <a:latin typeface="Times New Roman" pitchFamily="18" charset="0"/>
                <a:ea typeface="+mn-ea"/>
                <a:cs typeface="+mn-cs"/>
              </a:rPr>
              <a:t> = </a:t>
            </a:r>
            <a:r>
              <a:rPr lang="fi-FI" sz="1400" kern="1200" dirty="0" err="1" smtClean="0">
                <a:solidFill>
                  <a:schemeClr val="tx1"/>
                </a:solidFill>
                <a:latin typeface="Times New Roman" pitchFamily="18" charset="0"/>
                <a:ea typeface="+mn-ea"/>
                <a:cs typeface="+mn-cs"/>
              </a:rPr>
              <a:t>Color.SkyBlue</a:t>
            </a:r>
            <a:endParaRPr lang="fi-FI" sz="1400" kern="1200" dirty="0" smtClean="0">
              <a:solidFill>
                <a:schemeClr val="tx1"/>
              </a:solidFill>
              <a:latin typeface="Times New Roman" pitchFamily="18" charset="0"/>
              <a:ea typeface="+mn-ea"/>
              <a:cs typeface="+mn-cs"/>
            </a:endParaRPr>
          </a:p>
          <a:p>
            <a:r>
              <a:rPr lang="fi-FI" sz="1400" kern="1200" dirty="0" smtClean="0">
                <a:solidFill>
                  <a:schemeClr val="tx1"/>
                </a:solidFill>
                <a:latin typeface="Times New Roman" pitchFamily="18" charset="0"/>
                <a:ea typeface="+mn-ea"/>
                <a:cs typeface="+mn-cs"/>
              </a:rPr>
              <a:t>            Case "</a:t>
            </a:r>
            <a:r>
              <a:rPr lang="fi-FI" sz="1400" kern="1200" dirty="0" err="1" smtClean="0">
                <a:solidFill>
                  <a:schemeClr val="tx1"/>
                </a:solidFill>
                <a:latin typeface="Times New Roman" pitchFamily="18" charset="0"/>
                <a:ea typeface="+mn-ea"/>
                <a:cs typeface="+mn-cs"/>
              </a:rPr>
              <a:t>Turquoise</a:t>
            </a:r>
            <a:r>
              <a:rPr lang="fi-FI" sz="1400" kern="1200" dirty="0" smtClean="0">
                <a:solidFill>
                  <a:schemeClr val="tx1"/>
                </a:solidFill>
                <a:latin typeface="Times New Roman" pitchFamily="18" charset="0"/>
                <a:ea typeface="+mn-ea"/>
                <a:cs typeface="+mn-cs"/>
              </a:rPr>
              <a:t>"</a:t>
            </a:r>
          </a:p>
          <a:p>
            <a:r>
              <a:rPr lang="fi-FI" sz="1400" kern="1200" dirty="0" smtClean="0">
                <a:solidFill>
                  <a:schemeClr val="tx1"/>
                </a:solidFill>
                <a:latin typeface="Times New Roman" pitchFamily="18" charset="0"/>
                <a:ea typeface="+mn-ea"/>
                <a:cs typeface="+mn-cs"/>
              </a:rPr>
              <a:t>                </a:t>
            </a:r>
            <a:r>
              <a:rPr lang="fi-FI" sz="1400" kern="1200" dirty="0" err="1" smtClean="0">
                <a:solidFill>
                  <a:schemeClr val="tx1"/>
                </a:solidFill>
                <a:latin typeface="Times New Roman" pitchFamily="18" charset="0"/>
                <a:ea typeface="+mn-ea"/>
                <a:cs typeface="+mn-cs"/>
              </a:rPr>
              <a:t>Me.BackColor</a:t>
            </a:r>
            <a:r>
              <a:rPr lang="fi-FI" sz="1400" kern="1200" dirty="0" smtClean="0">
                <a:solidFill>
                  <a:schemeClr val="tx1"/>
                </a:solidFill>
                <a:latin typeface="Times New Roman" pitchFamily="18" charset="0"/>
                <a:ea typeface="+mn-ea"/>
                <a:cs typeface="+mn-cs"/>
              </a:rPr>
              <a:t> = </a:t>
            </a:r>
            <a:r>
              <a:rPr lang="fi-FI" sz="1400" kern="1200" dirty="0" err="1" smtClean="0">
                <a:solidFill>
                  <a:schemeClr val="tx1"/>
                </a:solidFill>
                <a:latin typeface="Times New Roman" pitchFamily="18" charset="0"/>
                <a:ea typeface="+mn-ea"/>
                <a:cs typeface="+mn-cs"/>
              </a:rPr>
              <a:t>Color.Turquoise</a:t>
            </a:r>
            <a:endParaRPr lang="fi-FI"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DarkKhaki</a:t>
            </a:r>
            <a:r>
              <a:rPr lang="tr-TR" sz="1400" kern="1200" dirty="0" smtClean="0">
                <a:solidFill>
                  <a:schemeClr val="tx1"/>
                </a:solidFill>
                <a:latin typeface="Times New Roman" pitchFamily="18" charset="0"/>
                <a:ea typeface="+mn-ea"/>
                <a:cs typeface="+mn-cs"/>
              </a:rPr>
              <a:t>"</a:t>
            </a:r>
          </a:p>
          <a:p>
            <a:r>
              <a:rPr lang="tr-TR" sz="1400" kern="1200" dirty="0" smtClean="0">
                <a:solidFill>
                  <a:schemeClr val="tx1"/>
                </a:solidFill>
                <a:latin typeface="Times New Roman" pitchFamily="18" charset="0"/>
                <a:ea typeface="+mn-ea"/>
                <a:cs typeface="+mn-cs"/>
              </a:rPr>
              <a:t>                </a:t>
            </a:r>
            <a:r>
              <a:rPr lang="tr-TR" sz="1400" kern="1200" dirty="0" err="1" smtClean="0">
                <a:solidFill>
                  <a:schemeClr val="tx1"/>
                </a:solidFill>
                <a:latin typeface="Times New Roman" pitchFamily="18" charset="0"/>
                <a:ea typeface="+mn-ea"/>
                <a:cs typeface="+mn-cs"/>
              </a:rPr>
              <a:t>Me.BackColor</a:t>
            </a:r>
            <a:r>
              <a:rPr lang="tr-TR" sz="1400" kern="1200" dirty="0" smtClean="0">
                <a:solidFill>
                  <a:schemeClr val="tx1"/>
                </a:solidFill>
                <a:latin typeface="Times New Roman" pitchFamily="18" charset="0"/>
                <a:ea typeface="+mn-ea"/>
                <a:cs typeface="+mn-cs"/>
              </a:rPr>
              <a:t> = </a:t>
            </a:r>
            <a:r>
              <a:rPr lang="tr-TR" sz="1400" kern="1200" dirty="0" err="1" smtClean="0">
                <a:solidFill>
                  <a:schemeClr val="tx1"/>
                </a:solidFill>
                <a:latin typeface="Times New Roman" pitchFamily="18" charset="0"/>
                <a:ea typeface="+mn-ea"/>
                <a:cs typeface="+mn-cs"/>
              </a:rPr>
              <a:t>Color.DarkKhaki</a:t>
            </a:r>
            <a:endParaRPr lang="tr-TR" sz="1400" kern="1200" dirty="0" smtClean="0">
              <a:solidFill>
                <a:schemeClr val="tx1"/>
              </a:solidFill>
              <a:latin typeface="Times New Roman" pitchFamily="18" charset="0"/>
              <a:ea typeface="+mn-ea"/>
              <a:cs typeface="+mn-cs"/>
            </a:endParaRPr>
          </a:p>
          <a:p>
            <a:r>
              <a:rPr lang="tr-TR" sz="1400" kern="1200" dirty="0" smtClean="0">
                <a:solidFill>
                  <a:schemeClr val="tx1"/>
                </a:solidFill>
                <a:latin typeface="Times New Roman" pitchFamily="18" charset="0"/>
                <a:ea typeface="+mn-ea"/>
                <a:cs typeface="+mn-cs"/>
              </a:rPr>
              <a:t>            Case "</a:t>
            </a:r>
            <a:r>
              <a:rPr lang="tr-TR" sz="1400" kern="1200" dirty="0" err="1" smtClean="0">
                <a:solidFill>
                  <a:schemeClr val="tx1"/>
                </a:solidFill>
                <a:latin typeface="Times New Roman" pitchFamily="18" charset="0"/>
                <a:ea typeface="+mn-ea"/>
                <a:cs typeface="+mn-cs"/>
              </a:rPr>
              <a:t>Salmon</a:t>
            </a:r>
            <a:r>
              <a:rPr lang="tr-TR" sz="1400" kern="1200" dirty="0" smtClean="0">
                <a:solidFill>
                  <a:schemeClr val="tx1"/>
                </a:solidFill>
                <a:latin typeface="Times New Roman" pitchFamily="18" charset="0"/>
                <a:ea typeface="+mn-ea"/>
                <a:cs typeface="+mn-cs"/>
              </a:rPr>
              <a:t>"</a:t>
            </a:r>
          </a:p>
          <a:p>
            <a:r>
              <a:rPr lang="ro-RO" sz="1400" kern="1200" dirty="0" smtClean="0">
                <a:solidFill>
                  <a:schemeClr val="tx1"/>
                </a:solidFill>
                <a:latin typeface="Times New Roman" pitchFamily="18" charset="0"/>
                <a:ea typeface="+mn-ea"/>
                <a:cs typeface="+mn-cs"/>
              </a:rPr>
              <a:t>                Me.BackColor = Color.Salmon</a:t>
            </a:r>
          </a:p>
          <a:p>
            <a:r>
              <a:rPr lang="nl-NL" sz="1400" kern="1200" dirty="0" smtClean="0">
                <a:solidFill>
                  <a:schemeClr val="tx1"/>
                </a:solidFill>
                <a:latin typeface="Times New Roman" pitchFamily="18" charset="0"/>
                <a:ea typeface="+mn-ea"/>
                <a:cs typeface="+mn-cs"/>
              </a:rPr>
              <a:t>            Case "</a:t>
            </a:r>
            <a:r>
              <a:rPr lang="nl-NL" sz="1400" kern="1200" dirty="0" err="1" smtClean="0">
                <a:solidFill>
                  <a:schemeClr val="tx1"/>
                </a:solidFill>
                <a:latin typeface="Times New Roman" pitchFamily="18" charset="0"/>
                <a:ea typeface="+mn-ea"/>
                <a:cs typeface="+mn-cs"/>
              </a:rPr>
              <a:t>Choose</a:t>
            </a:r>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Color</a:t>
            </a:r>
            <a:r>
              <a:rPr lang="nl-NL" sz="1400" kern="1200" dirty="0" smtClean="0">
                <a:solidFill>
                  <a:schemeClr val="tx1"/>
                </a:solidFill>
                <a:latin typeface="Times New Roman" pitchFamily="18" charset="0"/>
                <a:ea typeface="+mn-ea"/>
                <a:cs typeface="+mn-cs"/>
              </a:rPr>
              <a:t>"</a:t>
            </a:r>
          </a:p>
          <a:p>
            <a:r>
              <a:rPr lang="nl-NL" sz="1400" kern="1200" dirty="0" smtClean="0">
                <a:solidFill>
                  <a:schemeClr val="tx1"/>
                </a:solidFill>
                <a:latin typeface="Times New Roman" pitchFamily="18" charset="0"/>
                <a:ea typeface="+mn-ea"/>
                <a:cs typeface="+mn-cs"/>
              </a:rPr>
              <a:t>                Me.ColorDialog1.ShowDialog()</a:t>
            </a: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Me.BackColor</a:t>
            </a:r>
            <a:r>
              <a:rPr lang="nl-NL" sz="1400" kern="1200" dirty="0" smtClean="0">
                <a:solidFill>
                  <a:schemeClr val="tx1"/>
                </a:solidFill>
                <a:latin typeface="Times New Roman" pitchFamily="18" charset="0"/>
                <a:ea typeface="+mn-ea"/>
                <a:cs typeface="+mn-cs"/>
              </a:rPr>
              <a:t> = Me.ColorDialog1.Color</a:t>
            </a:r>
          </a:p>
          <a:p>
            <a:r>
              <a:rPr lang="en-US" sz="1400" kern="1200" dirty="0" smtClean="0">
                <a:solidFill>
                  <a:schemeClr val="tx1"/>
                </a:solidFill>
                <a:latin typeface="Times New Roman" pitchFamily="18" charset="0"/>
                <a:ea typeface="+mn-ea"/>
                <a:cs typeface="+mn-cs"/>
              </a:rPr>
              <a:t>        End Select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End Class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295D23B-DCC9-4755-BC91-0A5298B2BDD2}"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04E43172-45D0-4A85-9CB8-AD3036128690}" type="slidenum">
              <a:rPr lang="en-US"/>
              <a:pPr/>
              <a:t>5</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r>
              <a:rPr lang="en-US" i="0" dirty="0" smtClean="0"/>
              <a:t>Tiled = an image is repeated to fill the form.</a:t>
            </a:r>
            <a:r>
              <a:rPr lang="en-US" i="0" baseline="0" dirty="0" smtClean="0"/>
              <a:t> Objects on the form can be set to a </a:t>
            </a:r>
            <a:r>
              <a:rPr lang="en-US" i="0" baseline="0" dirty="0" err="1" smtClean="0"/>
              <a:t>BackColor</a:t>
            </a:r>
            <a:r>
              <a:rPr lang="en-US" i="0" baseline="0" dirty="0" smtClean="0"/>
              <a:t> of Transparent to better show the tiled form image.</a:t>
            </a:r>
          </a:p>
          <a:p>
            <a:r>
              <a:rPr lang="en-US" i="0" baseline="0" dirty="0" smtClean="0"/>
              <a:t>The image on an object can be changed at run time:</a:t>
            </a:r>
          </a:p>
          <a:p>
            <a:endParaRPr lang="en-US" i="0" baseline="0" dirty="0" smtClean="0"/>
          </a:p>
          <a:p>
            <a:r>
              <a:rPr lang="en-US" i="0" baseline="0" dirty="0" err="1" smtClean="0"/>
              <a:t>Me.btnEvents.Image</a:t>
            </a:r>
            <a:r>
              <a:rPr lang="en-US" i="0" baseline="0" dirty="0" smtClean="0"/>
              <a:t> = </a:t>
            </a:r>
            <a:r>
              <a:rPr lang="en-US" i="0" baseline="0" dirty="0" err="1" smtClean="0"/>
              <a:t>My.Resources.Flower</a:t>
            </a:r>
            <a:r>
              <a:rPr lang="en-US" i="0" baseline="0" dirty="0" smtClean="0"/>
              <a:t>         ‘button image</a:t>
            </a:r>
          </a:p>
          <a:p>
            <a:r>
              <a:rPr lang="en-US" i="0" baseline="0" dirty="0" err="1" smtClean="0"/>
              <a:t>Me.BackgroundImage</a:t>
            </a:r>
            <a:r>
              <a:rPr lang="en-US" i="0" baseline="0" dirty="0" smtClean="0"/>
              <a:t> = </a:t>
            </a:r>
            <a:r>
              <a:rPr lang="en-US" i="0" baseline="0" dirty="0" err="1" smtClean="0"/>
              <a:t>My.Resources.Balloons</a:t>
            </a:r>
            <a:r>
              <a:rPr lang="en-US" i="0" baseline="0" dirty="0" smtClean="0"/>
              <a:t>    ‘form image</a:t>
            </a:r>
          </a:p>
          <a:p>
            <a:endParaRPr lang="en-US" i="0" baseline="0" dirty="0" smtClean="0"/>
          </a:p>
          <a:p>
            <a:r>
              <a:rPr lang="en-US" i="0" baseline="0" dirty="0" smtClean="0"/>
              <a:t>When changing images at run time, the image files must already be in the Resource folder of the project before running the application.</a:t>
            </a:r>
          </a:p>
          <a:p>
            <a:r>
              <a:rPr lang="en-US" i="0" baseline="0" dirty="0" smtClean="0"/>
              <a:t>Windows example </a:t>
            </a:r>
            <a:r>
              <a:rPr lang="en-US" i="0" baseline="0" dirty="0" err="1" smtClean="0"/>
              <a:t>ChangeImage</a:t>
            </a:r>
            <a:r>
              <a:rPr lang="en-US" i="0" baseline="0" dirty="0" smtClean="0"/>
              <a:t>:</a:t>
            </a:r>
          </a:p>
          <a:p>
            <a:endParaRPr lang="en-US" i="0" baseline="0"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ChangeImage_Click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Object,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btnRed.Click</a:t>
            </a:r>
            <a:r>
              <a:rPr lang="en-US" sz="1400" kern="1200" dirty="0" smtClean="0">
                <a:solidFill>
                  <a:schemeClr val="tx1"/>
                </a:solidFill>
                <a:latin typeface="Times New Roman" pitchFamily="18" charset="0"/>
                <a:ea typeface="+mn-ea"/>
                <a:cs typeface="+mn-cs"/>
              </a:rPr>
              <a:t>,</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btnPink.Click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btnOrange.Click</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btnGreen.Click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Dim </a:t>
            </a:r>
            <a:r>
              <a:rPr lang="en-US" sz="1400" kern="1200" dirty="0" err="1" smtClean="0">
                <a:solidFill>
                  <a:schemeClr val="tx1"/>
                </a:solidFill>
                <a:latin typeface="Times New Roman" pitchFamily="18" charset="0"/>
                <a:ea typeface="+mn-ea"/>
                <a:cs typeface="+mn-cs"/>
              </a:rPr>
              <a:t>btnImageColourClicked</a:t>
            </a:r>
            <a:r>
              <a:rPr lang="en-US" sz="1400" kern="1200" dirty="0" smtClean="0">
                <a:solidFill>
                  <a:schemeClr val="tx1"/>
                </a:solidFill>
                <a:latin typeface="Times New Roman" pitchFamily="18" charset="0"/>
                <a:ea typeface="+mn-ea"/>
                <a:cs typeface="+mn-cs"/>
              </a:rPr>
              <a:t> As Button = sender</a:t>
            </a:r>
          </a:p>
          <a:p>
            <a:r>
              <a:rPr lang="en-US" sz="1400" kern="1200" dirty="0" smtClean="0">
                <a:solidFill>
                  <a:schemeClr val="tx1"/>
                </a:solidFill>
                <a:latin typeface="Times New Roman" pitchFamily="18" charset="0"/>
                <a:ea typeface="+mn-ea"/>
                <a:cs typeface="+mn-cs"/>
              </a:rPr>
              <a:t>        Dim color As String</a:t>
            </a:r>
          </a:p>
          <a:p>
            <a:r>
              <a:rPr lang="en-US" sz="1400" kern="1200" dirty="0" smtClean="0">
                <a:solidFill>
                  <a:schemeClr val="tx1"/>
                </a:solidFill>
                <a:latin typeface="Times New Roman" pitchFamily="18" charset="0"/>
                <a:ea typeface="+mn-ea"/>
                <a:cs typeface="+mn-cs"/>
              </a:rPr>
              <a:t>        color = </a:t>
            </a:r>
            <a:r>
              <a:rPr lang="en-US" sz="1400" kern="1200" dirty="0" err="1" smtClean="0">
                <a:solidFill>
                  <a:schemeClr val="tx1"/>
                </a:solidFill>
                <a:latin typeface="Times New Roman" pitchFamily="18" charset="0"/>
                <a:ea typeface="+mn-ea"/>
                <a:cs typeface="+mn-cs"/>
              </a:rPr>
              <a:t>btnImageColourClicked.Tag</a:t>
            </a:r>
            <a:endParaRPr lang="en-US" sz="1400" kern="1200" dirty="0" smtClean="0">
              <a:solidFill>
                <a:schemeClr val="tx1"/>
              </a:solidFill>
              <a:latin typeface="Times New Roman" pitchFamily="18" charset="0"/>
              <a:ea typeface="+mn-ea"/>
              <a:cs typeface="+mn-cs"/>
            </a:endParaRPr>
          </a:p>
          <a:p>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Select Case color</a:t>
            </a:r>
          </a:p>
          <a:p>
            <a:r>
              <a:rPr lang="en-US" sz="1400" kern="1200" dirty="0" smtClean="0">
                <a:solidFill>
                  <a:schemeClr val="tx1"/>
                </a:solidFill>
                <a:latin typeface="Times New Roman" pitchFamily="18" charset="0"/>
                <a:ea typeface="+mn-ea"/>
                <a:cs typeface="+mn-cs"/>
              </a:rPr>
              <a:t>            Case "red"</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Me.BackgroundImage</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My.Resources.red</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Case "pink"</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Me.BackgroundImage</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My.Resources.pink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Case "orange"</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Me.BackgroundImage</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My.Resources.orange</a:t>
            </a:r>
            <a:endParaRPr lang="en-US" sz="1400" kern="1200" dirty="0" smtClean="0">
              <a:solidFill>
                <a:schemeClr val="tx1"/>
              </a:solidFill>
              <a:latin typeface="Times New Roman" pitchFamily="18" charset="0"/>
              <a:ea typeface="+mn-ea"/>
              <a:cs typeface="+mn-cs"/>
            </a:endParaRPr>
          </a:p>
          <a:p>
            <a:r>
              <a:rPr lang="nl-NL" sz="1400" kern="1200" dirty="0" smtClean="0">
                <a:solidFill>
                  <a:schemeClr val="tx1"/>
                </a:solidFill>
                <a:latin typeface="Times New Roman" pitchFamily="18" charset="0"/>
                <a:ea typeface="+mn-ea"/>
                <a:cs typeface="+mn-cs"/>
              </a:rPr>
              <a:t>            Case "green"</a:t>
            </a:r>
          </a:p>
          <a:p>
            <a:r>
              <a:rPr lang="nl-NL" sz="1400" kern="1200" dirty="0" smtClean="0">
                <a:solidFill>
                  <a:schemeClr val="tx1"/>
                </a:solidFill>
                <a:latin typeface="Times New Roman" pitchFamily="18" charset="0"/>
                <a:ea typeface="+mn-ea"/>
                <a:cs typeface="+mn-cs"/>
              </a:rPr>
              <a:t>                </a:t>
            </a:r>
            <a:r>
              <a:rPr lang="nl-NL" sz="1400" kern="1200" dirty="0" err="1" smtClean="0">
                <a:solidFill>
                  <a:schemeClr val="tx1"/>
                </a:solidFill>
                <a:latin typeface="Times New Roman" pitchFamily="18" charset="0"/>
                <a:ea typeface="+mn-ea"/>
                <a:cs typeface="+mn-cs"/>
              </a:rPr>
              <a:t>Me.BackgroundImage</a:t>
            </a:r>
            <a:r>
              <a:rPr lang="nl-NL" sz="1400" kern="1200" dirty="0" smtClean="0">
                <a:solidFill>
                  <a:schemeClr val="tx1"/>
                </a:solidFill>
                <a:latin typeface="Times New Roman" pitchFamily="18" charset="0"/>
                <a:ea typeface="+mn-ea"/>
                <a:cs typeface="+mn-cs"/>
              </a:rPr>
              <a:t> = </a:t>
            </a:r>
            <a:r>
              <a:rPr lang="nl-NL" sz="1400" kern="1200" dirty="0" err="1" smtClean="0">
                <a:solidFill>
                  <a:schemeClr val="tx1"/>
                </a:solidFill>
                <a:latin typeface="Times New Roman" pitchFamily="18" charset="0"/>
                <a:ea typeface="+mn-ea"/>
                <a:cs typeface="+mn-cs"/>
              </a:rPr>
              <a:t>My.Resources.green</a:t>
            </a:r>
            <a:endParaRPr lang="nl-NL"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End Select</a:t>
            </a:r>
          </a:p>
          <a:p>
            <a:r>
              <a:rPr lang="de-DE" sz="1400" kern="1200" dirty="0" smtClean="0">
                <a:solidFill>
                  <a:schemeClr val="tx1"/>
                </a:solidFill>
                <a:latin typeface="Times New Roman" pitchFamily="18" charset="0"/>
                <a:ea typeface="+mn-ea"/>
                <a:cs typeface="+mn-cs"/>
              </a:rPr>
              <a:t>    End Sub</a:t>
            </a:r>
          </a:p>
          <a:p>
            <a:endParaRPr lang="en-US" i="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9784DE4-D3F9-460A-A102-ABBA1C02C964}"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4D47A723-4FB9-424F-91C9-C392014E8F70}" type="slidenum">
              <a:rPr lang="en-US"/>
              <a:pPr/>
              <a:t>6</a:t>
            </a:fld>
            <a:endParaRPr 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r>
              <a:rPr lang="en-US" i="0" dirty="0" smtClean="0"/>
              <a:t>Applications use simple</a:t>
            </a:r>
            <a:r>
              <a:rPr lang="en-US" i="0" baseline="0" dirty="0" smtClean="0"/>
              <a:t> sounds sometimes to provide feedback to the user ( beep when wrong type of data is entered ).</a:t>
            </a:r>
          </a:p>
          <a:p>
            <a:r>
              <a:rPr lang="en-US" i="0" baseline="0" dirty="0" smtClean="0"/>
              <a:t>Windows example </a:t>
            </a:r>
            <a:r>
              <a:rPr lang="en-US" i="0" baseline="0" dirty="0" err="1" smtClean="0"/>
              <a:t>TestSounds</a:t>
            </a:r>
            <a:r>
              <a:rPr lang="en-US" i="0" baseline="0" dirty="0" smtClean="0"/>
              <a:t>:</a:t>
            </a:r>
          </a:p>
          <a:p>
            <a:endParaRPr lang="en-US" i="0" baseline="0" dirty="0" smtClean="0"/>
          </a:p>
          <a:p>
            <a:r>
              <a:rPr lang="en-US" sz="1400" kern="1200" dirty="0" smtClean="0">
                <a:solidFill>
                  <a:schemeClr val="tx1"/>
                </a:solidFill>
                <a:latin typeface="Times New Roman" pitchFamily="18" charset="0"/>
                <a:ea typeface="+mn-ea"/>
                <a:cs typeface="+mn-cs"/>
              </a:rPr>
              <a:t>Imports </a:t>
            </a:r>
            <a:r>
              <a:rPr lang="en-US" sz="1400" kern="1200" dirty="0" err="1" smtClean="0">
                <a:solidFill>
                  <a:schemeClr val="tx1"/>
                </a:solidFill>
                <a:latin typeface="Times New Roman" pitchFamily="18" charset="0"/>
                <a:ea typeface="+mn-ea"/>
                <a:cs typeface="+mn-cs"/>
              </a:rPr>
              <a:t>System.Media</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Public Class Form1</a:t>
            </a:r>
          </a:p>
          <a:p>
            <a:r>
              <a:rPr lang="en-US" sz="1400" kern="1200" dirty="0" smtClean="0">
                <a:solidFill>
                  <a:schemeClr val="tx1"/>
                </a:solidFill>
                <a:latin typeface="Times New Roman" pitchFamily="18" charset="0"/>
                <a:ea typeface="+mn-ea"/>
                <a:cs typeface="+mn-cs"/>
              </a:rPr>
              <a:t>    Private Sub </a:t>
            </a:r>
            <a:r>
              <a:rPr lang="en-US" sz="1400" kern="1200" dirty="0" err="1" smtClean="0">
                <a:solidFill>
                  <a:schemeClr val="tx1"/>
                </a:solidFill>
                <a:latin typeface="Times New Roman" pitchFamily="18" charset="0"/>
                <a:ea typeface="+mn-ea"/>
                <a:cs typeface="+mn-cs"/>
              </a:rPr>
              <a:t>btnAsterisk_Click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btnAsterisk.Click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SystemSounds.Asterisk.Play</a:t>
            </a:r>
            <a:r>
              <a:rPr lang="en-US"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Private Sub </a:t>
            </a:r>
            <a:r>
              <a:rPr lang="de-DE" sz="1400" kern="1200" dirty="0" err="1" smtClean="0">
                <a:solidFill>
                  <a:schemeClr val="tx1"/>
                </a:solidFill>
                <a:latin typeface="Times New Roman" pitchFamily="18" charset="0"/>
                <a:ea typeface="+mn-ea"/>
                <a:cs typeface="+mn-cs"/>
              </a:rPr>
              <a:t>btnBeep_Click</a:t>
            </a:r>
            <a:r>
              <a:rPr lang="de-DE" sz="1400" kern="1200" dirty="0" smtClean="0">
                <a:solidFill>
                  <a:schemeClr val="tx1"/>
                </a:solidFill>
                <a:latin typeface="Times New Roman" pitchFamily="18" charset="0"/>
                <a:ea typeface="+mn-ea"/>
                <a:cs typeface="+mn-cs"/>
              </a:rPr>
              <a:t>(</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sender</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System.Object</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e</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System.EventArgs</a:t>
            </a:r>
            <a:r>
              <a:rPr lang="de-DE" sz="1400" kern="1200" dirty="0" smtClean="0">
                <a:solidFill>
                  <a:schemeClr val="tx1"/>
                </a:solidFill>
                <a:latin typeface="Times New Roman" pitchFamily="18" charset="0"/>
                <a:ea typeface="+mn-ea"/>
                <a:cs typeface="+mn-cs"/>
              </a:rPr>
              <a:t>) Handles </a:t>
            </a:r>
            <a:r>
              <a:rPr lang="de-DE" sz="1400" kern="1200" dirty="0" err="1" smtClean="0">
                <a:solidFill>
                  <a:schemeClr val="tx1"/>
                </a:solidFill>
                <a:latin typeface="Times New Roman" pitchFamily="18" charset="0"/>
                <a:ea typeface="+mn-ea"/>
                <a:cs typeface="+mn-cs"/>
              </a:rPr>
              <a:t>btnBeep.Click</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SystemSounds.Beep.Play</a:t>
            </a:r>
            <a:r>
              <a:rPr lang="de-DE"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Private Sub </a:t>
            </a:r>
            <a:r>
              <a:rPr lang="de-DE" sz="1400" kern="1200" dirty="0" err="1" smtClean="0">
                <a:solidFill>
                  <a:schemeClr val="tx1"/>
                </a:solidFill>
                <a:latin typeface="Times New Roman" pitchFamily="18" charset="0"/>
                <a:ea typeface="+mn-ea"/>
                <a:cs typeface="+mn-cs"/>
              </a:rPr>
              <a:t>btnExclamation_Click</a:t>
            </a:r>
            <a:r>
              <a:rPr lang="de-DE" sz="1400" kern="1200" dirty="0" smtClean="0">
                <a:solidFill>
                  <a:schemeClr val="tx1"/>
                </a:solidFill>
                <a:latin typeface="Times New Roman" pitchFamily="18" charset="0"/>
                <a:ea typeface="+mn-ea"/>
                <a:cs typeface="+mn-cs"/>
              </a:rPr>
              <a:t>(</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sender</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System.Object</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e</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System.EventArgs</a:t>
            </a:r>
            <a:r>
              <a:rPr lang="de-DE" sz="1400" kern="1200" dirty="0" smtClean="0">
                <a:solidFill>
                  <a:schemeClr val="tx1"/>
                </a:solidFill>
                <a:latin typeface="Times New Roman" pitchFamily="18" charset="0"/>
                <a:ea typeface="+mn-ea"/>
                <a:cs typeface="+mn-cs"/>
              </a:rPr>
              <a:t>) Handles </a:t>
            </a:r>
            <a:r>
              <a:rPr lang="de-DE" sz="1400" kern="1200" dirty="0" err="1" smtClean="0">
                <a:solidFill>
                  <a:schemeClr val="tx1"/>
                </a:solidFill>
                <a:latin typeface="Times New Roman" pitchFamily="18" charset="0"/>
                <a:ea typeface="+mn-ea"/>
                <a:cs typeface="+mn-cs"/>
              </a:rPr>
              <a:t>btnExclamation.Click</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SystemSounds.Exclamation.Play</a:t>
            </a:r>
            <a:r>
              <a:rPr lang="de-DE"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Private Sub </a:t>
            </a:r>
            <a:r>
              <a:rPr lang="de-DE" sz="1400" kern="1200" dirty="0" err="1" smtClean="0">
                <a:solidFill>
                  <a:schemeClr val="tx1"/>
                </a:solidFill>
                <a:latin typeface="Times New Roman" pitchFamily="18" charset="0"/>
                <a:ea typeface="+mn-ea"/>
                <a:cs typeface="+mn-cs"/>
              </a:rPr>
              <a:t>btnHand_Click</a:t>
            </a:r>
            <a:r>
              <a:rPr lang="de-DE" sz="1400" kern="1200" dirty="0" smtClean="0">
                <a:solidFill>
                  <a:schemeClr val="tx1"/>
                </a:solidFill>
                <a:latin typeface="Times New Roman" pitchFamily="18" charset="0"/>
                <a:ea typeface="+mn-ea"/>
                <a:cs typeface="+mn-cs"/>
              </a:rPr>
              <a:t>(</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sender</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System.Object</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e</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System.EventArgs</a:t>
            </a:r>
            <a:r>
              <a:rPr lang="de-DE" sz="1400" kern="1200" dirty="0" smtClean="0">
                <a:solidFill>
                  <a:schemeClr val="tx1"/>
                </a:solidFill>
                <a:latin typeface="Times New Roman" pitchFamily="18" charset="0"/>
                <a:ea typeface="+mn-ea"/>
                <a:cs typeface="+mn-cs"/>
              </a:rPr>
              <a:t>) Handles </a:t>
            </a:r>
            <a:r>
              <a:rPr lang="de-DE" sz="1400" kern="1200" dirty="0" err="1" smtClean="0">
                <a:solidFill>
                  <a:schemeClr val="tx1"/>
                </a:solidFill>
                <a:latin typeface="Times New Roman" pitchFamily="18" charset="0"/>
                <a:ea typeface="+mn-ea"/>
                <a:cs typeface="+mn-cs"/>
              </a:rPr>
              <a:t>btnHand.Click</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SystemSounds.Hand.Play</a:t>
            </a:r>
            <a:r>
              <a:rPr lang="de-DE"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Private Sub </a:t>
            </a:r>
            <a:r>
              <a:rPr lang="de-DE" sz="1400" kern="1200" dirty="0" err="1" smtClean="0">
                <a:solidFill>
                  <a:schemeClr val="tx1"/>
                </a:solidFill>
                <a:latin typeface="Times New Roman" pitchFamily="18" charset="0"/>
                <a:ea typeface="+mn-ea"/>
                <a:cs typeface="+mn-cs"/>
              </a:rPr>
              <a:t>btnQuestion_Click</a:t>
            </a:r>
            <a:r>
              <a:rPr lang="de-DE" sz="1400" kern="1200" dirty="0" smtClean="0">
                <a:solidFill>
                  <a:schemeClr val="tx1"/>
                </a:solidFill>
                <a:latin typeface="Times New Roman" pitchFamily="18" charset="0"/>
                <a:ea typeface="+mn-ea"/>
                <a:cs typeface="+mn-cs"/>
              </a:rPr>
              <a:t>(</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sender</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System.Object</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ByVal</a:t>
            </a:r>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e</a:t>
            </a:r>
            <a:r>
              <a:rPr lang="de-DE" sz="1400" kern="1200" dirty="0" smtClean="0">
                <a:solidFill>
                  <a:schemeClr val="tx1"/>
                </a:solidFill>
                <a:latin typeface="Times New Roman" pitchFamily="18" charset="0"/>
                <a:ea typeface="+mn-ea"/>
                <a:cs typeface="+mn-cs"/>
              </a:rPr>
              <a:t> As </a:t>
            </a:r>
            <a:r>
              <a:rPr lang="de-DE" sz="1400" kern="1200" dirty="0" err="1" smtClean="0">
                <a:solidFill>
                  <a:schemeClr val="tx1"/>
                </a:solidFill>
                <a:latin typeface="Times New Roman" pitchFamily="18" charset="0"/>
                <a:ea typeface="+mn-ea"/>
                <a:cs typeface="+mn-cs"/>
              </a:rPr>
              <a:t>System.EventArgs</a:t>
            </a:r>
            <a:r>
              <a:rPr lang="de-DE" sz="1400" kern="1200" dirty="0" smtClean="0">
                <a:solidFill>
                  <a:schemeClr val="tx1"/>
                </a:solidFill>
                <a:latin typeface="Times New Roman" pitchFamily="18" charset="0"/>
                <a:ea typeface="+mn-ea"/>
                <a:cs typeface="+mn-cs"/>
              </a:rPr>
              <a:t>) Handles </a:t>
            </a:r>
            <a:r>
              <a:rPr lang="de-DE" sz="1400" kern="1200" dirty="0" err="1" smtClean="0">
                <a:solidFill>
                  <a:schemeClr val="tx1"/>
                </a:solidFill>
                <a:latin typeface="Times New Roman" pitchFamily="18" charset="0"/>
                <a:ea typeface="+mn-ea"/>
                <a:cs typeface="+mn-cs"/>
              </a:rPr>
              <a:t>btnQuestion.Click</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a:t>
            </a:r>
            <a:r>
              <a:rPr lang="de-DE" sz="1400" kern="1200" dirty="0" err="1" smtClean="0">
                <a:solidFill>
                  <a:schemeClr val="tx1"/>
                </a:solidFill>
                <a:latin typeface="Times New Roman" pitchFamily="18" charset="0"/>
                <a:ea typeface="+mn-ea"/>
                <a:cs typeface="+mn-cs"/>
              </a:rPr>
              <a:t>SystemSounds.Question.Play</a:t>
            </a:r>
            <a:r>
              <a:rPr lang="de-DE" sz="1400" kern="1200" dirty="0" smtClean="0">
                <a:solidFill>
                  <a:schemeClr val="tx1"/>
                </a:solidFill>
                <a:latin typeface="Times New Roman" pitchFamily="18" charset="0"/>
                <a:ea typeface="+mn-ea"/>
                <a:cs typeface="+mn-cs"/>
              </a:rPr>
              <a:t>()</a:t>
            </a:r>
          </a:p>
          <a:p>
            <a:r>
              <a:rPr lang="de-DE" sz="1400" kern="1200" dirty="0" smtClean="0">
                <a:solidFill>
                  <a:schemeClr val="tx1"/>
                </a:solidFill>
                <a:latin typeface="Times New Roman" pitchFamily="18" charset="0"/>
                <a:ea typeface="+mn-ea"/>
                <a:cs typeface="+mn-cs"/>
              </a:rPr>
              <a:t>    End Sub</a:t>
            </a:r>
          </a:p>
          <a:p>
            <a:r>
              <a:rPr lang="de-DE" sz="1400" kern="1200" smtClean="0">
                <a:solidFill>
                  <a:schemeClr val="tx1"/>
                </a:solidFill>
                <a:latin typeface="Times New Roman" pitchFamily="18" charset="0"/>
                <a:ea typeface="+mn-ea"/>
                <a:cs typeface="+mn-cs"/>
              </a:rPr>
              <a:t>End Class</a:t>
            </a:r>
          </a:p>
          <a:p>
            <a:endParaRPr lang="en-US" i="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780AEBE-8AFF-4879-BC86-179177181EB8}"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C887D968-8A3B-4AFC-B696-7E7AFF765609}" type="slidenum">
              <a:rPr lang="en-US"/>
              <a:pPr/>
              <a:t>7</a:t>
            </a:fld>
            <a:endParaRPr 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ahoma" pitchFamily="34" charset="0"/>
              </a:rPr>
              <a:t>Play(resource, </a:t>
            </a:r>
            <a:r>
              <a:rPr lang="en-US" dirty="0" err="1" smtClean="0">
                <a:latin typeface="Tahoma" pitchFamily="34" charset="0"/>
              </a:rPr>
              <a:t>playmode</a:t>
            </a:r>
            <a:r>
              <a:rPr lang="en-US" dirty="0" smtClean="0">
                <a:latin typeface="Tahoma" pitchFamily="34" charset="0"/>
              </a:rPr>
              <a:t>)</a:t>
            </a:r>
          </a:p>
          <a:p>
            <a:pPr marL="285750" indent="-285750">
              <a:buFontTx/>
              <a:buChar char="-"/>
            </a:pPr>
            <a:r>
              <a:rPr lang="en-US" i="0" dirty="0" err="1" smtClean="0"/>
              <a:t>playmode</a:t>
            </a:r>
            <a:r>
              <a:rPr lang="en-US" i="0" dirty="0" smtClean="0"/>
              <a:t>: Background, </a:t>
            </a:r>
            <a:r>
              <a:rPr lang="en-US" i="0" dirty="0" err="1" smtClean="0"/>
              <a:t>BackgroundLoop</a:t>
            </a:r>
            <a:r>
              <a:rPr lang="en-US" i="0" dirty="0" smtClean="0"/>
              <a:t>, </a:t>
            </a:r>
            <a:r>
              <a:rPr lang="en-US" i="0" dirty="0" err="1" smtClean="0"/>
              <a:t>WaitToComplete</a:t>
            </a:r>
            <a:r>
              <a:rPr lang="en-US" i="0" dirty="0" smtClean="0"/>
              <a:t> ( prevents user interaction until the sound loaded and completely played ) </a:t>
            </a:r>
          </a:p>
          <a:p>
            <a:pPr marL="0" indent="0">
              <a:buFontTx/>
              <a:buNone/>
            </a:pPr>
            <a:endParaRPr lang="en-US" i="0" dirty="0" smtClean="0"/>
          </a:p>
          <a:p>
            <a:pPr marL="0" indent="0">
              <a:buFontTx/>
              <a:buNone/>
            </a:pPr>
            <a:r>
              <a:rPr lang="en-US" i="0" dirty="0" smtClean="0"/>
              <a:t>Windows Example:</a:t>
            </a:r>
            <a:r>
              <a:rPr lang="en-US" i="0" baseline="0" dirty="0" smtClean="0"/>
              <a:t> Music Demo</a:t>
            </a:r>
          </a:p>
          <a:p>
            <a:pPr marL="0" indent="0">
              <a:buFontTx/>
              <a:buNone/>
            </a:pPr>
            <a:endParaRPr lang="en-US" i="0" baseline="0" smtClean="0"/>
          </a:p>
          <a:p>
            <a:pPr marL="0" indent="0">
              <a:buFontTx/>
              <a:buNone/>
            </a:pPr>
            <a:endParaRPr lang="en-US" i="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8EB30F4-DA7C-41BE-9391-AA7E512E44EF}"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AF5667AF-1C62-435A-AE19-2C83E4CC0392}" type="slidenum">
              <a:rPr lang="en-US"/>
              <a:pPr/>
              <a:t>8</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8EB30F4-DA7C-41BE-9391-AA7E512E44EF}"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AF5667AF-1C62-435A-AE19-2C83E4CC0392}" type="slidenum">
              <a:rPr lang="en-US"/>
              <a:pPr/>
              <a:t>9</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r>
              <a:rPr lang="en-US" dirty="0" smtClean="0"/>
              <a:t>A </a:t>
            </a:r>
            <a:r>
              <a:rPr lang="en-US" dirty="0"/>
              <a:t>Tick event procedure is coded for each timer object added to an application. A Tick event occurs after </a:t>
            </a:r>
            <a:r>
              <a:rPr lang="en-US" dirty="0" smtClean="0"/>
              <a:t>the time specified in the Interval property elapses </a:t>
            </a:r>
            <a:r>
              <a:rPr lang="en-US" dirty="0"/>
              <a:t>(1000 = 1 sec). After a Tick event occurs timing </a:t>
            </a:r>
            <a:r>
              <a:rPr lang="en-US" dirty="0" smtClean="0"/>
              <a:t>automatically starts </a:t>
            </a:r>
            <a:r>
              <a:rPr lang="en-US" dirty="0"/>
              <a:t>over again</a:t>
            </a:r>
            <a:r>
              <a:rPr lang="en-US" dirty="0" smtClean="0"/>
              <a:t>. </a:t>
            </a:r>
          </a:p>
          <a:p>
            <a:r>
              <a:rPr lang="en-US" dirty="0" smtClean="0"/>
              <a:t>Change Enabled</a:t>
            </a:r>
            <a:r>
              <a:rPr lang="en-US" baseline="0" dirty="0" smtClean="0"/>
              <a:t> property to True.</a:t>
            </a:r>
            <a:endParaRPr lang="en-US" dirty="0" smtClean="0"/>
          </a:p>
          <a:p>
            <a:r>
              <a:rPr lang="en-US" dirty="0" smtClean="0"/>
              <a:t>Windows example </a:t>
            </a:r>
            <a:r>
              <a:rPr lang="en-US" dirty="0" err="1" smtClean="0"/>
              <a:t>Blinky</a:t>
            </a:r>
            <a:r>
              <a:rPr lang="en-US" dirty="0" smtClean="0"/>
              <a:t>:</a:t>
            </a:r>
          </a:p>
          <a:p>
            <a:endParaRPr lang="en-US" dirty="0" smtClean="0"/>
          </a:p>
          <a:p>
            <a:r>
              <a:rPr lang="en-US" sz="1400" kern="1200" dirty="0" smtClean="0">
                <a:solidFill>
                  <a:schemeClr val="tx1"/>
                </a:solidFill>
                <a:latin typeface="Times New Roman" pitchFamily="18" charset="0"/>
                <a:ea typeface="+mn-ea"/>
                <a:cs typeface="+mn-cs"/>
              </a:rPr>
              <a:t>Private Sub </a:t>
            </a:r>
            <a:r>
              <a:rPr lang="en-US" sz="1400" kern="1200" dirty="0" err="1" smtClean="0">
                <a:solidFill>
                  <a:schemeClr val="tx1"/>
                </a:solidFill>
                <a:latin typeface="Times New Roman" pitchFamily="18" charset="0"/>
                <a:ea typeface="+mn-ea"/>
                <a:cs typeface="+mn-cs"/>
              </a:rPr>
              <a:t>tmrColorChange_Tick</a:t>
            </a:r>
            <a:r>
              <a:rPr lang="en-US" sz="1400" kern="1200" dirty="0" smtClean="0">
                <a:solidFill>
                  <a:schemeClr val="tx1"/>
                </a:solidFill>
                <a:latin typeface="Times New Roman" pitchFamily="18" charset="0"/>
                <a:ea typeface="+mn-ea"/>
                <a:cs typeface="+mn-cs"/>
              </a:rPr>
              <a:t>(</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sender As </a:t>
            </a:r>
            <a:r>
              <a:rPr lang="en-US" sz="1400" kern="1200" dirty="0" err="1" smtClean="0">
                <a:solidFill>
                  <a:schemeClr val="tx1"/>
                </a:solidFill>
                <a:latin typeface="Times New Roman" pitchFamily="18" charset="0"/>
                <a:ea typeface="+mn-ea"/>
                <a:cs typeface="+mn-cs"/>
              </a:rPr>
              <a:t>System.Object</a:t>
            </a:r>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ByVal</a:t>
            </a:r>
            <a:r>
              <a:rPr lang="en-US" sz="1400" kern="1200" dirty="0" smtClean="0">
                <a:solidFill>
                  <a:schemeClr val="tx1"/>
                </a:solidFill>
                <a:latin typeface="Times New Roman" pitchFamily="18" charset="0"/>
                <a:ea typeface="+mn-ea"/>
                <a:cs typeface="+mn-cs"/>
              </a:rPr>
              <a:t> e As </a:t>
            </a:r>
            <a:r>
              <a:rPr lang="en-US" sz="1400" kern="1200" dirty="0" err="1" smtClean="0">
                <a:solidFill>
                  <a:schemeClr val="tx1"/>
                </a:solidFill>
                <a:latin typeface="Times New Roman" pitchFamily="18" charset="0"/>
                <a:ea typeface="+mn-ea"/>
                <a:cs typeface="+mn-cs"/>
              </a:rPr>
              <a:t>System.EventArgs</a:t>
            </a:r>
            <a:r>
              <a:rPr lang="en-US" sz="1400" kern="1200" dirty="0" smtClean="0">
                <a:solidFill>
                  <a:schemeClr val="tx1"/>
                </a:solidFill>
                <a:latin typeface="Times New Roman" pitchFamily="18" charset="0"/>
                <a:ea typeface="+mn-ea"/>
                <a:cs typeface="+mn-cs"/>
              </a:rPr>
              <a:t>) Handles </a:t>
            </a:r>
            <a:r>
              <a:rPr lang="en-US" sz="1400" kern="1200" dirty="0" err="1" smtClean="0">
                <a:solidFill>
                  <a:schemeClr val="tx1"/>
                </a:solidFill>
                <a:latin typeface="Times New Roman" pitchFamily="18" charset="0"/>
                <a:ea typeface="+mn-ea"/>
                <a:cs typeface="+mn-cs"/>
              </a:rPr>
              <a:t>tmrColorChange.Tick</a:t>
            </a:r>
            <a:endParaRPr lang="en-US" sz="1400" kern="1200" dirty="0" smtClean="0">
              <a:solidFill>
                <a:schemeClr val="tx1"/>
              </a:solidFill>
              <a:latin typeface="Times New Roman" pitchFamily="18" charset="0"/>
              <a:ea typeface="+mn-ea"/>
              <a:cs typeface="+mn-cs"/>
            </a:endParaRPr>
          </a:p>
          <a:p>
            <a:r>
              <a:rPr lang="en-US" sz="1400" kern="1200" dirty="0" smtClean="0">
                <a:solidFill>
                  <a:schemeClr val="tx1"/>
                </a:solidFill>
                <a:latin typeface="Times New Roman" pitchFamily="18" charset="0"/>
                <a:ea typeface="+mn-ea"/>
                <a:cs typeface="+mn-cs"/>
              </a:rPr>
              <a:t>        Static </a:t>
            </a:r>
            <a:r>
              <a:rPr lang="en-US" sz="1400" kern="1200" dirty="0" err="1" smtClean="0">
                <a:solidFill>
                  <a:schemeClr val="tx1"/>
                </a:solidFill>
                <a:latin typeface="Times New Roman" pitchFamily="18" charset="0"/>
                <a:ea typeface="+mn-ea"/>
                <a:cs typeface="+mn-cs"/>
              </a:rPr>
              <a:t>colorChange</a:t>
            </a:r>
            <a:r>
              <a:rPr lang="en-US" sz="1400" kern="1200" dirty="0" smtClean="0">
                <a:solidFill>
                  <a:schemeClr val="tx1"/>
                </a:solidFill>
                <a:latin typeface="Times New Roman" pitchFamily="18" charset="0"/>
                <a:ea typeface="+mn-ea"/>
                <a:cs typeface="+mn-cs"/>
              </a:rPr>
              <a:t> As Boolean = True</a:t>
            </a:r>
          </a:p>
          <a:p>
            <a:r>
              <a:rPr lang="en-US" sz="1400" kern="1200" dirty="0" smtClean="0">
                <a:solidFill>
                  <a:schemeClr val="tx1"/>
                </a:solidFill>
                <a:latin typeface="Times New Roman" pitchFamily="18" charset="0"/>
                <a:ea typeface="+mn-ea"/>
                <a:cs typeface="+mn-cs"/>
              </a:rPr>
              <a:t>        If </a:t>
            </a:r>
            <a:r>
              <a:rPr lang="en-US" sz="1400" kern="1200" dirty="0" err="1" smtClean="0">
                <a:solidFill>
                  <a:schemeClr val="tx1"/>
                </a:solidFill>
                <a:latin typeface="Times New Roman" pitchFamily="18" charset="0"/>
                <a:ea typeface="+mn-ea"/>
                <a:cs typeface="+mn-cs"/>
              </a:rPr>
              <a:t>colorChange</a:t>
            </a:r>
            <a:r>
              <a:rPr lang="en-US" sz="1400" kern="1200" dirty="0" smtClean="0">
                <a:solidFill>
                  <a:schemeClr val="tx1"/>
                </a:solidFill>
                <a:latin typeface="Times New Roman" pitchFamily="18" charset="0"/>
                <a:ea typeface="+mn-ea"/>
                <a:cs typeface="+mn-cs"/>
              </a:rPr>
              <a:t> Then</a:t>
            </a:r>
          </a:p>
          <a:p>
            <a:r>
              <a:rPr lang="en-US" sz="1400" kern="1200" dirty="0" smtClean="0">
                <a:solidFill>
                  <a:schemeClr val="tx1"/>
                </a:solidFill>
                <a:latin typeface="Times New Roman" pitchFamily="18" charset="0"/>
                <a:ea typeface="+mn-ea"/>
                <a:cs typeface="+mn-cs"/>
              </a:rPr>
              <a:t>            </a:t>
            </a:r>
            <a:r>
              <a:rPr lang="en-US" sz="1400" kern="1200" dirty="0" err="1" smtClean="0">
                <a:solidFill>
                  <a:schemeClr val="tx1"/>
                </a:solidFill>
                <a:latin typeface="Times New Roman" pitchFamily="18" charset="0"/>
                <a:ea typeface="+mn-ea"/>
                <a:cs typeface="+mn-cs"/>
              </a:rPr>
              <a:t>Me.btnBlinky.ForeColor</a:t>
            </a:r>
            <a:r>
              <a:rPr lang="en-US" sz="1400" kern="1200" dirty="0" smtClean="0">
                <a:solidFill>
                  <a:schemeClr val="tx1"/>
                </a:solidFill>
                <a:latin typeface="Times New Roman" pitchFamily="18" charset="0"/>
                <a:ea typeface="+mn-ea"/>
                <a:cs typeface="+mn-cs"/>
              </a:rPr>
              <a:t> = </a:t>
            </a:r>
            <a:r>
              <a:rPr lang="en-US" sz="1400" kern="1200" dirty="0" err="1" smtClean="0">
                <a:solidFill>
                  <a:schemeClr val="tx1"/>
                </a:solidFill>
                <a:latin typeface="Times New Roman" pitchFamily="18" charset="0"/>
                <a:ea typeface="+mn-ea"/>
                <a:cs typeface="+mn-cs"/>
              </a:rPr>
              <a:t>Color.HotPink</a:t>
            </a:r>
            <a:endParaRPr lang="en-US" sz="1400" kern="1200" dirty="0" smtClean="0">
              <a:solidFill>
                <a:schemeClr val="tx1"/>
              </a:solidFill>
              <a:latin typeface="Times New Roman" pitchFamily="18" charset="0"/>
              <a:ea typeface="+mn-ea"/>
              <a:cs typeface="+mn-cs"/>
            </a:endParaRPr>
          </a:p>
          <a:p>
            <a:r>
              <a:rPr lang="nb-NO" sz="1400" kern="1200" dirty="0" smtClean="0">
                <a:solidFill>
                  <a:schemeClr val="tx1"/>
                </a:solidFill>
                <a:latin typeface="Times New Roman" pitchFamily="18" charset="0"/>
                <a:ea typeface="+mn-ea"/>
                <a:cs typeface="+mn-cs"/>
              </a:rPr>
              <a:t>            </a:t>
            </a:r>
            <a:r>
              <a:rPr lang="nb-NO" sz="1400" kern="1200" dirty="0" err="1" smtClean="0">
                <a:solidFill>
                  <a:schemeClr val="tx1"/>
                </a:solidFill>
                <a:latin typeface="Times New Roman" pitchFamily="18" charset="0"/>
                <a:ea typeface="+mn-ea"/>
                <a:cs typeface="+mn-cs"/>
              </a:rPr>
              <a:t>colorChange</a:t>
            </a:r>
            <a:r>
              <a:rPr lang="nb-NO" sz="1400" kern="1200" dirty="0" smtClean="0">
                <a:solidFill>
                  <a:schemeClr val="tx1"/>
                </a:solidFill>
                <a:latin typeface="Times New Roman" pitchFamily="18" charset="0"/>
                <a:ea typeface="+mn-ea"/>
                <a:cs typeface="+mn-cs"/>
              </a:rPr>
              <a:t> = False</a:t>
            </a:r>
          </a:p>
          <a:p>
            <a:r>
              <a:rPr lang="da-DK" sz="1400" kern="1200" dirty="0" smtClean="0">
                <a:solidFill>
                  <a:schemeClr val="tx1"/>
                </a:solidFill>
                <a:latin typeface="Times New Roman" pitchFamily="18" charset="0"/>
                <a:ea typeface="+mn-ea"/>
                <a:cs typeface="+mn-cs"/>
              </a:rPr>
              <a:t>        Else</a:t>
            </a:r>
          </a:p>
          <a:p>
            <a:r>
              <a:rPr lang="da-DK" sz="1400" kern="1200" dirty="0" smtClean="0">
                <a:solidFill>
                  <a:schemeClr val="tx1"/>
                </a:solidFill>
                <a:latin typeface="Times New Roman" pitchFamily="18" charset="0"/>
                <a:ea typeface="+mn-ea"/>
                <a:cs typeface="+mn-cs"/>
              </a:rPr>
              <a:t>            </a:t>
            </a:r>
            <a:r>
              <a:rPr lang="da-DK" sz="1400" kern="1200" dirty="0" err="1" smtClean="0">
                <a:solidFill>
                  <a:schemeClr val="tx1"/>
                </a:solidFill>
                <a:latin typeface="Times New Roman" pitchFamily="18" charset="0"/>
                <a:ea typeface="+mn-ea"/>
                <a:cs typeface="+mn-cs"/>
              </a:rPr>
              <a:t>Me.btnBlinky.ForeColor</a:t>
            </a:r>
            <a:r>
              <a:rPr lang="da-DK" sz="1400" kern="1200" dirty="0" smtClean="0">
                <a:solidFill>
                  <a:schemeClr val="tx1"/>
                </a:solidFill>
                <a:latin typeface="Times New Roman" pitchFamily="18" charset="0"/>
                <a:ea typeface="+mn-ea"/>
                <a:cs typeface="+mn-cs"/>
              </a:rPr>
              <a:t> = </a:t>
            </a:r>
            <a:r>
              <a:rPr lang="da-DK" sz="1400" kern="1200" dirty="0" err="1" smtClean="0">
                <a:solidFill>
                  <a:schemeClr val="tx1"/>
                </a:solidFill>
                <a:latin typeface="Times New Roman" pitchFamily="18" charset="0"/>
                <a:ea typeface="+mn-ea"/>
                <a:cs typeface="+mn-cs"/>
              </a:rPr>
              <a:t>Color.CadetBlue</a:t>
            </a:r>
            <a:endParaRPr lang="da-DK" sz="1400" kern="1200" dirty="0" smtClean="0">
              <a:solidFill>
                <a:schemeClr val="tx1"/>
              </a:solidFill>
              <a:latin typeface="Times New Roman" pitchFamily="18" charset="0"/>
              <a:ea typeface="+mn-ea"/>
              <a:cs typeface="+mn-cs"/>
            </a:endParaRPr>
          </a:p>
          <a:p>
            <a:r>
              <a:rPr lang="fr-FR" sz="1400" kern="1200" dirty="0" smtClean="0">
                <a:solidFill>
                  <a:schemeClr val="tx1"/>
                </a:solidFill>
                <a:latin typeface="Times New Roman" pitchFamily="18" charset="0"/>
                <a:ea typeface="+mn-ea"/>
                <a:cs typeface="+mn-cs"/>
              </a:rPr>
              <a:t>            </a:t>
            </a:r>
            <a:r>
              <a:rPr lang="fr-FR" sz="1400" kern="1200" dirty="0" err="1" smtClean="0">
                <a:solidFill>
                  <a:schemeClr val="tx1"/>
                </a:solidFill>
                <a:latin typeface="Times New Roman" pitchFamily="18" charset="0"/>
                <a:ea typeface="+mn-ea"/>
                <a:cs typeface="+mn-cs"/>
              </a:rPr>
              <a:t>colorChange</a:t>
            </a:r>
            <a:r>
              <a:rPr lang="fr-FR" sz="1400" kern="1200" dirty="0" smtClean="0">
                <a:solidFill>
                  <a:schemeClr val="tx1"/>
                </a:solidFill>
                <a:latin typeface="Times New Roman" pitchFamily="18" charset="0"/>
                <a:ea typeface="+mn-ea"/>
                <a:cs typeface="+mn-cs"/>
              </a:rPr>
              <a:t> = </a:t>
            </a:r>
            <a:r>
              <a:rPr lang="fr-FR" sz="1400" kern="1200" dirty="0" err="1" smtClean="0">
                <a:solidFill>
                  <a:schemeClr val="tx1"/>
                </a:solidFill>
                <a:latin typeface="Times New Roman" pitchFamily="18" charset="0"/>
                <a:ea typeface="+mn-ea"/>
                <a:cs typeface="+mn-cs"/>
              </a:rPr>
              <a:t>True</a:t>
            </a:r>
            <a:endParaRPr lang="fr-FR"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a:t>
            </a:r>
            <a:r>
              <a:rPr lang="de-DE" sz="1400" kern="1200" dirty="0" err="1" smtClean="0">
                <a:solidFill>
                  <a:schemeClr val="tx1"/>
                </a:solidFill>
                <a:latin typeface="Times New Roman" pitchFamily="18" charset="0"/>
                <a:ea typeface="+mn-ea"/>
                <a:cs typeface="+mn-cs"/>
              </a:rPr>
              <a:t>If</a:t>
            </a:r>
            <a:endParaRPr lang="de-DE" sz="1400" kern="1200" dirty="0" smtClean="0">
              <a:solidFill>
                <a:schemeClr val="tx1"/>
              </a:solidFill>
              <a:latin typeface="Times New Roman" pitchFamily="18" charset="0"/>
              <a:ea typeface="+mn-ea"/>
              <a:cs typeface="+mn-cs"/>
            </a:endParaRPr>
          </a:p>
          <a:p>
            <a:r>
              <a:rPr lang="de-DE" sz="1400" kern="1200" dirty="0" smtClean="0">
                <a:solidFill>
                  <a:schemeClr val="tx1"/>
                </a:solidFill>
                <a:latin typeface="Times New Roman" pitchFamily="18" charset="0"/>
                <a:ea typeface="+mn-ea"/>
                <a:cs typeface="+mn-cs"/>
              </a:rPr>
              <a:t>    End Sub</a:t>
            </a:r>
          </a:p>
          <a:p>
            <a:endParaRPr lang="en-US" dirty="0" smtClean="0"/>
          </a:p>
          <a:p>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0ABCD61-492F-42F1-A569-FDAE56486A32}" type="datetime8">
              <a:rPr lang="en-US"/>
              <a:pPr/>
              <a:t>6/6/14 13:46</a:t>
            </a:fld>
            <a:endParaRPr lang="en-US"/>
          </a:p>
        </p:txBody>
      </p:sp>
      <p:sp>
        <p:nvSpPr>
          <p:cNvPr id="7" name="Rectangle 7"/>
          <p:cNvSpPr>
            <a:spLocks noGrp="1" noChangeArrowheads="1"/>
          </p:cNvSpPr>
          <p:nvPr>
            <p:ph type="sldNum" sz="quarter" idx="5"/>
          </p:nvPr>
        </p:nvSpPr>
        <p:spPr>
          <a:ln/>
        </p:spPr>
        <p:txBody>
          <a:bodyPr/>
          <a:lstStyle/>
          <a:p>
            <a:fld id="{E584AB7F-AC2D-4ACE-A3B9-39ECA418AB49}" type="slidenum">
              <a:rPr lang="en-US"/>
              <a:pPr/>
              <a:t>10</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r>
              <a:rPr lang="en-US" i="1" dirty="0" smtClean="0"/>
              <a:t>See </a:t>
            </a:r>
            <a:r>
              <a:rPr lang="en-US" i="1" dirty="0" err="1" smtClean="0"/>
              <a:t>Ch</a:t>
            </a:r>
            <a:r>
              <a:rPr lang="en-US" i="1" dirty="0" smtClean="0"/>
              <a:t> 9 Ex 9: </a:t>
            </a:r>
            <a:r>
              <a:rPr lang="en-US" i="1" dirty="0" err="1" smtClean="0"/>
              <a:t>BouncingBall</a:t>
            </a:r>
            <a:r>
              <a:rPr lang="en-US" i="1" smtClean="0"/>
              <a:t>.</a:t>
            </a:r>
            <a:endParaRPr lang="en-US" i="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51FA1E25-5BE3-4312-ACA1-411CBFB37799}" type="slidenum">
              <a:rPr lang="en-US"/>
              <a:pPr/>
              <a:t>‹#›</a:t>
            </a:fld>
            <a:endParaRPr lang="en-US"/>
          </a:p>
        </p:txBody>
      </p:sp>
    </p:spTree>
    <p:extLst>
      <p:ext uri="{BB962C8B-B14F-4D97-AF65-F5344CB8AC3E}">
        <p14:creationId xmlns:p14="http://schemas.microsoft.com/office/powerpoint/2010/main" val="136582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1B26F899-CB09-4EB9-9D19-B2554B253984}" type="slidenum">
              <a:rPr lang="en-US"/>
              <a:pPr/>
              <a:t>‹#›</a:t>
            </a:fld>
            <a:endParaRPr lang="en-US"/>
          </a:p>
        </p:txBody>
      </p:sp>
    </p:spTree>
    <p:extLst>
      <p:ext uri="{BB962C8B-B14F-4D97-AF65-F5344CB8AC3E}">
        <p14:creationId xmlns:p14="http://schemas.microsoft.com/office/powerpoint/2010/main" val="81825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45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EEC8B106-9995-483D-B895-0ABA53D424D8}" type="slidenum">
              <a:rPr lang="en-US"/>
              <a:pPr/>
              <a:t>‹#›</a:t>
            </a:fld>
            <a:endParaRPr lang="en-US"/>
          </a:p>
        </p:txBody>
      </p:sp>
    </p:spTree>
    <p:extLst>
      <p:ext uri="{BB962C8B-B14F-4D97-AF65-F5344CB8AC3E}">
        <p14:creationId xmlns:p14="http://schemas.microsoft.com/office/powerpoint/2010/main" val="49063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296D2E24-99CB-444F-9E5D-4B873324BC15}" type="slidenum">
              <a:rPr lang="en-US"/>
              <a:pPr/>
              <a:t>‹#›</a:t>
            </a:fld>
            <a:endParaRPr lang="en-US"/>
          </a:p>
        </p:txBody>
      </p:sp>
    </p:spTree>
    <p:extLst>
      <p:ext uri="{BB962C8B-B14F-4D97-AF65-F5344CB8AC3E}">
        <p14:creationId xmlns:p14="http://schemas.microsoft.com/office/powerpoint/2010/main" val="250092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lvl1pPr>
              <a:defRPr/>
            </a:lvl1pPr>
          </a:lstStyle>
          <a:p>
            <a:r>
              <a:rPr lang="en-US"/>
              <a:t>Slide </a:t>
            </a:r>
            <a:fld id="{86544D47-B5FA-487B-B2D3-3C359AFFF763}" type="slidenum">
              <a:rPr lang="en-US"/>
              <a:pPr/>
              <a:t>‹#›</a:t>
            </a:fld>
            <a:endParaRPr lang="en-US"/>
          </a:p>
        </p:txBody>
      </p:sp>
    </p:spTree>
    <p:extLst>
      <p:ext uri="{BB962C8B-B14F-4D97-AF65-F5344CB8AC3E}">
        <p14:creationId xmlns:p14="http://schemas.microsoft.com/office/powerpoint/2010/main" val="140096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2A2ED94F-6401-436D-B54D-0A86554B593B}" type="slidenum">
              <a:rPr lang="en-US"/>
              <a:pPr/>
              <a:t>‹#›</a:t>
            </a:fld>
            <a:endParaRPr lang="en-US"/>
          </a:p>
        </p:txBody>
      </p:sp>
    </p:spTree>
    <p:extLst>
      <p:ext uri="{BB962C8B-B14F-4D97-AF65-F5344CB8AC3E}">
        <p14:creationId xmlns:p14="http://schemas.microsoft.com/office/powerpoint/2010/main" val="69972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 2012 EMC Publishing, LLC</a:t>
            </a:r>
            <a:endParaRPr lang="en-US"/>
          </a:p>
        </p:txBody>
      </p:sp>
      <p:sp>
        <p:nvSpPr>
          <p:cNvPr id="8" name="Slide Number Placeholder 7"/>
          <p:cNvSpPr>
            <a:spLocks noGrp="1"/>
          </p:cNvSpPr>
          <p:nvPr>
            <p:ph type="sldNum" sz="quarter" idx="11"/>
          </p:nvPr>
        </p:nvSpPr>
        <p:spPr/>
        <p:txBody>
          <a:bodyPr/>
          <a:lstStyle>
            <a:lvl1pPr>
              <a:defRPr/>
            </a:lvl1pPr>
          </a:lstStyle>
          <a:p>
            <a:r>
              <a:rPr lang="en-US"/>
              <a:t>Slide </a:t>
            </a:r>
            <a:fld id="{E2C5E4A6-5986-4BD6-9EB6-AA8D4AA8CF23}" type="slidenum">
              <a:rPr lang="en-US"/>
              <a:pPr/>
              <a:t>‹#›</a:t>
            </a:fld>
            <a:endParaRPr lang="en-US"/>
          </a:p>
        </p:txBody>
      </p:sp>
    </p:spTree>
    <p:extLst>
      <p:ext uri="{BB962C8B-B14F-4D97-AF65-F5344CB8AC3E}">
        <p14:creationId xmlns:p14="http://schemas.microsoft.com/office/powerpoint/2010/main" val="400492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 2012 EMC Publishing, LLC</a:t>
            </a:r>
            <a:endParaRPr lang="en-US"/>
          </a:p>
        </p:txBody>
      </p:sp>
      <p:sp>
        <p:nvSpPr>
          <p:cNvPr id="4" name="Slide Number Placeholder 3"/>
          <p:cNvSpPr>
            <a:spLocks noGrp="1"/>
          </p:cNvSpPr>
          <p:nvPr>
            <p:ph type="sldNum" sz="quarter" idx="11"/>
          </p:nvPr>
        </p:nvSpPr>
        <p:spPr/>
        <p:txBody>
          <a:bodyPr/>
          <a:lstStyle>
            <a:lvl1pPr>
              <a:defRPr/>
            </a:lvl1pPr>
          </a:lstStyle>
          <a:p>
            <a:r>
              <a:rPr lang="en-US"/>
              <a:t>Slide </a:t>
            </a:r>
            <a:fld id="{13FD6A16-8183-4A74-95B2-AF6C31000E93}" type="slidenum">
              <a:rPr lang="en-US"/>
              <a:pPr/>
              <a:t>‹#›</a:t>
            </a:fld>
            <a:endParaRPr lang="en-US"/>
          </a:p>
        </p:txBody>
      </p:sp>
    </p:spTree>
    <p:extLst>
      <p:ext uri="{BB962C8B-B14F-4D97-AF65-F5344CB8AC3E}">
        <p14:creationId xmlns:p14="http://schemas.microsoft.com/office/powerpoint/2010/main" val="309439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 2012 EMC Publishing, LLC</a:t>
            </a:r>
            <a:endParaRPr lang="en-US"/>
          </a:p>
        </p:txBody>
      </p:sp>
      <p:sp>
        <p:nvSpPr>
          <p:cNvPr id="3" name="Slide Number Placeholder 2"/>
          <p:cNvSpPr>
            <a:spLocks noGrp="1"/>
          </p:cNvSpPr>
          <p:nvPr>
            <p:ph type="sldNum" sz="quarter" idx="11"/>
          </p:nvPr>
        </p:nvSpPr>
        <p:spPr/>
        <p:txBody>
          <a:bodyPr/>
          <a:lstStyle>
            <a:lvl1pPr>
              <a:defRPr/>
            </a:lvl1pPr>
          </a:lstStyle>
          <a:p>
            <a:r>
              <a:rPr lang="en-US"/>
              <a:t>Slide </a:t>
            </a:r>
            <a:fld id="{FBF8F527-767F-4C47-9D6F-518DFB117BC5}" type="slidenum">
              <a:rPr lang="en-US"/>
              <a:pPr/>
              <a:t>‹#›</a:t>
            </a:fld>
            <a:endParaRPr lang="en-US"/>
          </a:p>
        </p:txBody>
      </p:sp>
    </p:spTree>
    <p:extLst>
      <p:ext uri="{BB962C8B-B14F-4D97-AF65-F5344CB8AC3E}">
        <p14:creationId xmlns:p14="http://schemas.microsoft.com/office/powerpoint/2010/main" val="246287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0C4DA749-DA37-4748-B658-03E595F27588}" type="slidenum">
              <a:rPr lang="en-US"/>
              <a:pPr/>
              <a:t>‹#›</a:t>
            </a:fld>
            <a:endParaRPr lang="en-US"/>
          </a:p>
        </p:txBody>
      </p:sp>
    </p:spTree>
    <p:extLst>
      <p:ext uri="{BB962C8B-B14F-4D97-AF65-F5344CB8AC3E}">
        <p14:creationId xmlns:p14="http://schemas.microsoft.com/office/powerpoint/2010/main" val="87829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 2012 EMC Publishing, LLC</a:t>
            </a:r>
            <a:endParaRPr lang="en-US"/>
          </a:p>
        </p:txBody>
      </p:sp>
      <p:sp>
        <p:nvSpPr>
          <p:cNvPr id="6" name="Slide Number Placeholder 5"/>
          <p:cNvSpPr>
            <a:spLocks noGrp="1"/>
          </p:cNvSpPr>
          <p:nvPr>
            <p:ph type="sldNum" sz="quarter" idx="11"/>
          </p:nvPr>
        </p:nvSpPr>
        <p:spPr/>
        <p:txBody>
          <a:bodyPr/>
          <a:lstStyle>
            <a:lvl1pPr>
              <a:defRPr/>
            </a:lvl1pPr>
          </a:lstStyle>
          <a:p>
            <a:r>
              <a:rPr lang="en-US"/>
              <a:t>Slide </a:t>
            </a:r>
            <a:fld id="{4CB8744F-FC6D-4FBC-B7E2-2C601ED2F8CA}" type="slidenum">
              <a:rPr lang="en-US"/>
              <a:pPr/>
              <a:t>‹#›</a:t>
            </a:fld>
            <a:endParaRPr lang="en-US"/>
          </a:p>
        </p:txBody>
      </p:sp>
    </p:spTree>
    <p:extLst>
      <p:ext uri="{BB962C8B-B14F-4D97-AF65-F5344CB8AC3E}">
        <p14:creationId xmlns:p14="http://schemas.microsoft.com/office/powerpoint/2010/main" val="4006851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251921" name="Rectangle 17"/>
          <p:cNvSpPr>
            <a:spLocks noGrp="1" noChangeArrowheads="1"/>
          </p:cNvSpPr>
          <p:nvPr>
            <p:ph type="title"/>
          </p:nvPr>
        </p:nvSpPr>
        <p:spPr bwMode="auto">
          <a:xfrm>
            <a:off x="685800" y="381000"/>
            <a:ext cx="7772400" cy="1403350"/>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251924" name="Rectangle 20"/>
          <p:cNvSpPr>
            <a:spLocks noGrp="1" noChangeArrowheads="1"/>
          </p:cNvSpPr>
          <p:nvPr>
            <p:ph type="ftr" sz="quarter" idx="3"/>
          </p:nvPr>
        </p:nvSpPr>
        <p:spPr bwMode="auto">
          <a:xfrm>
            <a:off x="5400675" y="6324600"/>
            <a:ext cx="30035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spcBef>
                <a:spcPct val="50000"/>
              </a:spcBef>
              <a:defRPr sz="1400" b="1" i="1">
                <a:latin typeface="+mn-lt"/>
              </a:defRPr>
            </a:lvl1pPr>
          </a:lstStyle>
          <a:p>
            <a:r>
              <a:rPr lang="en-US" smtClean="0"/>
              <a:t>© 2012 EMC Publishing, LLC</a:t>
            </a:r>
            <a:endParaRPr lang="en-US"/>
          </a:p>
        </p:txBody>
      </p:sp>
      <p:sp>
        <p:nvSpPr>
          <p:cNvPr id="251946" name="Rectangle 42"/>
          <p:cNvSpPr>
            <a:spLocks noGrp="1" noChangeArrowheads="1"/>
          </p:cNvSpPr>
          <p:nvPr>
            <p:ph type="sldNum" sz="quarter" idx="4"/>
          </p:nvPr>
        </p:nvSpPr>
        <p:spPr bwMode="auto">
          <a:xfrm>
            <a:off x="754063" y="6342063"/>
            <a:ext cx="2133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1" i="1">
                <a:latin typeface="+mn-lt"/>
              </a:defRPr>
            </a:lvl1pPr>
          </a:lstStyle>
          <a:p>
            <a:r>
              <a:rPr lang="en-US"/>
              <a:t>Slide </a:t>
            </a:r>
            <a:fld id="{855ADD11-ADC4-46D3-961C-194034ABBCFE}" type="slidenum">
              <a:rPr lang="en-US"/>
              <a:pPr/>
              <a:t>‹#›</a:t>
            </a:fld>
            <a:endParaRPr lang="en-US"/>
          </a:p>
        </p:txBody>
      </p:sp>
      <p:sp>
        <p:nvSpPr>
          <p:cNvPr id="251947" name="Text Box 43"/>
          <p:cNvSpPr txBox="1">
            <a:spLocks noChangeArrowheads="1"/>
          </p:cNvSpPr>
          <p:nvPr userDrawn="1"/>
        </p:nvSpPr>
        <p:spPr bwMode="auto">
          <a:xfrm>
            <a:off x="730250" y="2062163"/>
            <a:ext cx="773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p:txBody>
      </p:sp>
      <p:sp>
        <p:nvSpPr>
          <p:cNvPr id="251948" name="Text Box 44"/>
          <p:cNvSpPr txBox="1">
            <a:spLocks noChangeArrowheads="1"/>
          </p:cNvSpPr>
          <p:nvPr userDrawn="1"/>
        </p:nvSpPr>
        <p:spPr bwMode="auto">
          <a:xfrm>
            <a:off x="706438" y="2085975"/>
            <a:ext cx="774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5pPr>
      <a:lvl6pPr marL="4572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6pPr>
      <a:lvl7pPr marL="9144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7pPr>
      <a:lvl8pPr marL="13716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8pPr>
      <a:lvl9pPr marL="1828800" algn="ctr" rtl="0" eaLnBrk="0" fontAlgn="base" hangingPunct="0">
        <a:spcBef>
          <a:spcPct val="0"/>
        </a:spcBef>
        <a:spcAft>
          <a:spcPct val="0"/>
        </a:spcAft>
        <a:defRPr kumimoji="1" sz="3200" b="1">
          <a:solidFill>
            <a:srgbClr val="FFFF00"/>
          </a:solidFill>
          <a:effectLst>
            <a:outerShdw blurRad="38100" dist="38100" dir="2700000" algn="tl">
              <a:srgbClr val="000000"/>
            </a:outerShdw>
          </a:effectLst>
          <a:latin typeface="Tahoma" pitchFamily="34" charset="0"/>
        </a:defRPr>
      </a:lvl9pPr>
    </p:titleStyle>
    <p:bodyStyle>
      <a:lvl1pPr marL="342900" indent="-342900" algn="ctr" rtl="0" eaLnBrk="0" fontAlgn="base" hangingPunct="0">
        <a:lnSpc>
          <a:spcPct val="85000"/>
        </a:lnSpc>
        <a:spcBef>
          <a:spcPct val="50000"/>
        </a:spcBef>
        <a:spcAft>
          <a:spcPct val="0"/>
        </a:spcAft>
        <a:buSzPct val="80000"/>
        <a:defRPr kumimoji="1" sz="3600" b="1">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85000"/>
        </a:lnSpc>
        <a:spcBef>
          <a:spcPct val="50000"/>
        </a:spcBef>
        <a:spcAft>
          <a:spcPct val="0"/>
        </a:spcAft>
        <a:buChar char="–"/>
        <a:defRPr kumimoji="1" sz="2600" b="1">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85000"/>
        </a:lnSpc>
        <a:spcBef>
          <a:spcPct val="50000"/>
        </a:spcBef>
        <a:spcAft>
          <a:spcPct val="0"/>
        </a:spcAft>
        <a:buChar char="•"/>
        <a:defRPr kumimoji="1" sz="2400" b="1">
          <a:solidFill>
            <a:schemeClr val="tx1"/>
          </a:solidFill>
          <a:effectLst>
            <a:outerShdw blurRad="38100" dist="38100" dir="2700000" algn="tl">
              <a:srgbClr val="000000"/>
            </a:outerShdw>
          </a:effectLst>
          <a:latin typeface="+mn-lt"/>
        </a:defRPr>
      </a:lvl3pPr>
      <a:lvl4pPr marL="1600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4pPr>
      <a:lvl5pPr marL="20574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5pPr>
      <a:lvl6pPr marL="25146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6pPr>
      <a:lvl7pPr marL="29718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7pPr>
      <a:lvl8pPr marL="34290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8pPr>
      <a:lvl9pPr marL="3886200" indent="-228600" algn="l" rtl="0" eaLnBrk="0" fontAlgn="base" hangingPunct="0">
        <a:lnSpc>
          <a:spcPct val="85000"/>
        </a:lnSpc>
        <a:spcBef>
          <a:spcPct val="50000"/>
        </a:spcBef>
        <a:spcAft>
          <a:spcPct val="0"/>
        </a:spcAft>
        <a:buChar char="•"/>
        <a:defRPr kumimoji="1" sz="20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a:t>
            </a:r>
            <a:br>
              <a:rPr lang="en-US" dirty="0" smtClean="0"/>
            </a:br>
            <a:r>
              <a:rPr lang="en-US" dirty="0" smtClean="0"/>
              <a:t>Color, Sound and Graphics</a:t>
            </a:r>
            <a:endParaRPr lang="en-US" dirty="0"/>
          </a:p>
        </p:txBody>
      </p:sp>
      <p:sp>
        <p:nvSpPr>
          <p:cNvPr id="3" name="Content Placeholder 2"/>
          <p:cNvSpPr>
            <a:spLocks noGrp="1"/>
          </p:cNvSpPr>
          <p:nvPr>
            <p:ph idx="1"/>
          </p:nvPr>
        </p:nvSpPr>
        <p:spPr/>
        <p:txBody>
          <a:bodyPr/>
          <a:lstStyle/>
          <a:p>
            <a:r>
              <a:rPr lang="en-US" sz="2400" dirty="0" smtClean="0">
                <a:solidFill>
                  <a:srgbClr val="FFFFFF"/>
                </a:solidFill>
              </a:rPr>
              <a:t>Key Concepts:</a:t>
            </a:r>
          </a:p>
          <a:p>
            <a:endParaRPr lang="en-US" sz="2400" dirty="0" smtClean="0">
              <a:solidFill>
                <a:srgbClr val="FFFFFF"/>
              </a:solidFill>
            </a:endParaRPr>
          </a:p>
          <a:p>
            <a:pPr marL="571500" indent="-571500" algn="l">
              <a:buFont typeface="Wingdings" charset="2"/>
              <a:buChar char="§"/>
            </a:pPr>
            <a:r>
              <a:rPr lang="en-US" sz="2400" dirty="0" smtClean="0">
                <a:solidFill>
                  <a:srgbClr val="FFFFFF"/>
                </a:solidFill>
              </a:rPr>
              <a:t>Applying color to GUI</a:t>
            </a:r>
          </a:p>
          <a:p>
            <a:pPr marL="571500" indent="-571500" algn="l">
              <a:buFont typeface="Wingdings" charset="2"/>
              <a:buChar char="§"/>
            </a:pPr>
            <a:r>
              <a:rPr lang="en-US" sz="2400" dirty="0" smtClean="0">
                <a:solidFill>
                  <a:srgbClr val="FFFFFF"/>
                </a:solidFill>
              </a:rPr>
              <a:t>Using images in applications</a:t>
            </a:r>
          </a:p>
          <a:p>
            <a:pPr marL="571500" indent="-571500" algn="l">
              <a:buFont typeface="Wingdings" charset="2"/>
              <a:buChar char="§"/>
            </a:pPr>
            <a:r>
              <a:rPr lang="en-US" sz="2400" dirty="0" smtClean="0">
                <a:solidFill>
                  <a:srgbClr val="FFFFFF"/>
                </a:solidFill>
              </a:rPr>
              <a:t>Using Sounds </a:t>
            </a:r>
            <a:r>
              <a:rPr lang="en-US" sz="2400" smtClean="0">
                <a:solidFill>
                  <a:srgbClr val="FFFFFF"/>
                </a:solidFill>
              </a:rPr>
              <a:t>in applications</a:t>
            </a:r>
            <a:endParaRPr lang="en-US" sz="2400" dirty="0" smtClean="0">
              <a:solidFill>
                <a:srgbClr val="FFFFFF"/>
              </a:solidFill>
            </a:endParaRPr>
          </a:p>
          <a:p>
            <a:pPr marL="571500" indent="-571500" algn="l">
              <a:buFont typeface="Wingdings" charset="2"/>
              <a:buChar char="§"/>
            </a:pPr>
            <a:r>
              <a:rPr lang="en-US" sz="2400" dirty="0" smtClean="0">
                <a:solidFill>
                  <a:srgbClr val="FFFFFF"/>
                </a:solidFill>
              </a:rPr>
              <a:t>Using Graphics class</a:t>
            </a:r>
          </a:p>
          <a:p>
            <a:pPr marL="571500" indent="-571500" algn="l">
              <a:buFont typeface="Courier New"/>
              <a:buChar char="o"/>
            </a:pPr>
            <a:endParaRPr lang="en-US" dirty="0"/>
          </a:p>
        </p:txBody>
      </p:sp>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smtClean="0"/>
              <a:t>Slide </a:t>
            </a:r>
            <a:fld id="{296D2E24-99CB-444F-9E5D-4B873324BC15}" type="slidenum">
              <a:rPr lang="en-US" smtClean="0"/>
              <a:pPr/>
              <a:t>1</a:t>
            </a:fld>
            <a:endParaRPr lang="en-US"/>
          </a:p>
        </p:txBody>
      </p:sp>
    </p:spTree>
    <p:extLst>
      <p:ext uri="{BB962C8B-B14F-4D97-AF65-F5344CB8AC3E}">
        <p14:creationId xmlns:p14="http://schemas.microsoft.com/office/powerpoint/2010/main" val="420333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3E76A68F-6123-433A-910C-F01EF4BAD82D}" type="slidenum">
              <a:rPr lang="en-US"/>
              <a:pPr/>
              <a:t>10</a:t>
            </a:fld>
            <a:endParaRPr lang="en-US"/>
          </a:p>
        </p:txBody>
      </p:sp>
      <p:sp>
        <p:nvSpPr>
          <p:cNvPr id="813058" name="Rectangle 2"/>
          <p:cNvSpPr>
            <a:spLocks noGrp="1" noChangeArrowheads="1"/>
          </p:cNvSpPr>
          <p:nvPr>
            <p:ph type="title"/>
          </p:nvPr>
        </p:nvSpPr>
        <p:spPr>
          <a:xfrm>
            <a:off x="704850" y="317500"/>
            <a:ext cx="7772400" cy="1041400"/>
          </a:xfrm>
        </p:spPr>
        <p:txBody>
          <a:bodyPr/>
          <a:lstStyle/>
          <a:p>
            <a:r>
              <a:rPr lang="en-US" sz="2000"/>
              <a:t>Chapter 9</a:t>
            </a:r>
            <a:br>
              <a:rPr lang="en-US" sz="2000"/>
            </a:br>
            <a:r>
              <a:rPr lang="en-US"/>
              <a:t>Animation</a:t>
            </a:r>
          </a:p>
        </p:txBody>
      </p:sp>
      <p:sp>
        <p:nvSpPr>
          <p:cNvPr id="813059" name="Text Box 3"/>
          <p:cNvSpPr txBox="1">
            <a:spLocks noChangeArrowheads="1"/>
          </p:cNvSpPr>
          <p:nvPr/>
        </p:nvSpPr>
        <p:spPr bwMode="auto">
          <a:xfrm>
            <a:off x="703263" y="1646238"/>
            <a:ext cx="76215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a:latin typeface="Tahoma" pitchFamily="34" charset="0"/>
              </a:rPr>
              <a:t>Uses a timer control object and a set of images.</a:t>
            </a:r>
          </a:p>
          <a:p>
            <a:pPr>
              <a:spcAft>
                <a:spcPct val="50000"/>
              </a:spcAft>
              <a:buFont typeface="Wingdings" pitchFamily="2" charset="2"/>
              <a:buChar char="§"/>
            </a:pPr>
            <a:r>
              <a:rPr lang="en-US">
                <a:latin typeface="Tahoma" pitchFamily="34" charset="0"/>
              </a:rPr>
              <a:t>Images are cycled in a PictureBox control object to give the impression of motion.</a:t>
            </a:r>
          </a:p>
          <a:p>
            <a:pPr>
              <a:spcAft>
                <a:spcPct val="50000"/>
              </a:spcAft>
              <a:buFont typeface="Wingdings" pitchFamily="2" charset="2"/>
              <a:buChar char="§"/>
            </a:pPr>
            <a:r>
              <a:rPr lang="en-US">
                <a:latin typeface="Tahoma" pitchFamily="34" charset="0"/>
              </a:rPr>
              <a:t>A </a:t>
            </a:r>
            <a:r>
              <a:rPr lang="en-US">
                <a:latin typeface="Courier New" pitchFamily="49" charset="0"/>
              </a:rPr>
              <a:t>Case</a:t>
            </a:r>
            <a:r>
              <a:rPr lang="en-US">
                <a:latin typeface="Tahoma" pitchFamily="34" charset="0"/>
              </a:rPr>
              <a:t> statement can be used to determine which image to display.</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84B3849-B60A-4293-A578-C624283E13BF}" type="slidenum">
              <a:rPr lang="en-US"/>
              <a:pPr/>
              <a:t>11</a:t>
            </a:fld>
            <a:endParaRPr lang="en-US"/>
          </a:p>
        </p:txBody>
      </p:sp>
      <p:sp>
        <p:nvSpPr>
          <p:cNvPr id="815106" name="Rectangle 2"/>
          <p:cNvSpPr>
            <a:spLocks noGrp="1" noChangeArrowheads="1"/>
          </p:cNvSpPr>
          <p:nvPr>
            <p:ph type="title"/>
          </p:nvPr>
        </p:nvSpPr>
        <p:spPr>
          <a:xfrm>
            <a:off x="685800" y="369888"/>
            <a:ext cx="7772400" cy="1041400"/>
          </a:xfrm>
        </p:spPr>
        <p:txBody>
          <a:bodyPr/>
          <a:lstStyle/>
          <a:p>
            <a:r>
              <a:rPr lang="en-US" sz="2000"/>
              <a:t>Chapter 9</a:t>
            </a:r>
            <a:br>
              <a:rPr lang="en-US" sz="2000"/>
            </a:br>
            <a:r>
              <a:rPr lang="en-US"/>
              <a:t>The Graphics Class</a:t>
            </a:r>
          </a:p>
        </p:txBody>
      </p:sp>
      <p:sp>
        <p:nvSpPr>
          <p:cNvPr id="815107" name="Text Box 3"/>
          <p:cNvSpPr txBox="1">
            <a:spLocks noChangeArrowheads="1"/>
          </p:cNvSpPr>
          <p:nvPr/>
        </p:nvSpPr>
        <p:spPr bwMode="auto">
          <a:xfrm>
            <a:off x="774700" y="1690688"/>
            <a:ext cx="7621588" cy="378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Includes numerous methods for creating </a:t>
            </a:r>
            <a:r>
              <a:rPr lang="en-US" dirty="0" smtClean="0">
                <a:latin typeface="Tahoma" pitchFamily="34" charset="0"/>
              </a:rPr>
              <a:t>lines, shapes</a:t>
            </a:r>
            <a:r>
              <a:rPr lang="en-US" dirty="0">
                <a:latin typeface="Tahoma" pitchFamily="34" charset="0"/>
              </a:rPr>
              <a:t>, solid shapes, and curves and polygons. </a:t>
            </a:r>
          </a:p>
          <a:p>
            <a:pPr>
              <a:spcAft>
                <a:spcPct val="50000"/>
              </a:spcAft>
              <a:buFont typeface="Wingdings" pitchFamily="2" charset="2"/>
              <a:buChar char="§"/>
            </a:pPr>
            <a:r>
              <a:rPr lang="en-US" dirty="0">
                <a:latin typeface="Tahoma" pitchFamily="34" charset="0"/>
              </a:rPr>
              <a:t>Methods require that a drawing surface be defined</a:t>
            </a:r>
            <a:r>
              <a:rPr lang="en-US" dirty="0" smtClean="0">
                <a:latin typeface="Tahoma" pitchFamily="34" charset="0"/>
              </a:rPr>
              <a:t>.</a:t>
            </a:r>
          </a:p>
          <a:p>
            <a:pPr marL="0" indent="0">
              <a:spcAft>
                <a:spcPct val="50000"/>
              </a:spcAft>
            </a:pPr>
            <a:r>
              <a:rPr lang="en-US" dirty="0" smtClean="0">
                <a:latin typeface="Tahoma" pitchFamily="34" charset="0"/>
              </a:rPr>
              <a:t>      Dim </a:t>
            </a:r>
            <a:r>
              <a:rPr lang="en-US" dirty="0" err="1" smtClean="0">
                <a:latin typeface="Tahoma" pitchFamily="34" charset="0"/>
              </a:rPr>
              <a:t>formSurface</a:t>
            </a:r>
            <a:r>
              <a:rPr lang="en-US" dirty="0" smtClean="0">
                <a:latin typeface="Tahoma" pitchFamily="34" charset="0"/>
              </a:rPr>
              <a:t> as Graphics=</a:t>
            </a:r>
            <a:r>
              <a:rPr lang="en-US" dirty="0" err="1" smtClean="0">
                <a:latin typeface="Tahoma" pitchFamily="34" charset="0"/>
              </a:rPr>
              <a:t>Me.CreateGraphics</a:t>
            </a:r>
            <a:endParaRPr lang="en-US" dirty="0" smtClean="0">
              <a:latin typeface="Tahoma" pitchFamily="34" charset="0"/>
            </a:endParaRPr>
          </a:p>
          <a:p>
            <a:pPr marL="0" indent="0">
              <a:spcAft>
                <a:spcPct val="50000"/>
              </a:spcAft>
            </a:pPr>
            <a:r>
              <a:rPr lang="en-US" dirty="0" smtClean="0">
                <a:latin typeface="Tahoma" pitchFamily="34" charset="0"/>
              </a:rPr>
              <a:t>  - This creates a Graphics object  from the surface of                 the form</a:t>
            </a:r>
          </a:p>
          <a:p>
            <a:pPr marL="0" indent="0">
              <a:spcAft>
                <a:spcPct val="50000"/>
              </a:spcAft>
            </a:pPr>
            <a:r>
              <a:rPr lang="en-US" dirty="0" smtClean="0">
                <a:latin typeface="Tahoma" pitchFamily="34" charset="0"/>
              </a:rPr>
              <a:t>  - </a:t>
            </a:r>
            <a:r>
              <a:rPr lang="en-US" dirty="0" err="1" smtClean="0">
                <a:latin typeface="Tahoma" pitchFamily="34" charset="0"/>
              </a:rPr>
              <a:t>CreateGraphics</a:t>
            </a:r>
            <a:r>
              <a:rPr lang="en-US" dirty="0" smtClean="0">
                <a:latin typeface="Tahoma" pitchFamily="34" charset="0"/>
              </a:rPr>
              <a:t> method is a control class method                that encases a specific’s object area</a:t>
            </a: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84B3849-B60A-4293-A578-C624283E13BF}" type="slidenum">
              <a:rPr lang="en-US"/>
              <a:pPr/>
              <a:t>12</a:t>
            </a:fld>
            <a:endParaRPr lang="en-US"/>
          </a:p>
        </p:txBody>
      </p:sp>
      <p:sp>
        <p:nvSpPr>
          <p:cNvPr id="815106" name="Rectangle 2"/>
          <p:cNvSpPr>
            <a:spLocks noGrp="1" noChangeArrowheads="1"/>
          </p:cNvSpPr>
          <p:nvPr>
            <p:ph type="title"/>
          </p:nvPr>
        </p:nvSpPr>
        <p:spPr>
          <a:xfrm>
            <a:off x="685800" y="369888"/>
            <a:ext cx="7772400" cy="1041400"/>
          </a:xfrm>
        </p:spPr>
        <p:txBody>
          <a:bodyPr/>
          <a:lstStyle/>
          <a:p>
            <a:r>
              <a:rPr lang="en-US" sz="2000"/>
              <a:t>Chapter 9</a:t>
            </a:r>
            <a:br>
              <a:rPr lang="en-US" sz="2000"/>
            </a:br>
            <a:r>
              <a:rPr lang="en-US"/>
              <a:t>The Graphics Class</a:t>
            </a:r>
          </a:p>
        </p:txBody>
      </p:sp>
      <p:sp>
        <p:nvSpPr>
          <p:cNvPr id="815107" name="Text Box 3"/>
          <p:cNvSpPr txBox="1">
            <a:spLocks noChangeArrowheads="1"/>
          </p:cNvSpPr>
          <p:nvPr/>
        </p:nvSpPr>
        <p:spPr bwMode="auto">
          <a:xfrm>
            <a:off x="774700" y="1690688"/>
            <a:ext cx="76215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Methods </a:t>
            </a:r>
            <a:r>
              <a:rPr lang="en-US" dirty="0">
                <a:latin typeface="Tahoma" pitchFamily="34" charset="0"/>
              </a:rPr>
              <a:t>require that a Pen object be defined. Pen styles can be solid, dashed, and dotted. There are numerous colors to choose from</a:t>
            </a:r>
            <a:r>
              <a:rPr lang="en-US" dirty="0" smtClean="0">
                <a:latin typeface="Tahoma" pitchFamily="34" charset="0"/>
              </a:rPr>
              <a:t>.</a:t>
            </a:r>
          </a:p>
          <a:p>
            <a:pPr marL="0" indent="0">
              <a:spcAft>
                <a:spcPct val="50000"/>
              </a:spcAft>
            </a:pPr>
            <a:r>
              <a:rPr lang="en-US" dirty="0">
                <a:latin typeface="Tahoma" pitchFamily="34" charset="0"/>
              </a:rPr>
              <a:t> </a:t>
            </a:r>
            <a:r>
              <a:rPr lang="en-US" dirty="0" smtClean="0">
                <a:latin typeface="Tahoma" pitchFamily="34" charset="0"/>
              </a:rPr>
              <a:t>     Dim </a:t>
            </a:r>
            <a:r>
              <a:rPr lang="en-US" dirty="0" err="1" smtClean="0">
                <a:latin typeface="Tahoma" pitchFamily="34" charset="0"/>
              </a:rPr>
              <a:t>thinAquaPen</a:t>
            </a:r>
            <a:r>
              <a:rPr lang="en-US" dirty="0" smtClean="0">
                <a:latin typeface="Tahoma" pitchFamily="34" charset="0"/>
              </a:rPr>
              <a:t> As New Pen(</a:t>
            </a:r>
            <a:r>
              <a:rPr lang="en-US" dirty="0" err="1" smtClean="0">
                <a:latin typeface="Tahoma" pitchFamily="34" charset="0"/>
              </a:rPr>
              <a:t>Color.Aqua</a:t>
            </a:r>
            <a:r>
              <a:rPr lang="en-US" dirty="0" smtClean="0">
                <a:latin typeface="Tahoma" pitchFamily="34" charset="0"/>
              </a:rPr>
              <a:t>, 2)</a:t>
            </a:r>
          </a:p>
          <a:p>
            <a:pPr marL="0" indent="0">
              <a:spcAft>
                <a:spcPct val="50000"/>
              </a:spcAft>
            </a:pPr>
            <a:r>
              <a:rPr lang="en-US" dirty="0">
                <a:latin typeface="Tahoma" pitchFamily="34" charset="0"/>
              </a:rPr>
              <a:t> </a:t>
            </a:r>
            <a:r>
              <a:rPr lang="en-US" dirty="0" smtClean="0">
                <a:latin typeface="Tahoma" pitchFamily="34" charset="0"/>
              </a:rPr>
              <a:t> - the keyword New declares a new object</a:t>
            </a:r>
          </a:p>
          <a:p>
            <a:pPr marL="0" indent="0">
              <a:spcAft>
                <a:spcPct val="50000"/>
              </a:spcAft>
            </a:pPr>
            <a:r>
              <a:rPr lang="en-US" dirty="0">
                <a:latin typeface="Tahoma" pitchFamily="34" charset="0"/>
              </a:rPr>
              <a:t>  </a:t>
            </a:r>
            <a:r>
              <a:rPr lang="en-US" dirty="0" smtClean="0">
                <a:latin typeface="Tahoma" pitchFamily="34" charset="0"/>
              </a:rPr>
              <a:t>- </a:t>
            </a:r>
            <a:r>
              <a:rPr lang="en-US" dirty="0" err="1" smtClean="0">
                <a:latin typeface="Tahoma" pitchFamily="34" charset="0"/>
              </a:rPr>
              <a:t>ColorAqua</a:t>
            </a:r>
            <a:r>
              <a:rPr lang="en-US" dirty="0" smtClean="0">
                <a:latin typeface="Tahoma" pitchFamily="34" charset="0"/>
              </a:rPr>
              <a:t> is a Visual Basic color constant</a:t>
            </a:r>
          </a:p>
          <a:p>
            <a:pPr marL="0" indent="0">
              <a:spcAft>
                <a:spcPct val="50000"/>
              </a:spcAft>
            </a:pPr>
            <a:r>
              <a:rPr lang="en-US" dirty="0">
                <a:latin typeface="Tahoma" pitchFamily="34" charset="0"/>
              </a:rPr>
              <a:t> </a:t>
            </a:r>
            <a:r>
              <a:rPr lang="en-US" dirty="0" smtClean="0">
                <a:latin typeface="Tahoma" pitchFamily="34" charset="0"/>
              </a:rPr>
              <a:t> - 2 is the thickness of the line</a:t>
            </a:r>
            <a:endParaRPr lang="en-US" dirty="0">
              <a:latin typeface="Tahoma" pitchFamily="34" charset="0"/>
            </a:endParaRPr>
          </a:p>
        </p:txBody>
      </p:sp>
    </p:spTree>
    <p:extLst>
      <p:ext uri="{BB962C8B-B14F-4D97-AF65-F5344CB8AC3E}">
        <p14:creationId xmlns:p14="http://schemas.microsoft.com/office/powerpoint/2010/main" val="15901036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A84B3849-B60A-4293-A578-C624283E13BF}" type="slidenum">
              <a:rPr lang="en-US"/>
              <a:pPr/>
              <a:t>13</a:t>
            </a:fld>
            <a:endParaRPr lang="en-US"/>
          </a:p>
        </p:txBody>
      </p:sp>
      <p:sp>
        <p:nvSpPr>
          <p:cNvPr id="815106" name="Rectangle 2"/>
          <p:cNvSpPr>
            <a:spLocks noGrp="1" noChangeArrowheads="1"/>
          </p:cNvSpPr>
          <p:nvPr>
            <p:ph type="title"/>
          </p:nvPr>
        </p:nvSpPr>
        <p:spPr>
          <a:xfrm>
            <a:off x="685800" y="369888"/>
            <a:ext cx="7772400" cy="1041400"/>
          </a:xfrm>
        </p:spPr>
        <p:txBody>
          <a:bodyPr/>
          <a:lstStyle/>
          <a:p>
            <a:r>
              <a:rPr lang="en-US" sz="2000"/>
              <a:t>Chapter 9</a:t>
            </a:r>
            <a:br>
              <a:rPr lang="en-US" sz="2000"/>
            </a:br>
            <a:r>
              <a:rPr lang="en-US"/>
              <a:t>The Graphics Class</a:t>
            </a:r>
          </a:p>
        </p:txBody>
      </p:sp>
      <p:sp>
        <p:nvSpPr>
          <p:cNvPr id="815107" name="Text Box 3"/>
          <p:cNvSpPr txBox="1">
            <a:spLocks noChangeArrowheads="1"/>
          </p:cNvSpPr>
          <p:nvPr/>
        </p:nvSpPr>
        <p:spPr bwMode="auto">
          <a:xfrm>
            <a:off x="774700" y="1690688"/>
            <a:ext cx="76215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A drawing surface can be thought as a grid consisting of a set of points with (x, y) values</a:t>
            </a:r>
          </a:p>
          <a:p>
            <a:pPr>
              <a:spcAft>
                <a:spcPct val="50000"/>
              </a:spcAft>
              <a:buFont typeface="Wingdings" pitchFamily="2" charset="2"/>
              <a:buChar char="§"/>
            </a:pPr>
            <a:r>
              <a:rPr lang="en-US" dirty="0" smtClean="0">
                <a:latin typeface="Tahoma" pitchFamily="34" charset="0"/>
              </a:rPr>
              <a:t>Each point is a pixel ( picture element ) and the number of pixels in a surface depends on the screen resolution. The point with coordinates (0, 0)is the pixel in the very upper-left corner</a:t>
            </a:r>
          </a:p>
          <a:p>
            <a:pPr>
              <a:spcAft>
                <a:spcPct val="50000"/>
              </a:spcAft>
              <a:buFont typeface="Wingdings" pitchFamily="2" charset="2"/>
              <a:buChar char="§"/>
            </a:pPr>
            <a:r>
              <a:rPr lang="en-US" dirty="0" smtClean="0">
                <a:latin typeface="Tahoma" pitchFamily="34" charset="0"/>
              </a:rPr>
              <a:t>Methods </a:t>
            </a:r>
            <a:r>
              <a:rPr lang="en-US" dirty="0">
                <a:latin typeface="Tahoma" pitchFamily="34" charset="0"/>
              </a:rPr>
              <a:t>can accept coordinates in </a:t>
            </a:r>
            <a:r>
              <a:rPr lang="en-US" dirty="0" smtClean="0">
                <a:latin typeface="Tahoma" pitchFamily="34" charset="0"/>
              </a:rPr>
              <a:t>(x1</a:t>
            </a:r>
            <a:r>
              <a:rPr lang="en-US" dirty="0">
                <a:latin typeface="Tahoma" pitchFamily="34" charset="0"/>
              </a:rPr>
              <a:t>, </a:t>
            </a:r>
            <a:r>
              <a:rPr lang="en-US" dirty="0" smtClean="0">
                <a:latin typeface="Tahoma" pitchFamily="34" charset="0"/>
              </a:rPr>
              <a:t>y1), (x2</a:t>
            </a:r>
            <a:r>
              <a:rPr lang="en-US" dirty="0">
                <a:latin typeface="Tahoma" pitchFamily="34" charset="0"/>
              </a:rPr>
              <a:t>, </a:t>
            </a:r>
            <a:r>
              <a:rPr lang="en-US" dirty="0" smtClean="0">
                <a:latin typeface="Tahoma" pitchFamily="34" charset="0"/>
              </a:rPr>
              <a:t>y2) </a:t>
            </a:r>
            <a:r>
              <a:rPr lang="en-US" dirty="0">
                <a:latin typeface="Tahoma" pitchFamily="34" charset="0"/>
              </a:rPr>
              <a:t>format or as </a:t>
            </a:r>
            <a:r>
              <a:rPr lang="en-US" dirty="0">
                <a:latin typeface="Courier New" pitchFamily="49" charset="0"/>
              </a:rPr>
              <a:t>Point</a:t>
            </a:r>
            <a:r>
              <a:rPr lang="en-US" dirty="0">
                <a:latin typeface="Tahoma" pitchFamily="34" charset="0"/>
              </a:rPr>
              <a:t> structures that define each point. </a:t>
            </a:r>
          </a:p>
        </p:txBody>
      </p:sp>
    </p:spTree>
    <p:extLst>
      <p:ext uri="{BB962C8B-B14F-4D97-AF65-F5344CB8AC3E}">
        <p14:creationId xmlns:p14="http://schemas.microsoft.com/office/powerpoint/2010/main" val="13279064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Graphics Class</a:t>
            </a:r>
            <a:endParaRPr lang="en-US" dirty="0"/>
          </a:p>
        </p:txBody>
      </p:sp>
      <p:sp>
        <p:nvSpPr>
          <p:cNvPr id="3" name="Content Placeholder 2"/>
          <p:cNvSpPr>
            <a:spLocks noGrp="1"/>
          </p:cNvSpPr>
          <p:nvPr>
            <p:ph idx="1"/>
          </p:nvPr>
        </p:nvSpPr>
        <p:spPr/>
        <p:txBody>
          <a:bodyPr/>
          <a:lstStyle/>
          <a:p>
            <a:pPr algn="l">
              <a:buFont typeface="Wingdings" charset="2"/>
              <a:buChar char="§"/>
            </a:pPr>
            <a:r>
              <a:rPr lang="en-US" sz="2400" b="0" dirty="0" smtClean="0">
                <a:solidFill>
                  <a:srgbClr val="FFFFFF"/>
                </a:solidFill>
                <a:latin typeface="Tahoma"/>
                <a:cs typeface="Tahoma"/>
              </a:rPr>
              <a:t>The Size property of an object stores both height and width. For many objects ( labels, buttons…)the height and the width correspond to the coordinates of point in the lower right of the object</a:t>
            </a:r>
          </a:p>
          <a:p>
            <a:pPr algn="l">
              <a:buFont typeface="Wingdings" charset="2"/>
              <a:buChar char="§"/>
            </a:pPr>
            <a:r>
              <a:rPr lang="en-US" sz="2400" b="0" dirty="0" smtClean="0">
                <a:solidFill>
                  <a:srgbClr val="FFFFFF"/>
                </a:solidFill>
                <a:latin typeface="Tahoma"/>
                <a:cs typeface="Tahoma"/>
              </a:rPr>
              <a:t>For a Form object the Size property returns the size of the form</a:t>
            </a:r>
          </a:p>
          <a:p>
            <a:pPr marL="0" indent="0" algn="l"/>
            <a:r>
              <a:rPr lang="en-US" sz="2400" b="0" dirty="0">
                <a:solidFill>
                  <a:srgbClr val="FFFFFF"/>
                </a:solidFill>
                <a:latin typeface="Tahoma"/>
                <a:cs typeface="Tahoma"/>
              </a:rPr>
              <a:t> </a:t>
            </a:r>
            <a:r>
              <a:rPr lang="en-US" sz="2400" b="0" dirty="0" smtClean="0">
                <a:solidFill>
                  <a:srgbClr val="FFFFFF"/>
                </a:solidFill>
                <a:latin typeface="Tahoma"/>
                <a:cs typeface="Tahoma"/>
              </a:rPr>
              <a:t>    Dim </a:t>
            </a:r>
            <a:r>
              <a:rPr lang="en-US" sz="2400" b="0" dirty="0" err="1" smtClean="0">
                <a:solidFill>
                  <a:srgbClr val="FFFFFF"/>
                </a:solidFill>
                <a:latin typeface="Tahoma"/>
                <a:cs typeface="Tahoma"/>
              </a:rPr>
              <a:t>formMaxX</a:t>
            </a:r>
            <a:r>
              <a:rPr lang="en-US" sz="2400" b="0" dirty="0" smtClean="0">
                <a:solidFill>
                  <a:srgbClr val="FFFFFF"/>
                </a:solidFill>
                <a:latin typeface="Tahoma"/>
                <a:cs typeface="Tahoma"/>
              </a:rPr>
              <a:t> As Integer = </a:t>
            </a:r>
            <a:r>
              <a:rPr lang="en-US" sz="2400" b="0" dirty="0" err="1" smtClean="0">
                <a:solidFill>
                  <a:srgbClr val="FFFFFF"/>
                </a:solidFill>
                <a:latin typeface="Tahoma"/>
                <a:cs typeface="Tahoma"/>
              </a:rPr>
              <a:t>Me.Size.Width</a:t>
            </a:r>
            <a:r>
              <a:rPr lang="en-US" sz="2400" b="0" dirty="0" smtClean="0">
                <a:solidFill>
                  <a:srgbClr val="FFFFFF"/>
                </a:solidFill>
                <a:latin typeface="Tahoma"/>
                <a:cs typeface="Tahoma"/>
              </a:rPr>
              <a:t>   ‘300</a:t>
            </a:r>
          </a:p>
          <a:p>
            <a:pPr marL="0" indent="0" algn="l"/>
            <a:r>
              <a:rPr lang="en-US" sz="2400" b="0" dirty="0">
                <a:solidFill>
                  <a:srgbClr val="FFFFFF"/>
                </a:solidFill>
                <a:latin typeface="Tahoma"/>
                <a:cs typeface="Tahoma"/>
              </a:rPr>
              <a:t> </a:t>
            </a:r>
            <a:r>
              <a:rPr lang="en-US" sz="2400" b="0" dirty="0" smtClean="0">
                <a:solidFill>
                  <a:srgbClr val="FFFFFF"/>
                </a:solidFill>
                <a:latin typeface="Tahoma"/>
                <a:cs typeface="Tahoma"/>
              </a:rPr>
              <a:t>    Dim </a:t>
            </a:r>
            <a:r>
              <a:rPr lang="en-US" sz="2400" b="0" dirty="0" err="1" smtClean="0">
                <a:solidFill>
                  <a:srgbClr val="FFFFFF"/>
                </a:solidFill>
                <a:latin typeface="Tahoma"/>
                <a:cs typeface="Tahoma"/>
              </a:rPr>
              <a:t>formMaxY</a:t>
            </a:r>
            <a:r>
              <a:rPr lang="en-US" sz="2400" b="0" dirty="0" smtClean="0">
                <a:solidFill>
                  <a:srgbClr val="FFFFFF"/>
                </a:solidFill>
                <a:latin typeface="Tahoma"/>
                <a:cs typeface="Tahoma"/>
              </a:rPr>
              <a:t> as Integer = </a:t>
            </a:r>
            <a:r>
              <a:rPr lang="en-US" sz="2400" b="0" dirty="0" err="1" smtClean="0">
                <a:solidFill>
                  <a:srgbClr val="FFFFFF"/>
                </a:solidFill>
                <a:latin typeface="Tahoma"/>
                <a:cs typeface="Tahoma"/>
              </a:rPr>
              <a:t>Me.Size.Height</a:t>
            </a:r>
            <a:r>
              <a:rPr lang="en-US" sz="2400" b="0" dirty="0" smtClean="0">
                <a:solidFill>
                  <a:srgbClr val="FFFFFF"/>
                </a:solidFill>
                <a:latin typeface="Tahoma"/>
                <a:cs typeface="Tahoma"/>
              </a:rPr>
              <a:t>  ‘300</a:t>
            </a:r>
          </a:p>
          <a:p>
            <a:pPr marL="0" indent="0" algn="l"/>
            <a:r>
              <a:rPr lang="en-US" sz="2400" b="0" dirty="0" smtClean="0">
                <a:solidFill>
                  <a:srgbClr val="FFFFFF"/>
                </a:solidFill>
                <a:latin typeface="Tahoma"/>
                <a:cs typeface="Tahoma"/>
              </a:rPr>
              <a:t>Returns the Form’s Size </a:t>
            </a:r>
            <a:r>
              <a:rPr lang="en-US" sz="2400" b="0" smtClean="0">
                <a:solidFill>
                  <a:srgbClr val="FFFFFF"/>
                </a:solidFill>
                <a:latin typeface="Tahoma"/>
                <a:cs typeface="Tahoma"/>
              </a:rPr>
              <a:t>property data.</a:t>
            </a:r>
            <a:endParaRPr lang="en-US" sz="2400" b="0" dirty="0">
              <a:solidFill>
                <a:srgbClr val="FFFFFF"/>
              </a:solidFill>
              <a:latin typeface="Tahoma"/>
              <a:cs typeface="Tahoma"/>
            </a:endParaRPr>
          </a:p>
        </p:txBody>
      </p:sp>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smtClean="0"/>
              <a:t>Slide </a:t>
            </a:r>
            <a:fld id="{296D2E24-99CB-444F-9E5D-4B873324BC15}" type="slidenum">
              <a:rPr lang="en-US" smtClean="0"/>
              <a:pPr/>
              <a:t>14</a:t>
            </a:fld>
            <a:endParaRPr lang="en-US"/>
          </a:p>
        </p:txBody>
      </p:sp>
    </p:spTree>
    <p:extLst>
      <p:ext uri="{BB962C8B-B14F-4D97-AF65-F5344CB8AC3E}">
        <p14:creationId xmlns:p14="http://schemas.microsoft.com/office/powerpoint/2010/main" val="40918318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 2012 EMC Publishing, LLC</a:t>
            </a:r>
            <a:endParaRPr lang="en-US"/>
          </a:p>
        </p:txBody>
      </p:sp>
      <p:sp>
        <p:nvSpPr>
          <p:cNvPr id="6" name="Slide Number Placeholder 4"/>
          <p:cNvSpPr>
            <a:spLocks noGrp="1"/>
          </p:cNvSpPr>
          <p:nvPr>
            <p:ph type="sldNum" sz="quarter" idx="11"/>
          </p:nvPr>
        </p:nvSpPr>
        <p:spPr/>
        <p:txBody>
          <a:bodyPr/>
          <a:lstStyle/>
          <a:p>
            <a:r>
              <a:rPr lang="en-US"/>
              <a:t>Slide </a:t>
            </a:r>
            <a:fld id="{CB831255-87EF-4084-8B1E-8ABFA8C2123C}" type="slidenum">
              <a:rPr lang="en-US"/>
              <a:pPr/>
              <a:t>15</a:t>
            </a:fld>
            <a:endParaRPr lang="en-US"/>
          </a:p>
        </p:txBody>
      </p:sp>
      <p:sp>
        <p:nvSpPr>
          <p:cNvPr id="817154" name="Rectangle 2"/>
          <p:cNvSpPr>
            <a:spLocks noGrp="1" noChangeArrowheads="1"/>
          </p:cNvSpPr>
          <p:nvPr>
            <p:ph type="title"/>
          </p:nvPr>
        </p:nvSpPr>
        <p:spPr>
          <a:xfrm>
            <a:off x="685800" y="369888"/>
            <a:ext cx="7772400" cy="1041400"/>
          </a:xfrm>
        </p:spPr>
        <p:txBody>
          <a:bodyPr/>
          <a:lstStyle/>
          <a:p>
            <a:r>
              <a:rPr lang="en-US" sz="2000" dirty="0"/>
              <a:t>Chapter 9</a:t>
            </a:r>
            <a:br>
              <a:rPr lang="en-US" sz="2000" dirty="0"/>
            </a:br>
            <a:r>
              <a:rPr lang="en-US" dirty="0"/>
              <a:t>The Graphics Drawing Surface</a:t>
            </a:r>
          </a:p>
        </p:txBody>
      </p:sp>
      <p:sp>
        <p:nvSpPr>
          <p:cNvPr id="817155" name="Text Box 3"/>
          <p:cNvSpPr txBox="1">
            <a:spLocks noChangeArrowheads="1"/>
          </p:cNvSpPr>
          <p:nvPr/>
        </p:nvSpPr>
        <p:spPr bwMode="auto">
          <a:xfrm>
            <a:off x="407988" y="1409700"/>
            <a:ext cx="34829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None/>
            </a:pPr>
            <a:r>
              <a:rPr lang="en-US" dirty="0" smtClean="0">
                <a:latin typeface="Tahoma" pitchFamily="34" charset="0"/>
              </a:rPr>
              <a:t>  A </a:t>
            </a:r>
            <a:r>
              <a:rPr lang="en-US" dirty="0">
                <a:latin typeface="Tahoma" pitchFamily="34" charset="0"/>
              </a:rPr>
              <a:t>form's drawing surface is reduced by the title bar and borders. Each square on the grid represents 10 pixels. Counting the grid marks show that although the form size is 300 by 300, the actual drawing surface is </a:t>
            </a:r>
            <a:r>
              <a:rPr lang="en-US" dirty="0" smtClean="0">
                <a:latin typeface="Tahoma" pitchFamily="34" charset="0"/>
              </a:rPr>
              <a:t>less, about 292 by 265.</a:t>
            </a:r>
            <a:endParaRPr lang="en-US" dirty="0">
              <a:latin typeface="Tahoma" pitchFamily="34" charset="0"/>
            </a:endParaRPr>
          </a:p>
        </p:txBody>
      </p:sp>
      <p:pic>
        <p:nvPicPr>
          <p:cNvPr id="817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420" y="1826078"/>
            <a:ext cx="3366408" cy="336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FD4591-2D7B-4E89-95BA-08826CCA9527}" type="slidenum">
              <a:rPr lang="en-US"/>
              <a:pPr/>
              <a:t>16</a:t>
            </a:fld>
            <a:endParaRPr lang="en-US"/>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a:t>The </a:t>
            </a:r>
            <a:r>
              <a:rPr lang="en-US" dirty="0" smtClean="0"/>
              <a:t>Graphics Class</a:t>
            </a:r>
            <a:endParaRPr lang="en-US" dirty="0"/>
          </a:p>
        </p:txBody>
      </p:sp>
      <p:sp>
        <p:nvSpPr>
          <p:cNvPr id="798723" name="Text Box 3"/>
          <p:cNvSpPr txBox="1">
            <a:spLocks noChangeArrowheads="1"/>
          </p:cNvSpPr>
          <p:nvPr/>
        </p:nvSpPr>
        <p:spPr bwMode="auto">
          <a:xfrm>
            <a:off x="714375" y="1543050"/>
            <a:ext cx="762158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The </a:t>
            </a:r>
            <a:r>
              <a:rPr lang="en-US" i="1" dirty="0" smtClean="0">
                <a:latin typeface="Tahoma" pitchFamily="34" charset="0"/>
              </a:rPr>
              <a:t>Graphics</a:t>
            </a:r>
            <a:r>
              <a:rPr lang="en-US" dirty="0" smtClean="0">
                <a:latin typeface="Tahoma" pitchFamily="34" charset="0"/>
              </a:rPr>
              <a:t> class methods require a pen along with the shape position and size.</a:t>
            </a:r>
          </a:p>
          <a:p>
            <a:pPr>
              <a:spcAft>
                <a:spcPct val="50000"/>
              </a:spcAft>
              <a:buFont typeface="Wingdings" pitchFamily="2" charset="2"/>
              <a:buChar char="§"/>
            </a:pPr>
            <a:r>
              <a:rPr lang="en-US" i="1" dirty="0" smtClean="0">
                <a:latin typeface="Tahoma" pitchFamily="34" charset="0"/>
              </a:rPr>
              <a:t>Graphics</a:t>
            </a:r>
            <a:r>
              <a:rPr lang="en-US" dirty="0" smtClean="0">
                <a:latin typeface="Tahoma" pitchFamily="34" charset="0"/>
              </a:rPr>
              <a:t> methods include:</a:t>
            </a:r>
          </a:p>
          <a:p>
            <a:pPr>
              <a:spcAft>
                <a:spcPct val="50000"/>
              </a:spcAft>
              <a:buFont typeface="Wingdings" pitchFamily="2" charset="2"/>
              <a:buChar char="§"/>
            </a:pPr>
            <a:r>
              <a:rPr lang="en-US" dirty="0" err="1" smtClean="0">
                <a:latin typeface="Tahoma" pitchFamily="34" charset="0"/>
              </a:rPr>
              <a:t>DrawLine</a:t>
            </a:r>
            <a:r>
              <a:rPr lang="en-US" dirty="0" smtClean="0">
                <a:latin typeface="Tahoma" pitchFamily="34" charset="0"/>
              </a:rPr>
              <a:t>(</a:t>
            </a:r>
            <a:r>
              <a:rPr lang="en-US" i="1" dirty="0" smtClean="0">
                <a:latin typeface="Tahoma" pitchFamily="34" charset="0"/>
              </a:rPr>
              <a:t>pen,x1,y1,x2,y2</a:t>
            </a:r>
            <a:r>
              <a:rPr lang="en-US" dirty="0" smtClean="0">
                <a:latin typeface="Tahoma" pitchFamily="34" charset="0"/>
              </a:rPr>
              <a:t>)-&gt;line from(</a:t>
            </a:r>
            <a:r>
              <a:rPr lang="en-US" i="1" dirty="0" smtClean="0">
                <a:latin typeface="Tahoma" pitchFamily="34" charset="0"/>
              </a:rPr>
              <a:t>x1, y1</a:t>
            </a:r>
            <a:r>
              <a:rPr lang="en-US" dirty="0" smtClean="0">
                <a:latin typeface="Tahoma" pitchFamily="34" charset="0"/>
              </a:rPr>
              <a:t>) to (</a:t>
            </a:r>
            <a:r>
              <a:rPr lang="en-US" i="1" dirty="0" smtClean="0">
                <a:latin typeface="Tahoma" pitchFamily="34" charset="0"/>
              </a:rPr>
              <a:t>x2, y2</a:t>
            </a:r>
            <a:r>
              <a:rPr lang="en-US" dirty="0" smtClean="0">
                <a:latin typeface="Tahoma" pitchFamily="34" charset="0"/>
              </a:rPr>
              <a:t>)</a:t>
            </a:r>
          </a:p>
          <a:p>
            <a:pPr>
              <a:spcAft>
                <a:spcPct val="50000"/>
              </a:spcAft>
              <a:buFont typeface="Wingdings" pitchFamily="2" charset="2"/>
              <a:buChar char="§"/>
            </a:pPr>
            <a:r>
              <a:rPr lang="en-US" dirty="0" err="1" smtClean="0">
                <a:latin typeface="Tahoma" pitchFamily="34" charset="0"/>
              </a:rPr>
              <a:t>DrawRectangle</a:t>
            </a:r>
            <a:r>
              <a:rPr lang="en-US" dirty="0" smtClean="0">
                <a:latin typeface="Tahoma" pitchFamily="34" charset="0"/>
              </a:rPr>
              <a:t>(</a:t>
            </a:r>
            <a:r>
              <a:rPr lang="en-US" i="1" dirty="0" smtClean="0">
                <a:latin typeface="Tahoma" pitchFamily="34" charset="0"/>
              </a:rPr>
              <a:t>x1,y1,width,he</a:t>
            </a:r>
            <a:r>
              <a:rPr lang="en-US" dirty="0" smtClean="0">
                <a:latin typeface="Tahoma" pitchFamily="34" charset="0"/>
              </a:rPr>
              <a:t>ight)-&gt; draws rectangle with upper-left corner at (</a:t>
            </a:r>
            <a:r>
              <a:rPr lang="en-US" i="1" dirty="0" smtClean="0">
                <a:latin typeface="Tahoma" pitchFamily="34" charset="0"/>
              </a:rPr>
              <a:t>x1,y1</a:t>
            </a:r>
            <a:r>
              <a:rPr lang="en-US" dirty="0" smtClean="0">
                <a:latin typeface="Tahoma" pitchFamily="34" charset="0"/>
              </a:rPr>
              <a:t>) and size </a:t>
            </a:r>
            <a:r>
              <a:rPr lang="en-US" i="1" dirty="0" smtClean="0">
                <a:latin typeface="Tahoma" pitchFamily="34" charset="0"/>
              </a:rPr>
              <a:t>width x height</a:t>
            </a:r>
          </a:p>
          <a:p>
            <a:pPr>
              <a:spcAft>
                <a:spcPct val="50000"/>
              </a:spcAft>
              <a:buFont typeface="Wingdings" pitchFamily="2" charset="2"/>
              <a:buChar char="§"/>
            </a:pPr>
            <a:r>
              <a:rPr lang="en-US" dirty="0" err="1">
                <a:latin typeface="Tahoma" pitchFamily="34" charset="0"/>
              </a:rPr>
              <a:t>DrawEllipse</a:t>
            </a:r>
            <a:r>
              <a:rPr lang="en-US" dirty="0">
                <a:latin typeface="Tahoma" pitchFamily="34" charset="0"/>
              </a:rPr>
              <a:t>(</a:t>
            </a:r>
            <a:r>
              <a:rPr lang="en-US" i="1" dirty="0">
                <a:latin typeface="Tahoma" pitchFamily="34" charset="0"/>
              </a:rPr>
              <a:t>x1,y1,width,he</a:t>
            </a:r>
            <a:r>
              <a:rPr lang="en-US" dirty="0">
                <a:latin typeface="Tahoma" pitchFamily="34" charset="0"/>
              </a:rPr>
              <a:t>ight</a:t>
            </a:r>
            <a:r>
              <a:rPr lang="en-US" dirty="0" smtClean="0">
                <a:latin typeface="Tahoma" pitchFamily="34" charset="0"/>
              </a:rPr>
              <a:t>)-&gt; draws an ellipse within a rectangular area that has </a:t>
            </a:r>
            <a:r>
              <a:rPr lang="en-US" dirty="0">
                <a:latin typeface="Tahoma" pitchFamily="34" charset="0"/>
              </a:rPr>
              <a:t>upper-left corner at (</a:t>
            </a:r>
            <a:r>
              <a:rPr lang="en-US" i="1" dirty="0">
                <a:latin typeface="Tahoma" pitchFamily="34" charset="0"/>
              </a:rPr>
              <a:t>x1,y1</a:t>
            </a:r>
            <a:r>
              <a:rPr lang="en-US" dirty="0">
                <a:latin typeface="Tahoma" pitchFamily="34" charset="0"/>
              </a:rPr>
              <a:t>) and size </a:t>
            </a:r>
            <a:r>
              <a:rPr lang="en-US" i="1" dirty="0">
                <a:latin typeface="Tahoma" pitchFamily="34" charset="0"/>
              </a:rPr>
              <a:t>width x height</a:t>
            </a:r>
          </a:p>
          <a:p>
            <a:pPr>
              <a:spcAft>
                <a:spcPct val="50000"/>
              </a:spcAft>
              <a:buFont typeface="Wingdings" pitchFamily="2" charset="2"/>
              <a:buChar char="§"/>
            </a:pPr>
            <a:endParaRPr lang="en-US" dirty="0">
              <a:latin typeface="Courier New" pitchFamily="49" charset="0"/>
            </a:endParaRPr>
          </a:p>
        </p:txBody>
      </p:sp>
    </p:spTree>
    <p:extLst>
      <p:ext uri="{BB962C8B-B14F-4D97-AF65-F5344CB8AC3E}">
        <p14:creationId xmlns:p14="http://schemas.microsoft.com/office/powerpoint/2010/main" val="36103109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FD4591-2D7B-4E89-95BA-08826CCA9527}" type="slidenum">
              <a:rPr lang="en-US"/>
              <a:pPr/>
              <a:t>17</a:t>
            </a:fld>
            <a:endParaRPr lang="en-US"/>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a:t>The </a:t>
            </a:r>
            <a:r>
              <a:rPr lang="en-US" dirty="0" smtClean="0"/>
              <a:t>Graphics Class</a:t>
            </a:r>
            <a:endParaRPr lang="en-US" dirty="0"/>
          </a:p>
        </p:txBody>
      </p:sp>
      <p:sp>
        <p:nvSpPr>
          <p:cNvPr id="798723" name="Text Box 3"/>
          <p:cNvSpPr txBox="1">
            <a:spLocks noChangeArrowheads="1"/>
          </p:cNvSpPr>
          <p:nvPr/>
        </p:nvSpPr>
        <p:spPr bwMode="auto">
          <a:xfrm>
            <a:off x="714375" y="1543050"/>
            <a:ext cx="7621588"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err="1" smtClean="0">
                <a:latin typeface="Tahoma" pitchFamily="34" charset="0"/>
              </a:rPr>
              <a:t>DrawArc</a:t>
            </a:r>
            <a:r>
              <a:rPr lang="en-US" dirty="0" smtClean="0">
                <a:latin typeface="Tahoma" pitchFamily="34" charset="0"/>
              </a:rPr>
              <a:t>(</a:t>
            </a:r>
            <a:r>
              <a:rPr lang="en-US" i="1" dirty="0" smtClean="0">
                <a:latin typeface="Tahoma" pitchFamily="34" charset="0"/>
              </a:rPr>
              <a:t>pen,x1,y1,width,height,startAngle,sweepAngle</a:t>
            </a:r>
            <a:r>
              <a:rPr lang="en-US" dirty="0" smtClean="0">
                <a:latin typeface="Tahoma" pitchFamily="34" charset="0"/>
              </a:rPr>
              <a:t>)</a:t>
            </a:r>
            <a:r>
              <a:rPr lang="en-US" i="1" dirty="0" smtClean="0">
                <a:latin typeface="Tahoma" pitchFamily="34" charset="0"/>
              </a:rPr>
              <a:t> </a:t>
            </a:r>
            <a:r>
              <a:rPr lang="en-US" dirty="0" smtClean="0">
                <a:latin typeface="Tahoma" pitchFamily="34" charset="0"/>
              </a:rPr>
              <a:t>-&gt;draws an arc </a:t>
            </a:r>
            <a:r>
              <a:rPr lang="en-US" dirty="0" err="1" smtClean="0">
                <a:latin typeface="Tahoma" pitchFamily="34" charset="0"/>
              </a:rPr>
              <a:t>tha</a:t>
            </a:r>
            <a:r>
              <a:rPr lang="en-US" dirty="0" smtClean="0">
                <a:latin typeface="Tahoma" pitchFamily="34" charset="0"/>
              </a:rPr>
              <a:t> starts at angle </a:t>
            </a:r>
            <a:r>
              <a:rPr lang="en-US" i="1" dirty="0" err="1" smtClean="0">
                <a:latin typeface="Tahoma" pitchFamily="34" charset="0"/>
              </a:rPr>
              <a:t>startAngle</a:t>
            </a:r>
            <a:r>
              <a:rPr lang="en-US" i="1" dirty="0" smtClean="0">
                <a:latin typeface="Tahoma" pitchFamily="34" charset="0"/>
              </a:rPr>
              <a:t> </a:t>
            </a:r>
            <a:r>
              <a:rPr lang="en-US" dirty="0" smtClean="0">
                <a:latin typeface="Tahoma" pitchFamily="34" charset="0"/>
              </a:rPr>
              <a:t>and continues clockwise </a:t>
            </a:r>
            <a:r>
              <a:rPr lang="en-US" i="1" dirty="0" err="1" smtClean="0">
                <a:latin typeface="Tahoma" pitchFamily="34" charset="0"/>
              </a:rPr>
              <a:t>sweepAngle</a:t>
            </a:r>
            <a:r>
              <a:rPr lang="en-US" dirty="0" smtClean="0">
                <a:latin typeface="Tahoma" pitchFamily="34" charset="0"/>
              </a:rPr>
              <a:t> degrees. The arc is within a rectangular area that has its upper-left corner at (</a:t>
            </a:r>
            <a:r>
              <a:rPr lang="en-US" i="1" dirty="0" smtClean="0">
                <a:latin typeface="Tahoma" pitchFamily="34" charset="0"/>
              </a:rPr>
              <a:t>x1,y1</a:t>
            </a:r>
            <a:r>
              <a:rPr lang="en-US" dirty="0" smtClean="0">
                <a:latin typeface="Tahoma" pitchFamily="34" charset="0"/>
              </a:rPr>
              <a:t>) on a Graphics object with width </a:t>
            </a:r>
            <a:r>
              <a:rPr lang="en-US" dirty="0" err="1" smtClean="0">
                <a:latin typeface="Tahoma" pitchFamily="34" charset="0"/>
              </a:rPr>
              <a:t>ang</a:t>
            </a:r>
            <a:r>
              <a:rPr lang="en-US" dirty="0" smtClean="0">
                <a:latin typeface="Tahoma" pitchFamily="34" charset="0"/>
              </a:rPr>
              <a:t> height</a:t>
            </a:r>
          </a:p>
          <a:p>
            <a:pPr>
              <a:spcAft>
                <a:spcPct val="50000"/>
              </a:spcAft>
              <a:buFont typeface="Wingdings" pitchFamily="2" charset="2"/>
              <a:buChar char="§"/>
            </a:pPr>
            <a:r>
              <a:rPr lang="en-US" dirty="0" smtClean="0">
                <a:latin typeface="Tahoma" pitchFamily="34" charset="0"/>
              </a:rPr>
              <a:t>Clear</a:t>
            </a:r>
            <a:r>
              <a:rPr lang="en-US" i="1" dirty="0" smtClean="0">
                <a:latin typeface="Tahoma" pitchFamily="34" charset="0"/>
              </a:rPr>
              <a:t>(color)-&gt; </a:t>
            </a:r>
            <a:r>
              <a:rPr lang="en-US" dirty="0" smtClean="0">
                <a:latin typeface="Tahoma" pitchFamily="34" charset="0"/>
              </a:rPr>
              <a:t>clears the drawing surface with “</a:t>
            </a:r>
            <a:r>
              <a:rPr lang="en-US" dirty="0" err="1" smtClean="0">
                <a:latin typeface="Tahoma" pitchFamily="34" charset="0"/>
              </a:rPr>
              <a:t>color”which</a:t>
            </a:r>
            <a:r>
              <a:rPr lang="en-US" dirty="0" smtClean="0">
                <a:latin typeface="Tahoma" pitchFamily="34" charset="0"/>
              </a:rPr>
              <a:t> can be a </a:t>
            </a:r>
            <a:r>
              <a:rPr lang="en-US" dirty="0" err="1" smtClean="0">
                <a:latin typeface="Tahoma" pitchFamily="34" charset="0"/>
              </a:rPr>
              <a:t>System.Drawing</a:t>
            </a:r>
            <a:r>
              <a:rPr lang="en-US" dirty="0" smtClean="0">
                <a:latin typeface="Tahoma" pitchFamily="34" charset="0"/>
              </a:rPr>
              <a:t> color constant or the current object color</a:t>
            </a:r>
            <a:endParaRPr lang="en-US" i="1" dirty="0">
              <a:latin typeface="Tahoma" pitchFamily="34" charset="0"/>
            </a:endParaRPr>
          </a:p>
          <a:p>
            <a:pPr>
              <a:spcAft>
                <a:spcPct val="50000"/>
              </a:spcAft>
              <a:buFont typeface="Wingdings" pitchFamily="2" charset="2"/>
              <a:buChar char="§"/>
            </a:pPr>
            <a:endParaRPr lang="en-US"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FD4591-2D7B-4E89-95BA-08826CCA9527}" type="slidenum">
              <a:rPr lang="en-US"/>
              <a:pPr/>
              <a:t>18</a:t>
            </a:fld>
            <a:endParaRPr lang="en-US"/>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a:t>The </a:t>
            </a:r>
            <a:r>
              <a:rPr lang="en-US" dirty="0" smtClean="0"/>
              <a:t>Graphics Class</a:t>
            </a:r>
            <a:endParaRPr lang="en-US" dirty="0"/>
          </a:p>
        </p:txBody>
      </p:sp>
      <p:sp>
        <p:nvSpPr>
          <p:cNvPr id="798723" name="Text Box 3"/>
          <p:cNvSpPr txBox="1">
            <a:spLocks noChangeArrowheads="1"/>
          </p:cNvSpPr>
          <p:nvPr/>
        </p:nvSpPr>
        <p:spPr bwMode="auto">
          <a:xfrm>
            <a:off x="714375" y="1543050"/>
            <a:ext cx="7621588"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The shapes in the </a:t>
            </a:r>
            <a:r>
              <a:rPr lang="en-US" dirty="0" err="1" smtClean="0">
                <a:latin typeface="Tahoma" pitchFamily="34" charset="0"/>
              </a:rPr>
              <a:t>TestGraphics</a:t>
            </a:r>
            <a:r>
              <a:rPr lang="en-US" dirty="0" smtClean="0">
                <a:latin typeface="Tahoma" pitchFamily="34" charset="0"/>
              </a:rPr>
              <a:t> application have been drawn using </a:t>
            </a:r>
            <a:r>
              <a:rPr lang="en-US" i="1" dirty="0" smtClean="0">
                <a:latin typeface="Tahoma" pitchFamily="34" charset="0"/>
              </a:rPr>
              <a:t>absolute coordinates</a:t>
            </a:r>
            <a:r>
              <a:rPr lang="en-US" dirty="0" smtClean="0">
                <a:latin typeface="Tahoma" pitchFamily="34" charset="0"/>
              </a:rPr>
              <a:t>, meaning that actual sizes were used to specify the shape sizes</a:t>
            </a:r>
          </a:p>
          <a:p>
            <a:pPr>
              <a:spcAft>
                <a:spcPct val="50000"/>
              </a:spcAft>
              <a:buFont typeface="Wingdings" pitchFamily="2" charset="2"/>
              <a:buChar char="§"/>
            </a:pPr>
            <a:r>
              <a:rPr lang="en-US" i="1" dirty="0" smtClean="0">
                <a:latin typeface="Tahoma" pitchFamily="34" charset="0"/>
              </a:rPr>
              <a:t>Relative coordinates</a:t>
            </a:r>
            <a:r>
              <a:rPr lang="en-US" dirty="0" smtClean="0">
                <a:latin typeface="Tahoma" pitchFamily="34" charset="0"/>
              </a:rPr>
              <a:t> are another option. They are relative to the size of the form. If the form is resized the shapes maintain their relative size and position. See </a:t>
            </a:r>
            <a:r>
              <a:rPr lang="en-US" dirty="0" err="1" smtClean="0">
                <a:latin typeface="Tahoma" pitchFamily="34" charset="0"/>
              </a:rPr>
              <a:t>DrawShapes</a:t>
            </a:r>
            <a:r>
              <a:rPr lang="en-US" dirty="0" smtClean="0">
                <a:latin typeface="Tahoma" pitchFamily="34" charset="0"/>
              </a:rPr>
              <a:t> program and change Form’s size.</a:t>
            </a:r>
            <a:endParaRPr lang="en-US" i="1" dirty="0">
              <a:latin typeface="Tahoma" pitchFamily="34" charset="0"/>
            </a:endParaRPr>
          </a:p>
          <a:p>
            <a:pPr>
              <a:spcAft>
                <a:spcPct val="50000"/>
              </a:spcAft>
              <a:buFont typeface="Wingdings" pitchFamily="2" charset="2"/>
              <a:buChar char="§"/>
            </a:pPr>
            <a:r>
              <a:rPr lang="en-US" dirty="0" smtClean="0">
                <a:latin typeface="+mn-lt"/>
              </a:rPr>
              <a:t>The</a:t>
            </a:r>
            <a:r>
              <a:rPr lang="en-US" dirty="0" smtClean="0">
                <a:latin typeface="Courier New" pitchFamily="49" charset="0"/>
              </a:rPr>
              <a:t> Pen </a:t>
            </a:r>
            <a:r>
              <a:rPr lang="en-US" dirty="0" smtClean="0">
                <a:latin typeface="+mn-lt"/>
              </a:rPr>
              <a:t>class contains the </a:t>
            </a:r>
            <a:r>
              <a:rPr lang="en-US" dirty="0" err="1" smtClean="0">
                <a:latin typeface="+mn-lt"/>
              </a:rPr>
              <a:t>DashStyle</a:t>
            </a:r>
            <a:r>
              <a:rPr lang="en-US" dirty="0" smtClean="0">
                <a:latin typeface="+mn-lt"/>
              </a:rPr>
              <a:t> property: dashed lines, dotted lines and dash-dot are a few examples.</a:t>
            </a:r>
            <a:endParaRPr lang="en-US" dirty="0">
              <a:latin typeface="Courier New" pitchFamily="49" charset="0"/>
            </a:endParaRPr>
          </a:p>
        </p:txBody>
      </p:sp>
    </p:spTree>
    <p:extLst>
      <p:ext uri="{BB962C8B-B14F-4D97-AF65-F5344CB8AC3E}">
        <p14:creationId xmlns:p14="http://schemas.microsoft.com/office/powerpoint/2010/main" val="40019753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FD4591-2D7B-4E89-95BA-08826CCA9527}" type="slidenum">
              <a:rPr lang="en-US"/>
              <a:pPr/>
              <a:t>19</a:t>
            </a:fld>
            <a:endParaRPr lang="en-US"/>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smtClean="0"/>
              <a:t>Drawing Solid Shapes</a:t>
            </a:r>
            <a:endParaRPr lang="en-US" dirty="0"/>
          </a:p>
        </p:txBody>
      </p:sp>
      <p:sp>
        <p:nvSpPr>
          <p:cNvPr id="798723" name="Text Box 3"/>
          <p:cNvSpPr txBox="1">
            <a:spLocks noChangeArrowheads="1"/>
          </p:cNvSpPr>
          <p:nvPr/>
        </p:nvSpPr>
        <p:spPr bwMode="auto">
          <a:xfrm>
            <a:off x="714374" y="1543050"/>
            <a:ext cx="8109407" cy="397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smtClean="0">
                <a:latin typeface="Tahoma" pitchFamily="34" charset="0"/>
              </a:rPr>
              <a:t>The </a:t>
            </a:r>
            <a:r>
              <a:rPr lang="en-US" dirty="0" smtClean="0">
                <a:latin typeface="Courier New"/>
                <a:cs typeface="Courier New"/>
              </a:rPr>
              <a:t>Graphics </a:t>
            </a:r>
            <a:r>
              <a:rPr lang="en-US" dirty="0" smtClean="0">
                <a:latin typeface="Tahoma" pitchFamily="34" charset="0"/>
              </a:rPr>
              <a:t>class methods that fill shapes require a brush along with the shape position and size.:</a:t>
            </a:r>
          </a:p>
          <a:p>
            <a:pPr marL="0" indent="0">
              <a:spcAft>
                <a:spcPct val="50000"/>
              </a:spcAft>
            </a:pPr>
            <a:r>
              <a:rPr lang="en-US" dirty="0" smtClean="0">
                <a:latin typeface="Tahoma" pitchFamily="34" charset="0"/>
              </a:rPr>
              <a:t>Dim </a:t>
            </a:r>
            <a:r>
              <a:rPr lang="en-US" dirty="0" err="1" smtClean="0">
                <a:latin typeface="Tahoma" pitchFamily="34" charset="0"/>
              </a:rPr>
              <a:t>purpleBrush</a:t>
            </a:r>
            <a:r>
              <a:rPr lang="en-US" dirty="0" smtClean="0">
                <a:latin typeface="Tahoma" pitchFamily="34" charset="0"/>
              </a:rPr>
              <a:t> as New </a:t>
            </a:r>
            <a:r>
              <a:rPr lang="en-US" dirty="0" err="1" smtClean="0">
                <a:latin typeface="Tahoma" pitchFamily="34" charset="0"/>
              </a:rPr>
              <a:t>SolidBrush</a:t>
            </a:r>
            <a:r>
              <a:rPr lang="en-US" dirty="0" smtClean="0">
                <a:latin typeface="Tahoma" pitchFamily="34" charset="0"/>
              </a:rPr>
              <a:t>(</a:t>
            </a:r>
            <a:r>
              <a:rPr lang="en-US" dirty="0" err="1" smtClean="0">
                <a:latin typeface="Tahoma" pitchFamily="34" charset="0"/>
              </a:rPr>
              <a:t>Color.BlueViolet</a:t>
            </a:r>
            <a:r>
              <a:rPr lang="en-US" dirty="0" smtClean="0">
                <a:latin typeface="Tahoma" pitchFamily="34" charset="0"/>
              </a:rPr>
              <a:t>)</a:t>
            </a:r>
          </a:p>
          <a:p>
            <a:pPr marL="342900" indent="-342900">
              <a:spcAft>
                <a:spcPct val="50000"/>
              </a:spcAft>
              <a:buFont typeface="Wingdings" charset="2"/>
              <a:buChar char="§"/>
            </a:pPr>
            <a:r>
              <a:rPr lang="en-US" dirty="0" err="1" smtClean="0">
                <a:latin typeface="Tahoma" pitchFamily="34" charset="0"/>
              </a:rPr>
              <a:t>FillRectangle</a:t>
            </a:r>
            <a:r>
              <a:rPr lang="en-US" dirty="0" smtClean="0">
                <a:latin typeface="Tahoma" pitchFamily="34" charset="0"/>
              </a:rPr>
              <a:t>(</a:t>
            </a:r>
            <a:r>
              <a:rPr lang="en-US" i="1" dirty="0" smtClean="0">
                <a:latin typeface="Tahoma" pitchFamily="34" charset="0"/>
              </a:rPr>
              <a:t>brush,x1,y1,width,height</a:t>
            </a:r>
            <a:r>
              <a:rPr lang="en-US" dirty="0" smtClean="0">
                <a:latin typeface="Tahoma" pitchFamily="34" charset="0"/>
              </a:rPr>
              <a:t>)</a:t>
            </a:r>
          </a:p>
          <a:p>
            <a:pPr marL="342900" indent="-342900">
              <a:spcAft>
                <a:spcPct val="50000"/>
              </a:spcAft>
              <a:buFont typeface="Wingdings" charset="2"/>
              <a:buChar char="§"/>
            </a:pPr>
            <a:r>
              <a:rPr lang="en-US" dirty="0" err="1" smtClean="0">
                <a:latin typeface="Tahoma" pitchFamily="34" charset="0"/>
              </a:rPr>
              <a:t>FillEllipse</a:t>
            </a:r>
            <a:r>
              <a:rPr lang="en-US" dirty="0" smtClean="0">
                <a:latin typeface="Tahoma" pitchFamily="34" charset="0"/>
              </a:rPr>
              <a:t>(</a:t>
            </a:r>
            <a:r>
              <a:rPr lang="en-US" i="1" dirty="0">
                <a:latin typeface="Tahoma" pitchFamily="34" charset="0"/>
              </a:rPr>
              <a:t>brush,x1,y1,width,</a:t>
            </a:r>
            <a:r>
              <a:rPr lang="en-US" i="1" dirty="0" smtClean="0">
                <a:latin typeface="Tahoma" pitchFamily="34" charset="0"/>
              </a:rPr>
              <a:t>height)</a:t>
            </a:r>
          </a:p>
          <a:p>
            <a:pPr marL="342900" indent="-342900">
              <a:spcAft>
                <a:spcPct val="50000"/>
              </a:spcAft>
              <a:buFont typeface="Wingdings" charset="2"/>
              <a:buChar char="§"/>
            </a:pPr>
            <a:r>
              <a:rPr lang="en-US" dirty="0" err="1" smtClean="0">
                <a:latin typeface="Tahoma" pitchFamily="34" charset="0"/>
              </a:rPr>
              <a:t>FillPie</a:t>
            </a:r>
            <a:r>
              <a:rPr lang="en-US" dirty="0" smtClean="0">
                <a:latin typeface="Tahoma" pitchFamily="34" charset="0"/>
              </a:rPr>
              <a:t>(</a:t>
            </a:r>
            <a:r>
              <a:rPr lang="en-US" i="1" dirty="0">
                <a:latin typeface="Tahoma" pitchFamily="34" charset="0"/>
              </a:rPr>
              <a:t>brush,x1,y1,width,</a:t>
            </a:r>
            <a:r>
              <a:rPr lang="en-US" i="1" dirty="0" smtClean="0">
                <a:latin typeface="Tahoma" pitchFamily="34" charset="0"/>
              </a:rPr>
              <a:t>height,startAngle,sweepAngle)</a:t>
            </a:r>
          </a:p>
          <a:p>
            <a:pPr marL="0" indent="0">
              <a:spcAft>
                <a:spcPct val="50000"/>
              </a:spcAft>
            </a:pPr>
            <a:r>
              <a:rPr lang="en-US" dirty="0" smtClean="0">
                <a:latin typeface="Tahoma" pitchFamily="34" charset="0"/>
              </a:rPr>
              <a:t>The </a:t>
            </a:r>
            <a:r>
              <a:rPr lang="en-US" dirty="0" err="1" smtClean="0">
                <a:latin typeface="Tahoma" pitchFamily="34" charset="0"/>
              </a:rPr>
              <a:t>parrameters</a:t>
            </a:r>
            <a:r>
              <a:rPr lang="en-US" dirty="0" smtClean="0">
                <a:latin typeface="Tahoma" pitchFamily="34" charset="0"/>
              </a:rPr>
              <a:t> of the methods are the same as corresponding Draw methods.</a:t>
            </a:r>
            <a:endParaRPr lang="en-US" dirty="0">
              <a:latin typeface="Courier New" pitchFamily="49" charset="0"/>
            </a:endParaRPr>
          </a:p>
        </p:txBody>
      </p:sp>
    </p:spTree>
    <p:extLst>
      <p:ext uri="{BB962C8B-B14F-4D97-AF65-F5344CB8AC3E}">
        <p14:creationId xmlns:p14="http://schemas.microsoft.com/office/powerpoint/2010/main" val="31087429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BEF60D3F-E6F1-476E-9670-1CE90BE0913E}" type="slidenum">
              <a:rPr lang="en-US"/>
              <a:pPr/>
              <a:t>2</a:t>
            </a:fld>
            <a:endParaRPr lang="en-US"/>
          </a:p>
        </p:txBody>
      </p:sp>
      <p:sp>
        <p:nvSpPr>
          <p:cNvPr id="776194" name="Rectangle 2"/>
          <p:cNvSpPr>
            <a:spLocks noGrp="1" noChangeArrowheads="1"/>
          </p:cNvSpPr>
          <p:nvPr>
            <p:ph type="title"/>
          </p:nvPr>
        </p:nvSpPr>
        <p:spPr>
          <a:xfrm>
            <a:off x="704850" y="317500"/>
            <a:ext cx="7772400" cy="1041400"/>
          </a:xfrm>
        </p:spPr>
        <p:txBody>
          <a:bodyPr/>
          <a:lstStyle/>
          <a:p>
            <a:r>
              <a:rPr lang="en-US" sz="2000"/>
              <a:t>Chapter 9</a:t>
            </a:r>
            <a:br>
              <a:rPr lang="en-US" sz="2000"/>
            </a:br>
            <a:r>
              <a:rPr lang="en-US"/>
              <a:t>Using Color</a:t>
            </a:r>
          </a:p>
        </p:txBody>
      </p:sp>
      <p:sp>
        <p:nvSpPr>
          <p:cNvPr id="776195" name="Text Box 3"/>
          <p:cNvSpPr txBox="1">
            <a:spLocks noChangeArrowheads="1"/>
          </p:cNvSpPr>
          <p:nvPr/>
        </p:nvSpPr>
        <p:spPr bwMode="auto">
          <a:xfrm>
            <a:off x="703264" y="1646238"/>
            <a:ext cx="580639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Color can enhance an application interface.</a:t>
            </a:r>
          </a:p>
          <a:p>
            <a:pPr>
              <a:spcAft>
                <a:spcPct val="50000"/>
              </a:spcAft>
              <a:buFont typeface="Wingdings" pitchFamily="2" charset="2"/>
              <a:buChar char="§"/>
            </a:pPr>
            <a:r>
              <a:rPr lang="en-US" dirty="0">
                <a:latin typeface="Tahoma" pitchFamily="34" charset="0"/>
              </a:rPr>
              <a:t>Control objects have </a:t>
            </a:r>
            <a:r>
              <a:rPr lang="en-US" dirty="0" err="1">
                <a:latin typeface="Tahoma" pitchFamily="34" charset="0"/>
              </a:rPr>
              <a:t>BackColor</a:t>
            </a:r>
            <a:r>
              <a:rPr lang="en-US" dirty="0">
                <a:latin typeface="Tahoma" pitchFamily="34" charset="0"/>
              </a:rPr>
              <a:t> and </a:t>
            </a:r>
            <a:r>
              <a:rPr lang="en-US" dirty="0" err="1">
                <a:latin typeface="Tahoma" pitchFamily="34" charset="0"/>
              </a:rPr>
              <a:t>ForeColor</a:t>
            </a:r>
            <a:r>
              <a:rPr lang="en-US" dirty="0">
                <a:latin typeface="Tahoma" pitchFamily="34" charset="0"/>
              </a:rPr>
              <a:t> properties.</a:t>
            </a:r>
          </a:p>
          <a:p>
            <a:pPr>
              <a:spcAft>
                <a:spcPct val="50000"/>
              </a:spcAft>
              <a:buFont typeface="Wingdings" pitchFamily="2" charset="2"/>
              <a:buChar char="§"/>
            </a:pPr>
            <a:r>
              <a:rPr lang="en-US" dirty="0">
                <a:latin typeface="Tahoma" pitchFamily="34" charset="0"/>
              </a:rPr>
              <a:t>Visual Basic color constants can be used to change background and foreground colors at run time</a:t>
            </a:r>
            <a:r>
              <a:rPr lang="en-US" dirty="0" smtClean="0">
                <a:latin typeface="Tahoma" pitchFamily="34" charset="0"/>
              </a:rPr>
              <a:t>.</a:t>
            </a:r>
          </a:p>
          <a:p>
            <a:pPr>
              <a:spcAft>
                <a:spcPct val="50000"/>
              </a:spcAft>
              <a:buFont typeface="Wingdings" pitchFamily="2" charset="2"/>
              <a:buChar char="§"/>
            </a:pPr>
            <a:r>
              <a:rPr lang="en-US" dirty="0" err="1" smtClean="0">
                <a:latin typeface="Tahoma" pitchFamily="34" charset="0"/>
              </a:rPr>
              <a:t>BackColor</a:t>
            </a:r>
            <a:r>
              <a:rPr lang="en-US" dirty="0" smtClean="0">
                <a:latin typeface="Tahoma" pitchFamily="34" charset="0"/>
              </a:rPr>
              <a:t> and </a:t>
            </a:r>
            <a:r>
              <a:rPr lang="en-US" dirty="0" err="1" smtClean="0">
                <a:latin typeface="Tahoma" pitchFamily="34" charset="0"/>
              </a:rPr>
              <a:t>ForeColor</a:t>
            </a:r>
            <a:r>
              <a:rPr lang="en-US" dirty="0" smtClean="0">
                <a:latin typeface="Tahoma" pitchFamily="34" charset="0"/>
              </a:rPr>
              <a:t> can be </a:t>
            </a:r>
            <a:r>
              <a:rPr lang="en-US" dirty="0" err="1" smtClean="0">
                <a:latin typeface="Tahoma" pitchFamily="34" charset="0"/>
              </a:rPr>
              <a:t>chnaged</a:t>
            </a:r>
            <a:r>
              <a:rPr lang="en-US" dirty="0" smtClean="0">
                <a:latin typeface="Tahoma" pitchFamily="34" charset="0"/>
              </a:rPr>
              <a:t> at runtime: see </a:t>
            </a:r>
            <a:r>
              <a:rPr lang="en-US" dirty="0" err="1" smtClean="0">
                <a:latin typeface="Tahoma" pitchFamily="34" charset="0"/>
              </a:rPr>
              <a:t>synthax</a:t>
            </a:r>
            <a:r>
              <a:rPr lang="en-US" dirty="0" smtClean="0">
                <a:latin typeface="Tahoma" pitchFamily="34" charset="0"/>
              </a:rPr>
              <a:t> in Notes</a:t>
            </a:r>
          </a:p>
        </p:txBody>
      </p:sp>
      <p:pic>
        <p:nvPicPr>
          <p:cNvPr id="776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8" y="2015165"/>
            <a:ext cx="2101103" cy="230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dirty="0"/>
              <a:t>Slide </a:t>
            </a:r>
            <a:fld id="{86FD4591-2D7B-4E89-95BA-08826CCA9527}" type="slidenum">
              <a:rPr lang="en-US"/>
              <a:pPr/>
              <a:t>20</a:t>
            </a:fld>
            <a:endParaRPr lang="en-US" dirty="0"/>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smtClean="0"/>
              <a:t>The Point Structure</a:t>
            </a:r>
            <a:endParaRPr lang="en-US" dirty="0"/>
          </a:p>
        </p:txBody>
      </p:sp>
      <p:sp>
        <p:nvSpPr>
          <p:cNvPr id="798723" name="Text Box 3"/>
          <p:cNvSpPr txBox="1">
            <a:spLocks noChangeArrowheads="1"/>
          </p:cNvSpPr>
          <p:nvPr/>
        </p:nvSpPr>
        <p:spPr bwMode="auto">
          <a:xfrm>
            <a:off x="801956" y="1499264"/>
            <a:ext cx="7621588"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marL="342900" indent="-342900">
              <a:spcAft>
                <a:spcPct val="50000"/>
              </a:spcAft>
              <a:buFont typeface="Arial"/>
              <a:buChar char="•"/>
            </a:pPr>
            <a:r>
              <a:rPr lang="en-US" dirty="0" smtClean="0">
                <a:latin typeface="+mn-lt"/>
              </a:rPr>
              <a:t>A point has an x-coordinate a</a:t>
            </a:r>
            <a:r>
              <a:rPr lang="en-US" dirty="0" smtClean="0">
                <a:latin typeface="Courier New" pitchFamily="49" charset="0"/>
              </a:rPr>
              <a:t> </a:t>
            </a:r>
            <a:r>
              <a:rPr lang="en-US" dirty="0" smtClean="0">
                <a:latin typeface="+mn-lt"/>
              </a:rPr>
              <a:t>y-coordinate</a:t>
            </a:r>
          </a:p>
          <a:p>
            <a:pPr marL="342900" indent="-342900">
              <a:spcAft>
                <a:spcPct val="50000"/>
              </a:spcAft>
              <a:buFont typeface="Arial"/>
              <a:buChar char="•"/>
            </a:pPr>
            <a:r>
              <a:rPr lang="en-US" dirty="0" smtClean="0">
                <a:latin typeface="+mn-lt"/>
              </a:rPr>
              <a:t>A </a:t>
            </a:r>
            <a:r>
              <a:rPr lang="en-US" dirty="0" smtClean="0">
                <a:latin typeface="Courier New"/>
                <a:cs typeface="Courier New"/>
              </a:rPr>
              <a:t>Point</a:t>
            </a:r>
            <a:r>
              <a:rPr lang="en-US" dirty="0" smtClean="0">
                <a:latin typeface="+mn-lt"/>
              </a:rPr>
              <a:t> structure can be defined with X and Y members:</a:t>
            </a:r>
          </a:p>
          <a:p>
            <a:pPr marL="0" indent="0">
              <a:spcAft>
                <a:spcPct val="50000"/>
              </a:spcAft>
            </a:pPr>
            <a:r>
              <a:rPr lang="en-US" dirty="0" smtClean="0">
                <a:latin typeface="Courier New"/>
                <a:cs typeface="Courier New"/>
              </a:rPr>
              <a:t>Dim </a:t>
            </a:r>
            <a:r>
              <a:rPr lang="en-US" dirty="0" err="1" smtClean="0">
                <a:latin typeface="Courier New"/>
                <a:cs typeface="Courier New"/>
              </a:rPr>
              <a:t>minPoint</a:t>
            </a:r>
            <a:r>
              <a:rPr lang="en-US" dirty="0" smtClean="0">
                <a:latin typeface="Courier New"/>
                <a:cs typeface="Courier New"/>
              </a:rPr>
              <a:t> As Point</a:t>
            </a:r>
          </a:p>
          <a:p>
            <a:pPr marL="0" indent="0">
              <a:spcAft>
                <a:spcPct val="50000"/>
              </a:spcAft>
            </a:pPr>
            <a:r>
              <a:rPr lang="en-US" dirty="0" err="1" smtClean="0">
                <a:latin typeface="Courier New"/>
                <a:cs typeface="Courier New"/>
              </a:rPr>
              <a:t>minPoint.X</a:t>
            </a:r>
            <a:r>
              <a:rPr lang="en-US" dirty="0" smtClean="0">
                <a:latin typeface="Courier New"/>
                <a:cs typeface="Courier New"/>
              </a:rPr>
              <a:t>=0</a:t>
            </a:r>
          </a:p>
          <a:p>
            <a:pPr marL="0" indent="0">
              <a:spcAft>
                <a:spcPct val="50000"/>
              </a:spcAft>
            </a:pPr>
            <a:r>
              <a:rPr lang="en-US" dirty="0" err="1" smtClean="0">
                <a:latin typeface="Courier New"/>
                <a:cs typeface="Courier New"/>
              </a:rPr>
              <a:t>minPoint.Y</a:t>
            </a:r>
            <a:r>
              <a:rPr lang="en-US" dirty="0" smtClean="0">
                <a:latin typeface="Courier New"/>
                <a:cs typeface="Courier New"/>
              </a:rPr>
              <a:t>=0</a:t>
            </a:r>
          </a:p>
          <a:p>
            <a:pPr marL="0" indent="0">
              <a:spcAft>
                <a:spcPct val="50000"/>
              </a:spcAft>
            </a:pPr>
            <a:r>
              <a:rPr lang="en-US" dirty="0" smtClean="0">
                <a:latin typeface="+mn-lt"/>
                <a:cs typeface="Courier New"/>
              </a:rPr>
              <a:t>Or</a:t>
            </a:r>
          </a:p>
          <a:p>
            <a:pPr marL="0" indent="0">
              <a:spcAft>
                <a:spcPct val="50000"/>
              </a:spcAft>
            </a:pPr>
            <a:r>
              <a:rPr lang="en-US" dirty="0" smtClean="0">
                <a:latin typeface="Courier New"/>
                <a:cs typeface="Courier New"/>
              </a:rPr>
              <a:t>Dim </a:t>
            </a:r>
            <a:r>
              <a:rPr lang="en-US" dirty="0" err="1" smtClean="0">
                <a:latin typeface="Courier New"/>
                <a:cs typeface="Courier New"/>
              </a:rPr>
              <a:t>minPoint</a:t>
            </a:r>
            <a:r>
              <a:rPr lang="en-US" dirty="0" smtClean="0">
                <a:latin typeface="Courier New"/>
                <a:cs typeface="Courier New"/>
              </a:rPr>
              <a:t> as New Point(0, 0)</a:t>
            </a:r>
          </a:p>
        </p:txBody>
      </p:sp>
    </p:spTree>
    <p:extLst>
      <p:ext uri="{BB962C8B-B14F-4D97-AF65-F5344CB8AC3E}">
        <p14:creationId xmlns:p14="http://schemas.microsoft.com/office/powerpoint/2010/main" val="738807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dirty="0"/>
              <a:t>Slide </a:t>
            </a:r>
            <a:fld id="{86FD4591-2D7B-4E89-95BA-08826CCA9527}" type="slidenum">
              <a:rPr lang="en-US"/>
              <a:pPr/>
              <a:t>21</a:t>
            </a:fld>
            <a:endParaRPr lang="en-US" dirty="0"/>
          </a:p>
        </p:txBody>
      </p:sp>
      <p:sp>
        <p:nvSpPr>
          <p:cNvPr id="798722" name="Rectangle 2"/>
          <p:cNvSpPr>
            <a:spLocks noGrp="1" noChangeArrowheads="1"/>
          </p:cNvSpPr>
          <p:nvPr>
            <p:ph type="title"/>
          </p:nvPr>
        </p:nvSpPr>
        <p:spPr>
          <a:xfrm>
            <a:off x="704850" y="317500"/>
            <a:ext cx="7772400" cy="1041400"/>
          </a:xfrm>
        </p:spPr>
        <p:txBody>
          <a:bodyPr/>
          <a:lstStyle/>
          <a:p>
            <a:r>
              <a:rPr lang="en-US" sz="2000" dirty="0"/>
              <a:t>Chapter 9</a:t>
            </a:r>
            <a:br>
              <a:rPr lang="en-US" sz="2000" dirty="0"/>
            </a:br>
            <a:r>
              <a:rPr lang="en-US" dirty="0" smtClean="0"/>
              <a:t>Drawing curves and Polygons</a:t>
            </a:r>
            <a:endParaRPr lang="en-US" dirty="0"/>
          </a:p>
        </p:txBody>
      </p:sp>
      <p:sp>
        <p:nvSpPr>
          <p:cNvPr id="798723" name="Text Box 3"/>
          <p:cNvSpPr txBox="1">
            <a:spLocks noChangeArrowheads="1"/>
          </p:cNvSpPr>
          <p:nvPr/>
        </p:nvSpPr>
        <p:spPr bwMode="auto">
          <a:xfrm>
            <a:off x="801956" y="1499264"/>
            <a:ext cx="76215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marL="342900" indent="-342900">
              <a:spcAft>
                <a:spcPct val="50000"/>
              </a:spcAft>
              <a:buFont typeface="Arial"/>
              <a:buChar char="•"/>
            </a:pPr>
            <a:r>
              <a:rPr lang="en-US" dirty="0" err="1" smtClean="0">
                <a:latin typeface="+mn-lt"/>
                <a:cs typeface="Courier New"/>
              </a:rPr>
              <a:t>DrawCurve</a:t>
            </a:r>
            <a:r>
              <a:rPr lang="en-US" dirty="0" smtClean="0">
                <a:latin typeface="+mn-lt"/>
                <a:cs typeface="Courier New"/>
              </a:rPr>
              <a:t>(</a:t>
            </a:r>
            <a:r>
              <a:rPr lang="en-US" i="1" dirty="0" smtClean="0">
                <a:latin typeface="+mn-lt"/>
                <a:cs typeface="Courier New"/>
              </a:rPr>
              <a:t>pen, points</a:t>
            </a:r>
            <a:r>
              <a:rPr lang="en-US" dirty="0" smtClean="0">
                <a:latin typeface="+mn-lt"/>
                <a:cs typeface="Courier New"/>
              </a:rPr>
              <a:t>)</a:t>
            </a:r>
          </a:p>
          <a:p>
            <a:pPr marL="342900" indent="-342900">
              <a:spcAft>
                <a:spcPct val="50000"/>
              </a:spcAft>
              <a:buFont typeface="Arial"/>
              <a:buChar char="•"/>
            </a:pPr>
            <a:r>
              <a:rPr lang="en-US" dirty="0" err="1" smtClean="0">
                <a:latin typeface="+mn-lt"/>
                <a:cs typeface="Courier New"/>
              </a:rPr>
              <a:t>DrawClosedCurve</a:t>
            </a:r>
            <a:r>
              <a:rPr lang="en-US" dirty="0" smtClean="0">
                <a:latin typeface="+mn-lt"/>
                <a:cs typeface="Courier New"/>
              </a:rPr>
              <a:t>(</a:t>
            </a:r>
            <a:r>
              <a:rPr lang="en-US" i="1" dirty="0" smtClean="0">
                <a:latin typeface="+mn-lt"/>
                <a:cs typeface="Courier New"/>
              </a:rPr>
              <a:t>pen, points</a:t>
            </a:r>
            <a:r>
              <a:rPr lang="en-US" dirty="0" smtClean="0">
                <a:latin typeface="+mn-lt"/>
                <a:cs typeface="Courier New"/>
              </a:rPr>
              <a:t>)</a:t>
            </a:r>
          </a:p>
          <a:p>
            <a:pPr marL="342900" indent="-342900">
              <a:spcAft>
                <a:spcPct val="50000"/>
              </a:spcAft>
              <a:buFont typeface="Arial"/>
              <a:buChar char="•"/>
            </a:pPr>
            <a:r>
              <a:rPr lang="en-US" dirty="0" err="1" smtClean="0">
                <a:latin typeface="+mn-lt"/>
                <a:cs typeface="Courier New"/>
              </a:rPr>
              <a:t>FillClosedCurve</a:t>
            </a:r>
            <a:r>
              <a:rPr lang="en-US" dirty="0" smtClean="0">
                <a:latin typeface="+mn-lt"/>
                <a:cs typeface="Courier New"/>
              </a:rPr>
              <a:t>(</a:t>
            </a:r>
            <a:r>
              <a:rPr lang="en-US" i="1" dirty="0" smtClean="0">
                <a:latin typeface="+mn-lt"/>
                <a:cs typeface="Courier New"/>
              </a:rPr>
              <a:t>brush, points</a:t>
            </a:r>
            <a:r>
              <a:rPr lang="en-US" dirty="0" smtClean="0">
                <a:latin typeface="+mn-lt"/>
                <a:cs typeface="Courier New"/>
              </a:rPr>
              <a:t>)</a:t>
            </a:r>
          </a:p>
          <a:p>
            <a:pPr marL="342900" indent="-342900">
              <a:spcAft>
                <a:spcPct val="50000"/>
              </a:spcAft>
              <a:buFont typeface="Arial"/>
              <a:buChar char="•"/>
            </a:pPr>
            <a:r>
              <a:rPr lang="en-US" dirty="0" err="1" smtClean="0">
                <a:latin typeface="+mn-lt"/>
                <a:cs typeface="Courier New"/>
              </a:rPr>
              <a:t>DrawPolygon</a:t>
            </a:r>
            <a:r>
              <a:rPr lang="en-US" dirty="0" smtClean="0">
                <a:latin typeface="+mn-lt"/>
                <a:cs typeface="Courier New"/>
              </a:rPr>
              <a:t>(</a:t>
            </a:r>
            <a:r>
              <a:rPr lang="en-US" i="1" dirty="0" smtClean="0">
                <a:latin typeface="+mn-lt"/>
                <a:cs typeface="Courier New"/>
              </a:rPr>
              <a:t>pen, points</a:t>
            </a:r>
            <a:r>
              <a:rPr lang="en-US" dirty="0" smtClean="0">
                <a:latin typeface="+mn-lt"/>
                <a:cs typeface="Courier New"/>
              </a:rPr>
              <a:t>)</a:t>
            </a:r>
          </a:p>
          <a:p>
            <a:pPr marL="342900" indent="-342900">
              <a:spcAft>
                <a:spcPct val="50000"/>
              </a:spcAft>
              <a:buFont typeface="Arial"/>
              <a:buChar char="•"/>
            </a:pPr>
            <a:r>
              <a:rPr lang="en-US" dirty="0" err="1" smtClean="0">
                <a:latin typeface="+mn-lt"/>
                <a:cs typeface="Courier New"/>
              </a:rPr>
              <a:t>FillPolygon</a:t>
            </a:r>
            <a:r>
              <a:rPr lang="en-US" dirty="0" smtClean="0">
                <a:latin typeface="+mn-lt"/>
                <a:cs typeface="Courier New"/>
              </a:rPr>
              <a:t>(</a:t>
            </a:r>
            <a:r>
              <a:rPr lang="en-US" i="1" dirty="0" smtClean="0">
                <a:latin typeface="+mn-lt"/>
                <a:cs typeface="Courier New"/>
              </a:rPr>
              <a:t>brush, points</a:t>
            </a:r>
            <a:r>
              <a:rPr lang="en-US" dirty="0" smtClean="0">
                <a:latin typeface="+mn-lt"/>
                <a:cs typeface="Courier New"/>
              </a:rPr>
              <a:t>)</a:t>
            </a:r>
          </a:p>
        </p:txBody>
      </p:sp>
    </p:spTree>
    <p:extLst>
      <p:ext uri="{BB962C8B-B14F-4D97-AF65-F5344CB8AC3E}">
        <p14:creationId xmlns:p14="http://schemas.microsoft.com/office/powerpoint/2010/main" val="21652817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86FD4591-2D7B-4E89-95BA-08826CCA9527}" type="slidenum">
              <a:rPr lang="en-US"/>
              <a:pPr/>
              <a:t>22</a:t>
            </a:fld>
            <a:endParaRPr lang="en-US"/>
          </a:p>
        </p:txBody>
      </p:sp>
      <p:sp>
        <p:nvSpPr>
          <p:cNvPr id="798722" name="Rectangle 2"/>
          <p:cNvSpPr>
            <a:spLocks noGrp="1" noChangeArrowheads="1"/>
          </p:cNvSpPr>
          <p:nvPr>
            <p:ph type="title"/>
          </p:nvPr>
        </p:nvSpPr>
        <p:spPr>
          <a:xfrm>
            <a:off x="704850" y="317500"/>
            <a:ext cx="7772400" cy="1041400"/>
          </a:xfrm>
        </p:spPr>
        <p:txBody>
          <a:bodyPr/>
          <a:lstStyle/>
          <a:p>
            <a:r>
              <a:rPr lang="en-US" sz="2000"/>
              <a:t>Chapter 9</a:t>
            </a:r>
            <a:br>
              <a:rPr lang="en-US" sz="2000"/>
            </a:br>
            <a:r>
              <a:rPr lang="en-US"/>
              <a:t>The MouseDown Event</a:t>
            </a:r>
          </a:p>
        </p:txBody>
      </p:sp>
      <p:sp>
        <p:nvSpPr>
          <p:cNvPr id="798723" name="Text Box 3"/>
          <p:cNvSpPr txBox="1">
            <a:spLocks noChangeArrowheads="1"/>
          </p:cNvSpPr>
          <p:nvPr/>
        </p:nvSpPr>
        <p:spPr bwMode="auto">
          <a:xfrm>
            <a:off x="714375" y="1543050"/>
            <a:ext cx="76215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1371600" algn="l"/>
              </a:tabLst>
              <a:defRPr sz="2400">
                <a:solidFill>
                  <a:schemeClr val="tx1"/>
                </a:solidFill>
                <a:latin typeface="Times New Roman" pitchFamily="18" charset="0"/>
              </a:defRPr>
            </a:lvl1pPr>
            <a:lvl2pPr algn="l">
              <a:tabLst>
                <a:tab pos="1371600" algn="l"/>
              </a:tabLst>
              <a:defRPr sz="2400">
                <a:solidFill>
                  <a:schemeClr val="tx1"/>
                </a:solidFill>
                <a:latin typeface="Times New Roman" pitchFamily="18" charset="0"/>
              </a:defRPr>
            </a:lvl2pPr>
            <a:lvl3pPr algn="l">
              <a:tabLst>
                <a:tab pos="1371600" algn="l"/>
              </a:tabLst>
              <a:defRPr sz="2400">
                <a:solidFill>
                  <a:schemeClr val="tx1"/>
                </a:solidFill>
                <a:latin typeface="Times New Roman" pitchFamily="18" charset="0"/>
              </a:defRPr>
            </a:lvl3pPr>
            <a:lvl4pPr algn="l">
              <a:tabLst>
                <a:tab pos="1371600" algn="l"/>
              </a:tabLst>
              <a:defRPr sz="2400">
                <a:solidFill>
                  <a:schemeClr val="tx1"/>
                </a:solidFill>
                <a:latin typeface="Times New Roman" pitchFamily="18" charset="0"/>
              </a:defRPr>
            </a:lvl4pPr>
            <a:lvl5pPr algn="l">
              <a:tabLst>
                <a:tab pos="1371600" algn="l"/>
              </a:tabLst>
              <a:defRPr sz="2400">
                <a:solidFill>
                  <a:schemeClr val="tx1"/>
                </a:solidFill>
                <a:latin typeface="Times New Roman" pitchFamily="18" charset="0"/>
              </a:defRPr>
            </a:lvl5pPr>
            <a:lvl6pPr eaLnBrk="0" fontAlgn="base" hangingPunct="0">
              <a:spcBef>
                <a:spcPct val="0"/>
              </a:spcBef>
              <a:spcAft>
                <a:spcPct val="0"/>
              </a:spcAft>
              <a:tabLst>
                <a:tab pos="1371600" algn="l"/>
              </a:tabLst>
              <a:defRPr sz="2400">
                <a:solidFill>
                  <a:schemeClr val="tx1"/>
                </a:solidFill>
                <a:latin typeface="Times New Roman" pitchFamily="18" charset="0"/>
              </a:defRPr>
            </a:lvl6pPr>
            <a:lvl7pPr eaLnBrk="0" fontAlgn="base" hangingPunct="0">
              <a:spcBef>
                <a:spcPct val="0"/>
              </a:spcBef>
              <a:spcAft>
                <a:spcPct val="0"/>
              </a:spcAft>
              <a:tabLst>
                <a:tab pos="1371600" algn="l"/>
              </a:tabLst>
              <a:defRPr sz="2400">
                <a:solidFill>
                  <a:schemeClr val="tx1"/>
                </a:solidFill>
                <a:latin typeface="Times New Roman" pitchFamily="18" charset="0"/>
              </a:defRPr>
            </a:lvl7pPr>
            <a:lvl8pPr eaLnBrk="0" fontAlgn="base" hangingPunct="0">
              <a:spcBef>
                <a:spcPct val="0"/>
              </a:spcBef>
              <a:spcAft>
                <a:spcPct val="0"/>
              </a:spcAft>
              <a:tabLst>
                <a:tab pos="1371600" algn="l"/>
              </a:tabLst>
              <a:defRPr sz="2400">
                <a:solidFill>
                  <a:schemeClr val="tx1"/>
                </a:solidFill>
                <a:latin typeface="Times New Roman" pitchFamily="18" charset="0"/>
              </a:defRPr>
            </a:lvl8pPr>
            <a:lvl9pPr eaLnBrk="0" fontAlgn="base" hangingPunct="0">
              <a:spcBef>
                <a:spcPct val="0"/>
              </a:spcBef>
              <a:spcAft>
                <a:spcPct val="0"/>
              </a:spcAft>
              <a:tabLst>
                <a:tab pos="1371600" algn="l"/>
              </a:tabLs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Occurs when the user clicks the form or object associated with the </a:t>
            </a:r>
            <a:r>
              <a:rPr lang="en-US" dirty="0" err="1">
                <a:latin typeface="Tahoma" pitchFamily="34" charset="0"/>
              </a:rPr>
              <a:t>MouseDown</a:t>
            </a:r>
            <a:r>
              <a:rPr lang="en-US" dirty="0">
                <a:latin typeface="Tahoma" pitchFamily="34" charset="0"/>
              </a:rPr>
              <a:t> event</a:t>
            </a:r>
            <a:r>
              <a:rPr lang="en-US" dirty="0" smtClean="0">
                <a:latin typeface="Tahoma" pitchFamily="34" charset="0"/>
              </a:rPr>
              <a:t>.</a:t>
            </a:r>
          </a:p>
          <a:p>
            <a:pPr>
              <a:spcAft>
                <a:spcPct val="50000"/>
              </a:spcAft>
              <a:buFont typeface="Wingdings" pitchFamily="2" charset="2"/>
              <a:buChar char="§"/>
            </a:pPr>
            <a:r>
              <a:rPr lang="en-US" dirty="0" smtClean="0">
                <a:latin typeface="Tahoma" pitchFamily="34" charset="0"/>
              </a:rPr>
              <a:t>Select Code window, click the object name in the Class Name list and then select </a:t>
            </a:r>
            <a:r>
              <a:rPr lang="en-US" dirty="0" err="1" smtClean="0">
                <a:latin typeface="Tahoma" pitchFamily="34" charset="0"/>
              </a:rPr>
              <a:t>MouseDown</a:t>
            </a:r>
            <a:r>
              <a:rPr lang="en-US" dirty="0" smtClean="0">
                <a:latin typeface="Tahoma" pitchFamily="34" charset="0"/>
              </a:rPr>
              <a:t> in the Method Name list</a:t>
            </a:r>
            <a:endParaRPr lang="en-US" dirty="0">
              <a:latin typeface="Tahoma" pitchFamily="34" charset="0"/>
            </a:endParaRPr>
          </a:p>
          <a:p>
            <a:pPr>
              <a:spcAft>
                <a:spcPct val="50000"/>
              </a:spcAft>
              <a:buFont typeface="Wingdings" pitchFamily="2" charset="2"/>
              <a:buChar char="§"/>
            </a:pPr>
            <a:r>
              <a:rPr lang="en-US" dirty="0">
                <a:latin typeface="Tahoma" pitchFamily="34" charset="0"/>
              </a:rPr>
              <a:t>The </a:t>
            </a:r>
            <a:r>
              <a:rPr lang="en-US" dirty="0">
                <a:latin typeface="Courier New" pitchFamily="49" charset="0"/>
              </a:rPr>
              <a:t>e</a:t>
            </a:r>
            <a:r>
              <a:rPr lang="en-US" dirty="0">
                <a:latin typeface="Tahoma" pitchFamily="34" charset="0"/>
              </a:rPr>
              <a:t> parameter includes X and Y properties specific to the mouse click that raised the event. The X and Y properties can be used to determine the coordinates of the mouse click.</a:t>
            </a:r>
            <a:endParaRPr lang="en-US" dirty="0">
              <a:latin typeface="Courier New" pitchFamily="49" charset="0"/>
            </a:endParaRPr>
          </a:p>
        </p:txBody>
      </p:sp>
    </p:spTree>
    <p:extLst>
      <p:ext uri="{BB962C8B-B14F-4D97-AF65-F5344CB8AC3E}">
        <p14:creationId xmlns:p14="http://schemas.microsoft.com/office/powerpoint/2010/main" val="8910710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 2012 EMC Publishing, LLC</a:t>
            </a:r>
            <a:endParaRPr lang="en-US"/>
          </a:p>
        </p:txBody>
      </p:sp>
      <p:sp>
        <p:nvSpPr>
          <p:cNvPr id="6" name="Slide Number Placeholder 4"/>
          <p:cNvSpPr>
            <a:spLocks noGrp="1"/>
          </p:cNvSpPr>
          <p:nvPr>
            <p:ph type="sldNum" sz="quarter" idx="11"/>
          </p:nvPr>
        </p:nvSpPr>
        <p:spPr/>
        <p:txBody>
          <a:bodyPr/>
          <a:lstStyle/>
          <a:p>
            <a:r>
              <a:rPr lang="en-US"/>
              <a:t>Slide </a:t>
            </a:r>
            <a:fld id="{B1EBDE49-F9AD-469B-A7D5-55BD3ADDA59B}" type="slidenum">
              <a:rPr lang="en-US"/>
              <a:pPr/>
              <a:t>3</a:t>
            </a:fld>
            <a:endParaRPr lang="en-US"/>
          </a:p>
        </p:txBody>
      </p:sp>
      <p:sp>
        <p:nvSpPr>
          <p:cNvPr id="778242" name="Rectangle 2"/>
          <p:cNvSpPr>
            <a:spLocks noGrp="1" noChangeArrowheads="1"/>
          </p:cNvSpPr>
          <p:nvPr>
            <p:ph type="title"/>
          </p:nvPr>
        </p:nvSpPr>
        <p:spPr>
          <a:xfrm>
            <a:off x="685800" y="381000"/>
            <a:ext cx="7772400" cy="1016000"/>
          </a:xfrm>
        </p:spPr>
        <p:txBody>
          <a:bodyPr/>
          <a:lstStyle/>
          <a:p>
            <a:r>
              <a:rPr lang="en-US" sz="2000"/>
              <a:t>Chapter 9</a:t>
            </a:r>
            <a:br>
              <a:rPr lang="en-US" sz="2000"/>
            </a:br>
            <a:r>
              <a:rPr lang="en-US"/>
              <a:t>The Color Dialog Box</a:t>
            </a:r>
          </a:p>
        </p:txBody>
      </p:sp>
      <p:sp>
        <p:nvSpPr>
          <p:cNvPr id="778243" name="Text Box 3"/>
          <p:cNvSpPr txBox="1">
            <a:spLocks noChangeArrowheads="1"/>
          </p:cNvSpPr>
          <p:nvPr/>
        </p:nvSpPr>
        <p:spPr bwMode="auto">
          <a:xfrm>
            <a:off x="401638" y="1457325"/>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4852988" algn="l"/>
              </a:tabLst>
              <a:defRPr sz="2400">
                <a:solidFill>
                  <a:schemeClr val="tx1"/>
                </a:solidFill>
                <a:latin typeface="Times New Roman" pitchFamily="18" charset="0"/>
              </a:defRPr>
            </a:lvl1pPr>
            <a:lvl2pPr algn="l">
              <a:tabLst>
                <a:tab pos="4852988" algn="l"/>
              </a:tabLst>
              <a:defRPr sz="2400">
                <a:solidFill>
                  <a:schemeClr val="tx1"/>
                </a:solidFill>
                <a:latin typeface="Times New Roman" pitchFamily="18" charset="0"/>
              </a:defRPr>
            </a:lvl2pPr>
            <a:lvl3pPr algn="l">
              <a:tabLst>
                <a:tab pos="4852988" algn="l"/>
              </a:tabLst>
              <a:defRPr sz="2400">
                <a:solidFill>
                  <a:schemeClr val="tx1"/>
                </a:solidFill>
                <a:latin typeface="Times New Roman" pitchFamily="18" charset="0"/>
              </a:defRPr>
            </a:lvl3pPr>
            <a:lvl4pPr algn="l">
              <a:tabLst>
                <a:tab pos="4852988" algn="l"/>
              </a:tabLst>
              <a:defRPr sz="2400">
                <a:solidFill>
                  <a:schemeClr val="tx1"/>
                </a:solidFill>
                <a:latin typeface="Times New Roman" pitchFamily="18" charset="0"/>
              </a:defRPr>
            </a:lvl4pPr>
            <a:lvl5pPr algn="l">
              <a:tabLst>
                <a:tab pos="4852988" algn="l"/>
              </a:tabLst>
              <a:defRPr sz="2400">
                <a:solidFill>
                  <a:schemeClr val="tx1"/>
                </a:solidFill>
                <a:latin typeface="Times New Roman" pitchFamily="18" charset="0"/>
              </a:defRPr>
            </a:lvl5pPr>
            <a:lvl6pPr eaLnBrk="0" fontAlgn="base" hangingPunct="0">
              <a:spcBef>
                <a:spcPct val="0"/>
              </a:spcBef>
              <a:spcAft>
                <a:spcPct val="0"/>
              </a:spcAft>
              <a:tabLst>
                <a:tab pos="4852988" algn="l"/>
              </a:tabLst>
              <a:defRPr sz="2400">
                <a:solidFill>
                  <a:schemeClr val="tx1"/>
                </a:solidFill>
                <a:latin typeface="Times New Roman" pitchFamily="18" charset="0"/>
              </a:defRPr>
            </a:lvl6pPr>
            <a:lvl7pPr eaLnBrk="0" fontAlgn="base" hangingPunct="0">
              <a:spcBef>
                <a:spcPct val="0"/>
              </a:spcBef>
              <a:spcAft>
                <a:spcPct val="0"/>
              </a:spcAft>
              <a:tabLst>
                <a:tab pos="4852988" algn="l"/>
              </a:tabLst>
              <a:defRPr sz="2400">
                <a:solidFill>
                  <a:schemeClr val="tx1"/>
                </a:solidFill>
                <a:latin typeface="Times New Roman" pitchFamily="18" charset="0"/>
              </a:defRPr>
            </a:lvl7pPr>
            <a:lvl8pPr eaLnBrk="0" fontAlgn="base" hangingPunct="0">
              <a:spcBef>
                <a:spcPct val="0"/>
              </a:spcBef>
              <a:spcAft>
                <a:spcPct val="0"/>
              </a:spcAft>
              <a:tabLst>
                <a:tab pos="4852988" algn="l"/>
              </a:tabLst>
              <a:defRPr sz="2400">
                <a:solidFill>
                  <a:schemeClr val="tx1"/>
                </a:solidFill>
                <a:latin typeface="Times New Roman" pitchFamily="18" charset="0"/>
              </a:defRPr>
            </a:lvl8pPr>
            <a:lvl9pPr eaLnBrk="0" fontAlgn="base" hangingPunct="0">
              <a:spcBef>
                <a:spcPct val="0"/>
              </a:spcBef>
              <a:spcAft>
                <a:spcPct val="0"/>
              </a:spcAft>
              <a:tabLst>
                <a:tab pos="4852988" algn="l"/>
              </a:tabLst>
              <a:defRPr sz="2400">
                <a:solidFill>
                  <a:schemeClr val="tx1"/>
                </a:solidFill>
                <a:latin typeface="Times New Roman" pitchFamily="18" charset="0"/>
              </a:defRPr>
            </a:lvl9pPr>
          </a:lstStyle>
          <a:p>
            <a:pPr>
              <a:spcAft>
                <a:spcPct val="50000"/>
              </a:spcAft>
              <a:buFont typeface="Wingdings" pitchFamily="2" charset="2"/>
              <a:buNone/>
            </a:pPr>
            <a:r>
              <a:rPr lang="en-US">
                <a:latin typeface="Tahoma" pitchFamily="34" charset="0"/>
              </a:rPr>
              <a:t>	Predefined dialog box that allows the user to select a color.</a:t>
            </a:r>
            <a:endParaRPr lang="en-US" sz="2200">
              <a:latin typeface="Courier New" pitchFamily="49" charset="0"/>
            </a:endParaRPr>
          </a:p>
        </p:txBody>
      </p:sp>
      <p:pic>
        <p:nvPicPr>
          <p:cNvPr id="77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96" y="2356077"/>
            <a:ext cx="2423545" cy="349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 2012 EMC Publishing, LLC</a:t>
            </a:r>
            <a:endParaRPr lang="en-US"/>
          </a:p>
        </p:txBody>
      </p:sp>
      <p:sp>
        <p:nvSpPr>
          <p:cNvPr id="6" name="Slide Number Placeholder 4"/>
          <p:cNvSpPr>
            <a:spLocks noGrp="1"/>
          </p:cNvSpPr>
          <p:nvPr>
            <p:ph type="sldNum" sz="quarter" idx="11"/>
          </p:nvPr>
        </p:nvSpPr>
        <p:spPr/>
        <p:txBody>
          <a:bodyPr/>
          <a:lstStyle/>
          <a:p>
            <a:r>
              <a:rPr lang="en-US"/>
              <a:t>Slide </a:t>
            </a:r>
            <a:fld id="{E2F472B2-7557-484C-8184-CF0D0D25241C}" type="slidenum">
              <a:rPr lang="en-US"/>
              <a:pPr/>
              <a:t>4</a:t>
            </a:fld>
            <a:endParaRPr lang="en-US"/>
          </a:p>
        </p:txBody>
      </p:sp>
      <p:sp>
        <p:nvSpPr>
          <p:cNvPr id="806914" name="Rectangle 2"/>
          <p:cNvSpPr>
            <a:spLocks noGrp="1" noChangeArrowheads="1"/>
          </p:cNvSpPr>
          <p:nvPr>
            <p:ph type="title"/>
          </p:nvPr>
        </p:nvSpPr>
        <p:spPr/>
        <p:txBody>
          <a:bodyPr/>
          <a:lstStyle/>
          <a:p>
            <a:r>
              <a:rPr lang="en-US" sz="2000"/>
              <a:t>Chapter 9</a:t>
            </a:r>
            <a:br>
              <a:rPr lang="en-US" sz="2000"/>
            </a:br>
            <a:r>
              <a:rPr lang="en-US"/>
              <a:t>The ColorDialog Control</a:t>
            </a:r>
          </a:p>
        </p:txBody>
      </p:sp>
      <p:sp>
        <p:nvSpPr>
          <p:cNvPr id="806915" name="Text Box 3"/>
          <p:cNvSpPr txBox="1">
            <a:spLocks noChangeArrowheads="1"/>
          </p:cNvSpPr>
          <p:nvPr/>
        </p:nvSpPr>
        <p:spPr bwMode="auto">
          <a:xfrm>
            <a:off x="793750" y="2338388"/>
            <a:ext cx="7551738"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685800" algn="l"/>
              </a:tabLst>
              <a:defRPr sz="2400">
                <a:solidFill>
                  <a:schemeClr val="tx1"/>
                </a:solidFill>
                <a:latin typeface="Times New Roman" pitchFamily="18" charset="0"/>
              </a:defRPr>
            </a:lvl1pPr>
            <a:lvl2pPr marL="685800" indent="-228600" algn="l">
              <a:tabLst>
                <a:tab pos="685800" algn="l"/>
              </a:tabLst>
              <a:defRPr sz="2400">
                <a:solidFill>
                  <a:schemeClr val="tx1"/>
                </a:solidFill>
                <a:latin typeface="Times New Roman" pitchFamily="18" charset="0"/>
              </a:defRPr>
            </a:lvl2pPr>
            <a:lvl3pPr algn="l">
              <a:tabLst>
                <a:tab pos="685800" algn="l"/>
              </a:tabLst>
              <a:defRPr sz="2400">
                <a:solidFill>
                  <a:schemeClr val="tx1"/>
                </a:solidFill>
                <a:latin typeface="Times New Roman" pitchFamily="18" charset="0"/>
              </a:defRPr>
            </a:lvl3pPr>
            <a:lvl4pPr algn="l">
              <a:tabLst>
                <a:tab pos="685800" algn="l"/>
              </a:tabLst>
              <a:defRPr sz="2400">
                <a:solidFill>
                  <a:schemeClr val="tx1"/>
                </a:solidFill>
                <a:latin typeface="Times New Roman" pitchFamily="18" charset="0"/>
              </a:defRPr>
            </a:lvl4pPr>
            <a:lvl5pPr algn="l">
              <a:tabLst>
                <a:tab pos="685800" algn="l"/>
              </a:tabLst>
              <a:defRPr sz="2400">
                <a:solidFill>
                  <a:schemeClr val="tx1"/>
                </a:solidFill>
                <a:latin typeface="Times New Roman" pitchFamily="18" charset="0"/>
              </a:defRPr>
            </a:lvl5pPr>
            <a:lvl6pPr eaLnBrk="0" fontAlgn="base" hangingPunct="0">
              <a:spcBef>
                <a:spcPct val="0"/>
              </a:spcBef>
              <a:spcAft>
                <a:spcPct val="0"/>
              </a:spcAft>
              <a:tabLst>
                <a:tab pos="685800" algn="l"/>
              </a:tabLst>
              <a:defRPr sz="2400">
                <a:solidFill>
                  <a:schemeClr val="tx1"/>
                </a:solidFill>
                <a:latin typeface="Times New Roman" pitchFamily="18" charset="0"/>
              </a:defRPr>
            </a:lvl6pPr>
            <a:lvl7pPr eaLnBrk="0" fontAlgn="base" hangingPunct="0">
              <a:spcBef>
                <a:spcPct val="0"/>
              </a:spcBef>
              <a:spcAft>
                <a:spcPct val="0"/>
              </a:spcAft>
              <a:tabLst>
                <a:tab pos="685800" algn="l"/>
              </a:tabLst>
              <a:defRPr sz="2400">
                <a:solidFill>
                  <a:schemeClr val="tx1"/>
                </a:solidFill>
                <a:latin typeface="Times New Roman" pitchFamily="18" charset="0"/>
              </a:defRPr>
            </a:lvl7pPr>
            <a:lvl8pPr eaLnBrk="0" fontAlgn="base" hangingPunct="0">
              <a:spcBef>
                <a:spcPct val="0"/>
              </a:spcBef>
              <a:spcAft>
                <a:spcPct val="0"/>
              </a:spcAft>
              <a:tabLst>
                <a:tab pos="685800" algn="l"/>
              </a:tabLst>
              <a:defRPr sz="2400">
                <a:solidFill>
                  <a:schemeClr val="tx1"/>
                </a:solidFill>
                <a:latin typeface="Times New Roman" pitchFamily="18" charset="0"/>
              </a:defRPr>
            </a:lvl8pPr>
            <a:lvl9pPr eaLnBrk="0" fontAlgn="base" hangingPunct="0">
              <a:spcBef>
                <a:spcPct val="0"/>
              </a:spcBef>
              <a:spcAft>
                <a:spcPct val="0"/>
              </a:spcAft>
              <a:tabLst>
                <a:tab pos="685800" algn="l"/>
              </a:tabLst>
              <a:defRPr sz="2400">
                <a:solidFill>
                  <a:schemeClr val="tx1"/>
                </a:solidFill>
                <a:latin typeface="Times New Roman" pitchFamily="18" charset="0"/>
              </a:defRPr>
            </a:lvl9pPr>
          </a:lstStyle>
          <a:p>
            <a:pPr>
              <a:spcBef>
                <a:spcPct val="50000"/>
              </a:spcBef>
              <a:buFont typeface="Wingdings" pitchFamily="2" charset="2"/>
              <a:buChar char="§"/>
            </a:pPr>
            <a:r>
              <a:rPr lang="en-US">
                <a:latin typeface="Tahoma" pitchFamily="34" charset="0"/>
              </a:rPr>
              <a:t>Properties include:</a:t>
            </a:r>
          </a:p>
          <a:p>
            <a:pPr lvl="1">
              <a:spcBef>
                <a:spcPct val="50000"/>
              </a:spcBef>
              <a:buFont typeface="Wingdings" pitchFamily="2" charset="2"/>
              <a:buChar char="§"/>
            </a:pPr>
            <a:r>
              <a:rPr lang="en-US" b="1">
                <a:latin typeface="Tahoma" pitchFamily="34" charset="0"/>
              </a:rPr>
              <a:t>Color</a:t>
            </a:r>
            <a:r>
              <a:rPr lang="en-US">
                <a:latin typeface="Tahoma" pitchFamily="34" charset="0"/>
              </a:rPr>
              <a:t> is the color selected in the dialog box.</a:t>
            </a:r>
          </a:p>
          <a:p>
            <a:pPr lvl="1">
              <a:spcBef>
                <a:spcPct val="50000"/>
              </a:spcBef>
              <a:buFont typeface="Wingdings" pitchFamily="2" charset="2"/>
              <a:buChar char="§"/>
            </a:pPr>
            <a:r>
              <a:rPr lang="en-US" b="1">
                <a:latin typeface="Tahoma" pitchFamily="34" charset="0"/>
              </a:rPr>
              <a:t>AllowFullOpen</a:t>
            </a:r>
            <a:r>
              <a:rPr lang="en-US">
                <a:latin typeface="Tahoma" pitchFamily="34" charset="0"/>
              </a:rPr>
              <a:t> allows the user to create a custom color.</a:t>
            </a:r>
          </a:p>
          <a:p>
            <a:pPr>
              <a:spcBef>
                <a:spcPct val="50000"/>
              </a:spcBef>
              <a:buFont typeface="Wingdings" pitchFamily="2" charset="2"/>
              <a:buChar char="§"/>
            </a:pPr>
            <a:r>
              <a:rPr lang="en-US">
                <a:latin typeface="Tahoma" pitchFamily="34" charset="0"/>
              </a:rPr>
              <a:t>The Color dialog box is displayed using the ShowDialog() method.</a:t>
            </a:r>
          </a:p>
        </p:txBody>
      </p:sp>
      <p:pic>
        <p:nvPicPr>
          <p:cNvPr id="806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989" y="1563513"/>
            <a:ext cx="3022745"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CC53530B-4309-4F0A-8432-C03FF2518E44}" type="slidenum">
              <a:rPr lang="en-US"/>
              <a:pPr/>
              <a:t>5</a:t>
            </a:fld>
            <a:endParaRPr lang="en-US"/>
          </a:p>
        </p:txBody>
      </p:sp>
      <p:sp>
        <p:nvSpPr>
          <p:cNvPr id="808962" name="Rectangle 2"/>
          <p:cNvSpPr>
            <a:spLocks noGrp="1" noChangeArrowheads="1"/>
          </p:cNvSpPr>
          <p:nvPr>
            <p:ph type="title"/>
          </p:nvPr>
        </p:nvSpPr>
        <p:spPr>
          <a:xfrm>
            <a:off x="704850" y="317500"/>
            <a:ext cx="7772400" cy="1041400"/>
          </a:xfrm>
        </p:spPr>
        <p:txBody>
          <a:bodyPr/>
          <a:lstStyle/>
          <a:p>
            <a:r>
              <a:rPr lang="en-US" sz="2000"/>
              <a:t>Chapter 9</a:t>
            </a:r>
            <a:br>
              <a:rPr lang="en-US" sz="2000"/>
            </a:br>
            <a:r>
              <a:rPr lang="en-US"/>
              <a:t>Using Images</a:t>
            </a:r>
          </a:p>
        </p:txBody>
      </p:sp>
      <p:sp>
        <p:nvSpPr>
          <p:cNvPr id="808963" name="Text Box 3"/>
          <p:cNvSpPr txBox="1">
            <a:spLocks noChangeArrowheads="1"/>
          </p:cNvSpPr>
          <p:nvPr/>
        </p:nvSpPr>
        <p:spPr bwMode="auto">
          <a:xfrm>
            <a:off x="703263" y="1646238"/>
            <a:ext cx="76215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Most objects have a </a:t>
            </a:r>
            <a:r>
              <a:rPr lang="en-US" dirty="0" err="1">
                <a:latin typeface="Tahoma" pitchFamily="34" charset="0"/>
              </a:rPr>
              <a:t>BackgroundImage</a:t>
            </a:r>
            <a:r>
              <a:rPr lang="en-US" dirty="0">
                <a:latin typeface="Tahoma" pitchFamily="34" charset="0"/>
              </a:rPr>
              <a:t> property.</a:t>
            </a:r>
          </a:p>
          <a:p>
            <a:pPr>
              <a:spcAft>
                <a:spcPct val="50000"/>
              </a:spcAft>
              <a:buFont typeface="Wingdings" pitchFamily="2" charset="2"/>
              <a:buChar char="§"/>
            </a:pPr>
            <a:r>
              <a:rPr lang="en-US" dirty="0">
                <a:latin typeface="Tahoma" pitchFamily="34" charset="0"/>
              </a:rPr>
              <a:t>The Button and Label control objects have an Image property.</a:t>
            </a:r>
          </a:p>
          <a:p>
            <a:pPr>
              <a:spcAft>
                <a:spcPct val="50000"/>
              </a:spcAft>
              <a:buFont typeface="Wingdings" pitchFamily="2" charset="2"/>
              <a:buChar char="§"/>
            </a:pPr>
            <a:r>
              <a:rPr lang="en-US" dirty="0">
                <a:latin typeface="Tahoma" pitchFamily="34" charset="0"/>
              </a:rPr>
              <a:t>Images can be changed at run time using the </a:t>
            </a:r>
            <a:r>
              <a:rPr lang="en-US" dirty="0" err="1">
                <a:latin typeface="Courier New" pitchFamily="49" charset="0"/>
              </a:rPr>
              <a:t>My.Resources</a:t>
            </a:r>
            <a:r>
              <a:rPr lang="en-US" dirty="0">
                <a:latin typeface="Tahoma" pitchFamily="34" charset="0"/>
              </a:rPr>
              <a:t> </a:t>
            </a:r>
            <a:r>
              <a:rPr lang="en-US" dirty="0" smtClean="0">
                <a:latin typeface="Tahoma" pitchFamily="34" charset="0"/>
              </a:rPr>
              <a:t>object:</a:t>
            </a:r>
          </a:p>
          <a:p>
            <a:pPr marL="0" indent="0">
              <a:spcAft>
                <a:spcPct val="50000"/>
              </a:spcAft>
            </a:pPr>
            <a:r>
              <a:rPr lang="en-US" dirty="0" err="1" smtClean="0">
                <a:latin typeface="Tahoma" pitchFamily="34" charset="0"/>
              </a:rPr>
              <a:t>Me.btnEvents.Image</a:t>
            </a:r>
            <a:r>
              <a:rPr lang="en-US" dirty="0" smtClean="0">
                <a:latin typeface="Tahoma" pitchFamily="34" charset="0"/>
              </a:rPr>
              <a:t> = </a:t>
            </a:r>
            <a:r>
              <a:rPr lang="en-US" dirty="0" err="1" smtClean="0">
                <a:latin typeface="Tahoma" pitchFamily="34" charset="0"/>
              </a:rPr>
              <a:t>My.Resources.Flower</a:t>
            </a:r>
            <a:endParaRPr lang="en-US" dirty="0" smtClean="0">
              <a:latin typeface="Tahoma" pitchFamily="34" charset="0"/>
            </a:endParaRPr>
          </a:p>
          <a:p>
            <a:pPr marL="0" indent="0">
              <a:spcAft>
                <a:spcPct val="50000"/>
              </a:spcAft>
            </a:pPr>
            <a:r>
              <a:rPr lang="en-US" dirty="0" err="1" smtClean="0">
                <a:latin typeface="Tahoma" pitchFamily="34" charset="0"/>
              </a:rPr>
              <a:t>Me.BackgroundImage</a:t>
            </a:r>
            <a:r>
              <a:rPr lang="en-US" dirty="0" smtClean="0">
                <a:latin typeface="Tahoma" pitchFamily="34" charset="0"/>
              </a:rPr>
              <a:t> = </a:t>
            </a:r>
            <a:r>
              <a:rPr lang="en-US" dirty="0" err="1" smtClean="0">
                <a:latin typeface="Tahoma" pitchFamily="34" charset="0"/>
              </a:rPr>
              <a:t>My.Resources.Balloons</a:t>
            </a: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7D5D93AE-2527-413A-A4F1-8674A13BB88C}" type="slidenum">
              <a:rPr lang="en-US"/>
              <a:pPr/>
              <a:t>6</a:t>
            </a:fld>
            <a:endParaRPr lang="en-US"/>
          </a:p>
        </p:txBody>
      </p:sp>
      <p:sp>
        <p:nvSpPr>
          <p:cNvPr id="782338" name="Rectangle 2"/>
          <p:cNvSpPr>
            <a:spLocks noGrp="1" noChangeArrowheads="1"/>
          </p:cNvSpPr>
          <p:nvPr>
            <p:ph type="title"/>
          </p:nvPr>
        </p:nvSpPr>
        <p:spPr>
          <a:xfrm>
            <a:off x="685800" y="369888"/>
            <a:ext cx="7772400" cy="1041400"/>
          </a:xfrm>
        </p:spPr>
        <p:txBody>
          <a:bodyPr/>
          <a:lstStyle/>
          <a:p>
            <a:r>
              <a:rPr lang="en-US" sz="2000"/>
              <a:t>Chapter 9</a:t>
            </a:r>
            <a:br>
              <a:rPr lang="en-US" sz="2000"/>
            </a:br>
            <a:r>
              <a:rPr lang="en-US"/>
              <a:t>The SystemSounds Class</a:t>
            </a:r>
          </a:p>
        </p:txBody>
      </p:sp>
      <p:sp>
        <p:nvSpPr>
          <p:cNvPr id="782339" name="Text Box 3"/>
          <p:cNvSpPr txBox="1">
            <a:spLocks noChangeArrowheads="1"/>
          </p:cNvSpPr>
          <p:nvPr/>
        </p:nvSpPr>
        <p:spPr bwMode="auto">
          <a:xfrm>
            <a:off x="774700" y="1690688"/>
            <a:ext cx="7621588" cy="440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Includes five properties for making Windows operating system sounds:</a:t>
            </a:r>
            <a:br>
              <a:rPr lang="en-US" dirty="0">
                <a:latin typeface="Tahoma" pitchFamily="34" charset="0"/>
              </a:rPr>
            </a:br>
            <a:r>
              <a:rPr lang="en-US" dirty="0">
                <a:latin typeface="Courier New" pitchFamily="49" charset="0"/>
              </a:rPr>
              <a:t>	</a:t>
            </a:r>
            <a:r>
              <a:rPr lang="en-US" sz="2200" dirty="0">
                <a:latin typeface="Tahoma" pitchFamily="34" charset="0"/>
              </a:rPr>
              <a:t>Asterisk</a:t>
            </a:r>
            <a:br>
              <a:rPr lang="en-US" sz="2200" dirty="0">
                <a:latin typeface="Tahoma" pitchFamily="34" charset="0"/>
              </a:rPr>
            </a:br>
            <a:r>
              <a:rPr lang="en-US" sz="2200" dirty="0">
                <a:latin typeface="Tahoma" pitchFamily="34" charset="0"/>
              </a:rPr>
              <a:t>	Beep</a:t>
            </a:r>
            <a:br>
              <a:rPr lang="en-US" sz="2200" dirty="0">
                <a:latin typeface="Tahoma" pitchFamily="34" charset="0"/>
              </a:rPr>
            </a:br>
            <a:r>
              <a:rPr lang="en-US" sz="2200" dirty="0">
                <a:latin typeface="Tahoma" pitchFamily="34" charset="0"/>
              </a:rPr>
              <a:t>	Exclamation</a:t>
            </a:r>
            <a:br>
              <a:rPr lang="en-US" sz="2200" dirty="0">
                <a:latin typeface="Tahoma" pitchFamily="34" charset="0"/>
              </a:rPr>
            </a:br>
            <a:r>
              <a:rPr lang="en-US" sz="2200" dirty="0">
                <a:latin typeface="Tahoma" pitchFamily="34" charset="0"/>
              </a:rPr>
              <a:t>	Hand</a:t>
            </a:r>
            <a:br>
              <a:rPr lang="en-US" sz="2200" dirty="0">
                <a:latin typeface="Tahoma" pitchFamily="34" charset="0"/>
              </a:rPr>
            </a:br>
            <a:r>
              <a:rPr lang="en-US" sz="2200" dirty="0">
                <a:latin typeface="Tahoma" pitchFamily="34" charset="0"/>
              </a:rPr>
              <a:t>	Question</a:t>
            </a:r>
            <a:endParaRPr lang="en-US" dirty="0">
              <a:latin typeface="Tahoma" pitchFamily="34" charset="0"/>
            </a:endParaRPr>
          </a:p>
          <a:p>
            <a:pPr>
              <a:spcAft>
                <a:spcPct val="50000"/>
              </a:spcAft>
              <a:buFont typeface="Wingdings" pitchFamily="2" charset="2"/>
              <a:buChar char="§"/>
            </a:pPr>
            <a:r>
              <a:rPr lang="en-US" dirty="0">
                <a:latin typeface="Tahoma" pitchFamily="34" charset="0"/>
              </a:rPr>
              <a:t>The Play() method is used to make the sound:</a:t>
            </a:r>
            <a:br>
              <a:rPr lang="en-US" dirty="0">
                <a:latin typeface="Tahoma" pitchFamily="34" charset="0"/>
              </a:rPr>
            </a:br>
            <a:r>
              <a:rPr lang="en-US" dirty="0">
                <a:latin typeface="Tahoma" pitchFamily="34" charset="0"/>
              </a:rPr>
              <a:t>	</a:t>
            </a:r>
            <a:r>
              <a:rPr lang="en-US" sz="2000" dirty="0" err="1">
                <a:latin typeface="Courier New" pitchFamily="49" charset="0"/>
              </a:rPr>
              <a:t>SystemSounds.Beep.Play</a:t>
            </a:r>
            <a:r>
              <a:rPr lang="en-US" sz="2000" dirty="0">
                <a:latin typeface="Courier New" pitchFamily="49" charset="0"/>
              </a:rPr>
              <a:t>()</a:t>
            </a:r>
          </a:p>
          <a:p>
            <a:pPr>
              <a:spcAft>
                <a:spcPct val="50000"/>
              </a:spcAft>
              <a:buFont typeface="Wingdings" pitchFamily="2" charset="2"/>
              <a:buChar char="§"/>
            </a:pPr>
            <a:r>
              <a:rPr lang="en-US" dirty="0">
                <a:latin typeface="Tahoma" pitchFamily="34" charset="0"/>
              </a:rPr>
              <a:t>Applications require the </a:t>
            </a:r>
            <a:r>
              <a:rPr lang="en-US" dirty="0">
                <a:latin typeface="Courier New" pitchFamily="49" charset="0"/>
              </a:rPr>
              <a:t>Imports </a:t>
            </a:r>
            <a:r>
              <a:rPr lang="en-US" dirty="0" err="1">
                <a:latin typeface="Courier New" pitchFamily="49" charset="0"/>
              </a:rPr>
              <a:t>System.Media</a:t>
            </a:r>
            <a:r>
              <a:rPr lang="en-US" dirty="0">
                <a:latin typeface="Tahoma" pitchFamily="34" charset="0"/>
              </a:rPr>
              <a:t> </a:t>
            </a:r>
            <a:r>
              <a:rPr lang="en-US" dirty="0" smtClean="0">
                <a:latin typeface="Tahoma" pitchFamily="34" charset="0"/>
              </a:rPr>
              <a:t>statement before any declaration</a:t>
            </a:r>
            <a:endParaRPr lang="en-US" dirty="0">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 2012 EMC Publishing, LLC</a:t>
            </a:r>
            <a:endParaRPr lang="en-US"/>
          </a:p>
        </p:txBody>
      </p:sp>
      <p:sp>
        <p:nvSpPr>
          <p:cNvPr id="5" name="Slide Number Placeholder 4"/>
          <p:cNvSpPr>
            <a:spLocks noGrp="1"/>
          </p:cNvSpPr>
          <p:nvPr>
            <p:ph type="sldNum" sz="quarter" idx="11"/>
          </p:nvPr>
        </p:nvSpPr>
        <p:spPr/>
        <p:txBody>
          <a:bodyPr/>
          <a:lstStyle/>
          <a:p>
            <a:r>
              <a:rPr lang="en-US"/>
              <a:t>Slide </a:t>
            </a:r>
            <a:fld id="{E988D177-8903-48D6-9832-2B9C341AC1C0}" type="slidenum">
              <a:rPr lang="en-US"/>
              <a:pPr/>
              <a:t>7</a:t>
            </a:fld>
            <a:endParaRPr lang="en-US"/>
          </a:p>
        </p:txBody>
      </p:sp>
      <p:sp>
        <p:nvSpPr>
          <p:cNvPr id="784386" name="Rectangle 2"/>
          <p:cNvSpPr>
            <a:spLocks noGrp="1" noChangeArrowheads="1"/>
          </p:cNvSpPr>
          <p:nvPr>
            <p:ph type="title"/>
          </p:nvPr>
        </p:nvSpPr>
        <p:spPr>
          <a:xfrm>
            <a:off x="685800" y="369888"/>
            <a:ext cx="7772400" cy="1041400"/>
          </a:xfrm>
        </p:spPr>
        <p:txBody>
          <a:bodyPr/>
          <a:lstStyle/>
          <a:p>
            <a:r>
              <a:rPr lang="en-US" sz="2000"/>
              <a:t>Chapter 9</a:t>
            </a:r>
            <a:br>
              <a:rPr lang="en-US" sz="2000"/>
            </a:br>
            <a:r>
              <a:rPr lang="en-US"/>
              <a:t>Playing Sound Files</a:t>
            </a:r>
          </a:p>
        </p:txBody>
      </p:sp>
      <p:sp>
        <p:nvSpPr>
          <p:cNvPr id="784387" name="Text Box 3"/>
          <p:cNvSpPr txBox="1">
            <a:spLocks noChangeArrowheads="1"/>
          </p:cNvSpPr>
          <p:nvPr/>
        </p:nvSpPr>
        <p:spPr bwMode="auto">
          <a:xfrm>
            <a:off x="763588" y="1552575"/>
            <a:ext cx="7929562" cy="378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Aft>
                <a:spcPct val="50000"/>
              </a:spcAft>
              <a:buFont typeface="Wingdings" pitchFamily="2" charset="2"/>
              <a:buChar char="§"/>
            </a:pPr>
            <a:r>
              <a:rPr lang="en-US" dirty="0">
                <a:latin typeface="Tahoma" pitchFamily="34" charset="0"/>
              </a:rPr>
              <a:t>Visual Basic applications can play Windows WAV audio files.</a:t>
            </a:r>
          </a:p>
          <a:p>
            <a:pPr>
              <a:spcAft>
                <a:spcPct val="50000"/>
              </a:spcAft>
              <a:buFont typeface="Wingdings" pitchFamily="2" charset="2"/>
              <a:buChar char="§"/>
            </a:pPr>
            <a:r>
              <a:rPr lang="en-US" dirty="0" err="1">
                <a:latin typeface="Courier New" pitchFamily="49" charset="0"/>
              </a:rPr>
              <a:t>My.Computer.Audio</a:t>
            </a:r>
            <a:r>
              <a:rPr lang="en-US" dirty="0">
                <a:latin typeface="Tahoma" pitchFamily="34" charset="0"/>
              </a:rPr>
              <a:t> objects includes the Play() and Stop() methods for working with WAV files</a:t>
            </a:r>
            <a:r>
              <a:rPr lang="en-US" dirty="0" smtClean="0">
                <a:latin typeface="Tahoma" pitchFamily="34" charset="0"/>
              </a:rPr>
              <a:t>.</a:t>
            </a:r>
          </a:p>
          <a:p>
            <a:pPr>
              <a:spcAft>
                <a:spcPct val="50000"/>
              </a:spcAft>
              <a:buFont typeface="Wingdings" pitchFamily="2" charset="2"/>
              <a:buChar char="§"/>
            </a:pPr>
            <a:r>
              <a:rPr lang="en-US" dirty="0" smtClean="0">
                <a:latin typeface="Tahoma" pitchFamily="34" charset="0"/>
              </a:rPr>
              <a:t>-Play(resource, </a:t>
            </a:r>
            <a:r>
              <a:rPr lang="en-US" dirty="0" err="1" smtClean="0">
                <a:latin typeface="Tahoma" pitchFamily="34" charset="0"/>
              </a:rPr>
              <a:t>playmode</a:t>
            </a:r>
            <a:r>
              <a:rPr lang="en-US" dirty="0" smtClean="0">
                <a:latin typeface="Tahoma" pitchFamily="34" charset="0"/>
              </a:rPr>
              <a:t>)</a:t>
            </a:r>
          </a:p>
          <a:p>
            <a:pPr>
              <a:spcAft>
                <a:spcPct val="50000"/>
              </a:spcAft>
              <a:buFont typeface="Wingdings" pitchFamily="2" charset="2"/>
              <a:buChar char="§"/>
            </a:pPr>
            <a:r>
              <a:rPr lang="en-US" dirty="0" smtClean="0">
                <a:latin typeface="Tahoma" pitchFamily="34" charset="0"/>
              </a:rPr>
              <a:t>-Stop()</a:t>
            </a:r>
            <a:endParaRPr lang="en-US" dirty="0">
              <a:latin typeface="Tahoma" pitchFamily="34" charset="0"/>
            </a:endParaRPr>
          </a:p>
          <a:p>
            <a:pPr>
              <a:spcAft>
                <a:spcPct val="50000"/>
              </a:spcAft>
              <a:buFont typeface="Wingdings" pitchFamily="2" charset="2"/>
              <a:buChar char="§"/>
            </a:pPr>
            <a:r>
              <a:rPr lang="en-US" dirty="0">
                <a:latin typeface="Tahoma" pitchFamily="34" charset="0"/>
              </a:rPr>
              <a:t>Audio files must be added to the Resources folder for an application to access them.</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 2012 EMC Publishing, LLC</a:t>
            </a:r>
            <a:endParaRPr lang="en-US"/>
          </a:p>
        </p:txBody>
      </p:sp>
      <p:sp>
        <p:nvSpPr>
          <p:cNvPr id="6" name="Slide Number Placeholder 4"/>
          <p:cNvSpPr>
            <a:spLocks noGrp="1"/>
          </p:cNvSpPr>
          <p:nvPr>
            <p:ph type="sldNum" sz="quarter" idx="11"/>
          </p:nvPr>
        </p:nvSpPr>
        <p:spPr/>
        <p:txBody>
          <a:bodyPr/>
          <a:lstStyle/>
          <a:p>
            <a:r>
              <a:rPr lang="en-US"/>
              <a:t>Slide </a:t>
            </a:r>
            <a:fld id="{84ABA5AB-13F4-44CC-9AED-90C790E6B3C5}" type="slidenum">
              <a:rPr lang="en-US"/>
              <a:pPr/>
              <a:t>8</a:t>
            </a:fld>
            <a:endParaRPr lang="en-US"/>
          </a:p>
        </p:txBody>
      </p:sp>
      <p:sp>
        <p:nvSpPr>
          <p:cNvPr id="811010" name="Rectangle 2"/>
          <p:cNvSpPr>
            <a:spLocks noGrp="1" noChangeArrowheads="1"/>
          </p:cNvSpPr>
          <p:nvPr>
            <p:ph type="title"/>
          </p:nvPr>
        </p:nvSpPr>
        <p:spPr/>
        <p:txBody>
          <a:bodyPr/>
          <a:lstStyle/>
          <a:p>
            <a:r>
              <a:rPr lang="en-US" sz="2000"/>
              <a:t>Chapter 9</a:t>
            </a:r>
            <a:br>
              <a:rPr lang="en-US" sz="2000"/>
            </a:br>
            <a:r>
              <a:rPr lang="en-US"/>
              <a:t>The Timer Control</a:t>
            </a:r>
          </a:p>
        </p:txBody>
      </p:sp>
      <p:sp>
        <p:nvSpPr>
          <p:cNvPr id="811011" name="Text Box 3"/>
          <p:cNvSpPr txBox="1">
            <a:spLocks noChangeArrowheads="1"/>
          </p:cNvSpPr>
          <p:nvPr/>
        </p:nvSpPr>
        <p:spPr bwMode="auto">
          <a:xfrm>
            <a:off x="793750" y="2338388"/>
            <a:ext cx="75517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685800" algn="l"/>
              </a:tabLst>
              <a:defRPr sz="2400">
                <a:solidFill>
                  <a:schemeClr val="tx1"/>
                </a:solidFill>
                <a:latin typeface="Times New Roman" pitchFamily="18" charset="0"/>
              </a:defRPr>
            </a:lvl1pPr>
            <a:lvl2pPr marL="685800" indent="-228600" algn="l">
              <a:tabLst>
                <a:tab pos="685800" algn="l"/>
              </a:tabLst>
              <a:defRPr sz="2400">
                <a:solidFill>
                  <a:schemeClr val="tx1"/>
                </a:solidFill>
                <a:latin typeface="Times New Roman" pitchFamily="18" charset="0"/>
              </a:defRPr>
            </a:lvl2pPr>
            <a:lvl3pPr algn="l">
              <a:tabLst>
                <a:tab pos="685800" algn="l"/>
              </a:tabLst>
              <a:defRPr sz="2400">
                <a:solidFill>
                  <a:schemeClr val="tx1"/>
                </a:solidFill>
                <a:latin typeface="Times New Roman" pitchFamily="18" charset="0"/>
              </a:defRPr>
            </a:lvl3pPr>
            <a:lvl4pPr algn="l">
              <a:tabLst>
                <a:tab pos="685800" algn="l"/>
              </a:tabLst>
              <a:defRPr sz="2400">
                <a:solidFill>
                  <a:schemeClr val="tx1"/>
                </a:solidFill>
                <a:latin typeface="Times New Roman" pitchFamily="18" charset="0"/>
              </a:defRPr>
            </a:lvl4pPr>
            <a:lvl5pPr algn="l">
              <a:tabLst>
                <a:tab pos="685800" algn="l"/>
              </a:tabLst>
              <a:defRPr sz="2400">
                <a:solidFill>
                  <a:schemeClr val="tx1"/>
                </a:solidFill>
                <a:latin typeface="Times New Roman" pitchFamily="18" charset="0"/>
              </a:defRPr>
            </a:lvl5pPr>
            <a:lvl6pPr eaLnBrk="0" fontAlgn="base" hangingPunct="0">
              <a:spcBef>
                <a:spcPct val="0"/>
              </a:spcBef>
              <a:spcAft>
                <a:spcPct val="0"/>
              </a:spcAft>
              <a:tabLst>
                <a:tab pos="685800" algn="l"/>
              </a:tabLst>
              <a:defRPr sz="2400">
                <a:solidFill>
                  <a:schemeClr val="tx1"/>
                </a:solidFill>
                <a:latin typeface="Times New Roman" pitchFamily="18" charset="0"/>
              </a:defRPr>
            </a:lvl6pPr>
            <a:lvl7pPr eaLnBrk="0" fontAlgn="base" hangingPunct="0">
              <a:spcBef>
                <a:spcPct val="0"/>
              </a:spcBef>
              <a:spcAft>
                <a:spcPct val="0"/>
              </a:spcAft>
              <a:tabLst>
                <a:tab pos="685800" algn="l"/>
              </a:tabLst>
              <a:defRPr sz="2400">
                <a:solidFill>
                  <a:schemeClr val="tx1"/>
                </a:solidFill>
                <a:latin typeface="Times New Roman" pitchFamily="18" charset="0"/>
              </a:defRPr>
            </a:lvl7pPr>
            <a:lvl8pPr eaLnBrk="0" fontAlgn="base" hangingPunct="0">
              <a:spcBef>
                <a:spcPct val="0"/>
              </a:spcBef>
              <a:spcAft>
                <a:spcPct val="0"/>
              </a:spcAft>
              <a:tabLst>
                <a:tab pos="685800" algn="l"/>
              </a:tabLst>
              <a:defRPr sz="2400">
                <a:solidFill>
                  <a:schemeClr val="tx1"/>
                </a:solidFill>
                <a:latin typeface="Times New Roman" pitchFamily="18" charset="0"/>
              </a:defRPr>
            </a:lvl8pPr>
            <a:lvl9pPr eaLnBrk="0" fontAlgn="base" hangingPunct="0">
              <a:spcBef>
                <a:spcPct val="0"/>
              </a:spcBef>
              <a:spcAft>
                <a:spcPct val="0"/>
              </a:spcAft>
              <a:tabLst>
                <a:tab pos="685800" algn="l"/>
              </a:tabLst>
              <a:defRPr sz="2400">
                <a:solidFill>
                  <a:schemeClr val="tx1"/>
                </a:solidFill>
                <a:latin typeface="Times New Roman" pitchFamily="18" charset="0"/>
              </a:defRPr>
            </a:lvl9pPr>
          </a:lstStyle>
          <a:p>
            <a:pPr>
              <a:spcBef>
                <a:spcPct val="50000"/>
              </a:spcBef>
              <a:buFont typeface="Wingdings" pitchFamily="2" charset="2"/>
              <a:buChar char="§"/>
            </a:pPr>
            <a:r>
              <a:rPr lang="en-US" dirty="0" smtClean="0">
                <a:latin typeface="Tahoma" pitchFamily="34" charset="0"/>
              </a:rPr>
              <a:t>Applications often perform actions at regular intervals.</a:t>
            </a:r>
          </a:p>
          <a:p>
            <a:pPr>
              <a:spcBef>
                <a:spcPct val="50000"/>
              </a:spcBef>
              <a:buFont typeface="Wingdings" pitchFamily="2" charset="2"/>
              <a:buChar char="§"/>
            </a:pPr>
            <a:r>
              <a:rPr lang="en-US" dirty="0" smtClean="0">
                <a:latin typeface="Tahoma" pitchFamily="34" charset="0"/>
              </a:rPr>
              <a:t>The Timer object is used to execute code at regular intervals</a:t>
            </a:r>
          </a:p>
          <a:p>
            <a:pPr>
              <a:spcBef>
                <a:spcPct val="50000"/>
              </a:spcBef>
              <a:buFont typeface="Wingdings" pitchFamily="2" charset="2"/>
              <a:buChar char="§"/>
            </a:pPr>
            <a:r>
              <a:rPr lang="en-US" dirty="0" smtClean="0">
                <a:latin typeface="Tahoma" pitchFamily="34" charset="0"/>
              </a:rPr>
              <a:t>Add from the </a:t>
            </a:r>
            <a:r>
              <a:rPr lang="en-US" dirty="0" err="1" smtClean="0">
                <a:latin typeface="Tahoma" pitchFamily="34" charset="0"/>
              </a:rPr>
              <a:t>Tollbox</a:t>
            </a:r>
            <a:r>
              <a:rPr lang="en-US" dirty="0" smtClean="0">
                <a:latin typeface="Tahoma" pitchFamily="34" charset="0"/>
              </a:rPr>
              <a:t> to the component tray</a:t>
            </a:r>
            <a:endParaRPr lang="en-US" dirty="0">
              <a:latin typeface="Tahoma" pitchFamily="34" charset="0"/>
            </a:endParaRPr>
          </a:p>
        </p:txBody>
      </p:sp>
      <p:pic>
        <p:nvPicPr>
          <p:cNvPr id="8110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694" y="1739673"/>
            <a:ext cx="3022745"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3120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 2012 EMC Publishing, LLC</a:t>
            </a:r>
            <a:endParaRPr lang="en-US"/>
          </a:p>
        </p:txBody>
      </p:sp>
      <p:sp>
        <p:nvSpPr>
          <p:cNvPr id="6" name="Slide Number Placeholder 4"/>
          <p:cNvSpPr>
            <a:spLocks noGrp="1"/>
          </p:cNvSpPr>
          <p:nvPr>
            <p:ph type="sldNum" sz="quarter" idx="11"/>
          </p:nvPr>
        </p:nvSpPr>
        <p:spPr/>
        <p:txBody>
          <a:bodyPr/>
          <a:lstStyle/>
          <a:p>
            <a:r>
              <a:rPr lang="en-US"/>
              <a:t>Slide </a:t>
            </a:r>
            <a:fld id="{84ABA5AB-13F4-44CC-9AED-90C790E6B3C5}" type="slidenum">
              <a:rPr lang="en-US"/>
              <a:pPr/>
              <a:t>9</a:t>
            </a:fld>
            <a:endParaRPr lang="en-US"/>
          </a:p>
        </p:txBody>
      </p:sp>
      <p:sp>
        <p:nvSpPr>
          <p:cNvPr id="811010" name="Rectangle 2"/>
          <p:cNvSpPr>
            <a:spLocks noGrp="1" noChangeArrowheads="1"/>
          </p:cNvSpPr>
          <p:nvPr>
            <p:ph type="title"/>
          </p:nvPr>
        </p:nvSpPr>
        <p:spPr/>
        <p:txBody>
          <a:bodyPr/>
          <a:lstStyle/>
          <a:p>
            <a:r>
              <a:rPr lang="en-US" sz="2000"/>
              <a:t>Chapter 9</a:t>
            </a:r>
            <a:br>
              <a:rPr lang="en-US" sz="2000"/>
            </a:br>
            <a:r>
              <a:rPr lang="en-US"/>
              <a:t>The Timer Control</a:t>
            </a:r>
          </a:p>
        </p:txBody>
      </p:sp>
      <p:sp>
        <p:nvSpPr>
          <p:cNvPr id="811011" name="Text Box 3"/>
          <p:cNvSpPr txBox="1">
            <a:spLocks noChangeArrowheads="1"/>
          </p:cNvSpPr>
          <p:nvPr/>
        </p:nvSpPr>
        <p:spPr bwMode="auto">
          <a:xfrm>
            <a:off x="793750" y="2338388"/>
            <a:ext cx="75517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lgn="l">
              <a:tabLst>
                <a:tab pos="685800" algn="l"/>
              </a:tabLst>
              <a:defRPr sz="2400">
                <a:solidFill>
                  <a:schemeClr val="tx1"/>
                </a:solidFill>
                <a:latin typeface="Times New Roman" pitchFamily="18" charset="0"/>
              </a:defRPr>
            </a:lvl1pPr>
            <a:lvl2pPr marL="685800" indent="-228600" algn="l">
              <a:tabLst>
                <a:tab pos="685800" algn="l"/>
              </a:tabLst>
              <a:defRPr sz="2400">
                <a:solidFill>
                  <a:schemeClr val="tx1"/>
                </a:solidFill>
                <a:latin typeface="Times New Roman" pitchFamily="18" charset="0"/>
              </a:defRPr>
            </a:lvl2pPr>
            <a:lvl3pPr algn="l">
              <a:tabLst>
                <a:tab pos="685800" algn="l"/>
              </a:tabLst>
              <a:defRPr sz="2400">
                <a:solidFill>
                  <a:schemeClr val="tx1"/>
                </a:solidFill>
                <a:latin typeface="Times New Roman" pitchFamily="18" charset="0"/>
              </a:defRPr>
            </a:lvl3pPr>
            <a:lvl4pPr algn="l">
              <a:tabLst>
                <a:tab pos="685800" algn="l"/>
              </a:tabLst>
              <a:defRPr sz="2400">
                <a:solidFill>
                  <a:schemeClr val="tx1"/>
                </a:solidFill>
                <a:latin typeface="Times New Roman" pitchFamily="18" charset="0"/>
              </a:defRPr>
            </a:lvl4pPr>
            <a:lvl5pPr algn="l">
              <a:tabLst>
                <a:tab pos="685800" algn="l"/>
              </a:tabLst>
              <a:defRPr sz="2400">
                <a:solidFill>
                  <a:schemeClr val="tx1"/>
                </a:solidFill>
                <a:latin typeface="Times New Roman" pitchFamily="18" charset="0"/>
              </a:defRPr>
            </a:lvl5pPr>
            <a:lvl6pPr eaLnBrk="0" fontAlgn="base" hangingPunct="0">
              <a:spcBef>
                <a:spcPct val="0"/>
              </a:spcBef>
              <a:spcAft>
                <a:spcPct val="0"/>
              </a:spcAft>
              <a:tabLst>
                <a:tab pos="685800" algn="l"/>
              </a:tabLst>
              <a:defRPr sz="2400">
                <a:solidFill>
                  <a:schemeClr val="tx1"/>
                </a:solidFill>
                <a:latin typeface="Times New Roman" pitchFamily="18" charset="0"/>
              </a:defRPr>
            </a:lvl6pPr>
            <a:lvl7pPr eaLnBrk="0" fontAlgn="base" hangingPunct="0">
              <a:spcBef>
                <a:spcPct val="0"/>
              </a:spcBef>
              <a:spcAft>
                <a:spcPct val="0"/>
              </a:spcAft>
              <a:tabLst>
                <a:tab pos="685800" algn="l"/>
              </a:tabLst>
              <a:defRPr sz="2400">
                <a:solidFill>
                  <a:schemeClr val="tx1"/>
                </a:solidFill>
                <a:latin typeface="Times New Roman" pitchFamily="18" charset="0"/>
              </a:defRPr>
            </a:lvl7pPr>
            <a:lvl8pPr eaLnBrk="0" fontAlgn="base" hangingPunct="0">
              <a:spcBef>
                <a:spcPct val="0"/>
              </a:spcBef>
              <a:spcAft>
                <a:spcPct val="0"/>
              </a:spcAft>
              <a:tabLst>
                <a:tab pos="685800" algn="l"/>
              </a:tabLst>
              <a:defRPr sz="2400">
                <a:solidFill>
                  <a:schemeClr val="tx1"/>
                </a:solidFill>
                <a:latin typeface="Times New Roman" pitchFamily="18" charset="0"/>
              </a:defRPr>
            </a:lvl8pPr>
            <a:lvl9pPr eaLnBrk="0" fontAlgn="base" hangingPunct="0">
              <a:spcBef>
                <a:spcPct val="0"/>
              </a:spcBef>
              <a:spcAft>
                <a:spcPct val="0"/>
              </a:spcAft>
              <a:tabLst>
                <a:tab pos="685800" algn="l"/>
              </a:tabLst>
              <a:defRPr sz="2400">
                <a:solidFill>
                  <a:schemeClr val="tx1"/>
                </a:solidFill>
                <a:latin typeface="Times New Roman" pitchFamily="18" charset="0"/>
              </a:defRPr>
            </a:lvl9pPr>
          </a:lstStyle>
          <a:p>
            <a:pPr>
              <a:spcBef>
                <a:spcPct val="50000"/>
              </a:spcBef>
              <a:buFont typeface="Wingdings" pitchFamily="2" charset="2"/>
              <a:buChar char="§"/>
            </a:pPr>
            <a:r>
              <a:rPr lang="en-US">
                <a:latin typeface="Tahoma" pitchFamily="34" charset="0"/>
              </a:rPr>
              <a:t>Properties include:</a:t>
            </a:r>
          </a:p>
          <a:p>
            <a:pPr lvl="1">
              <a:spcBef>
                <a:spcPct val="50000"/>
              </a:spcBef>
              <a:buFont typeface="Wingdings" pitchFamily="2" charset="2"/>
              <a:buChar char="§"/>
            </a:pPr>
            <a:r>
              <a:rPr lang="en-US" b="1">
                <a:latin typeface="Tahoma" pitchFamily="34" charset="0"/>
              </a:rPr>
              <a:t>(Name)</a:t>
            </a:r>
            <a:r>
              <a:rPr lang="en-US">
                <a:latin typeface="Tahoma" pitchFamily="34" charset="0"/>
              </a:rPr>
              <a:t> should begin with </a:t>
            </a:r>
            <a:r>
              <a:rPr lang="en-US">
                <a:latin typeface="Courier New" pitchFamily="49" charset="0"/>
              </a:rPr>
              <a:t>tmr</a:t>
            </a:r>
            <a:r>
              <a:rPr lang="en-US">
                <a:latin typeface="Tahoma" pitchFamily="34" charset="0"/>
              </a:rPr>
              <a:t>.</a:t>
            </a:r>
          </a:p>
          <a:p>
            <a:pPr lvl="1">
              <a:spcBef>
                <a:spcPct val="50000"/>
              </a:spcBef>
              <a:buFont typeface="Wingdings" pitchFamily="2" charset="2"/>
              <a:buChar char="§"/>
            </a:pPr>
            <a:r>
              <a:rPr lang="en-US" b="1">
                <a:latin typeface="Tahoma" pitchFamily="34" charset="0"/>
              </a:rPr>
              <a:t>Interval</a:t>
            </a:r>
            <a:r>
              <a:rPr lang="en-US">
                <a:latin typeface="Tahoma" pitchFamily="34" charset="0"/>
              </a:rPr>
              <a:t> is the amount of time that passes before the Tick event procedure executes.</a:t>
            </a:r>
          </a:p>
          <a:p>
            <a:pPr lvl="1">
              <a:spcBef>
                <a:spcPct val="50000"/>
              </a:spcBef>
              <a:buFont typeface="Wingdings" pitchFamily="2" charset="2"/>
              <a:buChar char="§"/>
            </a:pPr>
            <a:r>
              <a:rPr lang="en-US" b="1">
                <a:latin typeface="Tahoma" pitchFamily="34" charset="0"/>
              </a:rPr>
              <a:t>Enabled</a:t>
            </a:r>
            <a:r>
              <a:rPr lang="en-US">
                <a:latin typeface="Tahoma" pitchFamily="34" charset="0"/>
              </a:rPr>
              <a:t> allows a Tick event to occur at the end of each interval.</a:t>
            </a:r>
          </a:p>
          <a:p>
            <a:pPr>
              <a:spcBef>
                <a:spcPct val="50000"/>
              </a:spcBef>
              <a:buFont typeface="Wingdings" pitchFamily="2" charset="2"/>
              <a:buChar char="§"/>
            </a:pPr>
            <a:r>
              <a:rPr lang="en-US">
                <a:latin typeface="Tahoma" pitchFamily="34" charset="0"/>
              </a:rPr>
              <a:t>Methods include Start() and Stop().</a:t>
            </a:r>
          </a:p>
        </p:txBody>
      </p:sp>
      <p:pic>
        <p:nvPicPr>
          <p:cNvPr id="8110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694" y="1739673"/>
            <a:ext cx="3022745"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VP Slides">
  <a:themeElements>
    <a:clrScheme name="">
      <a:dk1>
        <a:srgbClr val="000000"/>
      </a:dk1>
      <a:lt1>
        <a:srgbClr val="FFFFFF"/>
      </a:lt1>
      <a:dk2>
        <a:srgbClr val="0066CC"/>
      </a:dk2>
      <a:lt2>
        <a:srgbClr val="FFFFFF"/>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FFFFFF"/>
      </a:folHlink>
    </a:clrScheme>
    <a:fontScheme name="LVP Slid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VP Slides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LVP Slides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LVP Slides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C:\LVP PROJECTS\O2KTG-1\Slides\LVP Slides.pot</Template>
  <TotalTime>6980</TotalTime>
  <Words>3426</Words>
  <Application>Microsoft Macintosh PowerPoint</Application>
  <PresentationFormat>On-screen Show (4:3)</PresentationFormat>
  <Paragraphs>485</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LVP Slides</vt:lpstr>
      <vt:lpstr>Chapter 9 Color, Sound and Graphics</vt:lpstr>
      <vt:lpstr>Chapter 9 Using Color</vt:lpstr>
      <vt:lpstr>Chapter 9 The Color Dialog Box</vt:lpstr>
      <vt:lpstr>Chapter 9 The ColorDialog Control</vt:lpstr>
      <vt:lpstr>Chapter 9 Using Images</vt:lpstr>
      <vt:lpstr>Chapter 9 The SystemSounds Class</vt:lpstr>
      <vt:lpstr>Chapter 9 Playing Sound Files</vt:lpstr>
      <vt:lpstr>Chapter 9 The Timer Control</vt:lpstr>
      <vt:lpstr>Chapter 9 The Timer Control</vt:lpstr>
      <vt:lpstr>Chapter 9 Animation</vt:lpstr>
      <vt:lpstr>Chapter 9 The Graphics Class</vt:lpstr>
      <vt:lpstr>Chapter 9 The Graphics Class</vt:lpstr>
      <vt:lpstr>Chapter 9 The Graphics Class</vt:lpstr>
      <vt:lpstr>The Graphics Class</vt:lpstr>
      <vt:lpstr>Chapter 9 The Graphics Drawing Surface</vt:lpstr>
      <vt:lpstr>Chapter 9 The Graphics Class</vt:lpstr>
      <vt:lpstr>Chapter 9 The Graphics Class</vt:lpstr>
      <vt:lpstr>Chapter 9 The Graphics Class</vt:lpstr>
      <vt:lpstr>Chapter 9 Drawing Solid Shapes</vt:lpstr>
      <vt:lpstr>Chapter 9 The Point Structure</vt:lpstr>
      <vt:lpstr>Chapter 9 Drawing curves and Polygons</vt:lpstr>
      <vt:lpstr>Chapter 9 The MouseDown Event</vt:lpstr>
    </vt:vector>
  </TitlesOfParts>
  <Company>Lawrenceville Press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Programming Using Microsoft Visual Basic 2005</dc:title>
  <dc:creator>Lawrenceville Press</dc:creator>
  <cp:lastModifiedBy>Millburn Boe</cp:lastModifiedBy>
  <cp:revision>301</cp:revision>
  <cp:lastPrinted>1998-10-14T14:23:27Z</cp:lastPrinted>
  <dcterms:created xsi:type="dcterms:W3CDTF">1999-11-24T16:58:21Z</dcterms:created>
  <dcterms:modified xsi:type="dcterms:W3CDTF">2014-06-06T18:49:19Z</dcterms:modified>
</cp:coreProperties>
</file>