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945688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A"/>
    <a:srgbClr val="542E08"/>
    <a:srgbClr val="FF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>
        <p:scale>
          <a:sx n="33" d="100"/>
          <a:sy n="33" d="100"/>
        </p:scale>
        <p:origin x="730" y="-576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AF15-A5F7-4301-B54C-B6D531F82068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B1A5-7A55-4BD8-B818-40F16914C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 descr="Wetensch. poster STRAMIEN P1 A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3" y="233910"/>
            <a:ext cx="30238700" cy="42799000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318881" y="8172603"/>
            <a:ext cx="22050000" cy="33394187"/>
          </a:xfrm>
          <a:prstGeom prst="rect">
            <a:avLst/>
          </a:prstGeom>
          <a:noFill/>
        </p:spPr>
        <p:txBody>
          <a:bodyPr wrap="square" lIns="0" tIns="0" rIns="0" bIns="0" numCol="3" spcCol="630000" rtlCol="0">
            <a:noAutofit/>
          </a:bodyPr>
          <a:lstStyle/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Background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Airborne allergens are produced by plants (pollen), animals (hairs) and fungi (spores) (Fig 1). 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If many of these allergens are around, hay fever patients suffer from coughing fits and a running nose. 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Forecasts such as www.allergieradar.nl can help </a:t>
            </a: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these patients to plan their 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outdoor activities.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These forecasts are based on DNA barcodes generated from sticky traps in so-called pollen samplers (Fig 2) on the roof of hospitals such as the Leiden University Medical Center.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Currently airborne allergens trapped in these samplers are processed microscopically.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To increase speed and accuracy, DNA barcoding of the material captured by pollen samplers was developed (</a:t>
            </a:r>
            <a:r>
              <a:rPr lang="en-US" sz="3600" dirty="0" err="1">
                <a:solidFill>
                  <a:srgbClr val="542E08"/>
                </a:solidFill>
                <a:latin typeface="Arial"/>
                <a:cs typeface="Arial"/>
              </a:rPr>
              <a:t>Kraaijeveld</a:t>
            </a:r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 et al. 2015).</a:t>
            </a:r>
          </a:p>
          <a:p>
            <a:endParaRPr lang="en-US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The aim of our project was to 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build a </a:t>
            </a:r>
            <a:r>
              <a:rPr lang="en-US" sz="3600" dirty="0" err="1">
                <a:solidFill>
                  <a:srgbClr val="542E08"/>
                </a:solidFill>
                <a:latin typeface="Arial"/>
                <a:cs typeface="Arial"/>
              </a:rPr>
              <a:t>bioinformatic</a:t>
            </a:r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 pipeline for automatic processing of DNA </a:t>
            </a:r>
          </a:p>
          <a:p>
            <a:r>
              <a:rPr lang="en-US" sz="3600" dirty="0">
                <a:solidFill>
                  <a:srgbClr val="542E08"/>
                </a:solidFill>
                <a:latin typeface="Arial"/>
                <a:cs typeface="Arial"/>
              </a:rPr>
              <a:t>barcodes generated from pollen and spores.</a:t>
            </a:r>
          </a:p>
          <a:p>
            <a:endParaRPr lang="nl-NL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Methods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With literature research, a list of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allergenic species was made. This list contains plant, animal and fungal species.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Manually, a blacklist of NCBI-entries that were thought to be wrongly identified was made.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Using the website nederlandsesoorten.nl, a </a:t>
            </a: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database was made for Dutch species causing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hayfever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.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Naturalis already had a barcode-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checker script that searched for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species in the CITES-database for legally protected species. This script was used as a template and modified to search the manually made databases for allergenic Dutch species. The script was also configured to be uploaded to, and run on the web-based platform Galaxy. </a:t>
            </a:r>
          </a:p>
          <a:p>
            <a:endParaRPr lang="en-GB" sz="3600" b="1" u="sng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b="1" u="sng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Results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The outline of the final airborne allergens pipeline is visualised in a flowchart (Fig 3).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Both databases (allergenic species, Dutch species) are automatically updated every time the pipeline is executed.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FASTA-files with DNA </a:t>
            </a: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sequences are BLAST-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ed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against the NCBI-database.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The hits resulting from the BLAST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are then filtered and compared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with the contents of both databases.</a:t>
            </a: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Conclusion 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The pipeline correctly predicted which species from a test FASTA-file were allergenic. From this, we can conclude that our pipeline for the identification of airborne allergens works.</a:t>
            </a:r>
          </a:p>
          <a:p>
            <a:endParaRPr lang="en-GB" sz="3600" b="1" u="sng" dirty="0">
              <a:solidFill>
                <a:srgbClr val="E3004A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Acknowledgements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We thank Bertie Joan van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Heuven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,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Youri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Lammers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, Michael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Stech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and Letty de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Weger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for their help and support.</a:t>
            </a:r>
          </a:p>
          <a:p>
            <a:endParaRPr lang="en-GB" sz="36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b="1" u="sng" dirty="0">
                <a:solidFill>
                  <a:srgbClr val="E3004A"/>
                </a:solidFill>
                <a:latin typeface="Arial"/>
                <a:cs typeface="Arial"/>
              </a:rPr>
              <a:t>References</a:t>
            </a:r>
          </a:p>
          <a:p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Kraaijeveld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K., de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Weger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L. A.,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Ventayol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                                                  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García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M.,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Buermans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H., Frank, J.,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Hiemstra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P. S. and  den </a:t>
            </a:r>
            <a:r>
              <a:rPr lang="en-GB" sz="2400" dirty="0" err="1">
                <a:solidFill>
                  <a:srgbClr val="542E08"/>
                </a:solidFill>
                <a:latin typeface="Arial"/>
                <a:cs typeface="Arial"/>
              </a:rPr>
              <a:t>Dunnen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, J. T. (2015), Efficient and sensitive identification and quantification of airborne pollen using next-generation DNA sequencing. </a:t>
            </a:r>
            <a:r>
              <a:rPr lang="en-GB" sz="2400" i="1" dirty="0">
                <a:solidFill>
                  <a:srgbClr val="542E08"/>
                </a:solidFill>
                <a:latin typeface="Arial"/>
                <a:cs typeface="Arial"/>
              </a:rPr>
              <a:t>Molecular Ecology Resources</a:t>
            </a:r>
            <a:r>
              <a:rPr lang="en-GB" sz="2400" dirty="0">
                <a:solidFill>
                  <a:srgbClr val="542E08"/>
                </a:solidFill>
                <a:latin typeface="Arial"/>
                <a:cs typeface="Arial"/>
              </a:rPr>
              <a:t> 15.</a:t>
            </a:r>
          </a:p>
        </p:txBody>
      </p:sp>
      <p:sp>
        <p:nvSpPr>
          <p:cNvPr id="22" name="Rechthoek 21"/>
          <p:cNvSpPr/>
          <p:nvPr/>
        </p:nvSpPr>
        <p:spPr>
          <a:xfrm>
            <a:off x="6318882" y="1241733"/>
            <a:ext cx="22052764" cy="6930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r>
              <a:rPr lang="en-GB" sz="7500" b="1" dirty="0">
                <a:solidFill>
                  <a:srgbClr val="542E08"/>
                </a:solidFill>
                <a:latin typeface="Arial"/>
                <a:cs typeface="Arial"/>
              </a:rPr>
              <a:t>A </a:t>
            </a:r>
            <a:r>
              <a:rPr lang="en-GB" sz="7500" b="1" dirty="0" err="1">
                <a:solidFill>
                  <a:srgbClr val="542E08"/>
                </a:solidFill>
                <a:latin typeface="Arial"/>
                <a:cs typeface="Arial"/>
              </a:rPr>
              <a:t>bioinformatic</a:t>
            </a:r>
            <a:r>
              <a:rPr lang="en-GB" sz="7500" b="1" dirty="0">
                <a:solidFill>
                  <a:srgbClr val="542E08"/>
                </a:solidFill>
                <a:latin typeface="Arial"/>
                <a:cs typeface="Arial"/>
              </a:rPr>
              <a:t> pipeline for the </a:t>
            </a:r>
          </a:p>
          <a:p>
            <a:r>
              <a:rPr lang="en-GB" sz="7500" b="1" dirty="0">
                <a:solidFill>
                  <a:srgbClr val="542E08"/>
                </a:solidFill>
                <a:latin typeface="Arial"/>
                <a:cs typeface="Arial"/>
              </a:rPr>
              <a:t>identification of airborne allergens</a:t>
            </a:r>
            <a:br>
              <a:rPr lang="en-GB" sz="7500" b="1" dirty="0">
                <a:solidFill>
                  <a:srgbClr val="542E08"/>
                </a:solidFill>
                <a:latin typeface="Arial"/>
                <a:cs typeface="Arial"/>
              </a:rPr>
            </a:b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Laura Kreijger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2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 Midas Kuilman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2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 </a:t>
            </a:r>
            <a:r>
              <a:rPr lang="en-GB" sz="4800" dirty="0" err="1">
                <a:solidFill>
                  <a:srgbClr val="542E08"/>
                </a:solidFill>
                <a:latin typeface="Arial"/>
                <a:cs typeface="Arial"/>
              </a:rPr>
              <a:t>Arjan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 Olsthoorn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2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 Dirk van der Torre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2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             </a:t>
            </a:r>
            <a:r>
              <a:rPr lang="en-GB" sz="4800" dirty="0" err="1">
                <a:solidFill>
                  <a:srgbClr val="542E08"/>
                </a:solidFill>
                <a:latin typeface="Arial"/>
                <a:cs typeface="Arial"/>
              </a:rPr>
              <a:t>Jozsef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 Geml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1,3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 Ivo Horn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2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,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 </a:t>
            </a:r>
            <a:r>
              <a:rPr lang="en-GB" sz="4800" dirty="0" err="1">
                <a:solidFill>
                  <a:srgbClr val="542E08"/>
                </a:solidFill>
                <a:latin typeface="Arial"/>
                <a:cs typeface="Arial"/>
              </a:rPr>
              <a:t>Arjen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 Speksnijder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1,3</a:t>
            </a:r>
            <a:r>
              <a:rPr lang="en-GB" sz="4800" dirty="0">
                <a:solidFill>
                  <a:srgbClr val="542E08"/>
                </a:solidFill>
                <a:latin typeface="Arial"/>
                <a:cs typeface="Arial"/>
              </a:rPr>
              <a:t> &amp; Barbara Gravendeel</a:t>
            </a:r>
            <a:r>
              <a:rPr lang="en-GB" sz="4800" baseline="30000" dirty="0">
                <a:solidFill>
                  <a:srgbClr val="542E08"/>
                </a:solidFill>
                <a:latin typeface="Arial"/>
                <a:cs typeface="Arial"/>
              </a:rPr>
              <a:t>1,2,3</a:t>
            </a:r>
            <a:endParaRPr lang="nl-NL" sz="4800" baseline="30000" dirty="0">
              <a:solidFill>
                <a:srgbClr val="542E08"/>
              </a:solidFill>
              <a:latin typeface="Arial"/>
              <a:cs typeface="Arial"/>
            </a:endParaRP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1.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Naturalis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Biodiversity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Center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, Endless Forms group,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Vondellaan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55, 2332 AA Leiden, The Netherlands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2. University of Applied Sciences Leiden, Science and Technology department,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Zernikedreef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11, 2333 CK Leiden, The Netherlands</a:t>
            </a:r>
          </a:p>
          <a:p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3. Leiden University, Institute Biology Leiden, </a:t>
            </a:r>
            <a:r>
              <a:rPr lang="en-GB" sz="3600" dirty="0" err="1">
                <a:solidFill>
                  <a:srgbClr val="542E08"/>
                </a:solidFill>
                <a:latin typeface="Arial"/>
                <a:cs typeface="Arial"/>
              </a:rPr>
              <a:t>Sylviusweg</a:t>
            </a:r>
            <a:r>
              <a:rPr lang="en-GB" sz="3600" dirty="0">
                <a:solidFill>
                  <a:srgbClr val="542E08"/>
                </a:solidFill>
                <a:latin typeface="Arial"/>
                <a:cs typeface="Arial"/>
              </a:rPr>
              <a:t> 72, 2333 BE Leiden, The Netherlands</a:t>
            </a:r>
            <a:endParaRPr lang="nl-NL" sz="3600" dirty="0">
              <a:solidFill>
                <a:srgbClr val="542E08"/>
              </a:solidFill>
              <a:latin typeface="Arial"/>
              <a:cs typeface="Arial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6318881" y="8172603"/>
            <a:ext cx="14491815" cy="75609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542E08"/>
                </a:solidFill>
                <a:latin typeface="Arial"/>
                <a:cs typeface="Arial"/>
              </a:rPr>
              <a:t>Hay fever patients suffer from coughing fits and a running nose on days with many airborne allergens. Special allergy forecasts can help these patients to plan their outdoor activities. </a:t>
            </a:r>
          </a:p>
          <a:p>
            <a:r>
              <a:rPr lang="en-US" sz="3600" b="1" dirty="0">
                <a:solidFill>
                  <a:srgbClr val="542E08"/>
                </a:solidFill>
                <a:latin typeface="Arial"/>
                <a:cs typeface="Arial"/>
              </a:rPr>
              <a:t>These forecasts are based on data generated by pollen samplers.</a:t>
            </a:r>
          </a:p>
          <a:p>
            <a:r>
              <a:rPr lang="en-US" sz="3600" b="1" dirty="0">
                <a:solidFill>
                  <a:srgbClr val="542E08"/>
                </a:solidFill>
                <a:latin typeface="Arial"/>
                <a:cs typeface="Arial"/>
              </a:rPr>
              <a:t>For the automatic processing of pollen sampler data, we built a </a:t>
            </a:r>
            <a:r>
              <a:rPr lang="en-US" sz="3600" b="1" dirty="0" err="1">
                <a:solidFill>
                  <a:srgbClr val="542E08"/>
                </a:solidFill>
                <a:latin typeface="Arial"/>
                <a:cs typeface="Arial"/>
              </a:rPr>
              <a:t>bioinformatic</a:t>
            </a:r>
            <a:r>
              <a:rPr lang="en-US" sz="3600" b="1" dirty="0">
                <a:solidFill>
                  <a:srgbClr val="542E08"/>
                </a:solidFill>
                <a:latin typeface="Arial"/>
                <a:cs typeface="Arial"/>
              </a:rPr>
              <a:t> pipeline.</a:t>
            </a:r>
            <a:endParaRPr lang="en-GB" sz="3600" b="1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nl-NL" sz="3600" b="1" dirty="0">
              <a:solidFill>
                <a:srgbClr val="542E08"/>
              </a:solidFill>
              <a:latin typeface="Arial"/>
              <a:cs typeface="Arial"/>
            </a:endParaRPr>
          </a:p>
          <a:p>
            <a:endParaRPr lang="nl-NL" sz="3600" b="1" dirty="0">
              <a:solidFill>
                <a:srgbClr val="542E08"/>
              </a:solidFill>
              <a:latin typeface="Arial"/>
              <a:cs typeface="Arial"/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13877067" y="27568245"/>
            <a:ext cx="10837332" cy="9848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rgbClr val="542E08"/>
                </a:solidFill>
                <a:latin typeface="Arial" pitchFamily="34" charset="0"/>
                <a:cs typeface="Arial" pitchFamily="34" charset="0"/>
              </a:rPr>
              <a:t>Figure 3</a:t>
            </a:r>
            <a:r>
              <a:rPr lang="en-GB" sz="1600" dirty="0">
                <a:solidFill>
                  <a:srgbClr val="542E08"/>
                </a:solidFill>
                <a:latin typeface="Arial" pitchFamily="34" charset="0"/>
                <a:cs typeface="Arial" pitchFamily="34" charset="0"/>
              </a:rPr>
              <a:t>: Flowchart </a:t>
            </a:r>
            <a:r>
              <a:rPr lang="en-GB" sz="1600">
                <a:solidFill>
                  <a:srgbClr val="542E08"/>
                </a:solidFill>
                <a:latin typeface="Arial" pitchFamily="34" charset="0"/>
                <a:cs typeface="Arial" pitchFamily="34" charset="0"/>
              </a:rPr>
              <a:t>of our </a:t>
            </a:r>
            <a:r>
              <a:rPr lang="en-GB" sz="1600" dirty="0">
                <a:solidFill>
                  <a:srgbClr val="542E08"/>
                </a:solidFill>
                <a:latin typeface="Arial" pitchFamily="34" charset="0"/>
                <a:cs typeface="Arial" pitchFamily="34" charset="0"/>
              </a:rPr>
              <a:t>pipeline</a:t>
            </a:r>
            <a:r>
              <a:rPr lang="nl-NL" sz="1600" dirty="0">
                <a:solidFill>
                  <a:srgbClr val="542E08"/>
                </a:solidFill>
                <a:latin typeface="Arial" pitchFamily="34" charset="0"/>
                <a:cs typeface="Arial" pitchFamily="34" charset="0"/>
              </a:rPr>
              <a:t>.</a:t>
            </a:r>
            <a:endParaRPr lang="nl-NL" sz="1600" dirty="0"/>
          </a:p>
        </p:txBody>
      </p:sp>
      <p:sp>
        <p:nvSpPr>
          <p:cNvPr id="26" name="Tekstvak 25"/>
          <p:cNvSpPr txBox="1"/>
          <p:nvPr/>
        </p:nvSpPr>
        <p:spPr>
          <a:xfrm>
            <a:off x="6316116" y="27511326"/>
            <a:ext cx="6930870" cy="468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rgbClr val="542E08"/>
                </a:solidFill>
                <a:latin typeface="Arial"/>
                <a:cs typeface="Arial"/>
              </a:rPr>
              <a:t>Figure 1: 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Common airborne allergens. Clockwise: pollen 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(</a:t>
            </a:r>
            <a:r>
              <a:rPr lang="en-GB" sz="1600" i="1" dirty="0" err="1">
                <a:solidFill>
                  <a:srgbClr val="542E08"/>
                </a:solidFill>
                <a:latin typeface="Arial"/>
                <a:cs typeface="Arial"/>
              </a:rPr>
              <a:t>Atriplex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 </a:t>
            </a:r>
            <a:r>
              <a:rPr lang="en-GB" sz="1600" i="1" dirty="0" err="1">
                <a:solidFill>
                  <a:srgbClr val="542E08"/>
                </a:solidFill>
                <a:latin typeface="Arial"/>
                <a:cs typeface="Arial"/>
              </a:rPr>
              <a:t>prostrata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), 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spores 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(</a:t>
            </a:r>
            <a:r>
              <a:rPr lang="en-GB" sz="1600" i="1" dirty="0" err="1">
                <a:solidFill>
                  <a:srgbClr val="542E08"/>
                </a:solidFill>
                <a:latin typeface="Arial"/>
                <a:cs typeface="Arial"/>
              </a:rPr>
              <a:t>Puccinia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 </a:t>
            </a:r>
            <a:r>
              <a:rPr lang="en-GB" sz="1600" i="1" dirty="0" err="1">
                <a:solidFill>
                  <a:srgbClr val="542E08"/>
                </a:solidFill>
                <a:latin typeface="Arial"/>
                <a:cs typeface="Arial"/>
              </a:rPr>
              <a:t>graminis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), 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pollen 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(Ambrosia </a:t>
            </a:r>
            <a:r>
              <a:rPr lang="en-GB" sz="1600" i="1" dirty="0" err="1">
                <a:solidFill>
                  <a:srgbClr val="542E08"/>
                </a:solidFill>
                <a:latin typeface="Arial"/>
                <a:cs typeface="Arial"/>
              </a:rPr>
              <a:t>artemisifolia</a:t>
            </a:r>
            <a:r>
              <a:rPr lang="en-GB" sz="1600" i="1" dirty="0">
                <a:solidFill>
                  <a:srgbClr val="542E08"/>
                </a:solidFill>
                <a:latin typeface="Arial"/>
                <a:cs typeface="Arial"/>
              </a:rPr>
              <a:t>)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. Photographs made by </a:t>
            </a:r>
            <a:r>
              <a:rPr lang="en-GB" sz="1600" dirty="0" err="1">
                <a:solidFill>
                  <a:srgbClr val="542E08"/>
                </a:solidFill>
                <a:latin typeface="Arial"/>
                <a:cs typeface="Arial"/>
              </a:rPr>
              <a:t>Bertie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 Joan van </a:t>
            </a:r>
            <a:r>
              <a:rPr lang="en-GB" sz="1600" dirty="0" err="1">
                <a:solidFill>
                  <a:srgbClr val="542E08"/>
                </a:solidFill>
                <a:latin typeface="Arial"/>
                <a:cs typeface="Arial"/>
              </a:rPr>
              <a:t>Heuven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 (</a:t>
            </a:r>
            <a:r>
              <a:rPr lang="en-GB" sz="1600" dirty="0" err="1">
                <a:solidFill>
                  <a:srgbClr val="542E08"/>
                </a:solidFill>
                <a:latin typeface="Arial"/>
                <a:cs typeface="Arial"/>
              </a:rPr>
              <a:t>Naturalis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 Biodiversity </a:t>
            </a:r>
            <a:r>
              <a:rPr lang="en-GB" sz="1600" dirty="0" err="1">
                <a:solidFill>
                  <a:srgbClr val="542E08"/>
                </a:solidFill>
                <a:latin typeface="Arial"/>
                <a:cs typeface="Arial"/>
              </a:rPr>
              <a:t>Center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).</a:t>
            </a:r>
            <a:endParaRPr lang="nl-NL" sz="1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" y="9788282"/>
            <a:ext cx="5672613" cy="566393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39" y="15916599"/>
            <a:ext cx="5112568" cy="186897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998" y="18379925"/>
            <a:ext cx="14296883" cy="8856985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21440777" y="17358752"/>
            <a:ext cx="6930870" cy="2648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rgbClr val="542E08"/>
                </a:solidFill>
                <a:latin typeface="Arial"/>
                <a:cs typeface="Arial"/>
              </a:rPr>
              <a:t>Figure 2: 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Burkard pollen sampler at Leiden University Medical </a:t>
            </a:r>
            <a:r>
              <a:rPr lang="en-GB" sz="1600" dirty="0" err="1">
                <a:solidFill>
                  <a:srgbClr val="542E08"/>
                </a:solidFill>
                <a:latin typeface="Arial"/>
                <a:cs typeface="Arial"/>
              </a:rPr>
              <a:t>Center</a:t>
            </a:r>
            <a:r>
              <a:rPr lang="en-GB" sz="1600" dirty="0">
                <a:solidFill>
                  <a:srgbClr val="542E08"/>
                </a:solidFill>
                <a:latin typeface="Arial"/>
                <a:cs typeface="Arial"/>
              </a:rPr>
              <a:t>.</a:t>
            </a:r>
            <a:endParaRPr lang="nl-NL" sz="16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0777" y="8173784"/>
            <a:ext cx="6912768" cy="890019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34" y="18152571"/>
            <a:ext cx="6915150" cy="89154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66" y="18778300"/>
            <a:ext cx="5160954" cy="28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4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wetenschappelijk A0 posters-1</Template>
  <TotalTime>1811</TotalTime>
  <Words>560</Words>
  <Application>Microsoft Office PowerPoint</Application>
  <PresentationFormat>Aangepast</PresentationFormat>
  <Paragraphs>151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PowerPoint-presentatie</vt:lpstr>
    </vt:vector>
  </TitlesOfParts>
  <Company>NCB Naturalis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Laura Kreijger</dc:creator>
  <cp:lastModifiedBy>Laura Kreijger</cp:lastModifiedBy>
  <cp:revision>68</cp:revision>
  <cp:lastPrinted>2016-12-13T15:30:04Z</cp:lastPrinted>
  <dcterms:created xsi:type="dcterms:W3CDTF">2016-11-11T14:53:07Z</dcterms:created>
  <dcterms:modified xsi:type="dcterms:W3CDTF">2016-12-22T08:38:44Z</dcterms:modified>
</cp:coreProperties>
</file>