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6" r:id="rId1"/>
  </p:sldMasterIdLst>
  <p:notesMasterIdLst>
    <p:notesMasterId r:id="rId27"/>
  </p:notesMasterIdLst>
  <p:sldIdLst>
    <p:sldId id="256" r:id="rId2"/>
    <p:sldId id="257" r:id="rId3"/>
    <p:sldId id="258" r:id="rId4"/>
    <p:sldId id="261" r:id="rId5"/>
    <p:sldId id="262" r:id="rId6"/>
    <p:sldId id="271" r:id="rId7"/>
    <p:sldId id="263" r:id="rId8"/>
    <p:sldId id="268" r:id="rId9"/>
    <p:sldId id="279" r:id="rId10"/>
    <p:sldId id="280" r:id="rId11"/>
    <p:sldId id="266" r:id="rId12"/>
    <p:sldId id="281" r:id="rId13"/>
    <p:sldId id="265" r:id="rId14"/>
    <p:sldId id="278" r:id="rId15"/>
    <p:sldId id="264" r:id="rId16"/>
    <p:sldId id="282" r:id="rId17"/>
    <p:sldId id="283" r:id="rId18"/>
    <p:sldId id="284" r:id="rId19"/>
    <p:sldId id="287" r:id="rId20"/>
    <p:sldId id="288" r:id="rId21"/>
    <p:sldId id="289" r:id="rId22"/>
    <p:sldId id="286" r:id="rId23"/>
    <p:sldId id="285" r:id="rId24"/>
    <p:sldId id="274" r:id="rId25"/>
    <p:sldId id="260" r:id="rId26"/>
  </p:sldIdLst>
  <p:sldSz cx="10080625" cy="7559675"/>
  <p:notesSz cx="7559675" cy="10691813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94434" autoAdjust="0"/>
  </p:normalViewPr>
  <p:slideViewPr>
    <p:cSldViewPr>
      <p:cViewPr varScale="1">
        <p:scale>
          <a:sx n="73" d="100"/>
          <a:sy n="73" d="100"/>
        </p:scale>
        <p:origin x="1627" y="67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6CD14CD4-86BA-87AD-9AAE-7800DD0FA0C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2E3AA92-F873-C0B3-4AAE-6EDB7219546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2A7CD80-42ED-516C-B032-4F4EB294E5E1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D16A630-3BD4-7123-0BCE-B3D28A5D0134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AFBEE7B-4BD4-7D30-68CF-1448FB3F4B29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2D47CB45-E349-DF60-E1C0-33A00252375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fld id="{9FA9B68B-4E8A-431E-8B0A-17686EA86F97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8520922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>
            <a:extLst>
              <a:ext uri="{FF2B5EF4-FFF2-40B4-BE49-F238E27FC236}">
                <a16:creationId xmlns:a16="http://schemas.microsoft.com/office/drawing/2014/main" id="{2DB7B533-AF52-07B3-24CA-6411143CD13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DFE3697-0F6B-4219-867B-85FF021917FC}" type="slidenum">
              <a:rPr lang="en-IN" altLang="en-US" sz="1400"/>
              <a:pPr>
                <a:spcBef>
                  <a:spcPct val="0"/>
                </a:spcBef>
              </a:pPr>
              <a:t>1</a:t>
            </a:fld>
            <a:endParaRPr lang="en-IN" altLang="en-US" sz="1400"/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4E4ACE24-8C4D-58C5-E7EA-B22AD20608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886F63A2-3192-8A6E-3726-4E261554CF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705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>
            <a:extLst>
              <a:ext uri="{FF2B5EF4-FFF2-40B4-BE49-F238E27FC236}">
                <a16:creationId xmlns:a16="http://schemas.microsoft.com/office/drawing/2014/main" id="{2B9F2101-334A-A536-6AA3-05F21B89A15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8FAFBA4-0750-4E26-81A7-22065E9E2D14}" type="slidenum">
              <a:rPr lang="en-IN" altLang="en-US" sz="1400"/>
              <a:pPr>
                <a:spcBef>
                  <a:spcPct val="0"/>
                </a:spcBef>
              </a:pPr>
              <a:t>11</a:t>
            </a:fld>
            <a:endParaRPr lang="en-IN" altLang="en-US" sz="1400"/>
          </a:p>
        </p:txBody>
      </p:sp>
      <p:sp>
        <p:nvSpPr>
          <p:cNvPr id="22531" name="Rectangle 1">
            <a:extLst>
              <a:ext uri="{FF2B5EF4-FFF2-40B4-BE49-F238E27FC236}">
                <a16:creationId xmlns:a16="http://schemas.microsoft.com/office/drawing/2014/main" id="{71E2809D-8542-A753-61C5-6F62B4D312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7FD6129A-7502-CA01-213D-399940E86F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5649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>
            <a:extLst>
              <a:ext uri="{FF2B5EF4-FFF2-40B4-BE49-F238E27FC236}">
                <a16:creationId xmlns:a16="http://schemas.microsoft.com/office/drawing/2014/main" id="{2B9F2101-334A-A536-6AA3-05F21B89A15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8FAFBA4-0750-4E26-81A7-22065E9E2D14}" type="slidenum">
              <a:rPr lang="en-IN" altLang="en-US" sz="1400"/>
              <a:pPr>
                <a:spcBef>
                  <a:spcPct val="0"/>
                </a:spcBef>
              </a:pPr>
              <a:t>12</a:t>
            </a:fld>
            <a:endParaRPr lang="en-IN" altLang="en-US" sz="1400"/>
          </a:p>
        </p:txBody>
      </p:sp>
      <p:sp>
        <p:nvSpPr>
          <p:cNvPr id="22531" name="Rectangle 1">
            <a:extLst>
              <a:ext uri="{FF2B5EF4-FFF2-40B4-BE49-F238E27FC236}">
                <a16:creationId xmlns:a16="http://schemas.microsoft.com/office/drawing/2014/main" id="{71E2809D-8542-A753-61C5-6F62B4D312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7FD6129A-7502-CA01-213D-399940E86F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9471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>
            <a:extLst>
              <a:ext uri="{FF2B5EF4-FFF2-40B4-BE49-F238E27FC236}">
                <a16:creationId xmlns:a16="http://schemas.microsoft.com/office/drawing/2014/main" id="{DC99CE10-48F3-A216-4349-88996D8E3A2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FDB74E9-93F0-4936-86C4-D459794C2B86}" type="slidenum">
              <a:rPr lang="en-IN" altLang="en-US" sz="1400"/>
              <a:pPr>
                <a:spcBef>
                  <a:spcPct val="0"/>
                </a:spcBef>
              </a:pPr>
              <a:t>13</a:t>
            </a:fld>
            <a:endParaRPr lang="en-IN" altLang="en-US" sz="1400"/>
          </a:p>
        </p:txBody>
      </p:sp>
      <p:sp>
        <p:nvSpPr>
          <p:cNvPr id="24579" name="Rectangle 1">
            <a:extLst>
              <a:ext uri="{FF2B5EF4-FFF2-40B4-BE49-F238E27FC236}">
                <a16:creationId xmlns:a16="http://schemas.microsoft.com/office/drawing/2014/main" id="{35B6BF1E-F551-7E44-8EC9-A07F989E56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F31B85B3-96E2-D23B-223F-B958817960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4847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>
            <a:extLst>
              <a:ext uri="{FF2B5EF4-FFF2-40B4-BE49-F238E27FC236}">
                <a16:creationId xmlns:a16="http://schemas.microsoft.com/office/drawing/2014/main" id="{DC99CE10-48F3-A216-4349-88996D8E3A2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FDB74E9-93F0-4936-86C4-D459794C2B86}" type="slidenum">
              <a:rPr lang="en-IN" altLang="en-US" sz="1400"/>
              <a:pPr>
                <a:spcBef>
                  <a:spcPct val="0"/>
                </a:spcBef>
              </a:pPr>
              <a:t>14</a:t>
            </a:fld>
            <a:endParaRPr lang="en-IN" altLang="en-US" sz="1400"/>
          </a:p>
        </p:txBody>
      </p:sp>
      <p:sp>
        <p:nvSpPr>
          <p:cNvPr id="24579" name="Rectangle 1">
            <a:extLst>
              <a:ext uri="{FF2B5EF4-FFF2-40B4-BE49-F238E27FC236}">
                <a16:creationId xmlns:a16="http://schemas.microsoft.com/office/drawing/2014/main" id="{35B6BF1E-F551-7E44-8EC9-A07F989E56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F31B85B3-96E2-D23B-223F-B958817960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007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>
            <a:extLst>
              <a:ext uri="{FF2B5EF4-FFF2-40B4-BE49-F238E27FC236}">
                <a16:creationId xmlns:a16="http://schemas.microsoft.com/office/drawing/2014/main" id="{E4B421D1-6554-B1B8-DFF7-64E6CFFC502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AE0D14A-7F0C-42A6-96B7-81A67AF08F91}" type="slidenum">
              <a:rPr lang="en-IN" altLang="en-US" sz="1400"/>
              <a:pPr>
                <a:spcBef>
                  <a:spcPct val="0"/>
                </a:spcBef>
              </a:pPr>
              <a:t>15</a:t>
            </a:fld>
            <a:endParaRPr lang="en-IN" altLang="en-US" sz="1400"/>
          </a:p>
        </p:txBody>
      </p:sp>
      <p:sp>
        <p:nvSpPr>
          <p:cNvPr id="26627" name="Rectangle 1">
            <a:extLst>
              <a:ext uri="{FF2B5EF4-FFF2-40B4-BE49-F238E27FC236}">
                <a16:creationId xmlns:a16="http://schemas.microsoft.com/office/drawing/2014/main" id="{2D7B866E-8ABC-EE3B-8929-05D9D62275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1F49CB68-667C-773A-8DF1-6BDE521305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3867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>
            <a:extLst>
              <a:ext uri="{FF2B5EF4-FFF2-40B4-BE49-F238E27FC236}">
                <a16:creationId xmlns:a16="http://schemas.microsoft.com/office/drawing/2014/main" id="{E4B421D1-6554-B1B8-DFF7-64E6CFFC502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AE0D14A-7F0C-42A6-96B7-81A67AF08F91}" type="slidenum">
              <a:rPr lang="en-IN" altLang="en-US" sz="1400"/>
              <a:pPr>
                <a:spcBef>
                  <a:spcPct val="0"/>
                </a:spcBef>
              </a:pPr>
              <a:t>16</a:t>
            </a:fld>
            <a:endParaRPr lang="en-IN" altLang="en-US" sz="1400"/>
          </a:p>
        </p:txBody>
      </p:sp>
      <p:sp>
        <p:nvSpPr>
          <p:cNvPr id="26627" name="Rectangle 1">
            <a:extLst>
              <a:ext uri="{FF2B5EF4-FFF2-40B4-BE49-F238E27FC236}">
                <a16:creationId xmlns:a16="http://schemas.microsoft.com/office/drawing/2014/main" id="{2D7B866E-8ABC-EE3B-8929-05D9D62275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1F49CB68-667C-773A-8DF1-6BDE521305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7243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>
            <a:extLst>
              <a:ext uri="{FF2B5EF4-FFF2-40B4-BE49-F238E27FC236}">
                <a16:creationId xmlns:a16="http://schemas.microsoft.com/office/drawing/2014/main" id="{E4B421D1-6554-B1B8-DFF7-64E6CFFC502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AE0D14A-7F0C-42A6-96B7-81A67AF08F91}" type="slidenum">
              <a:rPr lang="en-IN" altLang="en-US" sz="1400"/>
              <a:pPr>
                <a:spcBef>
                  <a:spcPct val="0"/>
                </a:spcBef>
              </a:pPr>
              <a:t>17</a:t>
            </a:fld>
            <a:endParaRPr lang="en-IN" altLang="en-US" sz="1400"/>
          </a:p>
        </p:txBody>
      </p:sp>
      <p:sp>
        <p:nvSpPr>
          <p:cNvPr id="26627" name="Rectangle 1">
            <a:extLst>
              <a:ext uri="{FF2B5EF4-FFF2-40B4-BE49-F238E27FC236}">
                <a16:creationId xmlns:a16="http://schemas.microsoft.com/office/drawing/2014/main" id="{2D7B866E-8ABC-EE3B-8929-05D9D62275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1F49CB68-667C-773A-8DF1-6BDE521305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06353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>
            <a:extLst>
              <a:ext uri="{FF2B5EF4-FFF2-40B4-BE49-F238E27FC236}">
                <a16:creationId xmlns:a16="http://schemas.microsoft.com/office/drawing/2014/main" id="{E4B421D1-6554-B1B8-DFF7-64E6CFFC502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AE0D14A-7F0C-42A6-96B7-81A67AF08F91}" type="slidenum">
              <a:rPr lang="en-IN" altLang="en-US" sz="1400"/>
              <a:pPr>
                <a:spcBef>
                  <a:spcPct val="0"/>
                </a:spcBef>
              </a:pPr>
              <a:t>18</a:t>
            </a:fld>
            <a:endParaRPr lang="en-IN" altLang="en-US" sz="1400"/>
          </a:p>
        </p:txBody>
      </p:sp>
      <p:sp>
        <p:nvSpPr>
          <p:cNvPr id="26627" name="Rectangle 1">
            <a:extLst>
              <a:ext uri="{FF2B5EF4-FFF2-40B4-BE49-F238E27FC236}">
                <a16:creationId xmlns:a16="http://schemas.microsoft.com/office/drawing/2014/main" id="{2D7B866E-8ABC-EE3B-8929-05D9D62275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1F49CB68-667C-773A-8DF1-6BDE521305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33779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>
            <a:extLst>
              <a:ext uri="{FF2B5EF4-FFF2-40B4-BE49-F238E27FC236}">
                <a16:creationId xmlns:a16="http://schemas.microsoft.com/office/drawing/2014/main" id="{E4B421D1-6554-B1B8-DFF7-64E6CFFC502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AE0D14A-7F0C-42A6-96B7-81A67AF08F91}" type="slidenum">
              <a:rPr lang="en-IN" altLang="en-US" sz="1400"/>
              <a:pPr>
                <a:spcBef>
                  <a:spcPct val="0"/>
                </a:spcBef>
              </a:pPr>
              <a:t>19</a:t>
            </a:fld>
            <a:endParaRPr lang="en-IN" altLang="en-US" sz="1400"/>
          </a:p>
        </p:txBody>
      </p:sp>
      <p:sp>
        <p:nvSpPr>
          <p:cNvPr id="26627" name="Rectangle 1">
            <a:extLst>
              <a:ext uri="{FF2B5EF4-FFF2-40B4-BE49-F238E27FC236}">
                <a16:creationId xmlns:a16="http://schemas.microsoft.com/office/drawing/2014/main" id="{2D7B866E-8ABC-EE3B-8929-05D9D62275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1F49CB68-667C-773A-8DF1-6BDE521305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9289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>
            <a:extLst>
              <a:ext uri="{FF2B5EF4-FFF2-40B4-BE49-F238E27FC236}">
                <a16:creationId xmlns:a16="http://schemas.microsoft.com/office/drawing/2014/main" id="{E4B421D1-6554-B1B8-DFF7-64E6CFFC502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AE0D14A-7F0C-42A6-96B7-81A67AF08F91}" type="slidenum">
              <a:rPr lang="en-IN" altLang="en-US" sz="1400"/>
              <a:pPr>
                <a:spcBef>
                  <a:spcPct val="0"/>
                </a:spcBef>
              </a:pPr>
              <a:t>20</a:t>
            </a:fld>
            <a:endParaRPr lang="en-IN" altLang="en-US" sz="1400"/>
          </a:p>
        </p:txBody>
      </p:sp>
      <p:sp>
        <p:nvSpPr>
          <p:cNvPr id="26627" name="Rectangle 1">
            <a:extLst>
              <a:ext uri="{FF2B5EF4-FFF2-40B4-BE49-F238E27FC236}">
                <a16:creationId xmlns:a16="http://schemas.microsoft.com/office/drawing/2014/main" id="{2D7B866E-8ABC-EE3B-8929-05D9D62275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1F49CB68-667C-773A-8DF1-6BDE521305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3205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76E015CE-8A96-A2AD-1993-C9C1E104756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3209FDE-46DF-4006-B7A3-C3A58EA4B080}" type="slidenum">
              <a:rPr lang="en-IN" altLang="en-US" sz="1400"/>
              <a:pPr>
                <a:spcBef>
                  <a:spcPct val="0"/>
                </a:spcBef>
              </a:pPr>
              <a:t>2</a:t>
            </a:fld>
            <a:endParaRPr lang="en-IN" altLang="en-US" sz="14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172B56F3-EFC7-F66D-B867-BCDBAE6F71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77DA8C04-0174-22E1-F904-ED9C1ADE26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87622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>
            <a:extLst>
              <a:ext uri="{FF2B5EF4-FFF2-40B4-BE49-F238E27FC236}">
                <a16:creationId xmlns:a16="http://schemas.microsoft.com/office/drawing/2014/main" id="{E4B421D1-6554-B1B8-DFF7-64E6CFFC502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AE0D14A-7F0C-42A6-96B7-81A67AF08F91}" type="slidenum">
              <a:rPr lang="en-IN" altLang="en-US" sz="1400"/>
              <a:pPr>
                <a:spcBef>
                  <a:spcPct val="0"/>
                </a:spcBef>
              </a:pPr>
              <a:t>21</a:t>
            </a:fld>
            <a:endParaRPr lang="en-IN" altLang="en-US" sz="1400"/>
          </a:p>
        </p:txBody>
      </p:sp>
      <p:sp>
        <p:nvSpPr>
          <p:cNvPr id="26627" name="Rectangle 1">
            <a:extLst>
              <a:ext uri="{FF2B5EF4-FFF2-40B4-BE49-F238E27FC236}">
                <a16:creationId xmlns:a16="http://schemas.microsoft.com/office/drawing/2014/main" id="{2D7B866E-8ABC-EE3B-8929-05D9D62275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1F49CB68-667C-773A-8DF1-6BDE521305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12176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>
            <a:extLst>
              <a:ext uri="{FF2B5EF4-FFF2-40B4-BE49-F238E27FC236}">
                <a16:creationId xmlns:a16="http://schemas.microsoft.com/office/drawing/2014/main" id="{E4B421D1-6554-B1B8-DFF7-64E6CFFC502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AE0D14A-7F0C-42A6-96B7-81A67AF08F91}" type="slidenum">
              <a:rPr lang="en-IN" altLang="en-US" sz="1400"/>
              <a:pPr>
                <a:spcBef>
                  <a:spcPct val="0"/>
                </a:spcBef>
              </a:pPr>
              <a:t>22</a:t>
            </a:fld>
            <a:endParaRPr lang="en-IN" altLang="en-US" sz="1400"/>
          </a:p>
        </p:txBody>
      </p:sp>
      <p:sp>
        <p:nvSpPr>
          <p:cNvPr id="26627" name="Rectangle 1">
            <a:extLst>
              <a:ext uri="{FF2B5EF4-FFF2-40B4-BE49-F238E27FC236}">
                <a16:creationId xmlns:a16="http://schemas.microsoft.com/office/drawing/2014/main" id="{2D7B866E-8ABC-EE3B-8929-05D9D62275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1F49CB68-667C-773A-8DF1-6BDE521305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09659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>
            <a:extLst>
              <a:ext uri="{FF2B5EF4-FFF2-40B4-BE49-F238E27FC236}">
                <a16:creationId xmlns:a16="http://schemas.microsoft.com/office/drawing/2014/main" id="{E4B421D1-6554-B1B8-DFF7-64E6CFFC502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AE0D14A-7F0C-42A6-96B7-81A67AF08F91}" type="slidenum">
              <a:rPr lang="en-IN" altLang="en-US" sz="1400"/>
              <a:pPr>
                <a:spcBef>
                  <a:spcPct val="0"/>
                </a:spcBef>
              </a:pPr>
              <a:t>23</a:t>
            </a:fld>
            <a:endParaRPr lang="en-IN" altLang="en-US" sz="1400"/>
          </a:p>
        </p:txBody>
      </p:sp>
      <p:sp>
        <p:nvSpPr>
          <p:cNvPr id="26627" name="Rectangle 1">
            <a:extLst>
              <a:ext uri="{FF2B5EF4-FFF2-40B4-BE49-F238E27FC236}">
                <a16:creationId xmlns:a16="http://schemas.microsoft.com/office/drawing/2014/main" id="{2D7B866E-8ABC-EE3B-8929-05D9D62275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1F49CB68-667C-773A-8DF1-6BDE521305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24064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>
            <a:extLst>
              <a:ext uri="{FF2B5EF4-FFF2-40B4-BE49-F238E27FC236}">
                <a16:creationId xmlns:a16="http://schemas.microsoft.com/office/drawing/2014/main" id="{10F21F07-F529-8653-9EEE-5C9C5D3E037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146DEE2-A7C4-4E73-A124-74E48F9D6BAF}" type="slidenum">
              <a:rPr lang="en-IN" altLang="en-US" sz="1400"/>
              <a:pPr>
                <a:spcBef>
                  <a:spcPct val="0"/>
                </a:spcBef>
              </a:pPr>
              <a:t>24</a:t>
            </a:fld>
            <a:endParaRPr lang="en-IN" altLang="en-US" sz="1400"/>
          </a:p>
        </p:txBody>
      </p:sp>
      <p:sp>
        <p:nvSpPr>
          <p:cNvPr id="32771" name="Rectangle 1">
            <a:extLst>
              <a:ext uri="{FF2B5EF4-FFF2-40B4-BE49-F238E27FC236}">
                <a16:creationId xmlns:a16="http://schemas.microsoft.com/office/drawing/2014/main" id="{13D53F19-3669-D4F7-7467-D3AB866362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094D609E-BCDA-0284-2AD3-37FD1BE90F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25518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>
            <a:extLst>
              <a:ext uri="{FF2B5EF4-FFF2-40B4-BE49-F238E27FC236}">
                <a16:creationId xmlns:a16="http://schemas.microsoft.com/office/drawing/2014/main" id="{DFA79272-AF90-3C85-AB97-FC10126A070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0921A07-FAC6-43BC-AB38-C946CC3D18C7}" type="slidenum">
              <a:rPr lang="en-IN" altLang="en-US" sz="1400"/>
              <a:pPr>
                <a:spcBef>
                  <a:spcPct val="0"/>
                </a:spcBef>
              </a:pPr>
              <a:t>25</a:t>
            </a:fld>
            <a:endParaRPr lang="en-IN" altLang="en-US" sz="1400"/>
          </a:p>
        </p:txBody>
      </p:sp>
      <p:sp>
        <p:nvSpPr>
          <p:cNvPr id="36867" name="Rectangle 1">
            <a:extLst>
              <a:ext uri="{FF2B5EF4-FFF2-40B4-BE49-F238E27FC236}">
                <a16:creationId xmlns:a16="http://schemas.microsoft.com/office/drawing/2014/main" id="{325E9C8F-BB37-9493-3285-055BEF7228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774BB6E6-8502-61E0-F8A6-39CBA8A931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2617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id="{504DC82B-EABB-2674-500C-F00B36F3D4E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0BE28F7-B145-4FA5-953B-4D74DBE474A5}" type="slidenum">
              <a:rPr lang="en-IN" altLang="en-US" sz="1400"/>
              <a:pPr>
                <a:spcBef>
                  <a:spcPct val="0"/>
                </a:spcBef>
              </a:pPr>
              <a:t>3</a:t>
            </a:fld>
            <a:endParaRPr lang="en-IN" altLang="en-US" sz="1400"/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0F46A888-DB37-6AF8-F7B7-A4010644DA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B9F614DC-2113-D334-2033-A10C47C58B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139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657953F3-D330-4FB5-0004-B0029A844FE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D2EE571-219C-4E91-BD32-BF3F17AAC814}" type="slidenum">
              <a:rPr lang="en-IN" altLang="en-US" sz="1400"/>
              <a:pPr>
                <a:spcBef>
                  <a:spcPct val="0"/>
                </a:spcBef>
              </a:pPr>
              <a:t>4</a:t>
            </a:fld>
            <a:endParaRPr lang="en-IN" altLang="en-US" sz="1400"/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7A82A8FA-3036-6840-9041-98EAD8FF54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842888A4-9E4A-B311-89FF-4E391FA9A8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9679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779908CE-EF0B-E77E-77CD-2EE033036D4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B3A5BBC-B82B-48DF-A2A1-F50C7C133972}" type="slidenum">
              <a:rPr lang="en-IN" altLang="en-US" sz="1400"/>
              <a:pPr>
                <a:spcBef>
                  <a:spcPct val="0"/>
                </a:spcBef>
              </a:pPr>
              <a:t>5</a:t>
            </a:fld>
            <a:endParaRPr lang="en-IN" altLang="en-US" sz="1400"/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548E37E9-B263-9F52-8FF7-E1B6DBFC30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E3308607-2830-F7EA-C525-98022C51E2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5941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>
            <a:extLst>
              <a:ext uri="{FF2B5EF4-FFF2-40B4-BE49-F238E27FC236}">
                <a16:creationId xmlns:a16="http://schemas.microsoft.com/office/drawing/2014/main" id="{089063D9-73D6-68DC-311E-D343561DD35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73D4CBA-44A8-4F7C-8154-CB561EC2B708}" type="slidenum">
              <a:rPr lang="en-IN" altLang="en-US" sz="1400"/>
              <a:pPr>
                <a:spcBef>
                  <a:spcPct val="0"/>
                </a:spcBef>
              </a:pPr>
              <a:t>7</a:t>
            </a:fld>
            <a:endParaRPr lang="en-IN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3F485077-06BF-4390-783B-03F425A98A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31D889E7-1E52-A01E-93E9-DEE4621D1F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0120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>
            <a:extLst>
              <a:ext uri="{FF2B5EF4-FFF2-40B4-BE49-F238E27FC236}">
                <a16:creationId xmlns:a16="http://schemas.microsoft.com/office/drawing/2014/main" id="{3F1CD9D1-8A2F-4A4A-0213-FF67B4CC308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8B6D935-13D4-42CD-B8B3-EC10C406B755}" type="slidenum">
              <a:rPr lang="en-IN" altLang="en-US" sz="1400"/>
              <a:pPr>
                <a:spcBef>
                  <a:spcPct val="0"/>
                </a:spcBef>
              </a:pPr>
              <a:t>8</a:t>
            </a:fld>
            <a:endParaRPr lang="en-IN" altLang="en-US" sz="1400"/>
          </a:p>
        </p:txBody>
      </p:sp>
      <p:sp>
        <p:nvSpPr>
          <p:cNvPr id="20483" name="Rectangle 1">
            <a:extLst>
              <a:ext uri="{FF2B5EF4-FFF2-40B4-BE49-F238E27FC236}">
                <a16:creationId xmlns:a16="http://schemas.microsoft.com/office/drawing/2014/main" id="{CE2019C5-D780-BD6A-37BC-16E6217BA3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9651ABFD-522B-B004-67D0-06E575CA8A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2736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>
            <a:extLst>
              <a:ext uri="{FF2B5EF4-FFF2-40B4-BE49-F238E27FC236}">
                <a16:creationId xmlns:a16="http://schemas.microsoft.com/office/drawing/2014/main" id="{2B9F2101-334A-A536-6AA3-05F21B89A15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8FAFBA4-0750-4E26-81A7-22065E9E2D14}" type="slidenum">
              <a:rPr lang="en-IN" altLang="en-US" sz="1400"/>
              <a:pPr>
                <a:spcBef>
                  <a:spcPct val="0"/>
                </a:spcBef>
              </a:pPr>
              <a:t>9</a:t>
            </a:fld>
            <a:endParaRPr lang="en-IN" altLang="en-US" sz="1400"/>
          </a:p>
        </p:txBody>
      </p:sp>
      <p:sp>
        <p:nvSpPr>
          <p:cNvPr id="22531" name="Rectangle 1">
            <a:extLst>
              <a:ext uri="{FF2B5EF4-FFF2-40B4-BE49-F238E27FC236}">
                <a16:creationId xmlns:a16="http://schemas.microsoft.com/office/drawing/2014/main" id="{71E2809D-8542-A753-61C5-6F62B4D312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7FD6129A-7502-CA01-213D-399940E86F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5369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>
            <a:extLst>
              <a:ext uri="{FF2B5EF4-FFF2-40B4-BE49-F238E27FC236}">
                <a16:creationId xmlns:a16="http://schemas.microsoft.com/office/drawing/2014/main" id="{2B9F2101-334A-A536-6AA3-05F21B89A15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8FAFBA4-0750-4E26-81A7-22065E9E2D14}" type="slidenum">
              <a:rPr lang="en-IN" altLang="en-US" sz="1400"/>
              <a:pPr>
                <a:spcBef>
                  <a:spcPct val="0"/>
                </a:spcBef>
              </a:pPr>
              <a:t>10</a:t>
            </a:fld>
            <a:endParaRPr lang="en-IN" altLang="en-US" sz="1400"/>
          </a:p>
        </p:txBody>
      </p:sp>
      <p:sp>
        <p:nvSpPr>
          <p:cNvPr id="22531" name="Rectangle 1">
            <a:extLst>
              <a:ext uri="{FF2B5EF4-FFF2-40B4-BE49-F238E27FC236}">
                <a16:creationId xmlns:a16="http://schemas.microsoft.com/office/drawing/2014/main" id="{71E2809D-8542-A753-61C5-6F62B4D312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7FD6129A-7502-CA01-213D-399940E86F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1776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FF19BC8F-EB26-F772-4A89-021E3AF6A87A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D76ECDE-F49D-0658-872D-D61FC834DF4B}"/>
                </a:ext>
              </a:extLst>
            </p:cNvPr>
            <p:cNvCxnSpPr/>
            <p:nvPr/>
          </p:nvCxnSpPr>
          <p:spPr>
            <a:xfrm flipV="1">
              <a:off x="5130870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41CF655-166D-DA16-A2F0-179F64BE4E16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29">
              <a:extLst>
                <a:ext uri="{FF2B5EF4-FFF2-40B4-BE49-F238E27FC236}">
                  <a16:creationId xmlns:a16="http://schemas.microsoft.com/office/drawing/2014/main" id="{EA777B2F-7D8C-45C9-B90E-2A10579A82DB}"/>
                </a:ext>
              </a:extLst>
            </p:cNvPr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30">
              <a:extLst>
                <a:ext uri="{FF2B5EF4-FFF2-40B4-BE49-F238E27FC236}">
                  <a16:creationId xmlns:a16="http://schemas.microsoft.com/office/drawing/2014/main" id="{93276ABC-D25C-4D2F-8E0E-B121469B1BEA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261F61D5-D658-CBCE-AF77-2251E81FB942}"/>
                </a:ext>
              </a:extLst>
            </p:cNvPr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92C09294-DE2F-AF4C-C3D8-161B8306FDE4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E78FC373-1881-8366-A7E3-21F6F6B9EC7E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9061D7BE-E086-1037-E1DA-D24DE9500DEF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59BB91C9-63D4-31D9-6608-44E9183F93E7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D4E45C82-AE18-E646-E4C8-43F87A1E0B2D}"/>
                </a:ext>
              </a:extLst>
            </p:cNvPr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67B798CC-DE8A-D9DF-6BB4-10ED8F31E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6A5D1-1C22-4D65-A833-047ECE08D95A}" type="datetimeFigureOut">
              <a:rPr lang="en-US"/>
              <a:pPr>
                <a:defRPr/>
              </a:pPr>
              <a:t>4/20/2023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E2D8FAF-7AE9-29C4-E528-41FC06B1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5FF1713C-CF18-C137-BE8E-72E40F56E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6E9CB24-DDC5-4878-AC21-862C7B326C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907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1F16E-01B8-7DFD-E62F-097FFBAA2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FB8F1-AF5D-4638-9562-A565A145D635}" type="datetimeFigureOut">
              <a:rPr lang="en-US"/>
              <a:pPr>
                <a:defRPr/>
              </a:pPr>
              <a:t>4/20/2023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4C3F4-3478-6CC1-EEE0-4AE77D8FC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0EEFD-D6C1-F903-1FF8-2BFFF9CC3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F35D0-7B4B-4AA7-910A-CCA7D54DC9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150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84BE98-ED79-AAF2-4303-F02C2403C8CA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C3AF74-48C0-2C3E-2E9D-D58FF55182B5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FC817CE-223A-D3C9-193D-D95495764F9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83C32F-9CF0-4C25-9AF9-B3BD1EA10344}" type="datetimeFigureOut">
              <a:rPr lang="en-US"/>
              <a:pPr>
                <a:defRPr/>
              </a:pPr>
              <a:t>4/20/2023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6AA136F-1E5F-2349-1D76-EB24700FAD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84CC24-3CD7-C218-620A-D650B918CD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7ECABC1-0340-479B-A1E5-7BB55BFDD7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366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B0D35-6208-AEB1-A98F-4B1162932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7BD50-7498-408A-87F1-879DEDA9410D}" type="datetimeFigureOut">
              <a:rPr lang="en-US"/>
              <a:pPr>
                <a:defRPr/>
              </a:pPr>
              <a:t>4/20/2023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FA104-9026-15DD-A099-064E6BD00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59A2A-E89C-5DC5-F883-50DB8A11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48503-ED49-4720-B370-EDF2C3D96A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5149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F9C2D8-D9B0-21A2-035B-48C0033A5A0F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FC738-CC1F-2C2B-248B-0FF5BA3F7B63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5971FFA-6F68-B745-5BBE-50A067604DB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C154A-9DD1-4136-86F2-EB65D57A8DDB}" type="datetimeFigureOut">
              <a:rPr lang="en-US"/>
              <a:pPr>
                <a:defRPr/>
              </a:pPr>
              <a:t>4/20/2023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A9D7578-3A9D-A1E3-58D4-7988A7C1C82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93329A8-5420-86DD-F282-661986C191D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41CC9A-40B5-4600-BCEA-9CC8CAF197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9365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D12FC-3FDC-5D6A-9AF2-675E277772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8396B-EBD3-498B-90B2-4E7CFDC0CDFA}" type="datetimeFigureOut">
              <a:rPr lang="en-US"/>
              <a:pPr>
                <a:defRPr/>
              </a:pPr>
              <a:t>4/20/2023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4C0FD-020A-AEAF-98B8-C2D741629D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F991F-FFE6-5586-2FA4-146149F9C09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D705A-8440-4DBC-82B5-7B40EABF88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7898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37645-03A9-12F6-B2D0-2403FB1D3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718BA-EBC0-4C37-B96A-C9ACCDAB33BE}" type="datetimeFigureOut">
              <a:rPr lang="en-US"/>
              <a:pPr>
                <a:defRPr/>
              </a:pPr>
              <a:t>4/20/2023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38B75-8B51-0894-810A-ADD744AF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34E46-94E6-EB80-536D-5FB5B977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AB5B6-A490-4CA0-8AD9-DACE7E2158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7435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A9422-A9CE-D441-3A21-77CCE5CCE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28D89-A402-42D9-AFBE-F46CC4096565}" type="datetimeFigureOut">
              <a:rPr lang="en-US"/>
              <a:pPr>
                <a:defRPr/>
              </a:pPr>
              <a:t>4/20/2023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CF041-7FFF-A520-B7CE-7E29DDCD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06804-CA21-65C2-A152-74FB03675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214DE-55E5-4A0A-B660-898D68BC28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174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20C91-B485-116D-CC55-3595903AF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F9B0E-B76B-467F-B589-DA0E776229F6}" type="datetimeFigureOut">
              <a:rPr lang="en-US"/>
              <a:pPr>
                <a:defRPr/>
              </a:pPr>
              <a:t>4/20/2023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09214-5E41-25F3-DA0F-E3A22FAF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A9986-C2CB-7D96-E8EB-D680E1B9C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FCDAF-04CB-4E7A-A7C4-5AD1C44BED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8905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07C98-B87F-3878-577A-D0B41B517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618A8-F4F8-42DE-B249-CF9B61602FB1}" type="datetimeFigureOut">
              <a:rPr lang="en-US"/>
              <a:pPr>
                <a:defRPr/>
              </a:pPr>
              <a:t>4/20/2023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AAB07-6C26-CD75-E9A7-772C7E6D8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39F9C-7E1B-B4A6-1EC2-C15A5362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2A76B-1063-48D3-B9B5-BB69C64996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3244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65D46F5-EB32-1C2C-0D66-EAB163D6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4A51E-BD95-4F9A-9584-0F815E826AFC}" type="datetimeFigureOut">
              <a:rPr lang="en-US"/>
              <a:pPr>
                <a:defRPr/>
              </a:pPr>
              <a:t>4/20/2023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B17CC3E-A15E-FF65-10B8-72963B8EA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81A332C-EB3F-4C68-0D03-099FDC9F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EA339-CB9E-4F56-8564-4164B21598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2214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B908A39-B98E-31E2-CD57-A6A9B5ADB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89B4E-8E20-4B35-B403-1EEBE3615E24}" type="datetimeFigureOut">
              <a:rPr lang="en-US"/>
              <a:pPr>
                <a:defRPr/>
              </a:pPr>
              <a:t>4/20/2023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5FFD9FF-486D-706A-AF5A-ABA7D5EF4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6D7D690-0405-F986-41F4-6F19D8E8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286BA-1E7C-4AAA-B02E-5AC49A081D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225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24910A3-D287-10FB-131C-79E4B5482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E3A80-D7E8-41FF-BE4B-B343F004DCAA}" type="datetimeFigureOut">
              <a:rPr lang="en-US"/>
              <a:pPr>
                <a:defRPr/>
              </a:pPr>
              <a:t>4/20/2023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FBDBEFD-62F4-8017-ECE7-31F3F35FD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07E18CD-B431-BD04-07B9-86D7CAF1D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A7F7C-BE6C-4A32-8123-5EA2DE5E94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9191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AB2D0FC-FC1D-FFCA-89FD-7AA51B308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9E3D9-ABFB-48D8-A5C1-213C13391AE2}" type="datetimeFigureOut">
              <a:rPr lang="en-US"/>
              <a:pPr>
                <a:defRPr/>
              </a:pPr>
              <a:t>4/20/2023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B547937-DA4B-06D5-F282-031931091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50BC2E8-109E-23A8-BE28-C329102A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BEE5B8-864B-4A95-ADB5-4C76759E33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509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/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8002928-E807-B2DB-9B79-FD3F8712A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557C6-8F68-405F-914F-A8EEF7A0EFF5}" type="datetimeFigureOut">
              <a:rPr lang="en-US"/>
              <a:pPr>
                <a:defRPr/>
              </a:pPr>
              <a:t>4/20/2023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047D8CD-B234-B222-6EF3-2FBCC306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1068342-9885-9BF0-0EB0-6F57D96A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F0188-AF48-4605-8B70-132F7AE5AB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9735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/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rtlCol="0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/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3362695-EC66-1A77-C231-75C22E2B1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FF30E-4CC0-4AF9-888A-75C6F651ED4C}" type="datetimeFigureOut">
              <a:rPr lang="en-US"/>
              <a:pPr>
                <a:defRPr/>
              </a:pPr>
              <a:t>4/20/2023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9BB63C5-2394-5169-7106-DE33A6EF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AF4FD8D-D4C6-09BD-B4F7-37EB3503C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53BF17-8DED-4D3D-A5C5-B7FA76EBD4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889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id="{75C4CA15-1F57-FA27-8A4E-4852E2D31D0A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EDDE927-B44D-9209-4CC7-0DEE311A0E8C}"/>
                </a:ext>
              </a:extLst>
            </p:cNvPr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FF74A7F-986C-2F33-FD72-EB645267E945}"/>
                </a:ext>
              </a:extLst>
            </p:cNvPr>
            <p:cNvCxnSpPr/>
            <p:nvPr/>
          </p:nvCxnSpPr>
          <p:spPr>
            <a:xfrm flipV="1">
              <a:off x="5130869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BEA6FE2-FF1C-CC0A-8887-A2B3B7436E74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6E984D3-DE9D-90B1-3A62-9087AA8BA3FE}"/>
                </a:ext>
              </a:extLst>
            </p:cNvPr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EAFCF1A4-ECEC-526D-C03A-3F54447DF3C7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130482E-BD7C-1813-6D4F-7F028B956FA3}"/>
                </a:ext>
              </a:extLst>
            </p:cNvPr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E8BD4E06-4E84-B2C3-7625-3493D1F31790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13C3F1B8-0FFC-F975-1320-08C78124D07D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7D017D6-D393-ACEA-D5CE-92F6A9ED679C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A06C6A77-74B9-59FB-A095-3BCC208CDB2E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9448C691-6E54-D7EB-50FE-A30B99E8C2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71513" y="671513"/>
            <a:ext cx="6997700" cy="145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DC1D2DB-2B91-FB6F-9221-B967714E03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1513" y="2381250"/>
            <a:ext cx="6997700" cy="42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75DA1-EF44-E8DC-B569-FE8DF335A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1905C6C-F62F-465C-9689-73E55AED04CE}" type="datetimeFigureOut">
              <a:rPr lang="en-US"/>
              <a:pPr>
                <a:defRPr/>
              </a:pPr>
              <a:t>4/20/2023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F20C1-273D-4FBD-98A6-16F4B8038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92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7367B-7374-3651-8083-24E225E6BD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0ECA5E4C-F576-40F5-977F-D967C8ECD3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8" r:id="rId11"/>
    <p:sldLayoutId id="2147483963" r:id="rId12"/>
    <p:sldLayoutId id="2147483969" r:id="rId13"/>
    <p:sldLayoutId id="2147483964" r:id="rId14"/>
    <p:sldLayoutId id="2147483965" r:id="rId15"/>
    <p:sldLayoutId id="2147483966" r:id="rId16"/>
  </p:sldLayoutIdLst>
  <p:txStyles>
    <p:titleStyle>
      <a:lvl1pPr algn="l" defTabSz="503238" rtl="0" eaLnBrk="0" fontAlgn="base" hangingPunct="0">
        <a:spcBef>
          <a:spcPct val="0"/>
        </a:spcBef>
        <a:spcAft>
          <a:spcPct val="0"/>
        </a:spcAft>
        <a:defRPr sz="39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503238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2pPr>
      <a:lvl3pPr algn="l" defTabSz="503238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3pPr>
      <a:lvl4pPr algn="l" defTabSz="503238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4pPr>
      <a:lvl5pPr algn="l" defTabSz="503238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25" indent="-377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900" kern="1200">
          <a:solidFill>
            <a:srgbClr val="404040"/>
          </a:solidFill>
          <a:latin typeface="+mn-lt"/>
          <a:ea typeface="+mn-ea"/>
          <a:cs typeface="+mn-cs"/>
        </a:defRPr>
      </a:lvl1pPr>
      <a:lvl2pPr marL="817563" indent="-3143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700" kern="1200">
          <a:solidFill>
            <a:srgbClr val="404040"/>
          </a:solidFill>
          <a:latin typeface="+mn-lt"/>
          <a:ea typeface="+mn-ea"/>
          <a:cs typeface="+mn-cs"/>
        </a:defRPr>
      </a:lvl2pPr>
      <a:lvl3pPr marL="1258888" indent="-250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763713" indent="-250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2266950" indent="-250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bookmark.money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88E156E9-6562-3903-8CAF-357483492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54673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EXPENSE TRACKER WITH PREDICTION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 with Student Id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Purvesh Gangapurkar  20104063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Rahul Patil                   20104073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Ambadas</a:t>
            </a:r>
            <a:r>
              <a:rPr lang="en-I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Malegave      20104112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Ms.</a:t>
            </a:r>
            <a:r>
              <a:rPr lang="en-I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Charul</a:t>
            </a:r>
            <a:r>
              <a:rPr lang="en-I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Singh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FFB369A-4AEB-7979-0C32-CCCED2CDEB76}"/>
              </a:ext>
            </a:extLst>
          </p:cNvPr>
          <p:cNvCxnSpPr/>
          <p:nvPr/>
        </p:nvCxnSpPr>
        <p:spPr>
          <a:xfrm>
            <a:off x="0" y="1743075"/>
            <a:ext cx="1008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6">
            <a:extLst>
              <a:ext uri="{FF2B5EF4-FFF2-40B4-BE49-F238E27FC236}">
                <a16:creationId xmlns:a16="http://schemas.microsoft.com/office/drawing/2014/main" id="{4905A75D-8087-048E-E4F0-9EDAA5019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0"/>
            <a:ext cx="10080625" cy="171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C4653C47-18D8-1F9F-0763-32B445CE0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6. Algorithms Used</a:t>
            </a:r>
            <a:r>
              <a:rPr lang="en-I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(Continued)</a:t>
            </a: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DAE29B12-4C00-C8A3-9F59-4FAD1B8B2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9" y="1768475"/>
            <a:ext cx="8641530" cy="5179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565150" indent="-4572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107950" indent="0" eaLnBrk="1" hangingPunct="1">
              <a:lnSpc>
                <a:spcPct val="150000"/>
              </a:lnSpc>
              <a:spcAft>
                <a:spcPts val="1413"/>
              </a:spcAft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Random forest Regressor  :</a:t>
            </a:r>
          </a:p>
          <a:p>
            <a:pPr marL="107950" indent="0" algn="just" eaLnBrk="1" hangingPunct="1">
              <a:lnSpc>
                <a:spcPct val="150000"/>
              </a:lnSpc>
              <a:spcAft>
                <a:spcPts val="1413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	 Random Forest Regressor is a popular ensemble learning algorithm for regression tasks, predicting continuous numerical values. It combines multiple decision trees trained on random data subsets to create a robust and accurate model. It handles complex data patterns, mitigates overfitting, and is widely used in domains like finance, healthcare, and marketing due to its high accuracy, scalability, and interpretability.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102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C4653C47-18D8-1F9F-0763-32B445CE0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7. Outcome of Project</a:t>
            </a: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DAE29B12-4C00-C8A3-9F59-4FAD1B8B2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7" y="1563688"/>
            <a:ext cx="9070975" cy="5539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565150" indent="-4572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ts val="1413"/>
              </a:spcAft>
              <a:buFontTx/>
              <a:buAutoNum type="arabicPeriod"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Expense Tracking: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easily track their expenses by manually entering their spendings.</a:t>
            </a:r>
          </a:p>
          <a:p>
            <a:pPr eaLnBrk="1" hangingPunct="1">
              <a:lnSpc>
                <a:spcPct val="150000"/>
              </a:lnSpc>
              <a:spcAft>
                <a:spcPts val="1413"/>
              </a:spcAft>
              <a:buFontTx/>
              <a:buAutoNum type="arabicPeriod"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Expense Management: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expense tracker system can provide users with a comprehensive overview of their spending habits and help them manage their expenses more effectively by categorizing their expenses, setting budgets, and sending reminders.</a:t>
            </a:r>
          </a:p>
          <a:p>
            <a:pPr eaLnBrk="1" hangingPunct="1">
              <a:lnSpc>
                <a:spcPct val="150000"/>
              </a:lnSpc>
              <a:spcAft>
                <a:spcPts val="1413"/>
              </a:spcAft>
              <a:buFontTx/>
              <a:buAutoNum type="arabicPeriod"/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C4653C47-18D8-1F9F-0763-32B445CE0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7" y="301624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7. Outcome of Project</a:t>
            </a: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DAE29B12-4C00-C8A3-9F59-4FAD1B8B2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7" y="1563687"/>
            <a:ext cx="9070976" cy="5744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565150" indent="-4572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ts val="1413"/>
              </a:spcAft>
              <a:buFont typeface="+mj-lt"/>
              <a:buAutoNum type="arabicPeriod" startAt="3"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Multi-User Support: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system can support multiple users at a time, allowing families or businesses to track their expenses and manage their finances.</a:t>
            </a:r>
          </a:p>
          <a:p>
            <a:pPr eaLnBrk="1" hangingPunct="1">
              <a:lnSpc>
                <a:spcPct val="150000"/>
              </a:lnSpc>
              <a:spcAft>
                <a:spcPts val="1413"/>
              </a:spcAft>
              <a:buFont typeface="+mj-lt"/>
              <a:buAutoNum type="arabicPeriod" startAt="3"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Predictions: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see the predictions of their future expenses category wise. Also can view predicted expenses for next 6 months.</a:t>
            </a:r>
            <a:endParaRPr lang="en-US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950" indent="0" eaLnBrk="1" hangingPunct="1">
              <a:lnSpc>
                <a:spcPct val="150000"/>
              </a:lnSpc>
              <a:spcAft>
                <a:spcPts val="1413"/>
              </a:spcAft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4689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E348B97A-A358-20D5-7673-A84463DA4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8. Block Diagram </a:t>
            </a: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7F0DC7C0-38BF-9D62-64E7-98EC01EFB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85" y="1691605"/>
            <a:ext cx="9721079" cy="547260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E348B97A-A358-20D5-7673-A84463DA4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9. Use case Diagram</a:t>
            </a: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7F0DC7C0-38BF-9D62-64E7-98EC01EFB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2EB057-395D-BD6E-4281-D2F76AC35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4921" y="1385869"/>
            <a:ext cx="8147608" cy="588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9304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41383430-E552-F303-0D3E-14F5440B5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10. Technology Stack</a:t>
            </a: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0D43E2A2-BF95-F977-CB30-0DF14FFB2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565150" indent="-4572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ts val="1413"/>
              </a:spcAft>
              <a:buFontTx/>
              <a:buAutoNum type="arabicPeriod"/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Front-end: 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HTML, CSS, JS</a:t>
            </a:r>
          </a:p>
          <a:p>
            <a:pPr eaLnBrk="1" hangingPunct="1">
              <a:lnSpc>
                <a:spcPct val="150000"/>
              </a:lnSpc>
              <a:spcAft>
                <a:spcPts val="1413"/>
              </a:spcAft>
              <a:buFontTx/>
              <a:buAutoNum type="arabicPeriod"/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Database: 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Firebase</a:t>
            </a:r>
          </a:p>
          <a:p>
            <a:pPr eaLnBrk="1" hangingPunct="1">
              <a:lnSpc>
                <a:spcPct val="150000"/>
              </a:lnSpc>
              <a:spcAft>
                <a:spcPts val="1413"/>
              </a:spcAft>
              <a:buFontTx/>
              <a:buAutoNum type="arabicPeriod"/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Back-end: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Python Flask</a:t>
            </a:r>
          </a:p>
          <a:p>
            <a:pPr eaLnBrk="1" hangingPunct="1">
              <a:lnSpc>
                <a:spcPct val="150000"/>
              </a:lnSpc>
              <a:spcAft>
                <a:spcPts val="1413"/>
              </a:spcAft>
              <a:buFontTx/>
              <a:buAutoNum type="arabicPeriod"/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Integrated Development Environment (IDE)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VS Code</a:t>
            </a:r>
            <a:endParaRPr lang="en-I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Aft>
                <a:spcPts val="1413"/>
              </a:spcAft>
              <a:buFontTx/>
              <a:buAutoNum type="arabicPeriod"/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Platform: 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10/11</a:t>
            </a:r>
          </a:p>
          <a:p>
            <a:pPr eaLnBrk="1" hangingPunct="1">
              <a:lnSpc>
                <a:spcPct val="150000"/>
              </a:lnSpc>
              <a:spcAft>
                <a:spcPts val="1413"/>
              </a:spcAft>
              <a:buFontTx/>
              <a:buAutoNum type="arabicPeriod"/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41383430-E552-F303-0D3E-14F5440B5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11. Suggestion Of Review 1</a:t>
            </a: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0D43E2A2-BF95-F977-CB30-0DF14FFB2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565150" indent="-4572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ts val="1413"/>
              </a:spcAft>
              <a:buFontTx/>
              <a:buAutoNum type="arabicPeriod"/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617A89-91F1-15B7-2548-D903B1769184}"/>
              </a:ext>
            </a:extLst>
          </p:cNvPr>
          <p:cNvSpPr txBox="1"/>
          <p:nvPr/>
        </p:nvSpPr>
        <p:spPr>
          <a:xfrm>
            <a:off x="790253" y="2388022"/>
            <a:ext cx="8496944" cy="3514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65150" indent="-457200" algn="just" eaLnBrk="1" hangingPunct="1">
              <a:lnSpc>
                <a:spcPct val="150000"/>
              </a:lnSpc>
              <a:spcAft>
                <a:spcPts val="1413"/>
              </a:spcAft>
              <a:buFont typeface="+mj-lt"/>
              <a:buAutoNum type="arabicPeriod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 sign in and sign up validations.</a:t>
            </a:r>
          </a:p>
          <a:p>
            <a:pPr marL="565150" indent="-457200" algn="just" eaLnBrk="1" hangingPunct="1">
              <a:lnSpc>
                <a:spcPct val="150000"/>
              </a:lnSpc>
              <a:spcAft>
                <a:spcPts val="1413"/>
              </a:spcAft>
              <a:buFont typeface="+mj-lt"/>
              <a:buAutoNum type="arabicPeriod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constant currency option  INR.</a:t>
            </a:r>
          </a:p>
          <a:p>
            <a:pPr marL="565150" indent="-457200" algn="just" eaLnBrk="1" hangingPunct="1">
              <a:lnSpc>
                <a:spcPct val="150000"/>
              </a:lnSpc>
              <a:spcAft>
                <a:spcPts val="1413"/>
              </a:spcAft>
              <a:buFont typeface="+mj-lt"/>
              <a:buAutoNum type="arabicPeriod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 implementation of transaction history filter.</a:t>
            </a:r>
          </a:p>
          <a:p>
            <a:pPr marL="565150" indent="-457200" algn="just" eaLnBrk="1" hangingPunct="1">
              <a:lnSpc>
                <a:spcPct val="150000"/>
              </a:lnSpc>
              <a:spcAft>
                <a:spcPts val="1413"/>
              </a:spcAft>
              <a:buFont typeface="+mj-lt"/>
              <a:buAutoNum type="arabicPeriod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 ML algorithms.</a:t>
            </a:r>
          </a:p>
          <a:p>
            <a:pPr marL="450850" indent="-342900" algn="just" eaLnBrk="1" hangingPunct="1">
              <a:lnSpc>
                <a:spcPct val="150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317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41383430-E552-F303-0D3E-14F5440B5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12. Result And Discussion </a:t>
            </a: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0D43E2A2-BF95-F977-CB30-0DF14FFB2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18" y="1835621"/>
            <a:ext cx="9070975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565150" indent="-4572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450850" indent="-342900" algn="just" eaLnBrk="1" hangingPunct="1">
              <a:lnSpc>
                <a:spcPct val="150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Expense tracking website with predictive capabilities helps users track their spending and provides insights into future expenses.</a:t>
            </a:r>
          </a:p>
          <a:p>
            <a:pPr marL="450850" indent="-342900" algn="just" eaLnBrk="1" hangingPunct="1">
              <a:lnSpc>
                <a:spcPct val="150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website can predict upcoming expenses by analyzing spending patterns and historical data, which helps users make informed financial decisions.</a:t>
            </a:r>
          </a:p>
          <a:p>
            <a:pPr marL="450850" indent="-342900" algn="just" eaLnBrk="1" hangingPunct="1">
              <a:lnSpc>
                <a:spcPct val="150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be more mindful of their spending habits and plan their finances accordingly based on personalized insights and predictions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36564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41383430-E552-F303-0D3E-14F5440B5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12. Result And Discussion </a:t>
            </a: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0D43E2A2-BF95-F977-CB30-0DF14FFB2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18" y="1259557"/>
            <a:ext cx="9070975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565150" indent="-4572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450850" indent="-342900" eaLnBrk="1" hangingPunct="1">
              <a:lnSpc>
                <a:spcPct val="150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11B0A-59DB-1257-A008-308B63C10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18" y="1841996"/>
            <a:ext cx="9222827" cy="42871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17F0FE-AE60-A783-0BED-BA0C53D6687F}"/>
              </a:ext>
            </a:extLst>
          </p:cNvPr>
          <p:cNvSpPr txBox="1"/>
          <p:nvPr/>
        </p:nvSpPr>
        <p:spPr>
          <a:xfrm>
            <a:off x="506604" y="6368842"/>
            <a:ext cx="680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up Page: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use this page to register themselves on the site.</a:t>
            </a:r>
          </a:p>
        </p:txBody>
      </p:sp>
    </p:spTree>
    <p:extLst>
      <p:ext uri="{BB962C8B-B14F-4D97-AF65-F5344CB8AC3E}">
        <p14:creationId xmlns:p14="http://schemas.microsoft.com/office/powerpoint/2010/main" val="33651614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41383430-E552-F303-0D3E-14F5440B5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12. Result And Discussion</a:t>
            </a:r>
            <a:r>
              <a:rPr lang="en-I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(Continued)</a:t>
            </a: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 </a:t>
            </a: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0D43E2A2-BF95-F977-CB30-0DF14FFB2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18" y="1259557"/>
            <a:ext cx="9070975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565150" indent="-4572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450850" indent="-342900" eaLnBrk="1" hangingPunct="1">
              <a:lnSpc>
                <a:spcPct val="150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11B0A-59DB-1257-A008-308B63C10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5218" y="1852804"/>
            <a:ext cx="9222827" cy="42655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17F0FE-AE60-A783-0BED-BA0C53D6687F}"/>
              </a:ext>
            </a:extLst>
          </p:cNvPr>
          <p:cNvSpPr txBox="1"/>
          <p:nvPr/>
        </p:nvSpPr>
        <p:spPr>
          <a:xfrm>
            <a:off x="506604" y="6368842"/>
            <a:ext cx="8212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Page: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add and new transactions &amp; view the transaction history.</a:t>
            </a:r>
          </a:p>
        </p:txBody>
      </p:sp>
    </p:spTree>
    <p:extLst>
      <p:ext uri="{BB962C8B-B14F-4D97-AF65-F5344CB8AC3E}">
        <p14:creationId xmlns:p14="http://schemas.microsoft.com/office/powerpoint/2010/main" val="8438912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F09E9A36-8888-544A-7FB7-BB7D00AB6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44463"/>
            <a:ext cx="90709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Contents</a:t>
            </a: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545CC68A-D797-563E-7CAA-CE305A870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03" y="1201738"/>
            <a:ext cx="9323388" cy="557847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 numCol="2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565150" indent="-457200"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Introduction</a:t>
            </a:r>
          </a:p>
          <a:p>
            <a:pPr marL="565150" indent="-457200"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Objectives</a:t>
            </a:r>
          </a:p>
          <a:p>
            <a:pPr marL="565150" indent="-457200"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Scope</a:t>
            </a:r>
          </a:p>
          <a:p>
            <a:pPr marL="565150" indent="-457200"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Literature Survey</a:t>
            </a:r>
          </a:p>
          <a:p>
            <a:pPr marL="565150" indent="-457200"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Proposed System</a:t>
            </a:r>
          </a:p>
          <a:p>
            <a:pPr marL="565150" indent="-457200"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Algorithms Used</a:t>
            </a:r>
          </a:p>
          <a:p>
            <a:pPr marL="565150" indent="-457200"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Project Outcomes</a:t>
            </a:r>
          </a:p>
          <a:p>
            <a:pPr marL="565150" indent="-457200"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Block Diagram </a:t>
            </a:r>
          </a:p>
          <a:p>
            <a:pPr marL="565150" indent="-457200"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Use Case/DFD</a:t>
            </a:r>
          </a:p>
          <a:p>
            <a:pPr marL="565150" indent="-457200"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Technology Stack</a:t>
            </a:r>
          </a:p>
          <a:p>
            <a:pPr marL="565150" indent="-457200"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Suggestions of Review 1</a:t>
            </a:r>
          </a:p>
          <a:p>
            <a:pPr marL="565150" indent="-457200"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Result &amp; Discussion</a:t>
            </a:r>
          </a:p>
          <a:p>
            <a:pPr marL="565150" indent="-457200"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Conclusion &amp; Future scope</a:t>
            </a:r>
          </a:p>
          <a:p>
            <a:pPr marL="565150" indent="-457200"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Reference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41383430-E552-F303-0D3E-14F5440B5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12. Result And Discussion</a:t>
            </a:r>
            <a:r>
              <a:rPr lang="en-I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(Continued)</a:t>
            </a: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 </a:t>
            </a: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0D43E2A2-BF95-F977-CB30-0DF14FFB2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18" y="1259557"/>
            <a:ext cx="9070975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565150" indent="-4572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450850" indent="-342900" eaLnBrk="1" hangingPunct="1">
              <a:lnSpc>
                <a:spcPct val="150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11B0A-59DB-1257-A008-308B63C10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5218" y="1863612"/>
            <a:ext cx="9222827" cy="42439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17F0FE-AE60-A783-0BED-BA0C53D6687F}"/>
              </a:ext>
            </a:extLst>
          </p:cNvPr>
          <p:cNvSpPr txBox="1"/>
          <p:nvPr/>
        </p:nvSpPr>
        <p:spPr>
          <a:xfrm>
            <a:off x="506604" y="6368842"/>
            <a:ext cx="760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Page: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view the report of monthly expenses in graphical format.</a:t>
            </a:r>
          </a:p>
        </p:txBody>
      </p:sp>
    </p:spTree>
    <p:extLst>
      <p:ext uri="{BB962C8B-B14F-4D97-AF65-F5344CB8AC3E}">
        <p14:creationId xmlns:p14="http://schemas.microsoft.com/office/powerpoint/2010/main" val="21565476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41383430-E552-F303-0D3E-14F5440B5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12. Result And Discussion</a:t>
            </a:r>
            <a:r>
              <a:rPr lang="en-I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(Continued)</a:t>
            </a: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 </a:t>
            </a: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0D43E2A2-BF95-F977-CB30-0DF14FFB2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18" y="1259557"/>
            <a:ext cx="9070975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565150" indent="-4572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450850" indent="-342900" eaLnBrk="1" hangingPunct="1">
              <a:lnSpc>
                <a:spcPct val="150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11B0A-59DB-1257-A008-308B63C10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3035" y="1863612"/>
            <a:ext cx="9207193" cy="42439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17F0FE-AE60-A783-0BED-BA0C53D6687F}"/>
              </a:ext>
            </a:extLst>
          </p:cNvPr>
          <p:cNvSpPr txBox="1"/>
          <p:nvPr/>
        </p:nvSpPr>
        <p:spPr>
          <a:xfrm>
            <a:off x="506604" y="6368842"/>
            <a:ext cx="838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Page: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view the prediction of monthly expenses in graphical format.</a:t>
            </a:r>
          </a:p>
        </p:txBody>
      </p:sp>
    </p:spTree>
    <p:extLst>
      <p:ext uri="{BB962C8B-B14F-4D97-AF65-F5344CB8AC3E}">
        <p14:creationId xmlns:p14="http://schemas.microsoft.com/office/powerpoint/2010/main" val="251016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41383430-E552-F303-0D3E-14F5440B5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13. Conclusion &amp; Future Scope</a:t>
            </a: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0D43E2A2-BF95-F977-CB30-0DF14FFB2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18" y="1259557"/>
            <a:ext cx="9070975" cy="612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565150" indent="-4572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107950" indent="0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expense tracking website with predictive capabilities is a valuable tool for managing personal finances effectively.</a:t>
            </a:r>
          </a:p>
          <a:p>
            <a:pPr marL="107950" indent="0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website analyzing spending patterns and offering personalized insights and expense predictions can help users improve financial planning, boost savings, and reduce stress.  </a:t>
            </a:r>
          </a:p>
          <a:p>
            <a:pPr marL="107950" indent="0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maximize benefits from an expense tracking website with predictive features, users can track expenses, review spending, set goals, and use predictions.</a:t>
            </a:r>
          </a:p>
          <a:p>
            <a:pPr marL="107950" indent="0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of such a website automated data analysis,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pesonalized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insights and predictions, budget tracking and goal setting, integration with other financial tools, and a user-friendly interface. 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950" indent="0" algn="just" eaLnBrk="1" hangingPunct="1">
              <a:lnSpc>
                <a:spcPct val="150000"/>
              </a:lnSpc>
              <a:spcAft>
                <a:spcPts val="1413"/>
              </a:spcAft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342900" algn="just" eaLnBrk="1" hangingPunct="1">
              <a:lnSpc>
                <a:spcPct val="150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342900" algn="just" eaLnBrk="1" hangingPunct="1">
              <a:lnSpc>
                <a:spcPct val="150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342900" algn="just" eaLnBrk="1" hangingPunct="1">
              <a:lnSpc>
                <a:spcPct val="150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342900" algn="just" eaLnBrk="1" hangingPunct="1">
              <a:lnSpc>
                <a:spcPct val="150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342900" algn="just" eaLnBrk="1" hangingPunct="1">
              <a:lnSpc>
                <a:spcPct val="150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342900" algn="just" eaLnBrk="1" hangingPunct="1">
              <a:lnSpc>
                <a:spcPct val="150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342900" algn="just" eaLnBrk="1" hangingPunct="1">
              <a:lnSpc>
                <a:spcPct val="150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342900" algn="just" eaLnBrk="1" hangingPunct="1">
              <a:lnSpc>
                <a:spcPct val="150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342900" algn="just" eaLnBrk="1" hangingPunct="1">
              <a:lnSpc>
                <a:spcPct val="150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342900" algn="just" eaLnBrk="1" hangingPunct="1">
              <a:lnSpc>
                <a:spcPct val="150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2786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41383430-E552-F303-0D3E-14F5440B5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13. Conclusion &amp; Future Scope </a:t>
            </a:r>
            <a:r>
              <a:rPr lang="en-I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(Continued)</a:t>
            </a:r>
            <a:endParaRPr lang="en-I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0D43E2A2-BF95-F977-CB30-0DF14FFB2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18" y="1259557"/>
            <a:ext cx="9070975" cy="612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565150" indent="-4572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lvl="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950" lvl="0" indent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: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financial institutions: The expense tracker can be integrated with the user's bank accounts and credit cards.</a:t>
            </a:r>
          </a:p>
          <a:p>
            <a:pPr marL="457200" lvl="1" indent="0"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sharing: Integrating social sharing options can enable users to share their financial goals creating a community of people who are working towards improving their financial health.</a:t>
            </a:r>
          </a:p>
          <a:p>
            <a:pPr marL="285750" lvl="1" indent="0"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Machine learning algorithms: The use of advanced ML algorithms to make more accurate predictions based on the user's spending patterns and historical data</a:t>
            </a:r>
            <a:r>
              <a:rPr lang="en-US" sz="2000" dirty="0"/>
              <a:t>.</a:t>
            </a:r>
            <a:endParaRPr lang="en-IN" sz="2000" dirty="0"/>
          </a:p>
          <a:p>
            <a:r>
              <a:rPr lang="en-US" sz="2000" dirty="0"/>
              <a:t> </a:t>
            </a:r>
            <a:endParaRPr lang="en-IN" sz="2000" dirty="0"/>
          </a:p>
          <a:p>
            <a:pPr marL="107950" indent="0" eaLnBrk="1" hangingPunct="1">
              <a:lnSpc>
                <a:spcPct val="150000"/>
              </a:lnSpc>
              <a:spcAft>
                <a:spcPts val="1413"/>
              </a:spcAft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342900" eaLnBrk="1" hangingPunct="1">
              <a:lnSpc>
                <a:spcPct val="150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342900" eaLnBrk="1" hangingPunct="1">
              <a:lnSpc>
                <a:spcPct val="150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342900" eaLnBrk="1" hangingPunct="1">
              <a:lnSpc>
                <a:spcPct val="150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342900" eaLnBrk="1" hangingPunct="1">
              <a:lnSpc>
                <a:spcPct val="150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342900" eaLnBrk="1" hangingPunct="1">
              <a:lnSpc>
                <a:spcPct val="150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342900" eaLnBrk="1" hangingPunct="1">
              <a:lnSpc>
                <a:spcPct val="150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342900" eaLnBrk="1" hangingPunct="1">
              <a:lnSpc>
                <a:spcPct val="150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342900" eaLnBrk="1" hangingPunct="1">
              <a:lnSpc>
                <a:spcPct val="150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342900" eaLnBrk="1" hangingPunct="1">
              <a:lnSpc>
                <a:spcPct val="150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342900" eaLnBrk="1" hangingPunct="1">
              <a:lnSpc>
                <a:spcPct val="150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9115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83222551-F677-05BF-2A39-8EFE48028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14. Reference :</a:t>
            </a: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54CCEE86-E856-B91B-0754-689FFD373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ts val="1413"/>
              </a:spcAft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48" name="TextBox 1">
            <a:extLst>
              <a:ext uri="{FF2B5EF4-FFF2-40B4-BE49-F238E27FC236}">
                <a16:creationId xmlns:a16="http://schemas.microsoft.com/office/drawing/2014/main" id="{36D99594-DA78-6DEE-85E5-B01A0F8B2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931" y="1187549"/>
            <a:ext cx="9092281" cy="62478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lvl="0"/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Shivani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Gupta,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Pankaj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Yadav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Rajesh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Yadav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"Predicting Future Expenses using Machine Learning." 2019 International Conference on Automation, Computational and Technology Management (ICACTM). IEEE, 2019. DOI: 10.1109/ICACTM.2019.8761543.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Ashok Kumar Sharma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Shilpa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Choudhary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"Forecasting Daily Expenses Using Machine Learning and Data Analytics." International Journal of Control and Automation. Vol. 13, No. 3, pp. 266-280, 2020. DOI: 10.14257/ijca.2020.13.3.24.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 “Money Lover: Budget Planner, Expense Tracker - Apps on Google Play.” [Online]. Available: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https://play.google.com/store/apps/details?id=com.bookmark.money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Alina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Mustafina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Andrey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Somov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Tatiana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Baidyk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"A Personalized Expense Tracking System with Future Expense Prediction." 2021 IEEE International Conference on Computational Intelligence and Virtual Environments for Measurement Systems and Applications (CIVEMSA). IEEE, 2021. DOI: 10.1109/CIVEMSA51473.2021.9503471.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>
            <a:extLst>
              <a:ext uri="{FF2B5EF4-FFF2-40B4-BE49-F238E27FC236}">
                <a16:creationId xmlns:a16="http://schemas.microsoft.com/office/drawing/2014/main" id="{04E8586B-CDCC-FC43-8E6A-2AD421C0B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0575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Thank You...!!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6860C158-AB39-9936-5BD3-2E7A3201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1. Introduction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53F54E26-BC63-55CB-2927-E3EB81089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450850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935038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Wingdings" panose="05000000000000000000" pitchFamily="2" charset="2"/>
              <a:buChar char="v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Identified : </a:t>
            </a:r>
          </a:p>
          <a:p>
            <a:pPr lvl="2"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problem faced by peoples were budget planning.</a:t>
            </a:r>
          </a:p>
          <a:p>
            <a:pPr lvl="2"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traditional method of record-keeping is tedious and unreliable.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Wingdings" panose="05000000000000000000" pitchFamily="2" charset="2"/>
              <a:buChar char="v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Proposed :</a:t>
            </a:r>
          </a:p>
          <a:p>
            <a:pPr lvl="2"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Tracking Expenses, it will be very helpful for the people to do their budget planning.</a:t>
            </a:r>
          </a:p>
          <a:p>
            <a:pPr lvl="2"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using our Expense tracker system users can rely on the computer for all record-keeping and calculations.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BC45F87B-DE6A-508B-4AE2-A048537F2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2. Objectives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C76DBC65-B75E-C9CF-8BAA-A087FACDE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7" y="1563688"/>
            <a:ext cx="9070975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565150" indent="-457200" eaLnBrk="1" hangingPunct="1">
              <a:lnSpc>
                <a:spcPct val="93000"/>
              </a:lnSpc>
              <a:spcAft>
                <a:spcPts val="1413"/>
              </a:spcAft>
              <a:buFont typeface="+mj-lt"/>
              <a:buAutoNum type="arabicPeriod"/>
            </a:pPr>
            <a:r>
              <a:rPr lang="en-US" alt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keep a track of Income-Expense on a day-to-day basis.</a:t>
            </a:r>
          </a:p>
          <a:p>
            <a:pPr marL="565150" indent="-457200" eaLnBrk="1" hangingPunct="1">
              <a:lnSpc>
                <a:spcPct val="93000"/>
              </a:lnSpc>
              <a:spcAft>
                <a:spcPts val="1413"/>
              </a:spcAft>
              <a:buFont typeface="+mj-lt"/>
              <a:buAutoNum type="arabicPeriod"/>
            </a:pPr>
            <a:r>
              <a:rPr lang="en-US" alt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keep an accurate record of your money inflow and outflow.</a:t>
            </a:r>
          </a:p>
          <a:p>
            <a:pPr marL="565150" indent="-457200" eaLnBrk="1" hangingPunct="1">
              <a:lnSpc>
                <a:spcPct val="93000"/>
              </a:lnSpc>
              <a:spcAft>
                <a:spcPts val="1413"/>
              </a:spcAft>
              <a:buFont typeface="+mj-lt"/>
              <a:buAutoNum type="arabicPeriod"/>
            </a:pPr>
            <a:r>
              <a:rPr lang="en-US" alt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 help everyone who want  to know their possible future expenses.</a:t>
            </a:r>
          </a:p>
          <a:p>
            <a:pPr marL="565150" indent="-457200" eaLnBrk="1" hangingPunct="1">
              <a:lnSpc>
                <a:spcPct val="93000"/>
              </a:lnSpc>
              <a:spcAft>
                <a:spcPts val="1413"/>
              </a:spcAft>
              <a:buFont typeface="+mj-lt"/>
              <a:buAutoNum type="arabicPeriod"/>
            </a:pPr>
            <a:r>
              <a:rPr lang="en-US" alt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provide Graphical overview of expenses.</a:t>
            </a:r>
          </a:p>
          <a:p>
            <a:pPr marL="565150" indent="-457200" eaLnBrk="1" hangingPunct="1">
              <a:lnSpc>
                <a:spcPct val="93000"/>
              </a:lnSpc>
              <a:spcAft>
                <a:spcPts val="1413"/>
              </a:spcAft>
              <a:buFont typeface="+mj-lt"/>
              <a:buAutoNum type="arabicPeriod"/>
            </a:pPr>
            <a:r>
              <a:rPr lang="en-US" alt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Minimize manual effort with daily record of expenditures and incomes.</a:t>
            </a:r>
          </a:p>
          <a:p>
            <a:pPr marL="565150" indent="-457200" eaLnBrk="1" hangingPunct="1">
              <a:lnSpc>
                <a:spcPct val="93000"/>
              </a:lnSpc>
              <a:spcAft>
                <a:spcPts val="1413"/>
              </a:spcAft>
              <a:buFont typeface="+mj-lt"/>
              <a:buAutoNum type="arabicPeriod"/>
            </a:pPr>
            <a:r>
              <a:rPr lang="en-US" alt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provide Immediate and easy retrieval of report.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endParaRPr lang="en-US" altLang="en-US" sz="2400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CFD9DEEE-8D67-A47F-ED99-47157B127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3. Scope</a:t>
            </a: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4F28808F-4C73-B1D9-F3F1-B8E88E05C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20" y="1763613"/>
            <a:ext cx="8857554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565150" indent="-4572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just" eaLnBrk="1" hangingPunct="1">
              <a:lnSpc>
                <a:spcPct val="93000"/>
              </a:lnSpc>
              <a:spcAft>
                <a:spcPts val="1413"/>
              </a:spcAft>
              <a:buFont typeface="Trebuchet MS" panose="020B0603020202020204" pitchFamily="34" charset="0"/>
              <a:buAutoNum type="arabicPeriod"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 finance management: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expense tracker with prediction can help individuals manage their personal finances more effectively by tracking their spending, providing insights into their financial habits.</a:t>
            </a:r>
          </a:p>
          <a:p>
            <a:pPr algn="just" eaLnBrk="1" hangingPunct="1">
              <a:lnSpc>
                <a:spcPct val="93000"/>
              </a:lnSpc>
              <a:spcAft>
                <a:spcPts val="1413"/>
              </a:spcAft>
              <a:buFont typeface="Trebuchet MS" panose="020B0603020202020204" pitchFamily="34" charset="0"/>
              <a:buAutoNum type="arabicPeriod"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education: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expense tracker with prediction can be a useful tool for promoting financial literacy and educating users on financial management best practices.</a:t>
            </a:r>
          </a:p>
          <a:p>
            <a:pPr algn="just" eaLnBrk="1" hangingPunct="1">
              <a:lnSpc>
                <a:spcPct val="93000"/>
              </a:lnSpc>
              <a:spcAft>
                <a:spcPts val="1413"/>
              </a:spcAft>
              <a:buFont typeface="Trebuchet MS" panose="020B0603020202020204" pitchFamily="34" charset="0"/>
              <a:buAutoNum type="arabicPeriod"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expense tracking: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Businesses can use an expense tracker with a prediction to track their expenses, optimize their budgets, and make data-driven decisions based on their spending patterns.</a:t>
            </a:r>
          </a:p>
          <a:p>
            <a:pPr marL="107950" indent="0" eaLnBrk="1" hangingPunct="1">
              <a:lnSpc>
                <a:spcPct val="93000"/>
              </a:lnSpc>
              <a:spcAft>
                <a:spcPts val="1413"/>
              </a:spcAft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Trebuchet MS" panose="020B0603020202020204" pitchFamily="34" charset="0"/>
              <a:buAutoNum type="arabicPeriod"/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Trebuchet MS" panose="020B0603020202020204" pitchFamily="34" charset="0"/>
              <a:buAutoNum type="arabicPeriod"/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Trebuchet MS" panose="020B0603020202020204" pitchFamily="34" charset="0"/>
              <a:buAutoNum type="arabicPeriod"/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Trebuchet MS" panose="020B0603020202020204" pitchFamily="34" charset="0"/>
              <a:buAutoNum type="arabicPeriod"/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Trebuchet MS" panose="020B0603020202020204" pitchFamily="34" charset="0"/>
              <a:buAutoNum type="arabicPeriod"/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42DAA3AB-40C6-2E21-180C-167BCF1FED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1513" y="671513"/>
            <a:ext cx="6997700" cy="876300"/>
          </a:xfrm>
        </p:spPr>
        <p:txBody>
          <a:bodyPr/>
          <a:lstStyle/>
          <a:p>
            <a:r>
              <a:rPr lang="en-IN" altLang="en-US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Literature Survey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71CA18D-C7EF-08A0-C373-2A0AF08DE6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052420"/>
              </p:ext>
            </p:extLst>
          </p:nvPr>
        </p:nvGraphicFramePr>
        <p:xfrm>
          <a:off x="431800" y="1512152"/>
          <a:ext cx="9505056" cy="575433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47384">
                  <a:extLst>
                    <a:ext uri="{9D8B030D-6E8A-4147-A177-3AD203B41FA5}">
                      <a16:colId xmlns:a16="http://schemas.microsoft.com/office/drawing/2014/main" val="121957214"/>
                    </a:ext>
                  </a:extLst>
                </a:gridCol>
                <a:gridCol w="1241730">
                  <a:extLst>
                    <a:ext uri="{9D8B030D-6E8A-4147-A177-3AD203B41FA5}">
                      <a16:colId xmlns:a16="http://schemas.microsoft.com/office/drawing/2014/main" val="1634215715"/>
                    </a:ext>
                  </a:extLst>
                </a:gridCol>
                <a:gridCol w="1821204">
                  <a:extLst>
                    <a:ext uri="{9D8B030D-6E8A-4147-A177-3AD203B41FA5}">
                      <a16:colId xmlns:a16="http://schemas.microsoft.com/office/drawing/2014/main" val="2371329309"/>
                    </a:ext>
                  </a:extLst>
                </a:gridCol>
                <a:gridCol w="809286">
                  <a:extLst>
                    <a:ext uri="{9D8B030D-6E8A-4147-A177-3AD203B41FA5}">
                      <a16:colId xmlns:a16="http://schemas.microsoft.com/office/drawing/2014/main" val="3010775557"/>
                    </a:ext>
                  </a:extLst>
                </a:gridCol>
                <a:gridCol w="1805022">
                  <a:extLst>
                    <a:ext uri="{9D8B030D-6E8A-4147-A177-3AD203B41FA5}">
                      <a16:colId xmlns:a16="http://schemas.microsoft.com/office/drawing/2014/main" val="731810212"/>
                    </a:ext>
                  </a:extLst>
                </a:gridCol>
                <a:gridCol w="1841358">
                  <a:extLst>
                    <a:ext uri="{9D8B030D-6E8A-4147-A177-3AD203B41FA5}">
                      <a16:colId xmlns:a16="http://schemas.microsoft.com/office/drawing/2014/main" val="3919290798"/>
                    </a:ext>
                  </a:extLst>
                </a:gridCol>
                <a:gridCol w="1339072">
                  <a:extLst>
                    <a:ext uri="{9D8B030D-6E8A-4147-A177-3AD203B41FA5}">
                      <a16:colId xmlns:a16="http://schemas.microsoft.com/office/drawing/2014/main" val="1901599636"/>
                    </a:ext>
                  </a:extLst>
                </a:gridCol>
              </a:tblGrid>
              <a:tr h="3140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Sr.no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9814" marR="498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9814" marR="498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Author(s)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9814" marR="498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9814" marR="498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Algorithms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9814" marR="498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9814" marR="498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9814" marR="49814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910079"/>
                  </a:ext>
                </a:extLst>
              </a:tr>
              <a:tr h="18130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9814" marR="498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Predicting Future Expenses using Machine Learning</a:t>
                      </a:r>
                      <a:endParaRPr lang="en-IN" sz="1300" b="1" dirty="0">
                        <a:effectLst/>
                        <a:latin typeface="Times New Roman" panose="02020603050405020304" pitchFamily="18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9814" marR="498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Shivani Gupta, Pankaj Yadav, and Rajesh Yadav</a:t>
                      </a:r>
                      <a:endParaRPr lang="en-IN" sz="1300" b="1" dirty="0">
                        <a:effectLst/>
                        <a:latin typeface="Times New Roman" panose="02020603050405020304" pitchFamily="18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9814" marR="498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en-IN" sz="1300" b="1" dirty="0">
                        <a:effectLst/>
                        <a:latin typeface="Times New Roman" panose="02020603050405020304" pitchFamily="18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9814" marR="498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Short-Term Memory (LSTM) Neural Network</a:t>
                      </a:r>
                      <a:endParaRPr lang="en-IN" sz="1300" b="1" dirty="0">
                        <a:effectLst/>
                        <a:latin typeface="Times New Roman" panose="02020603050405020304" pitchFamily="18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9814" marR="498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trained and tested on a small dataset</a:t>
                      </a:r>
                      <a:endParaRPr lang="en-IN" sz="1300" b="1" dirty="0">
                        <a:effectLst/>
                        <a:latin typeface="Times New Roman" panose="02020603050405020304" pitchFamily="18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9814" marR="498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model achieved  less accuracy  in predicting future financial status</a:t>
                      </a:r>
                      <a:endParaRPr lang="en-IN" sz="1300" b="1" dirty="0">
                        <a:effectLst/>
                        <a:latin typeface="Times New Roman" panose="02020603050405020304" pitchFamily="18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9814" marR="49814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677636"/>
                  </a:ext>
                </a:extLst>
              </a:tr>
              <a:tr h="18718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b="1">
                        <a:effectLst/>
                        <a:latin typeface="Times New Roman" panose="02020603050405020304" pitchFamily="18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9814" marR="498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Forecasting Daily Expenses Using Machine Learning and Data Analytics</a:t>
                      </a:r>
                      <a:endParaRPr lang="en-IN" sz="1300" b="1" dirty="0">
                        <a:effectLst/>
                        <a:latin typeface="Times New Roman" panose="02020603050405020304" pitchFamily="18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9814" marR="498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Ashok Kumar Sharma and Shilpa Choudhary	</a:t>
                      </a:r>
                      <a:endParaRPr lang="en-IN" sz="1300" b="1" dirty="0">
                        <a:effectLst/>
                        <a:latin typeface="Times New Roman" panose="02020603050405020304" pitchFamily="18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9814" marR="498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en-IN" sz="1300" b="1" dirty="0">
                        <a:effectLst/>
                        <a:latin typeface="Times New Roman" panose="02020603050405020304" pitchFamily="18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9814" marR="498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Gradient Boosting Decision Tree (GBDT)</a:t>
                      </a:r>
                      <a:endParaRPr lang="en-IN" sz="1300" b="1" dirty="0">
                        <a:effectLst/>
                        <a:latin typeface="Times New Roman" panose="02020603050405020304" pitchFamily="18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9814" marR="498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to predicting daily expenses only</a:t>
                      </a:r>
                      <a:endParaRPr lang="en-IN" sz="1300" b="1" dirty="0">
                        <a:effectLst/>
                        <a:latin typeface="Times New Roman" panose="02020603050405020304" pitchFamily="18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9814" marR="498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model achieved an accuracy of 83.6% in predicting future daily expenses</a:t>
                      </a:r>
                      <a:endParaRPr lang="en-IN" sz="1300" b="1" dirty="0">
                        <a:effectLst/>
                        <a:latin typeface="Times New Roman" panose="02020603050405020304" pitchFamily="18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9814" marR="49814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673111"/>
                  </a:ext>
                </a:extLst>
              </a:tr>
              <a:tr h="16893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9814" marR="498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Droid Sans Fallback"/>
                          <a:cs typeface="Times New Roman" panose="02020603050405020304" pitchFamily="18" charset="0"/>
                        </a:rPr>
                        <a:t>A Personalized Expense Tracking System with Future Expense Prediction</a:t>
                      </a:r>
                      <a:endParaRPr lang="en-IN" sz="1300" b="1" dirty="0">
                        <a:effectLst/>
                        <a:latin typeface="Times New Roman" panose="02020603050405020304" pitchFamily="18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9814" marR="498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Alina Mustafina, Andrey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Somov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and Tatiana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Baidyk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3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300" b="1" dirty="0">
                        <a:effectLst/>
                        <a:latin typeface="Times New Roman" panose="02020603050405020304" pitchFamily="18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9814" marR="498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en-IN" sz="1300" b="1" dirty="0">
                        <a:effectLst/>
                        <a:latin typeface="Times New Roman" panose="02020603050405020304" pitchFamily="18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9814" marR="498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Bayesian Networks</a:t>
                      </a:r>
                      <a:endParaRPr lang="en-IN" sz="1300" b="1" dirty="0">
                        <a:effectLst/>
                        <a:latin typeface="Times New Roman" panose="02020603050405020304" pitchFamily="18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9814" marR="498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tested on a small dataset</a:t>
                      </a:r>
                      <a:endParaRPr lang="en-IN" sz="1300" b="1" dirty="0">
                        <a:effectLst/>
                        <a:latin typeface="Times New Roman" panose="02020603050405020304" pitchFamily="18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9814" marR="498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Predicting future monthly expenses</a:t>
                      </a:r>
                      <a:endParaRPr lang="en-IN" sz="13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85% accuracy</a:t>
                      </a:r>
                      <a:endParaRPr lang="en-IN" sz="1300" b="1" dirty="0">
                        <a:effectLst/>
                        <a:latin typeface="Times New Roman" panose="02020603050405020304" pitchFamily="18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9814" marR="49814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71603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F40D2F6E-9173-77FD-65D3-1D63F1FB2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07950"/>
            <a:ext cx="9070975" cy="1008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5. Proposed System:</a:t>
            </a: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7C552248-5A5A-9F5B-18D3-923A28B36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259557"/>
            <a:ext cx="9070975" cy="5905201"/>
          </a:xfrm>
          <a:prstGeom prst="rect">
            <a:avLst/>
          </a:prstGeom>
          <a:noFill/>
          <a:ln>
            <a:noFill/>
          </a:ln>
        </p:spPr>
        <p:txBody>
          <a:bodyPr lIns="0" tIns="21240" rIns="0" bIns="0"/>
          <a:lstStyle>
            <a:lvl1pPr marL="457200" indent="-4572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56642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IN" altLang="en-US" sz="2400" dirty="0">
                <a:latin typeface="Times New Roman"/>
                <a:cs typeface="Times New Roman"/>
              </a:rPr>
              <a:t>User Friendly and Easy To Manage :</a:t>
            </a:r>
            <a:endParaRPr lang="en-US" altLang="en-US" sz="2400" dirty="0">
              <a:latin typeface="Times New Roman"/>
              <a:cs typeface="Times New Roman"/>
            </a:endParaRPr>
          </a:p>
          <a:p>
            <a:pPr marL="1050290" lvl="2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/>
                <a:cs typeface="Times New Roman"/>
              </a:rPr>
              <a:t>Simple and interactive user interface.</a:t>
            </a:r>
          </a:p>
          <a:p>
            <a:pPr marL="1050290" lvl="2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/>
                <a:cs typeface="Times New Roman"/>
              </a:rPr>
              <a:t>All important information displayed at one place i.e. Dashboard.</a:t>
            </a:r>
            <a:endParaRPr lang="en-IN" altLang="en-US" sz="2400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buFont typeface="Trebuchet MS" panose="020B0603020202020204" pitchFamily="34" charset="0"/>
              <a:buAutoNum type="arabicPeriod"/>
              <a:defRPr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Categories :</a:t>
            </a:r>
            <a:endParaRPr lang="en-IN" altLang="en-US" sz="2400" dirty="0">
              <a:latin typeface="Times New Roman"/>
              <a:cs typeface="Times New Roman"/>
            </a:endParaRPr>
          </a:p>
          <a:p>
            <a:pPr marL="1050290" lvl="2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/>
                <a:cs typeface="Times New Roman"/>
              </a:rPr>
              <a:t>Classify the expenses according to their Categories.</a:t>
            </a:r>
          </a:p>
          <a:p>
            <a:pPr>
              <a:lnSpc>
                <a:spcPct val="150000"/>
              </a:lnSpc>
              <a:spcAft>
                <a:spcPts val="800"/>
              </a:spcAft>
              <a:buFont typeface="Trebuchet MS" panose="020B0603020202020204" pitchFamily="34" charset="0"/>
              <a:buAutoNum type="arabicPeriod"/>
              <a:defRPr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Built in and customizable filters :</a:t>
            </a:r>
          </a:p>
          <a:p>
            <a:pPr marL="1050290" lvl="2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/>
                <a:cs typeface="Times New Roman"/>
              </a:rPr>
              <a:t>Provides the filtering facilities based date such as last month, this month or for any specific date.</a:t>
            </a:r>
            <a:endParaRPr lang="en-IN" altLang="en-US" sz="2400" dirty="0">
              <a:latin typeface="Times New Roman"/>
              <a:cs typeface="Times New Roman"/>
            </a:endParaRPr>
          </a:p>
          <a:p>
            <a:pPr marL="56642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Tx/>
              <a:buAutoNum type="arabicPeriod" startAt="4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and Pie chart :</a:t>
            </a:r>
          </a:p>
          <a:p>
            <a:pPr marL="936307" lvl="2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and Pie chart is displayed to make the understanding more  clear.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defRPr/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buFont typeface="Trebuchet MS" panose="020B0603020202020204" pitchFamily="34" charset="0"/>
              <a:buAutoNum type="arabicPeriod"/>
              <a:defRPr/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buFont typeface="Trebuchet MS" panose="020B0603020202020204" pitchFamily="34" charset="0"/>
              <a:buAutoNum type="arabicPeriod"/>
              <a:defRPr/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defRPr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  <a:spcAft>
                <a:spcPts val="800"/>
              </a:spcAft>
              <a:buFont typeface="Trebuchet MS" panose="020B0603020202020204" pitchFamily="34" charset="0"/>
              <a:buAutoNum type="arabicPeriod"/>
              <a:defRPr/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buFont typeface="Trebuchet MS" panose="020B0603020202020204" pitchFamily="34" charset="0"/>
              <a:buAutoNum type="arabicPeriod"/>
              <a:defRPr/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B297C6F-B664-D9A0-3774-0AFF9E0FE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07950"/>
            <a:ext cx="9070975" cy="1008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5. </a:t>
            </a:r>
            <a:r>
              <a:rPr lang="en-IN" altLang="en-US" sz="36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Proposed System</a:t>
            </a:r>
            <a:r>
              <a:rPr lang="en-I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(continued)</a:t>
            </a:r>
            <a:endParaRPr lang="en-I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9BCE7335-60FD-483B-E789-59F3C22DC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259557"/>
            <a:ext cx="9070975" cy="5833193"/>
          </a:xfrm>
          <a:prstGeom prst="rect">
            <a:avLst/>
          </a:prstGeom>
          <a:noFill/>
          <a:ln>
            <a:noFill/>
          </a:ln>
        </p:spPr>
        <p:txBody>
          <a:bodyPr lIns="0" tIns="21240" rIns="0" bIns="0"/>
          <a:lstStyle>
            <a:lvl1pPr marL="457200" indent="-4572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109220" indent="0" algn="just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 dirty="0">
                <a:latin typeface="Times New Roman"/>
                <a:cs typeface="Times New Roman"/>
              </a:rPr>
              <a:t>5.	Expense Report :</a:t>
            </a:r>
            <a:endParaRPr lang="en-US" altLang="en-US" sz="2400" dirty="0">
              <a:latin typeface="Times New Roman"/>
              <a:cs typeface="Times New Roman"/>
            </a:endParaRPr>
          </a:p>
          <a:p>
            <a:pPr marL="1050290" lvl="2" indent="-457200" algn="just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/>
                <a:cs typeface="Times New Roman"/>
              </a:rPr>
              <a:t>Detailed Report is displayed. 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defRPr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6.	 Predictive Analysis :</a:t>
            </a:r>
          </a:p>
          <a:p>
            <a:pPr marL="1050290" lvl="2" indent="-457200" algn="just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could use machine learning to analyze a user's spending history and predict future expenses, such as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exepense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each category for next month or expense for next 6 months.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buFont typeface="Trebuchet MS" panose="020B0603020202020204" pitchFamily="34" charset="0"/>
              <a:buAutoNum type="arabicPeriod"/>
              <a:defRPr/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buFont typeface="Trebuchet MS" panose="020B0603020202020204" pitchFamily="34" charset="0"/>
              <a:buAutoNum type="arabicPeriod"/>
              <a:defRPr/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defRPr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  <a:buFont typeface="Trebuchet MS" panose="020B0603020202020204" pitchFamily="34" charset="0"/>
              <a:buAutoNum type="arabicPeriod"/>
              <a:defRPr/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buFont typeface="Trebuchet MS" panose="020B0603020202020204" pitchFamily="34" charset="0"/>
              <a:buAutoNum type="arabicPeriod"/>
              <a:defRPr/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C4653C47-18D8-1F9F-0763-32B445CE0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6. Algorithms Used</a:t>
            </a: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DAE29B12-4C00-C8A3-9F59-4FAD1B8B2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9" y="1768475"/>
            <a:ext cx="8641530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565150" indent="-4572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ts val="1413"/>
              </a:spcAft>
              <a:buFontTx/>
              <a:buAutoNum type="arabicPeriod"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regression:</a:t>
            </a:r>
          </a:p>
          <a:p>
            <a:pPr marL="107950" indent="0" algn="just" eaLnBrk="1" hangingPunct="1">
              <a:lnSpc>
                <a:spcPct val="150000"/>
              </a:lnSpc>
              <a:spcAft>
                <a:spcPts val="1413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Linear regression is a machine learning algorithm used to model the relationship between a dependent variable and one or more independent variables. It estimates the coefficients of a linear equation to make predictions based on input values. It is simple, effective, and widely used in various fields.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289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1896</TotalTime>
  <Words>1473</Words>
  <Application>Microsoft Office PowerPoint</Application>
  <PresentationFormat>Custom</PresentationFormat>
  <Paragraphs>210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Literature Survey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lastModifiedBy>purveshorus1543@outlook.com</cp:lastModifiedBy>
  <cp:revision>111</cp:revision>
  <cp:lastPrinted>1601-01-01T00:00:00Z</cp:lastPrinted>
  <dcterms:created xsi:type="dcterms:W3CDTF">2017-10-25T08:22:14Z</dcterms:created>
  <dcterms:modified xsi:type="dcterms:W3CDTF">2023-04-20T06:39:52Z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