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ore Sugar" charset="1" panose="00000000000000000000"/>
      <p:regular r:id="rId17"/>
    </p:embeddedFont>
    <p:embeddedFont>
      <p:font typeface="More Sugar Thin" charset="1" panose="00000000000000000000"/>
      <p:regular r:id="rId18"/>
    </p:embeddedFont>
    <p:embeddedFont>
      <p:font typeface="Glacial Indifference"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5.pn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1.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5.pn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38382">
            <a:off x="-616748" y="2508784"/>
            <a:ext cx="19521497" cy="4578678"/>
          </a:xfrm>
          <a:custGeom>
            <a:avLst/>
            <a:gdLst/>
            <a:ahLst/>
            <a:cxnLst/>
            <a:rect r="r" b="b" t="t" l="l"/>
            <a:pathLst>
              <a:path h="4578678" w="19521497">
                <a:moveTo>
                  <a:pt x="0" y="0"/>
                </a:moveTo>
                <a:lnTo>
                  <a:pt x="19521496" y="0"/>
                </a:lnTo>
                <a:lnTo>
                  <a:pt x="19521496" y="4578678"/>
                </a:lnTo>
                <a:lnTo>
                  <a:pt x="0" y="45786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234792">
            <a:off x="2681223" y="3763811"/>
            <a:ext cx="12951557" cy="2620185"/>
          </a:xfrm>
          <a:prstGeom prst="rect">
            <a:avLst/>
          </a:prstGeom>
        </p:spPr>
        <p:txBody>
          <a:bodyPr anchor="t" rtlCol="false" tIns="0" lIns="0" bIns="0" rIns="0">
            <a:spAutoFit/>
          </a:bodyPr>
          <a:lstStyle/>
          <a:p>
            <a:pPr algn="ctr">
              <a:lnSpc>
                <a:spcPts val="9748"/>
              </a:lnSpc>
            </a:pPr>
            <a:r>
              <a:rPr lang="en-US" sz="11605">
                <a:solidFill>
                  <a:srgbClr val="000000"/>
                </a:solidFill>
                <a:latin typeface="More Sugar"/>
                <a:ea typeface="More Sugar"/>
                <a:cs typeface="More Sugar"/>
                <a:sym typeface="More Sugar"/>
              </a:rPr>
              <a:t>MOCO HIGHSCHOOLS</a:t>
            </a:r>
          </a:p>
        </p:txBody>
      </p:sp>
      <p:sp>
        <p:nvSpPr>
          <p:cNvPr name="Freeform 5" id="5"/>
          <p:cNvSpPr/>
          <p:nvPr/>
        </p:nvSpPr>
        <p:spPr>
          <a:xfrm flipH="false" flipV="false" rot="0">
            <a:off x="15111787" y="4641468"/>
            <a:ext cx="3040083" cy="4126348"/>
          </a:xfrm>
          <a:custGeom>
            <a:avLst/>
            <a:gdLst/>
            <a:ahLst/>
            <a:cxnLst/>
            <a:rect r="r" b="b" t="t" l="l"/>
            <a:pathLst>
              <a:path h="4126348" w="3040083">
                <a:moveTo>
                  <a:pt x="0" y="0"/>
                </a:moveTo>
                <a:lnTo>
                  <a:pt x="3040083" y="0"/>
                </a:lnTo>
                <a:lnTo>
                  <a:pt x="3040083" y="4126348"/>
                </a:lnTo>
                <a:lnTo>
                  <a:pt x="0" y="4126348"/>
                </a:lnTo>
                <a:lnTo>
                  <a:pt x="0" y="0"/>
                </a:lnTo>
                <a:close/>
              </a:path>
            </a:pathLst>
          </a:custGeom>
          <a:blipFill>
            <a:blip r:embed="rId5">
              <a:extLst>
                <a:ext uri="{96DAC541-7B7A-43D3-8B79-37D633B846F1}">
                  <asvg:svgBlip xmlns:asvg="http://schemas.microsoft.com/office/drawing/2016/SVG/main" r:embed="rId6"/>
                </a:ext>
              </a:extLst>
            </a:blip>
            <a:stretch>
              <a:fillRect l="0" t="-3471" r="-60256" b="0"/>
            </a:stretch>
          </a:blipFill>
        </p:spPr>
      </p:sp>
      <p:sp>
        <p:nvSpPr>
          <p:cNvPr name="Freeform 6" id="6"/>
          <p:cNvSpPr/>
          <p:nvPr/>
        </p:nvSpPr>
        <p:spPr>
          <a:xfrm flipH="false" flipV="false" rot="-1441925">
            <a:off x="1174441" y="1291588"/>
            <a:ext cx="2630493" cy="2420054"/>
          </a:xfrm>
          <a:custGeom>
            <a:avLst/>
            <a:gdLst/>
            <a:ahLst/>
            <a:cxnLst/>
            <a:rect r="r" b="b" t="t" l="l"/>
            <a:pathLst>
              <a:path h="2420054" w="2630493">
                <a:moveTo>
                  <a:pt x="0" y="0"/>
                </a:moveTo>
                <a:lnTo>
                  <a:pt x="2630494" y="0"/>
                </a:lnTo>
                <a:lnTo>
                  <a:pt x="2630494" y="2420054"/>
                </a:lnTo>
                <a:lnTo>
                  <a:pt x="0" y="24200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177247" y="9258300"/>
            <a:ext cx="4411894" cy="882379"/>
          </a:xfrm>
          <a:custGeom>
            <a:avLst/>
            <a:gdLst/>
            <a:ahLst/>
            <a:cxnLst/>
            <a:rect r="r" b="b" t="t" l="l"/>
            <a:pathLst>
              <a:path h="882379" w="4411894">
                <a:moveTo>
                  <a:pt x="0" y="0"/>
                </a:moveTo>
                <a:lnTo>
                  <a:pt x="4411894" y="0"/>
                </a:lnTo>
                <a:lnTo>
                  <a:pt x="4411894" y="882379"/>
                </a:lnTo>
                <a:lnTo>
                  <a:pt x="0" y="8823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0" y="9029368"/>
            <a:ext cx="3234647" cy="646929"/>
          </a:xfrm>
          <a:custGeom>
            <a:avLst/>
            <a:gdLst/>
            <a:ahLst/>
            <a:cxnLst/>
            <a:rect r="r" b="b" t="t" l="l"/>
            <a:pathLst>
              <a:path h="646929" w="3234647">
                <a:moveTo>
                  <a:pt x="0" y="0"/>
                </a:moveTo>
                <a:lnTo>
                  <a:pt x="3234647" y="0"/>
                </a:lnTo>
                <a:lnTo>
                  <a:pt x="3234647" y="646929"/>
                </a:lnTo>
                <a:lnTo>
                  <a:pt x="0" y="64692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269913" y="9277351"/>
            <a:ext cx="4439550" cy="645062"/>
          </a:xfrm>
          <a:prstGeom prst="rect">
            <a:avLst/>
          </a:prstGeom>
        </p:spPr>
        <p:txBody>
          <a:bodyPr anchor="t" rtlCol="false" tIns="0" lIns="0" bIns="0" rIns="0">
            <a:spAutoFit/>
          </a:bodyPr>
          <a:lstStyle/>
          <a:p>
            <a:pPr algn="l">
              <a:lnSpc>
                <a:spcPts val="2505"/>
              </a:lnSpc>
            </a:pPr>
            <a:r>
              <a:rPr lang="en-US" sz="2277">
                <a:solidFill>
                  <a:srgbClr val="000000"/>
                </a:solidFill>
                <a:latin typeface="More Sugar"/>
                <a:ea typeface="More Sugar"/>
                <a:cs typeface="More Sugar"/>
                <a:sym typeface="More Sugar"/>
              </a:rPr>
              <a:t>RAQUEL OLIVAR</a:t>
            </a:r>
          </a:p>
          <a:p>
            <a:pPr algn="l">
              <a:lnSpc>
                <a:spcPts val="2505"/>
              </a:lnSpc>
            </a:pPr>
            <a:r>
              <a:rPr lang="en-US" sz="2277">
                <a:solidFill>
                  <a:srgbClr val="000000"/>
                </a:solidFill>
                <a:latin typeface="More Sugar"/>
                <a:ea typeface="More Sugar"/>
                <a:cs typeface="More Sugar"/>
                <a:sym typeface="More Sugar"/>
              </a:rPr>
              <a:t>DATA 110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6924577" y="338335"/>
            <a:ext cx="10623094" cy="9610330"/>
          </a:xfrm>
          <a:custGeom>
            <a:avLst/>
            <a:gdLst/>
            <a:ahLst/>
            <a:cxnLst/>
            <a:rect r="r" b="b" t="t" l="l"/>
            <a:pathLst>
              <a:path h="9610330" w="10623094">
                <a:moveTo>
                  <a:pt x="0" y="0"/>
                </a:moveTo>
                <a:lnTo>
                  <a:pt x="10623094" y="0"/>
                </a:lnTo>
                <a:lnTo>
                  <a:pt x="10623094" y="9610330"/>
                </a:lnTo>
                <a:lnTo>
                  <a:pt x="0" y="9610330"/>
                </a:lnTo>
                <a:lnTo>
                  <a:pt x="0" y="0"/>
                </a:lnTo>
                <a:close/>
              </a:path>
            </a:pathLst>
          </a:custGeom>
          <a:blipFill>
            <a:blip r:embed="rId3"/>
            <a:stretch>
              <a:fillRect l="0" t="0" r="0" b="0"/>
            </a:stretch>
          </a:blipFill>
        </p:spPr>
      </p:sp>
      <p:grpSp>
        <p:nvGrpSpPr>
          <p:cNvPr name="Group 4" id="4"/>
          <p:cNvGrpSpPr/>
          <p:nvPr/>
        </p:nvGrpSpPr>
        <p:grpSpPr>
          <a:xfrm rot="0">
            <a:off x="0" y="1750180"/>
            <a:ext cx="5941416" cy="8536820"/>
            <a:chOff x="0" y="0"/>
            <a:chExt cx="1564817" cy="2248380"/>
          </a:xfrm>
        </p:grpSpPr>
        <p:sp>
          <p:nvSpPr>
            <p:cNvPr name="Freeform 5" id="5"/>
            <p:cNvSpPr/>
            <p:nvPr/>
          </p:nvSpPr>
          <p:spPr>
            <a:xfrm flipH="false" flipV="false" rot="0">
              <a:off x="0" y="0"/>
              <a:ext cx="1564817" cy="2248380"/>
            </a:xfrm>
            <a:custGeom>
              <a:avLst/>
              <a:gdLst/>
              <a:ahLst/>
              <a:cxnLst/>
              <a:rect r="r" b="b" t="t" l="l"/>
              <a:pathLst>
                <a:path h="2248380" w="1564817">
                  <a:moveTo>
                    <a:pt x="0" y="0"/>
                  </a:moveTo>
                  <a:lnTo>
                    <a:pt x="1564817" y="0"/>
                  </a:lnTo>
                  <a:lnTo>
                    <a:pt x="1564817" y="2248380"/>
                  </a:lnTo>
                  <a:lnTo>
                    <a:pt x="0" y="2248380"/>
                  </a:lnTo>
                  <a:close/>
                </a:path>
              </a:pathLst>
            </a:custGeom>
            <a:solidFill>
              <a:srgbClr val="B6D993"/>
            </a:solidFill>
          </p:spPr>
        </p:sp>
        <p:sp>
          <p:nvSpPr>
            <p:cNvPr name="TextBox 6" id="6"/>
            <p:cNvSpPr txBox="true"/>
            <p:nvPr/>
          </p:nvSpPr>
          <p:spPr>
            <a:xfrm>
              <a:off x="0" y="9525"/>
              <a:ext cx="1564817" cy="2238855"/>
            </a:xfrm>
            <a:prstGeom prst="rect">
              <a:avLst/>
            </a:prstGeom>
          </p:spPr>
          <p:txBody>
            <a:bodyPr anchor="ctr" rtlCol="false" tIns="50800" lIns="50800" bIns="50800" rIns="50800"/>
            <a:lstStyle/>
            <a:p>
              <a:pPr algn="ctr">
                <a:lnSpc>
                  <a:spcPts val="2505"/>
                </a:lnSpc>
              </a:pPr>
            </a:p>
          </p:txBody>
        </p:sp>
      </p:grpSp>
      <p:sp>
        <p:nvSpPr>
          <p:cNvPr name="TextBox 7" id="7"/>
          <p:cNvSpPr txBox="true"/>
          <p:nvPr/>
        </p:nvSpPr>
        <p:spPr>
          <a:xfrm rot="0">
            <a:off x="394732" y="2256491"/>
            <a:ext cx="5151952" cy="7457523"/>
          </a:xfrm>
          <a:prstGeom prst="rect">
            <a:avLst/>
          </a:prstGeom>
        </p:spPr>
        <p:txBody>
          <a:bodyPr anchor="t" rtlCol="false" tIns="0" lIns="0" bIns="0" rIns="0">
            <a:spAutoFit/>
          </a:bodyPr>
          <a:lstStyle/>
          <a:p>
            <a:pPr algn="l">
              <a:lnSpc>
                <a:spcPts val="4230"/>
              </a:lnSpc>
            </a:pPr>
            <a:r>
              <a:rPr lang="en-US" sz="3021">
                <a:solidFill>
                  <a:srgbClr val="000000"/>
                </a:solidFill>
                <a:latin typeface="Glacial Indifference"/>
                <a:ea typeface="Glacial Indifference"/>
                <a:cs typeface="Glacial Indifference"/>
                <a:sym typeface="Glacial Indifference"/>
              </a:rPr>
              <a:t>Overall Composition: The pie chart shows the percentage of each racial group in the overall student population. This can reveal the majority and minority groups within the student body, helping to assess the district's diversity and inclusivity.</a:t>
            </a:r>
          </a:p>
          <a:p>
            <a:pPr algn="l">
              <a:lnSpc>
                <a:spcPts val="4230"/>
              </a:lnSpc>
            </a:pPr>
          </a:p>
          <a:p>
            <a:pPr algn="l">
              <a:lnSpc>
                <a:spcPts val="4230"/>
              </a:lnSpc>
            </a:pPr>
            <a:r>
              <a:rPr lang="en-US" sz="3021">
                <a:solidFill>
                  <a:srgbClr val="000000"/>
                </a:solidFill>
                <a:latin typeface="Glacial Indifference"/>
                <a:ea typeface="Glacial Indifference"/>
                <a:cs typeface="Glacial Indifference"/>
                <a:sym typeface="Glacial Indifference"/>
              </a:rPr>
              <a:t>In the case for montgomery county the top 4 races are Asian, Black, Hispanic and White. </a:t>
            </a:r>
          </a:p>
        </p:txBody>
      </p:sp>
      <p:sp>
        <p:nvSpPr>
          <p:cNvPr name="Freeform 8" id="8"/>
          <p:cNvSpPr/>
          <p:nvPr/>
        </p:nvSpPr>
        <p:spPr>
          <a:xfrm flipH="true" flipV="false" rot="0">
            <a:off x="-3599227" y="-941162"/>
            <a:ext cx="9639837" cy="2260980"/>
          </a:xfrm>
          <a:custGeom>
            <a:avLst/>
            <a:gdLst/>
            <a:ahLst/>
            <a:cxnLst/>
            <a:rect r="r" b="b" t="t" l="l"/>
            <a:pathLst>
              <a:path h="2260980" w="9639837">
                <a:moveTo>
                  <a:pt x="9639837" y="0"/>
                </a:moveTo>
                <a:lnTo>
                  <a:pt x="0" y="0"/>
                </a:lnTo>
                <a:lnTo>
                  <a:pt x="0" y="2260980"/>
                </a:lnTo>
                <a:lnTo>
                  <a:pt x="9639837" y="2260980"/>
                </a:lnTo>
                <a:lnTo>
                  <a:pt x="96398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711703" y="385960"/>
            <a:ext cx="5765073" cy="749345"/>
          </a:xfrm>
          <a:prstGeom prst="rect">
            <a:avLst/>
          </a:prstGeom>
        </p:spPr>
        <p:txBody>
          <a:bodyPr anchor="t" rtlCol="false" tIns="0" lIns="0" bIns="0" rIns="0">
            <a:spAutoFit/>
          </a:bodyPr>
          <a:lstStyle/>
          <a:p>
            <a:pPr algn="ctr">
              <a:lnSpc>
                <a:spcPts val="5790"/>
              </a:lnSpc>
            </a:pPr>
            <a:r>
              <a:rPr lang="en-US" sz="5264">
                <a:solidFill>
                  <a:srgbClr val="000000"/>
                </a:solidFill>
                <a:latin typeface="More Sugar"/>
                <a:ea typeface="More Sugar"/>
                <a:cs typeface="More Sugar"/>
                <a:sym typeface="More Sugar"/>
              </a:rPr>
              <a:t>VISUAL #3</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520876" y="3626572"/>
            <a:ext cx="848833" cy="4622357"/>
          </a:xfrm>
          <a:custGeom>
            <a:avLst/>
            <a:gdLst/>
            <a:ahLst/>
            <a:cxnLst/>
            <a:rect r="r" b="b" t="t" l="l"/>
            <a:pathLst>
              <a:path h="4622357" w="848833">
                <a:moveTo>
                  <a:pt x="0" y="0"/>
                </a:moveTo>
                <a:lnTo>
                  <a:pt x="848832" y="0"/>
                </a:lnTo>
                <a:lnTo>
                  <a:pt x="848832" y="4622357"/>
                </a:lnTo>
                <a:lnTo>
                  <a:pt x="0" y="46223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5918292" y="3626572"/>
            <a:ext cx="848833" cy="4622357"/>
          </a:xfrm>
          <a:custGeom>
            <a:avLst/>
            <a:gdLst/>
            <a:ahLst/>
            <a:cxnLst/>
            <a:rect r="r" b="b" t="t" l="l"/>
            <a:pathLst>
              <a:path h="4622357" w="848833">
                <a:moveTo>
                  <a:pt x="848832" y="0"/>
                </a:moveTo>
                <a:lnTo>
                  <a:pt x="0" y="0"/>
                </a:lnTo>
                <a:lnTo>
                  <a:pt x="0" y="4622357"/>
                </a:lnTo>
                <a:lnTo>
                  <a:pt x="848832" y="4622357"/>
                </a:lnTo>
                <a:lnTo>
                  <a:pt x="84883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214315" y="3803328"/>
            <a:ext cx="13703977" cy="4001442"/>
          </a:xfrm>
          <a:prstGeom prst="rect">
            <a:avLst/>
          </a:prstGeom>
        </p:spPr>
        <p:txBody>
          <a:bodyPr anchor="t" rtlCol="false" tIns="0" lIns="0" bIns="0" rIns="0">
            <a:spAutoFit/>
          </a:bodyPr>
          <a:lstStyle/>
          <a:p>
            <a:pPr algn="ctr">
              <a:lnSpc>
                <a:spcPts val="8091"/>
              </a:lnSpc>
            </a:pPr>
            <a:r>
              <a:rPr lang="en-US" sz="4933" spc="-148">
                <a:solidFill>
                  <a:srgbClr val="FFFFFF"/>
                </a:solidFill>
                <a:latin typeface="More Sugar Thin"/>
                <a:ea typeface="More Sugar Thin"/>
                <a:cs typeface="More Sugar Thin"/>
                <a:sym typeface="More Sugar Thin"/>
              </a:rPr>
              <a:t>These graphs collectively offer a comprehensive view of each school's demographics, performance metrics, and population size. Understanding these variations helps in equitable resource distribution and planning.</a:t>
            </a:r>
          </a:p>
        </p:txBody>
      </p:sp>
      <p:sp>
        <p:nvSpPr>
          <p:cNvPr name="TextBox 6" id="6"/>
          <p:cNvSpPr txBox="true"/>
          <p:nvPr/>
        </p:nvSpPr>
        <p:spPr>
          <a:xfrm rot="0">
            <a:off x="-1287765" y="2085696"/>
            <a:ext cx="20863530" cy="852776"/>
          </a:xfrm>
          <a:prstGeom prst="rect">
            <a:avLst/>
          </a:prstGeom>
        </p:spPr>
        <p:txBody>
          <a:bodyPr anchor="t" rtlCol="false" tIns="0" lIns="0" bIns="0" rIns="0">
            <a:spAutoFit/>
          </a:bodyPr>
          <a:lstStyle/>
          <a:p>
            <a:pPr algn="ctr">
              <a:lnSpc>
                <a:spcPts val="6546"/>
              </a:lnSpc>
            </a:pPr>
            <a:r>
              <a:rPr lang="en-US" sz="5951">
                <a:solidFill>
                  <a:srgbClr val="FFFFFF"/>
                </a:solidFill>
                <a:latin typeface="More Sugar"/>
                <a:ea typeface="More Sugar"/>
                <a:cs typeface="More Sugar"/>
                <a:sym typeface="More Sugar"/>
              </a:rPr>
              <a:t>OVERALL SUMMARY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274457" y="205926"/>
            <a:ext cx="7315200" cy="1463040"/>
          </a:xfrm>
          <a:custGeom>
            <a:avLst/>
            <a:gdLst/>
            <a:ahLst/>
            <a:cxnLst/>
            <a:rect r="r" b="b" t="t" l="l"/>
            <a:pathLst>
              <a:path h="1463040" w="7315200">
                <a:moveTo>
                  <a:pt x="7315200" y="0"/>
                </a:moveTo>
                <a:lnTo>
                  <a:pt x="0" y="0"/>
                </a:lnTo>
                <a:lnTo>
                  <a:pt x="0" y="1463040"/>
                </a:lnTo>
                <a:lnTo>
                  <a:pt x="7315200" y="1463040"/>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2912360" y="205926"/>
            <a:ext cx="7315200" cy="1463040"/>
          </a:xfrm>
          <a:custGeom>
            <a:avLst/>
            <a:gdLst/>
            <a:ahLst/>
            <a:cxnLst/>
            <a:rect r="r" b="b" t="t" l="l"/>
            <a:pathLst>
              <a:path h="1463040" w="7315200">
                <a:moveTo>
                  <a:pt x="7315200" y="0"/>
                </a:moveTo>
                <a:lnTo>
                  <a:pt x="0" y="0"/>
                </a:lnTo>
                <a:lnTo>
                  <a:pt x="0" y="1463040"/>
                </a:lnTo>
                <a:lnTo>
                  <a:pt x="7315200" y="1463040"/>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655704" y="463724"/>
            <a:ext cx="13407009" cy="1023643"/>
          </a:xfrm>
          <a:prstGeom prst="rect">
            <a:avLst/>
          </a:prstGeom>
        </p:spPr>
        <p:txBody>
          <a:bodyPr anchor="t" rtlCol="false" tIns="0" lIns="0" bIns="0" rIns="0">
            <a:spAutoFit/>
          </a:bodyPr>
          <a:lstStyle/>
          <a:p>
            <a:pPr algn="l">
              <a:lnSpc>
                <a:spcPts val="7812"/>
              </a:lnSpc>
            </a:pPr>
            <a:r>
              <a:rPr lang="en-US" sz="7101">
                <a:solidFill>
                  <a:srgbClr val="000000"/>
                </a:solidFill>
                <a:latin typeface="More Sugar"/>
                <a:ea typeface="More Sugar"/>
                <a:cs typeface="More Sugar"/>
                <a:sym typeface="More Sugar"/>
              </a:rPr>
              <a:t>INTRODUCTION</a:t>
            </a:r>
          </a:p>
        </p:txBody>
      </p:sp>
      <p:sp>
        <p:nvSpPr>
          <p:cNvPr name="TextBox 6" id="6"/>
          <p:cNvSpPr txBox="true"/>
          <p:nvPr/>
        </p:nvSpPr>
        <p:spPr>
          <a:xfrm rot="0">
            <a:off x="1384112" y="2155082"/>
            <a:ext cx="12452153" cy="1385199"/>
          </a:xfrm>
          <a:prstGeom prst="rect">
            <a:avLst/>
          </a:prstGeom>
        </p:spPr>
        <p:txBody>
          <a:bodyPr anchor="t" rtlCol="false" tIns="0" lIns="0" bIns="0" rIns="0">
            <a:spAutoFit/>
          </a:bodyPr>
          <a:lstStyle/>
          <a:p>
            <a:pPr algn="l">
              <a:lnSpc>
                <a:spcPts val="5443"/>
              </a:lnSpc>
            </a:pPr>
            <a:r>
              <a:rPr lang="en-US" sz="4948">
                <a:solidFill>
                  <a:srgbClr val="FFFFFF"/>
                </a:solidFill>
                <a:latin typeface="More Sugar"/>
                <a:ea typeface="More Sugar"/>
                <a:cs typeface="More Sugar"/>
                <a:sym typeface="More Sugar"/>
              </a:rPr>
              <a:t>MONTGOMERY COUNTY HIGHSHOOLS</a:t>
            </a:r>
          </a:p>
          <a:p>
            <a:pPr algn="ctr">
              <a:lnSpc>
                <a:spcPts val="5443"/>
              </a:lnSpc>
            </a:pPr>
            <a:r>
              <a:rPr lang="en-US" sz="4948">
                <a:solidFill>
                  <a:srgbClr val="FFFFFF"/>
                </a:solidFill>
                <a:latin typeface="More Sugar"/>
                <a:ea typeface="More Sugar"/>
                <a:cs typeface="More Sugar"/>
                <a:sym typeface="More Sugar"/>
              </a:rPr>
              <a:t>(2018 - 2019)</a:t>
            </a:r>
          </a:p>
        </p:txBody>
      </p:sp>
      <p:sp>
        <p:nvSpPr>
          <p:cNvPr name="TextBox 7" id="7"/>
          <p:cNvSpPr txBox="true"/>
          <p:nvPr/>
        </p:nvSpPr>
        <p:spPr>
          <a:xfrm rot="0">
            <a:off x="1384112" y="3528179"/>
            <a:ext cx="11995411" cy="6089124"/>
          </a:xfrm>
          <a:prstGeom prst="rect">
            <a:avLst/>
          </a:prstGeom>
        </p:spPr>
        <p:txBody>
          <a:bodyPr anchor="t" rtlCol="false" tIns="0" lIns="0" bIns="0" rIns="0">
            <a:spAutoFit/>
          </a:bodyPr>
          <a:lstStyle/>
          <a:p>
            <a:pPr algn="l">
              <a:lnSpc>
                <a:spcPts val="8097"/>
              </a:lnSpc>
            </a:pPr>
            <a:r>
              <a:rPr lang="en-US" sz="4937" spc="-148">
                <a:solidFill>
                  <a:srgbClr val="FFFFFF"/>
                </a:solidFill>
                <a:latin typeface="More Sugar Thin"/>
                <a:ea typeface="More Sugar Thin"/>
                <a:cs typeface="More Sugar Thin"/>
                <a:sym typeface="More Sugar Thin"/>
              </a:rPr>
              <a:t>This dataset includes:</a:t>
            </a:r>
          </a:p>
          <a:p>
            <a:pPr algn="l" marL="1066039" indent="-533020" lvl="1">
              <a:lnSpc>
                <a:spcPts val="8097"/>
              </a:lnSpc>
              <a:buFont typeface="Arial"/>
              <a:buChar char="•"/>
            </a:pPr>
            <a:r>
              <a:rPr lang="en-US" sz="4937" spc="-148">
                <a:solidFill>
                  <a:srgbClr val="FFFFFF"/>
                </a:solidFill>
                <a:latin typeface="More Sugar Thin"/>
                <a:ea typeface="More Sugar Thin"/>
                <a:cs typeface="More Sugar Thin"/>
                <a:sym typeface="More Sugar Thin"/>
              </a:rPr>
              <a:t>Locations </a:t>
            </a:r>
          </a:p>
          <a:p>
            <a:pPr algn="l" marL="1066039" indent="-533020" lvl="1">
              <a:lnSpc>
                <a:spcPts val="8097"/>
              </a:lnSpc>
              <a:buFont typeface="Arial"/>
              <a:buChar char="•"/>
            </a:pPr>
            <a:r>
              <a:rPr lang="en-US" sz="4937" spc="-148">
                <a:solidFill>
                  <a:srgbClr val="FFFFFF"/>
                </a:solidFill>
                <a:latin typeface="More Sugar Thin"/>
                <a:ea typeface="More Sugar Thin"/>
                <a:cs typeface="More Sugar Thin"/>
                <a:sym typeface="More Sugar Thin"/>
              </a:rPr>
              <a:t>Magnet program &amp; ranking</a:t>
            </a:r>
          </a:p>
          <a:p>
            <a:pPr algn="l" marL="1066039" indent="-533020" lvl="1">
              <a:lnSpc>
                <a:spcPts val="8097"/>
              </a:lnSpc>
              <a:buFont typeface="Arial"/>
              <a:buChar char="•"/>
            </a:pPr>
            <a:r>
              <a:rPr lang="en-US" sz="4937" spc="-148">
                <a:solidFill>
                  <a:srgbClr val="FFFFFF"/>
                </a:solidFill>
                <a:latin typeface="More Sugar Thin"/>
                <a:ea typeface="More Sugar Thin"/>
                <a:cs typeface="More Sugar Thin"/>
                <a:sym typeface="More Sugar Thin"/>
              </a:rPr>
              <a:t>Allocated budget per school</a:t>
            </a:r>
          </a:p>
          <a:p>
            <a:pPr algn="l" marL="1066039" indent="-533020" lvl="1">
              <a:lnSpc>
                <a:spcPts val="8097"/>
              </a:lnSpc>
              <a:buFont typeface="Arial"/>
              <a:buChar char="•"/>
            </a:pPr>
            <a:r>
              <a:rPr lang="en-US" sz="4937" spc="-148">
                <a:solidFill>
                  <a:srgbClr val="FFFFFF"/>
                </a:solidFill>
                <a:latin typeface="More Sugar Thin"/>
                <a:ea typeface="More Sugar Thin"/>
                <a:cs typeface="More Sugar Thin"/>
                <a:sym typeface="More Sugar Thin"/>
              </a:rPr>
              <a:t>Teacher population</a:t>
            </a:r>
          </a:p>
          <a:p>
            <a:pPr algn="l" marL="1066039" indent="-533020" lvl="1">
              <a:lnSpc>
                <a:spcPts val="8097"/>
              </a:lnSpc>
              <a:buFont typeface="Arial"/>
              <a:buChar char="•"/>
            </a:pPr>
            <a:r>
              <a:rPr lang="en-US" sz="4937" spc="-148">
                <a:solidFill>
                  <a:srgbClr val="FFFFFF"/>
                </a:solidFill>
                <a:latin typeface="More Sugar Thin"/>
                <a:ea typeface="More Sugar Thin"/>
                <a:cs typeface="More Sugar Thin"/>
                <a:sym typeface="More Sugar Thin"/>
              </a:rPr>
              <a:t>Student demographic and performance</a:t>
            </a:r>
          </a:p>
        </p:txBody>
      </p:sp>
      <p:sp>
        <p:nvSpPr>
          <p:cNvPr name="Freeform 8" id="8"/>
          <p:cNvSpPr/>
          <p:nvPr/>
        </p:nvSpPr>
        <p:spPr>
          <a:xfrm flipH="false" flipV="false" rot="2591686">
            <a:off x="13841514" y="3110622"/>
            <a:ext cx="3292370" cy="3703074"/>
          </a:xfrm>
          <a:custGeom>
            <a:avLst/>
            <a:gdLst/>
            <a:ahLst/>
            <a:cxnLst/>
            <a:rect r="r" b="b" t="t" l="l"/>
            <a:pathLst>
              <a:path h="3703074" w="3292370">
                <a:moveTo>
                  <a:pt x="0" y="0"/>
                </a:moveTo>
                <a:lnTo>
                  <a:pt x="3292370" y="0"/>
                </a:lnTo>
                <a:lnTo>
                  <a:pt x="3292370" y="3703074"/>
                </a:lnTo>
                <a:lnTo>
                  <a:pt x="0" y="37030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419779" y="542225"/>
            <a:ext cx="11521188" cy="9202549"/>
          </a:xfrm>
          <a:custGeom>
            <a:avLst/>
            <a:gdLst/>
            <a:ahLst/>
            <a:cxnLst/>
            <a:rect r="r" b="b" t="t" l="l"/>
            <a:pathLst>
              <a:path h="9202549" w="11521188">
                <a:moveTo>
                  <a:pt x="0" y="0"/>
                </a:moveTo>
                <a:lnTo>
                  <a:pt x="11521188" y="0"/>
                </a:lnTo>
                <a:lnTo>
                  <a:pt x="11521188" y="9202550"/>
                </a:lnTo>
                <a:lnTo>
                  <a:pt x="0" y="9202550"/>
                </a:lnTo>
                <a:lnTo>
                  <a:pt x="0" y="0"/>
                </a:lnTo>
                <a:close/>
              </a:path>
            </a:pathLst>
          </a:custGeom>
          <a:blipFill>
            <a:blip r:embed="rId3"/>
            <a:stretch>
              <a:fillRect l="0" t="0" r="0" b="0"/>
            </a:stretch>
          </a:blipFill>
        </p:spPr>
      </p:sp>
      <p:sp>
        <p:nvSpPr>
          <p:cNvPr name="Freeform 4" id="4"/>
          <p:cNvSpPr/>
          <p:nvPr/>
        </p:nvSpPr>
        <p:spPr>
          <a:xfrm flipH="false" flipV="false" rot="-281248">
            <a:off x="453589" y="4129096"/>
            <a:ext cx="2304461" cy="921784"/>
          </a:xfrm>
          <a:custGeom>
            <a:avLst/>
            <a:gdLst/>
            <a:ahLst/>
            <a:cxnLst/>
            <a:rect r="r" b="b" t="t" l="l"/>
            <a:pathLst>
              <a:path h="921784" w="2304461">
                <a:moveTo>
                  <a:pt x="0" y="0"/>
                </a:moveTo>
                <a:lnTo>
                  <a:pt x="2304461" y="0"/>
                </a:lnTo>
                <a:lnTo>
                  <a:pt x="2304461" y="921785"/>
                </a:lnTo>
                <a:lnTo>
                  <a:pt x="0" y="9217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2255288" y="3269811"/>
            <a:ext cx="5414193" cy="657875"/>
          </a:xfrm>
          <a:prstGeom prst="rect">
            <a:avLst/>
          </a:prstGeom>
        </p:spPr>
        <p:txBody>
          <a:bodyPr anchor="t" rtlCol="false" tIns="0" lIns="0" bIns="0" rIns="0">
            <a:spAutoFit/>
          </a:bodyPr>
          <a:lstStyle/>
          <a:p>
            <a:pPr algn="ctr">
              <a:lnSpc>
                <a:spcPts val="5006"/>
              </a:lnSpc>
            </a:pPr>
            <a:r>
              <a:rPr lang="en-US" sz="4551">
                <a:solidFill>
                  <a:srgbClr val="FFFFFF"/>
                </a:solidFill>
                <a:latin typeface="More Sugar"/>
                <a:ea typeface="More Sugar"/>
                <a:cs typeface="More Sugar"/>
                <a:sym typeface="More Sugar"/>
              </a:rPr>
              <a:t>SIZE OF THE DATA</a:t>
            </a:r>
          </a:p>
        </p:txBody>
      </p:sp>
      <p:sp>
        <p:nvSpPr>
          <p:cNvPr name="TextBox 6" id="6"/>
          <p:cNvSpPr txBox="true"/>
          <p:nvPr/>
        </p:nvSpPr>
        <p:spPr>
          <a:xfrm rot="0">
            <a:off x="13312286" y="4192504"/>
            <a:ext cx="3300197" cy="840712"/>
          </a:xfrm>
          <a:prstGeom prst="rect">
            <a:avLst/>
          </a:prstGeom>
        </p:spPr>
        <p:txBody>
          <a:bodyPr anchor="t" rtlCol="false" tIns="0" lIns="0" bIns="0" rIns="0">
            <a:spAutoFit/>
          </a:bodyPr>
          <a:lstStyle/>
          <a:p>
            <a:pPr algn="ctr">
              <a:lnSpc>
                <a:spcPts val="6448"/>
              </a:lnSpc>
            </a:pPr>
            <a:r>
              <a:rPr lang="en-US" sz="5862">
                <a:solidFill>
                  <a:srgbClr val="ED9AC2"/>
                </a:solidFill>
                <a:latin typeface="More Sugar"/>
                <a:ea typeface="More Sugar"/>
                <a:cs typeface="More Sugar"/>
                <a:sym typeface="More Sugar"/>
              </a:rPr>
              <a:t>(25, 36)</a:t>
            </a:r>
          </a:p>
        </p:txBody>
      </p:sp>
      <p:sp>
        <p:nvSpPr>
          <p:cNvPr name="TextBox 7" id="7"/>
          <p:cNvSpPr txBox="true"/>
          <p:nvPr/>
        </p:nvSpPr>
        <p:spPr>
          <a:xfrm rot="0">
            <a:off x="12255288" y="6102470"/>
            <a:ext cx="5414193" cy="657875"/>
          </a:xfrm>
          <a:prstGeom prst="rect">
            <a:avLst/>
          </a:prstGeom>
        </p:spPr>
        <p:txBody>
          <a:bodyPr anchor="t" rtlCol="false" tIns="0" lIns="0" bIns="0" rIns="0">
            <a:spAutoFit/>
          </a:bodyPr>
          <a:lstStyle/>
          <a:p>
            <a:pPr algn="ctr">
              <a:lnSpc>
                <a:spcPts val="5006"/>
              </a:lnSpc>
            </a:pPr>
            <a:r>
              <a:rPr lang="en-US" sz="4551">
                <a:solidFill>
                  <a:srgbClr val="FFFFFF"/>
                </a:solidFill>
                <a:latin typeface="More Sugar"/>
                <a:ea typeface="More Sugar"/>
                <a:cs typeface="More Sugar"/>
                <a:sym typeface="More Sugar"/>
              </a:rPr>
              <a:t>COLUMN NAMES</a:t>
            </a:r>
          </a:p>
        </p:txBody>
      </p:sp>
      <p:sp>
        <p:nvSpPr>
          <p:cNvPr name="TextBox 8" id="8"/>
          <p:cNvSpPr txBox="true"/>
          <p:nvPr/>
        </p:nvSpPr>
        <p:spPr>
          <a:xfrm rot="0">
            <a:off x="12255288" y="7829599"/>
            <a:ext cx="5414193" cy="1915175"/>
          </a:xfrm>
          <a:prstGeom prst="rect">
            <a:avLst/>
          </a:prstGeom>
        </p:spPr>
        <p:txBody>
          <a:bodyPr anchor="t" rtlCol="false" tIns="0" lIns="0" bIns="0" rIns="0">
            <a:spAutoFit/>
          </a:bodyPr>
          <a:lstStyle/>
          <a:p>
            <a:pPr algn="ctr">
              <a:lnSpc>
                <a:spcPts val="5006"/>
              </a:lnSpc>
            </a:pPr>
            <a:r>
              <a:rPr lang="en-US" sz="4551">
                <a:solidFill>
                  <a:srgbClr val="FFFFFF"/>
                </a:solidFill>
                <a:latin typeface="More Sugar"/>
                <a:ea typeface="More Sugar"/>
                <a:cs typeface="More Sugar"/>
                <a:sym typeface="More Sugar"/>
              </a:rPr>
              <a:t>CLEANING THE DATA FOR ALL NULL VALUES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908026" y="-1051801"/>
            <a:ext cx="16554617" cy="3882810"/>
          </a:xfrm>
          <a:custGeom>
            <a:avLst/>
            <a:gdLst/>
            <a:ahLst/>
            <a:cxnLst/>
            <a:rect r="r" b="b" t="t" l="l"/>
            <a:pathLst>
              <a:path h="3882810" w="16554617">
                <a:moveTo>
                  <a:pt x="16554617" y="0"/>
                </a:moveTo>
                <a:lnTo>
                  <a:pt x="0" y="0"/>
                </a:lnTo>
                <a:lnTo>
                  <a:pt x="0" y="3882810"/>
                </a:lnTo>
                <a:lnTo>
                  <a:pt x="16554617" y="3882810"/>
                </a:lnTo>
                <a:lnTo>
                  <a:pt x="1655461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609785">
            <a:off x="12078442" y="3249278"/>
            <a:ext cx="2852381" cy="862845"/>
          </a:xfrm>
          <a:custGeom>
            <a:avLst/>
            <a:gdLst/>
            <a:ahLst/>
            <a:cxnLst/>
            <a:rect r="r" b="b" t="t" l="l"/>
            <a:pathLst>
              <a:path h="862845" w="2852381">
                <a:moveTo>
                  <a:pt x="0" y="0"/>
                </a:moveTo>
                <a:lnTo>
                  <a:pt x="2852381" y="0"/>
                </a:lnTo>
                <a:lnTo>
                  <a:pt x="2852381" y="862846"/>
                </a:lnTo>
                <a:lnTo>
                  <a:pt x="0" y="8628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4687369">
            <a:off x="7393154" y="3631232"/>
            <a:ext cx="2967093" cy="897546"/>
          </a:xfrm>
          <a:custGeom>
            <a:avLst/>
            <a:gdLst/>
            <a:ahLst/>
            <a:cxnLst/>
            <a:rect r="r" b="b" t="t" l="l"/>
            <a:pathLst>
              <a:path h="897546" w="2967093">
                <a:moveTo>
                  <a:pt x="0" y="0"/>
                </a:moveTo>
                <a:lnTo>
                  <a:pt x="2967093" y="0"/>
                </a:lnTo>
                <a:lnTo>
                  <a:pt x="2967093" y="897545"/>
                </a:lnTo>
                <a:lnTo>
                  <a:pt x="0" y="8975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7369124">
            <a:off x="2987975" y="3478153"/>
            <a:ext cx="2781899" cy="841524"/>
          </a:xfrm>
          <a:custGeom>
            <a:avLst/>
            <a:gdLst/>
            <a:ahLst/>
            <a:cxnLst/>
            <a:rect r="r" b="b" t="t" l="l"/>
            <a:pathLst>
              <a:path h="841524" w="2781899">
                <a:moveTo>
                  <a:pt x="0" y="0"/>
                </a:moveTo>
                <a:lnTo>
                  <a:pt x="2781899" y="0"/>
                </a:lnTo>
                <a:lnTo>
                  <a:pt x="2781899" y="841524"/>
                </a:lnTo>
                <a:lnTo>
                  <a:pt x="0" y="8415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800545" y="325253"/>
            <a:ext cx="8769580" cy="2210602"/>
          </a:xfrm>
          <a:prstGeom prst="rect">
            <a:avLst/>
          </a:prstGeom>
        </p:spPr>
        <p:txBody>
          <a:bodyPr anchor="t" rtlCol="false" tIns="0" lIns="0" bIns="0" rIns="0">
            <a:spAutoFit/>
          </a:bodyPr>
          <a:lstStyle/>
          <a:p>
            <a:pPr algn="ctr">
              <a:lnSpc>
                <a:spcPts val="8644"/>
              </a:lnSpc>
            </a:pPr>
            <a:r>
              <a:rPr lang="en-US" sz="7858">
                <a:solidFill>
                  <a:srgbClr val="000000"/>
                </a:solidFill>
                <a:latin typeface="More Sugar"/>
                <a:ea typeface="More Sugar"/>
                <a:cs typeface="More Sugar"/>
                <a:sym typeface="More Sugar"/>
              </a:rPr>
              <a:t>UNDERSTAND THE DATA</a:t>
            </a:r>
          </a:p>
        </p:txBody>
      </p:sp>
      <p:sp>
        <p:nvSpPr>
          <p:cNvPr name="TextBox 8" id="8"/>
          <p:cNvSpPr txBox="true"/>
          <p:nvPr/>
        </p:nvSpPr>
        <p:spPr>
          <a:xfrm rot="0">
            <a:off x="872434" y="5505320"/>
            <a:ext cx="4431536" cy="1417859"/>
          </a:xfrm>
          <a:prstGeom prst="rect">
            <a:avLst/>
          </a:prstGeom>
        </p:spPr>
        <p:txBody>
          <a:bodyPr anchor="t" rtlCol="false" tIns="0" lIns="0" bIns="0" rIns="0">
            <a:spAutoFit/>
          </a:bodyPr>
          <a:lstStyle/>
          <a:p>
            <a:pPr algn="ctr">
              <a:lnSpc>
                <a:spcPts val="5506"/>
              </a:lnSpc>
            </a:pPr>
            <a:r>
              <a:rPr lang="en-US" sz="5005">
                <a:solidFill>
                  <a:srgbClr val="FFFFFF"/>
                </a:solidFill>
                <a:latin typeface="More Sugar"/>
                <a:ea typeface="More Sugar"/>
                <a:cs typeface="More Sugar"/>
                <a:sym typeface="More Sugar"/>
              </a:rPr>
              <a:t>POPULATION SIZE</a:t>
            </a:r>
          </a:p>
        </p:txBody>
      </p:sp>
      <p:sp>
        <p:nvSpPr>
          <p:cNvPr name="TextBox 9" id="9"/>
          <p:cNvSpPr txBox="true"/>
          <p:nvPr/>
        </p:nvSpPr>
        <p:spPr>
          <a:xfrm rot="0">
            <a:off x="6546597" y="6133479"/>
            <a:ext cx="5194806" cy="1417859"/>
          </a:xfrm>
          <a:prstGeom prst="rect">
            <a:avLst/>
          </a:prstGeom>
        </p:spPr>
        <p:txBody>
          <a:bodyPr anchor="t" rtlCol="false" tIns="0" lIns="0" bIns="0" rIns="0">
            <a:spAutoFit/>
          </a:bodyPr>
          <a:lstStyle/>
          <a:p>
            <a:pPr algn="ctr">
              <a:lnSpc>
                <a:spcPts val="5506"/>
              </a:lnSpc>
            </a:pPr>
            <a:r>
              <a:rPr lang="en-US" sz="5005">
                <a:solidFill>
                  <a:srgbClr val="FFFFFF"/>
                </a:solidFill>
                <a:latin typeface="More Sugar"/>
                <a:ea typeface="More Sugar"/>
                <a:cs typeface="More Sugar"/>
                <a:sym typeface="More Sugar"/>
              </a:rPr>
              <a:t>AVERAGE SAT SCORES</a:t>
            </a:r>
          </a:p>
        </p:txBody>
      </p:sp>
      <p:sp>
        <p:nvSpPr>
          <p:cNvPr name="TextBox 10" id="10"/>
          <p:cNvSpPr txBox="true"/>
          <p:nvPr/>
        </p:nvSpPr>
        <p:spPr>
          <a:xfrm rot="0">
            <a:off x="13024375" y="5505320"/>
            <a:ext cx="4928602" cy="1417859"/>
          </a:xfrm>
          <a:prstGeom prst="rect">
            <a:avLst/>
          </a:prstGeom>
        </p:spPr>
        <p:txBody>
          <a:bodyPr anchor="t" rtlCol="false" tIns="0" lIns="0" bIns="0" rIns="0">
            <a:spAutoFit/>
          </a:bodyPr>
          <a:lstStyle/>
          <a:p>
            <a:pPr algn="ctr">
              <a:lnSpc>
                <a:spcPts val="5506"/>
              </a:lnSpc>
            </a:pPr>
            <a:r>
              <a:rPr lang="en-US" sz="5005">
                <a:solidFill>
                  <a:srgbClr val="FFFFFF"/>
                </a:solidFill>
                <a:latin typeface="More Sugar"/>
                <a:ea typeface="More Sugar"/>
                <a:cs typeface="More Sugar"/>
                <a:sym typeface="More Sugar"/>
              </a:rPr>
              <a:t>STUDENT DEMOGRAPIC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1750180"/>
            <a:ext cx="5941416" cy="8536820"/>
            <a:chOff x="0" y="0"/>
            <a:chExt cx="1564817" cy="2248380"/>
          </a:xfrm>
        </p:grpSpPr>
        <p:sp>
          <p:nvSpPr>
            <p:cNvPr name="Freeform 4" id="4"/>
            <p:cNvSpPr/>
            <p:nvPr/>
          </p:nvSpPr>
          <p:spPr>
            <a:xfrm flipH="false" flipV="false" rot="0">
              <a:off x="0" y="0"/>
              <a:ext cx="1564817" cy="2248380"/>
            </a:xfrm>
            <a:custGeom>
              <a:avLst/>
              <a:gdLst/>
              <a:ahLst/>
              <a:cxnLst/>
              <a:rect r="r" b="b" t="t" l="l"/>
              <a:pathLst>
                <a:path h="2248380" w="1564817">
                  <a:moveTo>
                    <a:pt x="0" y="0"/>
                  </a:moveTo>
                  <a:lnTo>
                    <a:pt x="1564817" y="0"/>
                  </a:lnTo>
                  <a:lnTo>
                    <a:pt x="1564817" y="2248380"/>
                  </a:lnTo>
                  <a:lnTo>
                    <a:pt x="0" y="2248380"/>
                  </a:lnTo>
                  <a:close/>
                </a:path>
              </a:pathLst>
            </a:custGeom>
            <a:solidFill>
              <a:srgbClr val="FFF197"/>
            </a:solidFill>
          </p:spPr>
        </p:sp>
        <p:sp>
          <p:nvSpPr>
            <p:cNvPr name="TextBox 5" id="5"/>
            <p:cNvSpPr txBox="true"/>
            <p:nvPr/>
          </p:nvSpPr>
          <p:spPr>
            <a:xfrm>
              <a:off x="0" y="9525"/>
              <a:ext cx="1564817" cy="2238855"/>
            </a:xfrm>
            <a:prstGeom prst="rect">
              <a:avLst/>
            </a:prstGeom>
          </p:spPr>
          <p:txBody>
            <a:bodyPr anchor="ctr" rtlCol="false" tIns="50800" lIns="50800" bIns="50800" rIns="50800"/>
            <a:lstStyle/>
            <a:p>
              <a:pPr algn="ctr">
                <a:lnSpc>
                  <a:spcPts val="2505"/>
                </a:lnSpc>
              </a:pPr>
            </a:p>
          </p:txBody>
        </p:sp>
      </p:grpSp>
      <p:sp>
        <p:nvSpPr>
          <p:cNvPr name="Freeform 6" id="6"/>
          <p:cNvSpPr/>
          <p:nvPr/>
        </p:nvSpPr>
        <p:spPr>
          <a:xfrm flipH="false" flipV="false" rot="0">
            <a:off x="6350803" y="1750180"/>
            <a:ext cx="11633556" cy="7037952"/>
          </a:xfrm>
          <a:custGeom>
            <a:avLst/>
            <a:gdLst/>
            <a:ahLst/>
            <a:cxnLst/>
            <a:rect r="r" b="b" t="t" l="l"/>
            <a:pathLst>
              <a:path h="7037952" w="11633556">
                <a:moveTo>
                  <a:pt x="0" y="0"/>
                </a:moveTo>
                <a:lnTo>
                  <a:pt x="11633556" y="0"/>
                </a:lnTo>
                <a:lnTo>
                  <a:pt x="11633556" y="7037953"/>
                </a:lnTo>
                <a:lnTo>
                  <a:pt x="0" y="7037953"/>
                </a:lnTo>
                <a:lnTo>
                  <a:pt x="0" y="0"/>
                </a:lnTo>
                <a:close/>
              </a:path>
            </a:pathLst>
          </a:custGeom>
          <a:blipFill>
            <a:blip r:embed="rId3"/>
            <a:stretch>
              <a:fillRect l="0" t="-641" r="0" b="-641"/>
            </a:stretch>
          </a:blipFill>
        </p:spPr>
      </p:sp>
      <p:sp>
        <p:nvSpPr>
          <p:cNvPr name="TextBox 7" id="7"/>
          <p:cNvSpPr txBox="true"/>
          <p:nvPr/>
        </p:nvSpPr>
        <p:spPr>
          <a:xfrm rot="0">
            <a:off x="394732" y="2227304"/>
            <a:ext cx="5151952" cy="7169233"/>
          </a:xfrm>
          <a:prstGeom prst="rect">
            <a:avLst/>
          </a:prstGeom>
        </p:spPr>
        <p:txBody>
          <a:bodyPr anchor="t" rtlCol="false" tIns="0" lIns="0" bIns="0" rIns="0">
            <a:spAutoFit/>
          </a:bodyPr>
          <a:lstStyle/>
          <a:p>
            <a:pPr algn="l">
              <a:lnSpc>
                <a:spcPts val="4370"/>
              </a:lnSpc>
            </a:pPr>
            <a:r>
              <a:rPr lang="en-US" sz="3121">
                <a:solidFill>
                  <a:srgbClr val="000000"/>
                </a:solidFill>
                <a:latin typeface="Glacial Indifference"/>
                <a:ea typeface="Glacial Indifference"/>
                <a:cs typeface="Glacial Indifference"/>
                <a:sym typeface="Glacial Indifference"/>
              </a:rPr>
              <a:t>I choose to use a bar graph for student population by school graph to have a clear visual comparison of the number of students enrolled at each school in the dataset. </a:t>
            </a:r>
          </a:p>
          <a:p>
            <a:pPr algn="l">
              <a:lnSpc>
                <a:spcPts val="4370"/>
              </a:lnSpc>
            </a:pPr>
          </a:p>
          <a:p>
            <a:pPr algn="l">
              <a:lnSpc>
                <a:spcPts val="4370"/>
              </a:lnSpc>
            </a:pPr>
            <a:r>
              <a:rPr lang="en-US" sz="3121">
                <a:solidFill>
                  <a:srgbClr val="000000"/>
                </a:solidFill>
                <a:latin typeface="Glacial Indifference"/>
                <a:ea typeface="Glacial Indifference"/>
                <a:cs typeface="Glacial Indifference"/>
                <a:sym typeface="Glacial Indifference"/>
              </a:rPr>
              <a:t>The student population by school as a bar graph provides a clear visual comparison of the number of students enrolled at each school in the dataset. </a:t>
            </a:r>
          </a:p>
        </p:txBody>
      </p:sp>
      <p:sp>
        <p:nvSpPr>
          <p:cNvPr name="Freeform 8" id="8"/>
          <p:cNvSpPr/>
          <p:nvPr/>
        </p:nvSpPr>
        <p:spPr>
          <a:xfrm flipH="true" flipV="false" rot="0">
            <a:off x="-1617103" y="-143222"/>
            <a:ext cx="7315200" cy="1463040"/>
          </a:xfrm>
          <a:custGeom>
            <a:avLst/>
            <a:gdLst/>
            <a:ahLst/>
            <a:cxnLst/>
            <a:rect r="r" b="b" t="t" l="l"/>
            <a:pathLst>
              <a:path h="1463040" w="7315200">
                <a:moveTo>
                  <a:pt x="7315200" y="0"/>
                </a:moveTo>
                <a:lnTo>
                  <a:pt x="0" y="0"/>
                </a:lnTo>
                <a:lnTo>
                  <a:pt x="0" y="1463040"/>
                </a:lnTo>
                <a:lnTo>
                  <a:pt x="7315200" y="1463040"/>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842039" y="279355"/>
            <a:ext cx="5765073" cy="749345"/>
          </a:xfrm>
          <a:prstGeom prst="rect">
            <a:avLst/>
          </a:prstGeom>
        </p:spPr>
        <p:txBody>
          <a:bodyPr anchor="t" rtlCol="false" tIns="0" lIns="0" bIns="0" rIns="0">
            <a:spAutoFit/>
          </a:bodyPr>
          <a:lstStyle/>
          <a:p>
            <a:pPr algn="ctr">
              <a:lnSpc>
                <a:spcPts val="5790"/>
              </a:lnSpc>
            </a:pPr>
            <a:r>
              <a:rPr lang="en-US" sz="5264">
                <a:solidFill>
                  <a:srgbClr val="000000"/>
                </a:solidFill>
                <a:latin typeface="More Sugar"/>
                <a:ea typeface="More Sugar"/>
                <a:cs typeface="More Sugar"/>
                <a:sym typeface="More Sugar"/>
              </a:rPr>
              <a:t>VISUAL #1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1750180"/>
            <a:ext cx="5941416" cy="8536820"/>
            <a:chOff x="0" y="0"/>
            <a:chExt cx="1564817" cy="2248380"/>
          </a:xfrm>
        </p:grpSpPr>
        <p:sp>
          <p:nvSpPr>
            <p:cNvPr name="Freeform 4" id="4"/>
            <p:cNvSpPr/>
            <p:nvPr/>
          </p:nvSpPr>
          <p:spPr>
            <a:xfrm flipH="false" flipV="false" rot="0">
              <a:off x="0" y="0"/>
              <a:ext cx="1564817" cy="2248380"/>
            </a:xfrm>
            <a:custGeom>
              <a:avLst/>
              <a:gdLst/>
              <a:ahLst/>
              <a:cxnLst/>
              <a:rect r="r" b="b" t="t" l="l"/>
              <a:pathLst>
                <a:path h="2248380" w="1564817">
                  <a:moveTo>
                    <a:pt x="0" y="0"/>
                  </a:moveTo>
                  <a:lnTo>
                    <a:pt x="1564817" y="0"/>
                  </a:lnTo>
                  <a:lnTo>
                    <a:pt x="1564817" y="2248380"/>
                  </a:lnTo>
                  <a:lnTo>
                    <a:pt x="0" y="2248380"/>
                  </a:lnTo>
                  <a:close/>
                </a:path>
              </a:pathLst>
            </a:custGeom>
            <a:solidFill>
              <a:srgbClr val="FFF197"/>
            </a:solidFill>
          </p:spPr>
        </p:sp>
        <p:sp>
          <p:nvSpPr>
            <p:cNvPr name="TextBox 5" id="5"/>
            <p:cNvSpPr txBox="true"/>
            <p:nvPr/>
          </p:nvSpPr>
          <p:spPr>
            <a:xfrm>
              <a:off x="0" y="9525"/>
              <a:ext cx="1564817" cy="2238855"/>
            </a:xfrm>
            <a:prstGeom prst="rect">
              <a:avLst/>
            </a:prstGeom>
          </p:spPr>
          <p:txBody>
            <a:bodyPr anchor="ctr" rtlCol="false" tIns="50800" lIns="50800" bIns="50800" rIns="50800"/>
            <a:lstStyle/>
            <a:p>
              <a:pPr algn="ctr">
                <a:lnSpc>
                  <a:spcPts val="2505"/>
                </a:lnSpc>
              </a:pPr>
            </a:p>
          </p:txBody>
        </p:sp>
      </p:grpSp>
      <p:sp>
        <p:nvSpPr>
          <p:cNvPr name="TextBox 6" id="6"/>
          <p:cNvSpPr txBox="true"/>
          <p:nvPr/>
        </p:nvSpPr>
        <p:spPr>
          <a:xfrm rot="0">
            <a:off x="394732" y="2374370"/>
            <a:ext cx="5151952" cy="6616783"/>
          </a:xfrm>
          <a:prstGeom prst="rect">
            <a:avLst/>
          </a:prstGeom>
        </p:spPr>
        <p:txBody>
          <a:bodyPr anchor="t" rtlCol="false" tIns="0" lIns="0" bIns="0" rIns="0">
            <a:spAutoFit/>
          </a:bodyPr>
          <a:lstStyle/>
          <a:p>
            <a:pPr algn="l">
              <a:lnSpc>
                <a:spcPts val="4370"/>
              </a:lnSpc>
            </a:pPr>
            <a:r>
              <a:rPr lang="en-US" sz="3121">
                <a:solidFill>
                  <a:srgbClr val="000000"/>
                </a:solidFill>
                <a:latin typeface="Glacial Indifference"/>
                <a:ea typeface="Glacial Indifference"/>
                <a:cs typeface="Glacial Indifference"/>
                <a:sym typeface="Glacial Indifference"/>
              </a:rPr>
              <a:t>Student Population: The graph shows variation in student populations across schools, indicating that some schools serve a significantly larger or smaller student body compared to others. Larger schools may require more resources, support staff, and infrastructure to meet student needs effectively.</a:t>
            </a:r>
          </a:p>
          <a:p>
            <a:pPr algn="l">
              <a:lnSpc>
                <a:spcPts val="4370"/>
              </a:lnSpc>
            </a:pPr>
          </a:p>
        </p:txBody>
      </p:sp>
      <p:sp>
        <p:nvSpPr>
          <p:cNvPr name="Freeform 7" id="7"/>
          <p:cNvSpPr/>
          <p:nvPr/>
        </p:nvSpPr>
        <p:spPr>
          <a:xfrm flipH="true" flipV="false" rot="0">
            <a:off x="-1617103" y="-143222"/>
            <a:ext cx="7315200" cy="1463040"/>
          </a:xfrm>
          <a:custGeom>
            <a:avLst/>
            <a:gdLst/>
            <a:ahLst/>
            <a:cxnLst/>
            <a:rect r="r" b="b" t="t" l="l"/>
            <a:pathLst>
              <a:path h="1463040" w="7315200">
                <a:moveTo>
                  <a:pt x="7315200" y="0"/>
                </a:moveTo>
                <a:lnTo>
                  <a:pt x="0" y="0"/>
                </a:lnTo>
                <a:lnTo>
                  <a:pt x="0" y="1463040"/>
                </a:lnTo>
                <a:lnTo>
                  <a:pt x="7315200" y="1463040"/>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842039" y="279355"/>
            <a:ext cx="5765073" cy="749345"/>
          </a:xfrm>
          <a:prstGeom prst="rect">
            <a:avLst/>
          </a:prstGeom>
        </p:spPr>
        <p:txBody>
          <a:bodyPr anchor="t" rtlCol="false" tIns="0" lIns="0" bIns="0" rIns="0">
            <a:spAutoFit/>
          </a:bodyPr>
          <a:lstStyle/>
          <a:p>
            <a:pPr algn="ctr">
              <a:lnSpc>
                <a:spcPts val="5790"/>
              </a:lnSpc>
            </a:pPr>
            <a:r>
              <a:rPr lang="en-US" sz="5264">
                <a:solidFill>
                  <a:srgbClr val="000000"/>
                </a:solidFill>
                <a:latin typeface="More Sugar"/>
                <a:ea typeface="More Sugar"/>
                <a:cs typeface="More Sugar"/>
                <a:sym typeface="More Sugar"/>
              </a:rPr>
              <a:t>VISUAL #1</a:t>
            </a:r>
          </a:p>
        </p:txBody>
      </p:sp>
      <p:sp>
        <p:nvSpPr>
          <p:cNvPr name="Freeform 9" id="9"/>
          <p:cNvSpPr/>
          <p:nvPr/>
        </p:nvSpPr>
        <p:spPr>
          <a:xfrm flipH="false" flipV="false" rot="0">
            <a:off x="6350803" y="1750180"/>
            <a:ext cx="11633556" cy="7037952"/>
          </a:xfrm>
          <a:custGeom>
            <a:avLst/>
            <a:gdLst/>
            <a:ahLst/>
            <a:cxnLst/>
            <a:rect r="r" b="b" t="t" l="l"/>
            <a:pathLst>
              <a:path h="7037952" w="11633556">
                <a:moveTo>
                  <a:pt x="0" y="0"/>
                </a:moveTo>
                <a:lnTo>
                  <a:pt x="11633556" y="0"/>
                </a:lnTo>
                <a:lnTo>
                  <a:pt x="11633556" y="7037953"/>
                </a:lnTo>
                <a:lnTo>
                  <a:pt x="0" y="7037953"/>
                </a:lnTo>
                <a:lnTo>
                  <a:pt x="0" y="0"/>
                </a:lnTo>
                <a:close/>
              </a:path>
            </a:pathLst>
          </a:custGeom>
          <a:blipFill>
            <a:blip r:embed="rId5"/>
            <a:stretch>
              <a:fillRect l="0" t="-641" r="0" b="-641"/>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7617358"/>
            <a:ext cx="18288000" cy="2669642"/>
            <a:chOff x="0" y="0"/>
            <a:chExt cx="4816593" cy="703116"/>
          </a:xfrm>
        </p:grpSpPr>
        <p:sp>
          <p:nvSpPr>
            <p:cNvPr name="Freeform 4" id="4"/>
            <p:cNvSpPr/>
            <p:nvPr/>
          </p:nvSpPr>
          <p:spPr>
            <a:xfrm flipH="false" flipV="false" rot="0">
              <a:off x="0" y="0"/>
              <a:ext cx="4816592" cy="703116"/>
            </a:xfrm>
            <a:custGeom>
              <a:avLst/>
              <a:gdLst/>
              <a:ahLst/>
              <a:cxnLst/>
              <a:rect r="r" b="b" t="t" l="l"/>
              <a:pathLst>
                <a:path h="703116" w="4816592">
                  <a:moveTo>
                    <a:pt x="0" y="0"/>
                  </a:moveTo>
                  <a:lnTo>
                    <a:pt x="4816592" y="0"/>
                  </a:lnTo>
                  <a:lnTo>
                    <a:pt x="4816592" y="703116"/>
                  </a:lnTo>
                  <a:lnTo>
                    <a:pt x="0" y="703116"/>
                  </a:lnTo>
                  <a:close/>
                </a:path>
              </a:pathLst>
            </a:custGeom>
            <a:solidFill>
              <a:srgbClr val="C7EBF2"/>
            </a:solidFill>
          </p:spPr>
        </p:sp>
        <p:sp>
          <p:nvSpPr>
            <p:cNvPr name="TextBox 5" id="5"/>
            <p:cNvSpPr txBox="true"/>
            <p:nvPr/>
          </p:nvSpPr>
          <p:spPr>
            <a:xfrm>
              <a:off x="0" y="9525"/>
              <a:ext cx="4816593" cy="693591"/>
            </a:xfrm>
            <a:prstGeom prst="rect">
              <a:avLst/>
            </a:prstGeom>
          </p:spPr>
          <p:txBody>
            <a:bodyPr anchor="ctr" rtlCol="false" tIns="50800" lIns="50800" bIns="50800" rIns="50800"/>
            <a:lstStyle/>
            <a:p>
              <a:pPr algn="ctr">
                <a:lnSpc>
                  <a:spcPts val="2505"/>
                </a:lnSpc>
              </a:pPr>
            </a:p>
          </p:txBody>
        </p:sp>
      </p:grpSp>
      <p:sp>
        <p:nvSpPr>
          <p:cNvPr name="Freeform 6" id="6"/>
          <p:cNvSpPr/>
          <p:nvPr/>
        </p:nvSpPr>
        <p:spPr>
          <a:xfrm flipH="false" flipV="false" rot="0">
            <a:off x="4168353" y="491284"/>
            <a:ext cx="13728646" cy="6819845"/>
          </a:xfrm>
          <a:custGeom>
            <a:avLst/>
            <a:gdLst/>
            <a:ahLst/>
            <a:cxnLst/>
            <a:rect r="r" b="b" t="t" l="l"/>
            <a:pathLst>
              <a:path h="6819845" w="13728646">
                <a:moveTo>
                  <a:pt x="0" y="0"/>
                </a:moveTo>
                <a:lnTo>
                  <a:pt x="13728646" y="0"/>
                </a:lnTo>
                <a:lnTo>
                  <a:pt x="13728646" y="6819845"/>
                </a:lnTo>
                <a:lnTo>
                  <a:pt x="0" y="6819845"/>
                </a:lnTo>
                <a:lnTo>
                  <a:pt x="0" y="0"/>
                </a:lnTo>
                <a:close/>
              </a:path>
            </a:pathLst>
          </a:custGeom>
          <a:blipFill>
            <a:blip r:embed="rId3"/>
            <a:stretch>
              <a:fillRect l="0" t="0" r="0" b="0"/>
            </a:stretch>
          </a:blipFill>
        </p:spPr>
      </p:sp>
      <p:sp>
        <p:nvSpPr>
          <p:cNvPr name="Freeform 7" id="7"/>
          <p:cNvSpPr/>
          <p:nvPr/>
        </p:nvSpPr>
        <p:spPr>
          <a:xfrm flipH="true" flipV="false" rot="0">
            <a:off x="-1007875" y="-143492"/>
            <a:ext cx="5412813" cy="1269551"/>
          </a:xfrm>
          <a:custGeom>
            <a:avLst/>
            <a:gdLst/>
            <a:ahLst/>
            <a:cxnLst/>
            <a:rect r="r" b="b" t="t" l="l"/>
            <a:pathLst>
              <a:path h="1269551" w="5412813">
                <a:moveTo>
                  <a:pt x="5412813" y="0"/>
                </a:moveTo>
                <a:lnTo>
                  <a:pt x="0" y="0"/>
                </a:lnTo>
                <a:lnTo>
                  <a:pt x="0" y="1269551"/>
                </a:lnTo>
                <a:lnTo>
                  <a:pt x="5412813" y="1269551"/>
                </a:lnTo>
                <a:lnTo>
                  <a:pt x="54128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1283412" y="47217"/>
            <a:ext cx="4184549" cy="981467"/>
          </a:xfrm>
          <a:custGeom>
            <a:avLst/>
            <a:gdLst/>
            <a:ahLst/>
            <a:cxnLst/>
            <a:rect r="r" b="b" t="t" l="l"/>
            <a:pathLst>
              <a:path h="981467" w="4184549">
                <a:moveTo>
                  <a:pt x="4184549" y="0"/>
                </a:moveTo>
                <a:lnTo>
                  <a:pt x="0" y="0"/>
                </a:lnTo>
                <a:lnTo>
                  <a:pt x="0" y="981467"/>
                </a:lnTo>
                <a:lnTo>
                  <a:pt x="4184549" y="981467"/>
                </a:lnTo>
                <a:lnTo>
                  <a:pt x="418454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889406" y="201914"/>
            <a:ext cx="5412813" cy="710173"/>
          </a:xfrm>
          <a:prstGeom prst="rect">
            <a:avLst/>
          </a:prstGeom>
        </p:spPr>
        <p:txBody>
          <a:bodyPr anchor="t" rtlCol="false" tIns="0" lIns="0" bIns="0" rIns="0">
            <a:spAutoFit/>
          </a:bodyPr>
          <a:lstStyle/>
          <a:p>
            <a:pPr algn="ctr">
              <a:lnSpc>
                <a:spcPts val="5436"/>
              </a:lnSpc>
            </a:pPr>
            <a:r>
              <a:rPr lang="en-US" sz="4942">
                <a:solidFill>
                  <a:srgbClr val="000000"/>
                </a:solidFill>
                <a:latin typeface="More Sugar"/>
                <a:ea typeface="More Sugar"/>
                <a:cs typeface="More Sugar"/>
                <a:sym typeface="More Sugar"/>
              </a:rPr>
              <a:t>VISUAL #2</a:t>
            </a:r>
          </a:p>
        </p:txBody>
      </p:sp>
      <p:sp>
        <p:nvSpPr>
          <p:cNvPr name="TextBox 10" id="10"/>
          <p:cNvSpPr txBox="true"/>
          <p:nvPr/>
        </p:nvSpPr>
        <p:spPr>
          <a:xfrm rot="0">
            <a:off x="391001" y="7849086"/>
            <a:ext cx="17505997" cy="1902572"/>
          </a:xfrm>
          <a:prstGeom prst="rect">
            <a:avLst/>
          </a:prstGeom>
        </p:spPr>
        <p:txBody>
          <a:bodyPr anchor="t" rtlCol="false" tIns="0" lIns="0" bIns="0" rIns="0">
            <a:spAutoFit/>
          </a:bodyPr>
          <a:lstStyle/>
          <a:p>
            <a:pPr algn="l">
              <a:lnSpc>
                <a:spcPts val="3808"/>
              </a:lnSpc>
            </a:pPr>
            <a:r>
              <a:rPr lang="en-US" sz="2720">
                <a:solidFill>
                  <a:srgbClr val="000000"/>
                </a:solidFill>
                <a:latin typeface="Glacial Indifference"/>
                <a:ea typeface="Glacial Indifference"/>
                <a:cs typeface="Glacial Indifference"/>
                <a:sym typeface="Glacial Indifference"/>
              </a:rPr>
              <a:t>This line graph shows the average SAT scores by school, which provides a straightforward look at academic performance across different schools. </a:t>
            </a:r>
            <a:r>
              <a:rPr lang="en-US" sz="2720">
                <a:solidFill>
                  <a:srgbClr val="000000"/>
                </a:solidFill>
                <a:latin typeface="Glacial Indifference"/>
                <a:ea typeface="Glacial Indifference"/>
                <a:cs typeface="Glacial Indifference"/>
                <a:sym typeface="Glacial Indifference"/>
              </a:rPr>
              <a:t>This type of graph can help highlight any schools that stand out in SAT performance. The line graph provides a clear, sequential comparison of SAT performance by school, helping to highlight patterns, outliers, and areas for potential support.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7617358"/>
            <a:ext cx="18288000" cy="2669642"/>
            <a:chOff x="0" y="0"/>
            <a:chExt cx="4816593" cy="703116"/>
          </a:xfrm>
        </p:grpSpPr>
        <p:sp>
          <p:nvSpPr>
            <p:cNvPr name="Freeform 4" id="4"/>
            <p:cNvSpPr/>
            <p:nvPr/>
          </p:nvSpPr>
          <p:spPr>
            <a:xfrm flipH="false" flipV="false" rot="0">
              <a:off x="0" y="0"/>
              <a:ext cx="4816592" cy="703116"/>
            </a:xfrm>
            <a:custGeom>
              <a:avLst/>
              <a:gdLst/>
              <a:ahLst/>
              <a:cxnLst/>
              <a:rect r="r" b="b" t="t" l="l"/>
              <a:pathLst>
                <a:path h="703116" w="4816592">
                  <a:moveTo>
                    <a:pt x="0" y="0"/>
                  </a:moveTo>
                  <a:lnTo>
                    <a:pt x="4816592" y="0"/>
                  </a:lnTo>
                  <a:lnTo>
                    <a:pt x="4816592" y="703116"/>
                  </a:lnTo>
                  <a:lnTo>
                    <a:pt x="0" y="703116"/>
                  </a:lnTo>
                  <a:close/>
                </a:path>
              </a:pathLst>
            </a:custGeom>
            <a:solidFill>
              <a:srgbClr val="C7EBF2"/>
            </a:solidFill>
          </p:spPr>
        </p:sp>
        <p:sp>
          <p:nvSpPr>
            <p:cNvPr name="TextBox 5" id="5"/>
            <p:cNvSpPr txBox="true"/>
            <p:nvPr/>
          </p:nvSpPr>
          <p:spPr>
            <a:xfrm>
              <a:off x="0" y="9525"/>
              <a:ext cx="4816593" cy="693591"/>
            </a:xfrm>
            <a:prstGeom prst="rect">
              <a:avLst/>
            </a:prstGeom>
          </p:spPr>
          <p:txBody>
            <a:bodyPr anchor="ctr" rtlCol="false" tIns="50800" lIns="50800" bIns="50800" rIns="50800"/>
            <a:lstStyle/>
            <a:p>
              <a:pPr algn="ctr">
                <a:lnSpc>
                  <a:spcPts val="2505"/>
                </a:lnSpc>
              </a:pPr>
            </a:p>
          </p:txBody>
        </p:sp>
      </p:grpSp>
      <p:sp>
        <p:nvSpPr>
          <p:cNvPr name="TextBox 6" id="6"/>
          <p:cNvSpPr txBox="true"/>
          <p:nvPr/>
        </p:nvSpPr>
        <p:spPr>
          <a:xfrm rot="0">
            <a:off x="391001" y="7729430"/>
            <a:ext cx="17505997" cy="2378822"/>
          </a:xfrm>
          <a:prstGeom prst="rect">
            <a:avLst/>
          </a:prstGeom>
        </p:spPr>
        <p:txBody>
          <a:bodyPr anchor="t" rtlCol="false" tIns="0" lIns="0" bIns="0" rIns="0">
            <a:spAutoFit/>
          </a:bodyPr>
          <a:lstStyle/>
          <a:p>
            <a:pPr algn="l">
              <a:lnSpc>
                <a:spcPts val="3808"/>
              </a:lnSpc>
            </a:pPr>
            <a:r>
              <a:rPr lang="en-US" sz="2720">
                <a:solidFill>
                  <a:srgbClr val="000000"/>
                </a:solidFill>
                <a:latin typeface="Glacial Indifference"/>
                <a:ea typeface="Glacial Indifference"/>
                <a:cs typeface="Glacial Indifference"/>
                <a:sym typeface="Glacial Indifference"/>
              </a:rPr>
              <a:t>Analysis of Average SAT Scores</a:t>
            </a:r>
          </a:p>
          <a:p>
            <a:pPr algn="l">
              <a:lnSpc>
                <a:spcPts val="3808"/>
              </a:lnSpc>
            </a:pPr>
            <a:r>
              <a:rPr lang="en-US" sz="2720">
                <a:solidFill>
                  <a:srgbClr val="000000"/>
                </a:solidFill>
                <a:latin typeface="Glacial Indifference"/>
                <a:ea typeface="Glacial Indifference"/>
                <a:cs typeface="Glacial Indifference"/>
                <a:sym typeface="Glacial Indifference"/>
              </a:rPr>
              <a:t>The graph highlights how each school performs relative to others on the SAT. Schools with higher average scores may be serving student populations with better access to resources, advanced coursework, or additional support programs for SAT preparation.</a:t>
            </a:r>
          </a:p>
          <a:p>
            <a:pPr algn="l">
              <a:lnSpc>
                <a:spcPts val="3808"/>
              </a:lnSpc>
            </a:pPr>
          </a:p>
        </p:txBody>
      </p:sp>
      <p:sp>
        <p:nvSpPr>
          <p:cNvPr name="Freeform 7" id="7"/>
          <p:cNvSpPr/>
          <p:nvPr/>
        </p:nvSpPr>
        <p:spPr>
          <a:xfrm flipH="false" flipV="false" rot="0">
            <a:off x="4168353" y="491284"/>
            <a:ext cx="13728646" cy="6819845"/>
          </a:xfrm>
          <a:custGeom>
            <a:avLst/>
            <a:gdLst/>
            <a:ahLst/>
            <a:cxnLst/>
            <a:rect r="r" b="b" t="t" l="l"/>
            <a:pathLst>
              <a:path h="6819845" w="13728646">
                <a:moveTo>
                  <a:pt x="0" y="0"/>
                </a:moveTo>
                <a:lnTo>
                  <a:pt x="13728646" y="0"/>
                </a:lnTo>
                <a:lnTo>
                  <a:pt x="13728646" y="6819845"/>
                </a:lnTo>
                <a:lnTo>
                  <a:pt x="0" y="6819845"/>
                </a:lnTo>
                <a:lnTo>
                  <a:pt x="0" y="0"/>
                </a:lnTo>
                <a:close/>
              </a:path>
            </a:pathLst>
          </a:custGeom>
          <a:blipFill>
            <a:blip r:embed="rId3"/>
            <a:stretch>
              <a:fillRect l="0" t="0" r="0" b="0"/>
            </a:stretch>
          </a:blipFill>
        </p:spPr>
      </p:sp>
      <p:sp>
        <p:nvSpPr>
          <p:cNvPr name="Freeform 8" id="8"/>
          <p:cNvSpPr/>
          <p:nvPr/>
        </p:nvSpPr>
        <p:spPr>
          <a:xfrm flipH="true" flipV="false" rot="0">
            <a:off x="-1007875" y="-143492"/>
            <a:ext cx="5412813" cy="1269551"/>
          </a:xfrm>
          <a:custGeom>
            <a:avLst/>
            <a:gdLst/>
            <a:ahLst/>
            <a:cxnLst/>
            <a:rect r="r" b="b" t="t" l="l"/>
            <a:pathLst>
              <a:path h="1269551" w="5412813">
                <a:moveTo>
                  <a:pt x="5412813" y="0"/>
                </a:moveTo>
                <a:lnTo>
                  <a:pt x="0" y="0"/>
                </a:lnTo>
                <a:lnTo>
                  <a:pt x="0" y="1269551"/>
                </a:lnTo>
                <a:lnTo>
                  <a:pt x="5412813" y="1269551"/>
                </a:lnTo>
                <a:lnTo>
                  <a:pt x="541281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1283412" y="47217"/>
            <a:ext cx="4184549" cy="981467"/>
          </a:xfrm>
          <a:custGeom>
            <a:avLst/>
            <a:gdLst/>
            <a:ahLst/>
            <a:cxnLst/>
            <a:rect r="r" b="b" t="t" l="l"/>
            <a:pathLst>
              <a:path h="981467" w="4184549">
                <a:moveTo>
                  <a:pt x="4184549" y="0"/>
                </a:moveTo>
                <a:lnTo>
                  <a:pt x="0" y="0"/>
                </a:lnTo>
                <a:lnTo>
                  <a:pt x="0" y="981467"/>
                </a:lnTo>
                <a:lnTo>
                  <a:pt x="4184549" y="981467"/>
                </a:lnTo>
                <a:lnTo>
                  <a:pt x="418454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889406" y="201914"/>
            <a:ext cx="5412813" cy="710173"/>
          </a:xfrm>
          <a:prstGeom prst="rect">
            <a:avLst/>
          </a:prstGeom>
        </p:spPr>
        <p:txBody>
          <a:bodyPr anchor="t" rtlCol="false" tIns="0" lIns="0" bIns="0" rIns="0">
            <a:spAutoFit/>
          </a:bodyPr>
          <a:lstStyle/>
          <a:p>
            <a:pPr algn="ctr">
              <a:lnSpc>
                <a:spcPts val="5436"/>
              </a:lnSpc>
            </a:pPr>
            <a:r>
              <a:rPr lang="en-US" sz="4942">
                <a:solidFill>
                  <a:srgbClr val="000000"/>
                </a:solidFill>
                <a:latin typeface="More Sugar"/>
                <a:ea typeface="More Sugar"/>
                <a:cs typeface="More Sugar"/>
                <a:sym typeface="More Sugar"/>
              </a:rPr>
              <a:t>VISUAL #2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6924577" y="338335"/>
            <a:ext cx="10623094" cy="9610330"/>
          </a:xfrm>
          <a:custGeom>
            <a:avLst/>
            <a:gdLst/>
            <a:ahLst/>
            <a:cxnLst/>
            <a:rect r="r" b="b" t="t" l="l"/>
            <a:pathLst>
              <a:path h="9610330" w="10623094">
                <a:moveTo>
                  <a:pt x="0" y="0"/>
                </a:moveTo>
                <a:lnTo>
                  <a:pt x="10623094" y="0"/>
                </a:lnTo>
                <a:lnTo>
                  <a:pt x="10623094" y="9610330"/>
                </a:lnTo>
                <a:lnTo>
                  <a:pt x="0" y="9610330"/>
                </a:lnTo>
                <a:lnTo>
                  <a:pt x="0" y="0"/>
                </a:lnTo>
                <a:close/>
              </a:path>
            </a:pathLst>
          </a:custGeom>
          <a:blipFill>
            <a:blip r:embed="rId3"/>
            <a:stretch>
              <a:fillRect l="0" t="0" r="0" b="0"/>
            </a:stretch>
          </a:blipFill>
        </p:spPr>
      </p:sp>
      <p:grpSp>
        <p:nvGrpSpPr>
          <p:cNvPr name="Group 4" id="4"/>
          <p:cNvGrpSpPr/>
          <p:nvPr/>
        </p:nvGrpSpPr>
        <p:grpSpPr>
          <a:xfrm rot="0">
            <a:off x="0" y="1750180"/>
            <a:ext cx="5941416" cy="8536820"/>
            <a:chOff x="0" y="0"/>
            <a:chExt cx="1564817" cy="2248380"/>
          </a:xfrm>
        </p:grpSpPr>
        <p:sp>
          <p:nvSpPr>
            <p:cNvPr name="Freeform 5" id="5"/>
            <p:cNvSpPr/>
            <p:nvPr/>
          </p:nvSpPr>
          <p:spPr>
            <a:xfrm flipH="false" flipV="false" rot="0">
              <a:off x="0" y="0"/>
              <a:ext cx="1564817" cy="2248380"/>
            </a:xfrm>
            <a:custGeom>
              <a:avLst/>
              <a:gdLst/>
              <a:ahLst/>
              <a:cxnLst/>
              <a:rect r="r" b="b" t="t" l="l"/>
              <a:pathLst>
                <a:path h="2248380" w="1564817">
                  <a:moveTo>
                    <a:pt x="0" y="0"/>
                  </a:moveTo>
                  <a:lnTo>
                    <a:pt x="1564817" y="0"/>
                  </a:lnTo>
                  <a:lnTo>
                    <a:pt x="1564817" y="2248380"/>
                  </a:lnTo>
                  <a:lnTo>
                    <a:pt x="0" y="2248380"/>
                  </a:lnTo>
                  <a:close/>
                </a:path>
              </a:pathLst>
            </a:custGeom>
            <a:solidFill>
              <a:srgbClr val="B6D993"/>
            </a:solidFill>
          </p:spPr>
        </p:sp>
        <p:sp>
          <p:nvSpPr>
            <p:cNvPr name="TextBox 6" id="6"/>
            <p:cNvSpPr txBox="true"/>
            <p:nvPr/>
          </p:nvSpPr>
          <p:spPr>
            <a:xfrm>
              <a:off x="0" y="9525"/>
              <a:ext cx="1564817" cy="2238855"/>
            </a:xfrm>
            <a:prstGeom prst="rect">
              <a:avLst/>
            </a:prstGeom>
          </p:spPr>
          <p:txBody>
            <a:bodyPr anchor="ctr" rtlCol="false" tIns="50800" lIns="50800" bIns="50800" rIns="50800"/>
            <a:lstStyle/>
            <a:p>
              <a:pPr algn="ctr">
                <a:lnSpc>
                  <a:spcPts val="2505"/>
                </a:lnSpc>
              </a:pPr>
            </a:p>
          </p:txBody>
        </p:sp>
      </p:grpSp>
      <p:sp>
        <p:nvSpPr>
          <p:cNvPr name="TextBox 7" id="7"/>
          <p:cNvSpPr txBox="true"/>
          <p:nvPr/>
        </p:nvSpPr>
        <p:spPr>
          <a:xfrm rot="0">
            <a:off x="394732" y="2034876"/>
            <a:ext cx="5151952" cy="7910277"/>
          </a:xfrm>
          <a:prstGeom prst="rect">
            <a:avLst/>
          </a:prstGeom>
        </p:spPr>
        <p:txBody>
          <a:bodyPr anchor="t" rtlCol="false" tIns="0" lIns="0" bIns="0" rIns="0">
            <a:spAutoFit/>
          </a:bodyPr>
          <a:lstStyle/>
          <a:p>
            <a:pPr algn="l">
              <a:lnSpc>
                <a:spcPts val="3950"/>
              </a:lnSpc>
            </a:pPr>
            <a:r>
              <a:rPr lang="en-US" sz="2821">
                <a:solidFill>
                  <a:srgbClr val="000000"/>
                </a:solidFill>
                <a:latin typeface="Glacial Indifference"/>
                <a:ea typeface="Glacial Indifference"/>
                <a:cs typeface="Glacial Indifference"/>
                <a:sym typeface="Glacial Indifference"/>
              </a:rPr>
              <a:t>This pie chart displays the student demographics by race across all schools.</a:t>
            </a:r>
          </a:p>
          <a:p>
            <a:pPr algn="l">
              <a:lnSpc>
                <a:spcPts val="3950"/>
              </a:lnSpc>
            </a:pPr>
          </a:p>
          <a:p>
            <a:pPr algn="l">
              <a:lnSpc>
                <a:spcPts val="3950"/>
              </a:lnSpc>
            </a:pPr>
            <a:r>
              <a:rPr lang="en-US" sz="2821">
                <a:solidFill>
                  <a:srgbClr val="000000"/>
                </a:solidFill>
                <a:latin typeface="Glacial Indifference"/>
                <a:ea typeface="Glacial Indifference"/>
                <a:cs typeface="Glacial Indifference"/>
                <a:sym typeface="Glacial Indifference"/>
              </a:rPr>
              <a:t>Each slice represents the percentage of the total student population for each racial group. A pie chart allows for a clear snapshot of Diversity. By representing each group as a portion of 100%, the pie chart makes it easy to see the diversity within the student population, highlighting the balance (or imbalance) among racial groups.</a:t>
            </a:r>
          </a:p>
          <a:p>
            <a:pPr algn="l">
              <a:lnSpc>
                <a:spcPts val="3950"/>
              </a:lnSpc>
            </a:pPr>
          </a:p>
        </p:txBody>
      </p:sp>
      <p:sp>
        <p:nvSpPr>
          <p:cNvPr name="Freeform 8" id="8"/>
          <p:cNvSpPr/>
          <p:nvPr/>
        </p:nvSpPr>
        <p:spPr>
          <a:xfrm flipH="true" flipV="false" rot="0">
            <a:off x="-3599227" y="-941162"/>
            <a:ext cx="9639837" cy="2260980"/>
          </a:xfrm>
          <a:custGeom>
            <a:avLst/>
            <a:gdLst/>
            <a:ahLst/>
            <a:cxnLst/>
            <a:rect r="r" b="b" t="t" l="l"/>
            <a:pathLst>
              <a:path h="2260980" w="9639837">
                <a:moveTo>
                  <a:pt x="9639837" y="0"/>
                </a:moveTo>
                <a:lnTo>
                  <a:pt x="0" y="0"/>
                </a:lnTo>
                <a:lnTo>
                  <a:pt x="0" y="2260980"/>
                </a:lnTo>
                <a:lnTo>
                  <a:pt x="9639837" y="2260980"/>
                </a:lnTo>
                <a:lnTo>
                  <a:pt x="96398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711703" y="385960"/>
            <a:ext cx="5765073" cy="749345"/>
          </a:xfrm>
          <a:prstGeom prst="rect">
            <a:avLst/>
          </a:prstGeom>
        </p:spPr>
        <p:txBody>
          <a:bodyPr anchor="t" rtlCol="false" tIns="0" lIns="0" bIns="0" rIns="0">
            <a:spAutoFit/>
          </a:bodyPr>
          <a:lstStyle/>
          <a:p>
            <a:pPr algn="ctr">
              <a:lnSpc>
                <a:spcPts val="5790"/>
              </a:lnSpc>
            </a:pPr>
            <a:r>
              <a:rPr lang="en-US" sz="5264">
                <a:solidFill>
                  <a:srgbClr val="000000"/>
                </a:solidFill>
                <a:latin typeface="More Sugar"/>
                <a:ea typeface="More Sugar"/>
                <a:cs typeface="More Sugar"/>
                <a:sym typeface="More Sugar"/>
              </a:rPr>
              <a:t>VISUAL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DAGVBPOqVXc</dc:identifier>
  <dcterms:modified xsi:type="dcterms:W3CDTF">2011-08-01T06:04:30Z</dcterms:modified>
  <cp:revision>1</cp:revision>
  <dc:title>Project #1 Raquel Olivar</dc:title>
</cp:coreProperties>
</file>