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8" r:id="rId13"/>
    <p:sldId id="299" r:id="rId14"/>
    <p:sldId id="289" r:id="rId15"/>
    <p:sldId id="290" r:id="rId16"/>
    <p:sldId id="291" r:id="rId17"/>
    <p:sldId id="292" r:id="rId18"/>
    <p:sldId id="293" r:id="rId19"/>
    <p:sldId id="301" r:id="rId20"/>
    <p:sldId id="302" r:id="rId21"/>
    <p:sldId id="294" r:id="rId22"/>
    <p:sldId id="297" r:id="rId23"/>
    <p:sldId id="296" r:id="rId24"/>
    <p:sldId id="300" r:id="rId25"/>
    <p:sldId id="29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rgbClr val="00000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3333" autoAdjust="0"/>
  </p:normalViewPr>
  <p:slideViewPr>
    <p:cSldViewPr snapToGrid="0">
      <p:cViewPr varScale="1">
        <p:scale>
          <a:sx n="67" d="100"/>
          <a:sy n="67" d="100"/>
        </p:scale>
        <p:origin x="124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6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/>
              <a:t>17-11-2023</a:t>
            </a:r>
          </a:p>
        </p:txBody>
      </p:sp>
      <p:sp>
        <p:nvSpPr>
          <p:cNvPr id="1048697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B91B1-09F0-40C3-BBCD-94BDF78E62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IN"/>
              <a:t>17-11-2023</a:t>
            </a:r>
          </a:p>
        </p:txBody>
      </p:sp>
      <p:sp>
        <p:nvSpPr>
          <p:cNvPr id="104869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9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EB437-DECC-48D5-80E5-1B73DCEC8F1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4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22-01-2024</a:t>
            </a:r>
            <a:endParaRPr lang="en-IN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22-01-2024</a:t>
            </a:r>
            <a:endParaRPr lang="en-IN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22-01-2024</a:t>
            </a:r>
            <a:endParaRPr lang="en-IN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22-01-2024</a:t>
            </a:r>
            <a:endParaRPr lang="en-IN"/>
          </a:p>
        </p:txBody>
      </p:sp>
      <p:sp>
        <p:nvSpPr>
          <p:cNvPr id="10485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10485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22-01-2024</a:t>
            </a:r>
            <a:endParaRPr lang="en-IN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22-01-2024</a:t>
            </a:r>
            <a:endParaRPr lang="en-IN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22-01-2024</a:t>
            </a:r>
            <a:endParaRPr lang="en-IN"/>
          </a:p>
        </p:txBody>
      </p:sp>
      <p:sp>
        <p:nvSpPr>
          <p:cNvPr id="104868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104868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22-01-2024</a:t>
            </a:r>
            <a:endParaRPr lang="en-IN"/>
          </a:p>
        </p:txBody>
      </p:sp>
      <p:sp>
        <p:nvSpPr>
          <p:cNvPr id="104864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10486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22-01-2024</a:t>
            </a:r>
            <a:endParaRPr lang="en-IN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4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22-01-2024</a:t>
            </a:r>
            <a:endParaRPr lang="en-IN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5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22-01-2024</a:t>
            </a:r>
            <a:endParaRPr lang="en-IN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22-01-2024</a:t>
            </a:r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D63B-32BB-40D4-954B-57777172862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680" y="461756"/>
            <a:ext cx="8216639" cy="137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608" name="Title 1"/>
          <p:cNvSpPr txBox="1"/>
          <p:nvPr/>
        </p:nvSpPr>
        <p:spPr>
          <a:xfrm>
            <a:off x="-1" y="2369403"/>
            <a:ext cx="9144000" cy="11853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Neuro-Driven Mobile Robot Enhanced </a:t>
            </a:r>
          </a:p>
          <a:p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LoRa and EEG Technology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9" name="Subtitle 2"/>
          <p:cNvSpPr txBox="1"/>
          <p:nvPr/>
        </p:nvSpPr>
        <p:spPr>
          <a:xfrm>
            <a:off x="628650" y="4078641"/>
            <a:ext cx="4278912" cy="2150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K. Aswin, M.E.,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/ CSE,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Dhanalakshmi Srinivasan Engineering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College(Autonomous) - Perambalur</a:t>
            </a:r>
          </a:p>
        </p:txBody>
      </p:sp>
      <p:sp>
        <p:nvSpPr>
          <p:cNvPr id="1048610" name="Content Placeholder 3"/>
          <p:cNvSpPr txBox="1"/>
          <p:nvPr/>
        </p:nvSpPr>
        <p:spPr>
          <a:xfrm>
            <a:off x="4087174" y="4078640"/>
            <a:ext cx="4428176" cy="21507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Akash R – (DSUG20104010)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Balaji M – (DSUG20104022)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Barath K – (DSUG20104026)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Kannan S – (DSUG20104067) </a:t>
            </a:r>
          </a:p>
        </p:txBody>
      </p:sp>
      <p:sp>
        <p:nvSpPr>
          <p:cNvPr id="1048611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lide Number Placeholder 104863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3C8D63B-32BB-40D4-954B-577771728622}" type="slidenum">
              <a:rPr lang="en-IN" smtClean="0"/>
              <a:pPr/>
              <a:t>10</a:t>
            </a:fld>
            <a:endParaRPr lang="en-IN"/>
          </a:p>
        </p:txBody>
      </p:sp>
      <p:graphicFrame>
        <p:nvGraphicFramePr>
          <p:cNvPr id="4194304" name="Table 41943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103884"/>
              </p:ext>
            </p:extLst>
          </p:nvPr>
        </p:nvGraphicFramePr>
        <p:xfrm>
          <a:off x="628650" y="655320"/>
          <a:ext cx="7886700" cy="5547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4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7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2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845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NAME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 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58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Based Bluetooth Voice-Controlled Robot Car and Obstacle Detector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Rajeshwari </a:t>
                      </a:r>
                      <a:r>
                        <a:rPr lang="en-GB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Sissodia</a:t>
                      </a:r>
                      <a:r>
                        <a:rPr lang="en-GB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ManMohan</a:t>
                      </a:r>
                      <a:r>
                        <a:rPr lang="en-GB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Singh </a:t>
                      </a:r>
                      <a:r>
                        <a:rPr lang="en-GB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Rauthan,Varun</a:t>
                      </a:r>
                      <a:r>
                        <a:rPr lang="en-GB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Barthwal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Uno microcontroller and an HC-05 Bluetooth module, the project establishes communication for voice controlled.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Scalability, range limitations with Bluetooth, and voice recognition accuracy affected by noise and accents.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70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 Control by using brain waves and Arduino based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Mind wave Mobile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Khalid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Alsammarraie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Timur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Inan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Android app interprets brainwaves and communicates with the car via Bluetooth.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of brainwave interpretation and latency in communication between the BCI app.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87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Wi-Fi Controlled Multi-sensor Robotic Car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J.J.Dhanish Kumar,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R.Gokul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S.Harshini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G.Nithish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smartphone-controlled robotic car using minimal technology, primarily the Node MCU interfaced with various modules.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 and autonomy </a:t>
                      </a:r>
                      <a:r>
                        <a:rPr lang="en-US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be constrained, requiring future enhancements to improve intelligence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58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BCI based Robotic Arm Control using MI-EEG and </a:t>
                      </a:r>
                      <a:r>
                        <a:rPr lang="zh-CN" alt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Spiking Neural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Joshua Alfred, Harshavardhan S, John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Sahaya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Rani Alex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study uses MI-EEG signals to control a robotic arm. Preprocessing removes noise, and features are extracted.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may include signal variability and its only for arm.</a:t>
                      </a:r>
                    </a:p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043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car control system based on ARDUINO UNO 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 Chen, Jianbo Zhang, Yao Wang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designs a wireless car control system, using modular principles and an ARDUINO UNO R3, along with ultrasonic, Bluetooth, and motor driver.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Possible constraints include </a:t>
                      </a:r>
                      <a:r>
                        <a:rPr lang="en-US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 and compatibility with varied hardware configurations..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 txBox="1"/>
          <p:nvPr/>
        </p:nvSpPr>
        <p:spPr>
          <a:xfrm>
            <a:off x="0" y="847726"/>
            <a:ext cx="9143999" cy="48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11</a:t>
            </a:fld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F6C1E2F-CF5A-D23D-866F-2CED80C6E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28" y="1637838"/>
            <a:ext cx="7089542" cy="429825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81FD2C-22E1-05EF-8E8B-6D0E6DA4947A}"/>
              </a:ext>
            </a:extLst>
          </p:cNvPr>
          <p:cNvSpPr txBox="1"/>
          <p:nvPr/>
        </p:nvSpPr>
        <p:spPr>
          <a:xfrm>
            <a:off x="2285999" y="5688148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7683" indent="0" algn="ctr" eaLnBrk="0">
              <a:lnSpc>
                <a:spcPct val="150000"/>
              </a:lnSpc>
              <a:spcBef>
                <a:spcPts val="523"/>
              </a:spcBef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 Side</a:t>
            </a:r>
            <a:endParaRPr lang="en-GB" sz="1800" b="1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 txBox="1"/>
          <p:nvPr/>
        </p:nvSpPr>
        <p:spPr>
          <a:xfrm>
            <a:off x="0" y="847726"/>
            <a:ext cx="9143999" cy="48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12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93D274-3776-B8B2-DF37-703B605BC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31" y="1637838"/>
            <a:ext cx="7976335" cy="410637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97B1EA-261F-2736-B26D-78E4B128204C}"/>
              </a:ext>
            </a:extLst>
          </p:cNvPr>
          <p:cNvSpPr txBox="1"/>
          <p:nvPr/>
        </p:nvSpPr>
        <p:spPr>
          <a:xfrm>
            <a:off x="2285998" y="5744211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7683" indent="0" algn="ctr" eaLnBrk="0">
              <a:lnSpc>
                <a:spcPct val="150000"/>
              </a:lnSpc>
              <a:spcBef>
                <a:spcPts val="523"/>
              </a:spcBef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Rover Side</a:t>
            </a:r>
            <a:endParaRPr lang="en-GB" sz="1800" b="1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48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 txBox="1"/>
          <p:nvPr/>
        </p:nvSpPr>
        <p:spPr>
          <a:xfrm>
            <a:off x="0" y="847726"/>
            <a:ext cx="9143999" cy="48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13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94B4A-3921-E36E-5E14-995382947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7" y="1855378"/>
            <a:ext cx="8252123" cy="358163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39475C-7E5D-9466-3990-8E6469A0BB65}"/>
              </a:ext>
            </a:extLst>
          </p:cNvPr>
          <p:cNvSpPr txBox="1"/>
          <p:nvPr/>
        </p:nvSpPr>
        <p:spPr>
          <a:xfrm>
            <a:off x="2285999" y="5590765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7683" indent="0" algn="ctr" eaLnBrk="0">
              <a:lnSpc>
                <a:spcPct val="150000"/>
              </a:lnSpc>
              <a:spcBef>
                <a:spcPts val="523"/>
              </a:spcBef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Proposed System Workflow</a:t>
            </a:r>
            <a:endParaRPr lang="en-GB" sz="1800" b="1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6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628650" y="0"/>
            <a:ext cx="7778750" cy="6858000"/>
          </a:xfrm>
        </p:spPr>
        <p:txBody>
          <a:bodyPr>
            <a:noAutofit/>
          </a:bodyPr>
          <a:lstStyle/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850583" indent="-342900" algn="just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Brain-Computer Interface (BCI) Implementation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Integration of </a:t>
            </a:r>
            <a:r>
              <a:rPr lang="en-GB" sz="2000" kern="0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LoRa</a:t>
            </a: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Communication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Neuro-Driven Control System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Real-Time Video Streaming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endParaRPr lang="en-GB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1048639" name="Title 1"/>
          <p:cNvSpPr txBox="1"/>
          <p:nvPr/>
        </p:nvSpPr>
        <p:spPr>
          <a:xfrm>
            <a:off x="0" y="847726"/>
            <a:ext cx="9143999" cy="48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628650" y="0"/>
            <a:ext cx="7778750" cy="6858000"/>
          </a:xfrm>
        </p:spPr>
        <p:txBody>
          <a:bodyPr>
            <a:noAutofit/>
          </a:bodyPr>
          <a:lstStyle/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r>
              <a:rPr lang="en-GB" sz="2000" b="1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Brain-Computer Interface (BCI) Implementation: 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Utilize the Brain-link headset to capture EEG signals Establish a communication bridge between EEG interpretation and robot control. 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Develop algorithms to interpret cognitive states from EEG data.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Establish a communication bridge between EEG interpretation and robot control.</a:t>
            </a:r>
          </a:p>
        </p:txBody>
      </p:sp>
      <p:sp>
        <p:nvSpPr>
          <p:cNvPr id="1048642" name="Title 1"/>
          <p:cNvSpPr txBox="1"/>
          <p:nvPr/>
        </p:nvSpPr>
        <p:spPr>
          <a:xfrm>
            <a:off x="0" y="847726"/>
            <a:ext cx="9143999" cy="48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628650" y="0"/>
            <a:ext cx="7778750" cy="6858000"/>
          </a:xfrm>
        </p:spPr>
        <p:txBody>
          <a:bodyPr>
            <a:noAutofit/>
          </a:bodyPr>
          <a:lstStyle/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r>
              <a:rPr lang="en-GB" sz="2000" b="1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Integration of </a:t>
            </a:r>
            <a:r>
              <a:rPr lang="en-GB" sz="2000" b="1" kern="0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LoRa</a:t>
            </a:r>
            <a:r>
              <a:rPr lang="en-GB" sz="2000" b="1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Communication: 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Employ ESP32 boards with integrated </a:t>
            </a:r>
            <a:r>
              <a:rPr lang="en-GB" sz="2000" kern="0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LoRa</a:t>
            </a: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modules for wireless communication. 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Implement bidirectional communication protocols between the robot and the remote control interface. 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Optimize data transfer for efficiency and reliability over long distances.</a:t>
            </a:r>
          </a:p>
        </p:txBody>
      </p:sp>
      <p:sp>
        <p:nvSpPr>
          <p:cNvPr id="1048601" name="Title 1"/>
          <p:cNvSpPr txBox="1"/>
          <p:nvPr/>
        </p:nvSpPr>
        <p:spPr>
          <a:xfrm>
            <a:off x="0" y="847726"/>
            <a:ext cx="9143999" cy="48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628650" y="0"/>
            <a:ext cx="7778750" cy="6858000"/>
          </a:xfrm>
        </p:spPr>
        <p:txBody>
          <a:bodyPr>
            <a:noAutofit/>
          </a:bodyPr>
          <a:lstStyle/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r>
              <a:rPr lang="en-GB" sz="2000" b="1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Neuro-Driven Control System: 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Develop algorithms to translate interpreted EEG signals into actionable commands for robot movements and actions. 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Ensure adaptability and real-time responsiveness in the control system.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Implement user-friendly interfaces for seamless cognitive control. </a:t>
            </a:r>
          </a:p>
        </p:txBody>
      </p:sp>
      <p:sp>
        <p:nvSpPr>
          <p:cNvPr id="1048598" name="Title 1"/>
          <p:cNvSpPr txBox="1"/>
          <p:nvPr/>
        </p:nvSpPr>
        <p:spPr>
          <a:xfrm>
            <a:off x="0" y="847726"/>
            <a:ext cx="9143999" cy="48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628650" y="0"/>
            <a:ext cx="7778750" cy="6858000"/>
          </a:xfrm>
        </p:spPr>
        <p:txBody>
          <a:bodyPr>
            <a:noAutofit/>
          </a:bodyPr>
          <a:lstStyle/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r>
              <a:rPr lang="en-GB" sz="2000" b="1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Real-Time Video Streaming: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Integrate a camera system on the robot to capture live video feed. 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Develop mechanisms for real-time video streaming to the remote control interface. 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Optimize video compression and transmission for efficiency.</a:t>
            </a:r>
          </a:p>
        </p:txBody>
      </p:sp>
      <p:sp>
        <p:nvSpPr>
          <p:cNvPr id="1048595" name="Title 1"/>
          <p:cNvSpPr txBox="1"/>
          <p:nvPr/>
        </p:nvSpPr>
        <p:spPr>
          <a:xfrm>
            <a:off x="0" y="847726"/>
            <a:ext cx="9143999" cy="48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 txBox="1"/>
          <p:nvPr/>
        </p:nvSpPr>
        <p:spPr>
          <a:xfrm>
            <a:off x="0" y="847726"/>
            <a:ext cx="9143999" cy="48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19</a:t>
            </a:fld>
            <a:endParaRPr lang="en-IN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519C265-B190-0220-732B-1968146FC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7261" y="1533115"/>
            <a:ext cx="7229476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7AB94B-B4AD-26B6-8FC1-83A6707DA8FE}"/>
              </a:ext>
            </a:extLst>
          </p:cNvPr>
          <p:cNvSpPr txBox="1"/>
          <p:nvPr/>
        </p:nvSpPr>
        <p:spPr>
          <a:xfrm>
            <a:off x="2285999" y="5590765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7683" indent="0" algn="ctr" eaLnBrk="0">
              <a:lnSpc>
                <a:spcPct val="150000"/>
              </a:lnSpc>
              <a:spcBef>
                <a:spcPts val="523"/>
              </a:spcBef>
              <a:buNone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Matlab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Signal Processed Interface</a:t>
            </a:r>
            <a:endParaRPr lang="en-GB" sz="1800" b="1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72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0" y="847726"/>
            <a:ext cx="9143999" cy="4826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515351" cy="6858000"/>
          </a:xfrm>
        </p:spPr>
        <p:txBody>
          <a:bodyPr>
            <a:noAutofit/>
          </a:bodyPr>
          <a:lstStyle/>
          <a:p>
            <a:pPr marL="496252" indent="0" algn="just" eaLnBrk="0">
              <a:lnSpc>
                <a:spcPct val="150000"/>
              </a:lnSpc>
              <a:spcBef>
                <a:spcPts val="454"/>
              </a:spcBef>
              <a:buNone/>
            </a:pPr>
            <a:endParaRPr lang="en-GB" altLang="Times New Roma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6252" indent="0" algn="just" eaLnBrk="0">
              <a:lnSpc>
                <a:spcPct val="150000"/>
              </a:lnSpc>
              <a:spcBef>
                <a:spcPts val="454"/>
              </a:spcBef>
              <a:buNone/>
            </a:pPr>
            <a:endParaRPr lang="en-GB" altLang="Times New Roma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6252" indent="0" algn="just" eaLnBrk="0">
              <a:lnSpc>
                <a:spcPct val="150000"/>
              </a:lnSpc>
              <a:spcBef>
                <a:spcPts val="454"/>
              </a:spcBef>
              <a:buNone/>
            </a:pPr>
            <a:endParaRPr lang="en-GB" altLang="Times New Roma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6252" indent="0" algn="just" eaLnBrk="0">
              <a:lnSpc>
                <a:spcPct val="150000"/>
              </a:lnSpc>
              <a:spcBef>
                <a:spcPts val="454"/>
              </a:spcBef>
              <a:buNone/>
            </a:pPr>
            <a:r>
              <a:rPr lang="en-GB" altLang="Times New Roma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"Cognitive Rover" project presents an innovative integration of cognitive science, robotics, and long-range communication technology. The aim is to develop a mobile robot capable of neuro-driven control through EEG signals obtained from a Brain-link headset. The communication between the robot and a remote control interface is facilitated by LoRa technology, providing an efficient and reliable means of data transfer over long distances.</a:t>
            </a:r>
            <a:endParaRPr lang="en-US" altLang="Times New Roma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 txBox="1"/>
          <p:nvPr/>
        </p:nvSpPr>
        <p:spPr>
          <a:xfrm>
            <a:off x="0" y="847726"/>
            <a:ext cx="9143999" cy="48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20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AB94B-B4AD-26B6-8FC1-83A6707DA8FE}"/>
              </a:ext>
            </a:extLst>
          </p:cNvPr>
          <p:cNvSpPr txBox="1"/>
          <p:nvPr/>
        </p:nvSpPr>
        <p:spPr>
          <a:xfrm>
            <a:off x="2285999" y="5707779"/>
            <a:ext cx="4572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7683" indent="0" algn="ctr" eaLnBrk="0">
              <a:lnSpc>
                <a:spcPct val="150000"/>
              </a:lnSpc>
              <a:spcBef>
                <a:spcPts val="523"/>
              </a:spcBef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Live Streaming</a:t>
            </a:r>
            <a:endParaRPr lang="en-GB" sz="1800" b="1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IoT LoRa Based Smart Agriculture &amp; Remote Monitoring System">
            <a:extLst>
              <a:ext uri="{FF2B5EF4-FFF2-40B4-BE49-F238E27FC236}">
                <a16:creationId xmlns:a16="http://schemas.microsoft.com/office/drawing/2014/main" id="{EF8A488D-09B5-B199-BA96-9D1BE27A5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29" y="1541075"/>
            <a:ext cx="7248740" cy="4166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501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Slide Number Placeholder 10485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21</a:t>
            </a:fld>
            <a:endParaRPr lang="en-IN"/>
          </a:p>
        </p:txBody>
      </p:sp>
      <p:sp>
        <p:nvSpPr>
          <p:cNvPr id="1048585" name="Title 1"/>
          <p:cNvSpPr txBox="1"/>
          <p:nvPr/>
        </p:nvSpPr>
        <p:spPr>
          <a:xfrm>
            <a:off x="0" y="847726"/>
            <a:ext cx="9143999" cy="48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48586" name="TextBox 1048585"/>
          <p:cNvSpPr txBox="1"/>
          <p:nvPr/>
        </p:nvSpPr>
        <p:spPr>
          <a:xfrm>
            <a:off x="449179" y="1908809"/>
            <a:ext cx="8066171" cy="18836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507683" algn="just" defTabSz="914400" eaLnBrk="0">
              <a:lnSpc>
                <a:spcPct val="150000"/>
              </a:lnSpc>
              <a:spcBef>
                <a:spcPts val="523"/>
              </a:spcBef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Cognitive Rover successfully integrates neuro-driven control and LoRa communication, opening new possibilities in mobile robotics. This marks a step forward in redefining human-robot interaction and sets the stage for future advancements in the field.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Slide Number Placeholder 10485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22</a:t>
            </a:fld>
            <a:endParaRPr lang="en-IN"/>
          </a:p>
        </p:txBody>
      </p:sp>
      <p:sp>
        <p:nvSpPr>
          <p:cNvPr id="1048585" name="Title 1"/>
          <p:cNvSpPr txBox="1"/>
          <p:nvPr/>
        </p:nvSpPr>
        <p:spPr>
          <a:xfrm>
            <a:off x="0" y="847726"/>
            <a:ext cx="9143999" cy="48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C597739-465D-B345-C487-7D883A809E7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8515350" cy="6858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0583" indent="-342900" algn="just" defTabSz="914400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endParaRPr lang="en-GB" sz="16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0583" indent="-342900" algn="just" defTabSz="914400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endParaRPr lang="en-GB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0583" indent="-342900" algn="just" defTabSz="914400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endParaRPr lang="en-GB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0583" indent="-342900" algn="just" defTabSz="914400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Integrating additional sensors to broaden the rover's sensory capabilities, enabling it to gather more comprehensive data about its environment and make more informed decisions. </a:t>
            </a:r>
          </a:p>
          <a:p>
            <a:pPr marL="850583" indent="-342900" algn="just" defTabSz="914400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intuitive interfaces that simplify interaction with the rover, making it easier for operators to control and collaborate with the system, ultimately enhancing its usability and effectiveness. </a:t>
            </a:r>
          </a:p>
        </p:txBody>
      </p:sp>
    </p:spTree>
    <p:extLst>
      <p:ext uri="{BB962C8B-B14F-4D97-AF65-F5344CB8AC3E}">
        <p14:creationId xmlns:p14="http://schemas.microsoft.com/office/powerpoint/2010/main" val="4224289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Slide Number Placeholder 10485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23</a:t>
            </a:fld>
            <a:endParaRPr lang="en-IN"/>
          </a:p>
        </p:txBody>
      </p:sp>
      <p:sp>
        <p:nvSpPr>
          <p:cNvPr id="1048585" name="Title 1"/>
          <p:cNvSpPr txBox="1"/>
          <p:nvPr/>
        </p:nvSpPr>
        <p:spPr>
          <a:xfrm>
            <a:off x="0" y="847726"/>
            <a:ext cx="9143999" cy="48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48586" name="TextBox 1048585"/>
          <p:cNvSpPr txBox="1"/>
          <p:nvPr/>
        </p:nvSpPr>
        <p:spPr>
          <a:xfrm>
            <a:off x="449179" y="1574465"/>
            <a:ext cx="8066171" cy="4781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850583" indent="-342900" algn="just" defTabSz="914400" eaLnBrk="0">
              <a:lnSpc>
                <a:spcPct val="150000"/>
              </a:lnSpc>
              <a:spcBef>
                <a:spcPts val="523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Hagengruber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Iskandar, S. Bustamante, D.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Leidner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F.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Stulp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J. Vogel, “Shared control templates for assistive robotics,” in 2020 IEEE International Conference on Robotics and Automation (ICRA). IEEE, 2020, pp. 1956–1962.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0583" indent="-342900" algn="just" defTabSz="914400" eaLnBrk="0">
              <a:lnSpc>
                <a:spcPct val="150000"/>
              </a:lnSpc>
              <a:spcBef>
                <a:spcPts val="523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Xu, W. Li, X. He, Z. Wei, D. Zhang, C. Wu, and A. Song, “Motor imagery based continuous teleoperation robot control with tactile feedback,” Electronics, vol. 9, no. 1, p. 174, 2020.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0583" indent="-342900" algn="just" defTabSz="914400" eaLnBrk="0">
              <a:lnSpc>
                <a:spcPct val="150000"/>
              </a:lnSpc>
              <a:spcBef>
                <a:spcPts val="523"/>
              </a:spcBef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X. Jiang, J. Zhao, B. Du, and Z. Yuan, “Self-supervised contrastive learning for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eeg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-based sleep staging,” in 2021 International Joint Conference on Neural Networks (IJCNN), pp. 1–8, IEEE, 2021.</a:t>
            </a:r>
            <a:endParaRPr lang="en-GB" sz="24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16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Slide Number Placeholder 10485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24</a:t>
            </a:fld>
            <a:endParaRPr lang="en-IN"/>
          </a:p>
        </p:txBody>
      </p:sp>
      <p:sp>
        <p:nvSpPr>
          <p:cNvPr id="1048585" name="Title 1"/>
          <p:cNvSpPr txBox="1"/>
          <p:nvPr/>
        </p:nvSpPr>
        <p:spPr>
          <a:xfrm>
            <a:off x="0" y="847726"/>
            <a:ext cx="9143999" cy="48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48586" name="TextBox 1048585"/>
          <p:cNvSpPr txBox="1"/>
          <p:nvPr/>
        </p:nvSpPr>
        <p:spPr>
          <a:xfrm>
            <a:off x="449179" y="1608748"/>
            <a:ext cx="8066171" cy="440152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850583" indent="-342900" algn="just" defTabSz="914400" eaLnBrk="0">
              <a:lnSpc>
                <a:spcPct val="150000"/>
              </a:lnSpc>
              <a:spcBef>
                <a:spcPts val="523"/>
              </a:spcBef>
              <a:buFont typeface="+mj-lt"/>
              <a:buAutoNum type="arabicPeriod" startAt="4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Abiri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Borhani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 W. Sellers, Y. Jiang, and X. Zhao, “A comprehensive review of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eeg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-based brain–computer interface paradigms,” Journal of neural engineering, vol. 16, no. 1, p. 011001, 2019.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0583" indent="-342900" algn="just" defTabSz="914400" eaLnBrk="0">
              <a:lnSpc>
                <a:spcPct val="150000"/>
              </a:lnSpc>
              <a:spcBef>
                <a:spcPts val="523"/>
              </a:spcBef>
              <a:buFont typeface="+mj-lt"/>
              <a:buAutoNum type="arabicPeriod" startAt="4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Shubh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Srivastava,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Rajanish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Singh. Voice Controlled Robot Car Using Arduino, International Research Journal of Engineering and Technology (IRJET), ISSN: 2395-0056, Volume: 07, Issue: 05, May 2020.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64883" indent="-457200" algn="just" defTabSz="914400" eaLnBrk="0">
              <a:lnSpc>
                <a:spcPct val="150000"/>
              </a:lnSpc>
              <a:spcBef>
                <a:spcPts val="523"/>
              </a:spcBef>
              <a:buFont typeface="+mj-lt"/>
              <a:buAutoNum type="arabicPeriod" startAt="4"/>
            </a:pPr>
            <a:endParaRPr lang="en-GB" sz="24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3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1" y="2766218"/>
            <a:ext cx="9143999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YOU!!!!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515350" cy="6858000"/>
          </a:xfrm>
        </p:spPr>
        <p:txBody>
          <a:bodyPr>
            <a:normAutofit/>
          </a:bodyPr>
          <a:lstStyle/>
          <a:p>
            <a:pPr marL="850583" indent="-342900" algn="just" eaLnBrk="0">
              <a:lnSpc>
                <a:spcPct val="150000"/>
              </a:lnSpc>
              <a:spcBef>
                <a:spcPts val="527"/>
              </a:spcBef>
              <a:buFont typeface="Wingdings" panose="05000000000000000000" pitchFamily="2" charset="2"/>
              <a:buChar char="Ø"/>
            </a:pPr>
            <a:endParaRPr lang="en-GB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850583" indent="-342900" algn="just" eaLnBrk="0">
              <a:lnSpc>
                <a:spcPct val="150000"/>
              </a:lnSpc>
              <a:spcBef>
                <a:spcPts val="527"/>
              </a:spcBef>
              <a:buFont typeface="Wingdings" panose="05000000000000000000" pitchFamily="2" charset="2"/>
              <a:buChar char="Ø"/>
            </a:pPr>
            <a:endParaRPr lang="en-GB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850583" indent="-342900" algn="just" eaLnBrk="0">
              <a:lnSpc>
                <a:spcPct val="150000"/>
              </a:lnSpc>
              <a:spcBef>
                <a:spcPts val="527"/>
              </a:spcBef>
              <a:buFont typeface="Wingdings" panose="05000000000000000000" pitchFamily="2" charset="2"/>
              <a:buChar char="Ø"/>
            </a:pPr>
            <a:endParaRPr lang="en-GB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850583" indent="-342900" algn="just" eaLnBrk="0">
              <a:lnSpc>
                <a:spcPct val="150000"/>
              </a:lnSpc>
              <a:spcBef>
                <a:spcPts val="527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Implement a Brain-Computer Interface (BCI) using EEG signals to interpret cognitive states.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7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communication system between the robot and a user interface using LoRa technology.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7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user to control the robot's movements and actions through neuro-driven commands.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7"/>
              </a:spcBef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 camera on the robot to provide a live video feed for remote monitoring.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7"/>
              </a:spcBef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6" name="Title 1"/>
          <p:cNvSpPr txBox="1"/>
          <p:nvPr/>
        </p:nvSpPr>
        <p:spPr>
          <a:xfrm>
            <a:off x="1" y="847726"/>
            <a:ext cx="9144000" cy="48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0" y="1"/>
            <a:ext cx="8515350" cy="6858000"/>
          </a:xfrm>
        </p:spPr>
        <p:txBody>
          <a:bodyPr>
            <a:noAutofit/>
          </a:bodyPr>
          <a:lstStyle/>
          <a:p>
            <a:pPr marL="850583" indent="-342900" algn="just" eaLnBrk="0">
              <a:lnSpc>
                <a:spcPct val="150000"/>
              </a:lnSpc>
              <a:spcBef>
                <a:spcPts val="527"/>
              </a:spcBef>
              <a:buFont typeface="Wingdings" panose="05000000000000000000" pitchFamily="2" charset="2"/>
              <a:buChar char="Ø"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850583" indent="-342900" algn="just" eaLnBrk="0">
              <a:lnSpc>
                <a:spcPct val="150000"/>
              </a:lnSpc>
              <a:spcBef>
                <a:spcPts val="527"/>
              </a:spcBef>
              <a:buFont typeface="Wingdings" panose="05000000000000000000" pitchFamily="2" charset="2"/>
              <a:buChar char="Ø"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850583" indent="-342900" algn="just" eaLnBrk="0">
              <a:lnSpc>
                <a:spcPct val="150000"/>
              </a:lnSpc>
              <a:spcBef>
                <a:spcPts val="527"/>
              </a:spcBef>
              <a:buFont typeface="Wingdings" panose="05000000000000000000" pitchFamily="2" charset="2"/>
              <a:buChar char="Ø"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850583" indent="-342900" algn="just" eaLnBrk="0">
              <a:lnSpc>
                <a:spcPct val="150000"/>
              </a:lnSpc>
              <a:spcBef>
                <a:spcPts val="527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existing remote-controlled robotic systems typically utilize communication methods such as Wi-Fi, Bluetooth, or RF for short to medium-range control.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7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interfaces often involve traditional handheld devices with joysticks or web-based interfaces. </a:t>
            </a:r>
          </a:p>
        </p:txBody>
      </p:sp>
      <p:sp>
        <p:nvSpPr>
          <p:cNvPr id="1048619" name="Title 1"/>
          <p:cNvSpPr txBox="1"/>
          <p:nvPr/>
        </p:nvSpPr>
        <p:spPr>
          <a:xfrm>
            <a:off x="0" y="847726"/>
            <a:ext cx="9143999" cy="48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Content Placeholder 2"/>
          <p:cNvSpPr>
            <a:spLocks noGrp="1"/>
          </p:cNvSpPr>
          <p:nvPr>
            <p:ph idx="1"/>
          </p:nvPr>
        </p:nvSpPr>
        <p:spPr>
          <a:xfrm>
            <a:off x="628650" y="1"/>
            <a:ext cx="7886700" cy="6858000"/>
          </a:xfrm>
        </p:spPr>
        <p:txBody>
          <a:bodyPr>
            <a:noAutofit/>
          </a:bodyPr>
          <a:lstStyle/>
          <a:p>
            <a:pPr marL="850583" indent="-342900" algn="just" eaLnBrk="0">
              <a:lnSpc>
                <a:spcPct val="150000"/>
              </a:lnSpc>
              <a:spcBef>
                <a:spcPts val="526"/>
              </a:spcBef>
              <a:buFont typeface="Wingdings" panose="05000000000000000000" pitchFamily="2" charset="2"/>
              <a:buChar char="Ø"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850583" indent="-342900" algn="just" eaLnBrk="0">
              <a:lnSpc>
                <a:spcPct val="150000"/>
              </a:lnSpc>
              <a:spcBef>
                <a:spcPts val="526"/>
              </a:spcBef>
              <a:buFont typeface="Wingdings" panose="05000000000000000000" pitchFamily="2" charset="2"/>
              <a:buChar char="Ø"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850583" indent="-342900" algn="just" eaLnBrk="0">
              <a:lnSpc>
                <a:spcPct val="150000"/>
              </a:lnSpc>
              <a:spcBef>
                <a:spcPts val="526"/>
              </a:spcBef>
              <a:buFont typeface="Wingdings" panose="05000000000000000000" pitchFamily="2" charset="2"/>
              <a:buChar char="Ø"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850583" indent="-342900" algn="just" eaLnBrk="0">
              <a:lnSpc>
                <a:spcPct val="150000"/>
              </a:lnSpc>
              <a:spcBef>
                <a:spcPts val="526"/>
              </a:spcBef>
              <a:buFont typeface="Wingdings" panose="05000000000000000000" pitchFamily="2" charset="2"/>
              <a:buChar char="Ø"/>
            </a:pPr>
            <a:r>
              <a:rPr lang="en-US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Limited Communication Range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6"/>
              </a:spcBef>
              <a:buFont typeface="Wingdings" panose="05000000000000000000" pitchFamily="2" charset="2"/>
              <a:buChar char="Ø"/>
            </a:pPr>
            <a:r>
              <a:rPr lang="en-US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Wired Connections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6"/>
              </a:spcBef>
              <a:buFont typeface="Wingdings" panose="05000000000000000000" pitchFamily="2" charset="2"/>
              <a:buChar char="Ø"/>
            </a:pPr>
            <a:r>
              <a:rPr lang="en-US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Dependency on Line-of-Sight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6"/>
              </a:spcBef>
              <a:buFont typeface="Wingdings" panose="05000000000000000000" pitchFamily="2" charset="2"/>
              <a:buChar char="Ø"/>
            </a:pPr>
            <a:r>
              <a:rPr lang="en-US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Power</a:t>
            </a:r>
            <a:r>
              <a:rPr lang="en-US" sz="2000" kern="0" spc="45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Cons</a:t>
            </a:r>
            <a:r>
              <a:rPr lang="en-US" sz="2000" kern="0" spc="-8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umption</a:t>
            </a:r>
            <a:endParaRPr lang="en-US" sz="2000" spc="-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0583" indent="-342900" algn="just" eaLnBrk="0">
              <a:lnSpc>
                <a:spcPct val="150000"/>
              </a:lnSpc>
              <a:spcBef>
                <a:spcPts val="526"/>
              </a:spcBef>
              <a:buFont typeface="Wingdings" panose="05000000000000000000" pitchFamily="2" charset="2"/>
              <a:buChar char="Ø"/>
            </a:pPr>
            <a:r>
              <a:rPr lang="en-US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Limited Autonomous Capabilities</a:t>
            </a:r>
          </a:p>
        </p:txBody>
      </p:sp>
      <p:sp>
        <p:nvSpPr>
          <p:cNvPr id="1048622" name="Title 1"/>
          <p:cNvSpPr txBox="1"/>
          <p:nvPr/>
        </p:nvSpPr>
        <p:spPr>
          <a:xfrm>
            <a:off x="0" y="847726"/>
            <a:ext cx="9143999" cy="48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515350" cy="6857999"/>
          </a:xfrm>
        </p:spPr>
        <p:txBody>
          <a:bodyPr>
            <a:noAutofit/>
          </a:bodyPr>
          <a:lstStyle/>
          <a:p>
            <a:pPr marL="679132" indent="-342900" algn="just" eaLnBrk="0">
              <a:lnSpc>
                <a:spcPct val="150000"/>
              </a:lnSpc>
              <a:spcBef>
                <a:spcPts val="524"/>
              </a:spcBef>
              <a:buFont typeface="Wingdings" panose="05000000000000000000" pitchFamily="2" charset="2"/>
              <a:buChar char="Ø"/>
            </a:pPr>
            <a:endParaRPr lang="en-GB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679132" indent="-342900" algn="just" eaLnBrk="0">
              <a:lnSpc>
                <a:spcPct val="150000"/>
              </a:lnSpc>
              <a:spcBef>
                <a:spcPts val="524"/>
              </a:spcBef>
              <a:buFont typeface="Wingdings" panose="05000000000000000000" pitchFamily="2" charset="2"/>
              <a:buChar char="Ø"/>
            </a:pPr>
            <a:endParaRPr lang="en-GB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679132" indent="-342900" algn="just" eaLnBrk="0">
              <a:lnSpc>
                <a:spcPct val="150000"/>
              </a:lnSpc>
              <a:spcBef>
                <a:spcPts val="524"/>
              </a:spcBef>
              <a:buFont typeface="Wingdings" panose="05000000000000000000" pitchFamily="2" charset="2"/>
              <a:buChar char="Ø"/>
            </a:pPr>
            <a:endParaRPr lang="en-GB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679132" indent="-342900" algn="just" eaLnBrk="0">
              <a:lnSpc>
                <a:spcPct val="150000"/>
              </a:lnSpc>
              <a:spcBef>
                <a:spcPts val="524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The proposed system consists of two ESP32 boards, each equipped with </a:t>
            </a:r>
            <a:r>
              <a:rPr lang="en-GB" sz="2000" kern="0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LoRa</a:t>
            </a: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modules for seamless long-range communication. </a:t>
            </a:r>
          </a:p>
          <a:p>
            <a:pPr marL="679132" indent="-342900" algn="just" eaLnBrk="0">
              <a:lnSpc>
                <a:spcPct val="150000"/>
              </a:lnSpc>
              <a:spcBef>
                <a:spcPts val="524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One ESP32 board interfaces with a Brain-link headset through Bluetooth, interpreting EEG signals to control the robot's behaviour. </a:t>
            </a:r>
          </a:p>
          <a:p>
            <a:pPr marL="679132" indent="-342900" algn="just" eaLnBrk="0">
              <a:lnSpc>
                <a:spcPct val="150000"/>
              </a:lnSpc>
              <a:spcBef>
                <a:spcPts val="524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The second ESP32 board is embedded in the mobile robot, featuring a camera for live video streaming. </a:t>
            </a:r>
          </a:p>
          <a:p>
            <a:pPr marL="679132" indent="-342900" algn="just" eaLnBrk="0">
              <a:lnSpc>
                <a:spcPct val="150000"/>
              </a:lnSpc>
              <a:spcBef>
                <a:spcPts val="524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The </a:t>
            </a:r>
            <a:r>
              <a:rPr lang="en-GB" sz="2000" kern="0" dirty="0" err="1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LoRa</a:t>
            </a: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communication ensures a robust link between the user interface and the robot, allowing for real-time control and monitoring.</a:t>
            </a:r>
          </a:p>
        </p:txBody>
      </p:sp>
      <p:sp>
        <p:nvSpPr>
          <p:cNvPr id="1048625" name="Title 1"/>
          <p:cNvSpPr txBox="1"/>
          <p:nvPr/>
        </p:nvSpPr>
        <p:spPr>
          <a:xfrm>
            <a:off x="0" y="847726"/>
            <a:ext cx="9143999" cy="48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idx="1"/>
          </p:nvPr>
        </p:nvSpPr>
        <p:spPr>
          <a:xfrm>
            <a:off x="628650" y="0"/>
            <a:ext cx="7778750" cy="6858000"/>
          </a:xfrm>
        </p:spPr>
        <p:txBody>
          <a:bodyPr>
            <a:noAutofit/>
          </a:bodyPr>
          <a:lstStyle/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507683" indent="0" algn="just" eaLnBrk="0">
              <a:lnSpc>
                <a:spcPct val="150000"/>
              </a:lnSpc>
              <a:spcBef>
                <a:spcPts val="523"/>
              </a:spcBef>
              <a:buNone/>
            </a:pP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850583" indent="-342900" algn="just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Neuro-Driven Control</a:t>
            </a:r>
          </a:p>
          <a:p>
            <a:pPr marL="850583" indent="-342900" algn="just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r>
              <a:rPr lang="en-GB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Reduced Dependency on Wired Connections</a:t>
            </a:r>
            <a:endParaRPr lang="en-US" sz="2000" kern="0" dirty="0">
              <a:solidFill>
                <a:srgbClr val="000000">
                  <a:alpha val="100000"/>
                </a:srgbClr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850583" indent="-342900" algn="just" eaLnBrk="0">
              <a:lnSpc>
                <a:spcPct val="150000"/>
              </a:lnSpc>
              <a:spcBef>
                <a:spcPts val="523"/>
              </a:spcBef>
              <a:buFont typeface="Wingdings" panose="05000000000000000000" pitchFamily="2" charset="2"/>
              <a:buChar char="Ø"/>
            </a:pPr>
            <a:r>
              <a:rPr lang="en-US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Long</a:t>
            </a:r>
            <a:r>
              <a:rPr lang="en-US" sz="2000" kern="0" spc="15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-</a:t>
            </a:r>
            <a:r>
              <a:rPr lang="en-US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Range</a:t>
            </a:r>
            <a:r>
              <a:rPr lang="en-US" sz="2000" kern="0" spc="38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Communication</a:t>
            </a:r>
            <a:endParaRPr lang="en-US" altLang="Times New Roma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0582" indent="-342900" algn="just" eaLnBrk="0">
              <a:lnSpc>
                <a:spcPct val="150000"/>
              </a:lnSpc>
              <a:spcBef>
                <a:spcPts val="1005"/>
              </a:spcBef>
              <a:buFont typeface="Wingdings" panose="05000000000000000000" pitchFamily="2" charset="2"/>
              <a:buChar char="Ø"/>
            </a:pPr>
            <a:r>
              <a:rPr lang="en-US" sz="2000" kern="0" spc="-8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Low</a:t>
            </a:r>
            <a:r>
              <a:rPr lang="en-US" sz="2000" kern="0" spc="38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000" kern="0" spc="-8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Power</a:t>
            </a:r>
            <a:r>
              <a:rPr lang="en-US" sz="2000" kern="0" spc="3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000" kern="0" spc="-8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Consumption</a:t>
            </a:r>
          </a:p>
          <a:p>
            <a:pPr marL="850582" indent="-342900" algn="just" eaLnBrk="0">
              <a:lnSpc>
                <a:spcPct val="150000"/>
              </a:lnSpc>
              <a:spcBef>
                <a:spcPts val="1005"/>
              </a:spcBef>
              <a:buFont typeface="Wingdings" panose="05000000000000000000" pitchFamily="2" charset="2"/>
              <a:buChar char="Ø"/>
            </a:pPr>
            <a:r>
              <a:rPr lang="en-US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Real</a:t>
            </a:r>
            <a:r>
              <a:rPr lang="en-US" sz="2000" kern="0" spc="-8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-</a:t>
            </a:r>
            <a:r>
              <a:rPr lang="en-US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time</a:t>
            </a:r>
            <a:r>
              <a:rPr lang="en-US" sz="2000" kern="0" spc="-8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Monitoring</a:t>
            </a:r>
            <a:endParaRPr lang="en-US" altLang="Times New Roma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0582" indent="-342900" algn="just" eaLnBrk="0">
              <a:lnSpc>
                <a:spcPct val="150000"/>
              </a:lnSpc>
              <a:spcBef>
                <a:spcPts val="1005"/>
              </a:spcBef>
              <a:buFont typeface="Wingdings" panose="05000000000000000000" pitchFamily="2" charset="2"/>
              <a:buChar char="Ø"/>
            </a:pPr>
            <a:r>
              <a:rPr lang="en-US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Remote</a:t>
            </a:r>
            <a:r>
              <a:rPr lang="en-US" sz="2000" kern="0" spc="45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Control</a:t>
            </a:r>
            <a:r>
              <a:rPr lang="en-US" sz="2000" kern="0" spc="45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and</a:t>
            </a:r>
            <a:r>
              <a:rPr lang="en-US" sz="2000" kern="0" spc="-75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A</a:t>
            </a:r>
            <a:r>
              <a:rPr lang="en-US" sz="2000" kern="0" spc="-8" dirty="0">
                <a:solidFill>
                  <a:srgbClr val="000000">
                    <a:alpha val="100000"/>
                  </a:srgb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utomation</a:t>
            </a:r>
          </a:p>
        </p:txBody>
      </p:sp>
      <p:sp>
        <p:nvSpPr>
          <p:cNvPr id="1048628" name="Title 1"/>
          <p:cNvSpPr txBox="1"/>
          <p:nvPr/>
        </p:nvSpPr>
        <p:spPr>
          <a:xfrm>
            <a:off x="0" y="847726"/>
            <a:ext cx="9143999" cy="48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Number Placeholder 10486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8</a:t>
            </a:fld>
            <a:endParaRPr lang="en-IN"/>
          </a:p>
        </p:txBody>
      </p:sp>
      <p:sp>
        <p:nvSpPr>
          <p:cNvPr id="1048631" name="Title 1"/>
          <p:cNvSpPr>
            <a:spLocks noGrp="1"/>
          </p:cNvSpPr>
          <p:nvPr/>
        </p:nvSpPr>
        <p:spPr>
          <a:xfrm>
            <a:off x="0" y="476672"/>
            <a:ext cx="9144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REQUIREMENTS</a:t>
            </a:r>
            <a:endParaRPr lang="en-IN" sz="3600" dirty="0"/>
          </a:p>
        </p:txBody>
      </p:sp>
      <p:sp>
        <p:nvSpPr>
          <p:cNvPr id="1048632" name="TextBox 3"/>
          <p:cNvSpPr txBox="1"/>
          <p:nvPr/>
        </p:nvSpPr>
        <p:spPr>
          <a:xfrm>
            <a:off x="1163782" y="1457854"/>
            <a:ext cx="7157258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itchFamily="18" charset="0"/>
              </a:rPr>
              <a:t>HARDWARE REQUIREMENTS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itchFamily="18" charset="0"/>
              </a:rPr>
              <a:t>Monitor type: 15 Inch color monitor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itchFamily="18" charset="0"/>
              </a:rPr>
              <a:t>Sensor: EEG Headset, LoRa Module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itchFamily="18" charset="0"/>
              </a:rPr>
              <a:t>Microcontroller: ESP32, ESP32 Camera Module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itchFamily="18" charset="0"/>
              </a:rPr>
              <a:t>Ram Size: 2GB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itchFamily="18" charset="0"/>
              </a:rPr>
              <a:t>SOFTWARE REQUIREMENTS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OS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 Embedded C,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Arduino IDE,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 Windows Application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Slide Number Placeholder 10486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D63B-32BB-40D4-954B-577771728622}" type="slidenum">
              <a:rPr lang="en-IN" smtClean="0"/>
              <a:t>9</a:t>
            </a:fld>
            <a:endParaRPr lang="en-IN"/>
          </a:p>
        </p:txBody>
      </p:sp>
      <p:sp>
        <p:nvSpPr>
          <p:cNvPr id="1048634" name="Title 1"/>
          <p:cNvSpPr txBox="1"/>
          <p:nvPr/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algn="ctr"/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1277</Words>
  <Application>Microsoft Office PowerPoint</Application>
  <PresentationFormat>On-screen Show (4:3)</PresentationFormat>
  <Paragraphs>191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LORAWAN BASED SMART FARMING MODULAR IOT ARCHITECTURE</dc:title>
  <dc:creator>Akash R</dc:creator>
  <cp:lastModifiedBy>AKASH R</cp:lastModifiedBy>
  <cp:revision>62</cp:revision>
  <dcterms:created xsi:type="dcterms:W3CDTF">2023-11-14T12:54:21Z</dcterms:created>
  <dcterms:modified xsi:type="dcterms:W3CDTF">2024-05-28T09:27:55Z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218397331536460e94135c72430da3fc</vt:lpwstr>
  </property>
</Properties>
</file>