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3" r:id="rId8"/>
    <p:sldId id="265" r:id="rId9"/>
    <p:sldId id="267" r:id="rId10"/>
    <p:sldId id="268" r:id="rId11"/>
    <p:sldId id="269" r:id="rId12"/>
    <p:sldId id="270" r:id="rId13"/>
    <p:sldId id="271" r:id="rId14"/>
    <p:sldId id="273" r:id="rId15"/>
    <p:sldId id="275" r:id="rId16"/>
    <p:sldId id="276" r:id="rId17"/>
    <p:sldId id="277" r:id="rId18"/>
    <p:sldId id="282" r:id="rId19"/>
    <p:sldId id="283" r:id="rId20"/>
    <p:sldId id="278" r:id="rId21"/>
    <p:sldId id="284" r:id="rId22"/>
    <p:sldId id="286" r:id="rId23"/>
    <p:sldId id="28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3333" autoAdjust="0"/>
  </p:normalViewPr>
  <p:slideViewPr>
    <p:cSldViewPr snapToGrid="0">
      <p:cViewPr varScale="1">
        <p:scale>
          <a:sx n="62" d="100"/>
          <a:sy n="62" d="100"/>
        </p:scale>
        <p:origin x="138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27E21A-82BE-3FA2-294F-0F3173AC3E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39E14E8-7CA9-B3EA-E23C-800E4C821E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17-11-2023</a:t>
            </a:r>
          </a:p>
        </p:txBody>
      </p:sp>
      <p:sp>
        <p:nvSpPr>
          <p:cNvPr id="4" name="Footer Placeholder 3">
            <a:extLst>
              <a:ext uri="{FF2B5EF4-FFF2-40B4-BE49-F238E27FC236}">
                <a16:creationId xmlns:a16="http://schemas.microsoft.com/office/drawing/2014/main" id="{15CD0C38-6197-04F7-7D6D-372EA18DD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5342463-4D2F-D83E-35FE-3412B23856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9B91B1-09F0-40C3-BBCD-94BDF78E6236}" type="slidenum">
              <a:rPr lang="en-IN" smtClean="0"/>
              <a:t>‹#›</a:t>
            </a:fld>
            <a:endParaRPr lang="en-IN"/>
          </a:p>
        </p:txBody>
      </p:sp>
    </p:spTree>
    <p:extLst>
      <p:ext uri="{BB962C8B-B14F-4D97-AF65-F5344CB8AC3E}">
        <p14:creationId xmlns:p14="http://schemas.microsoft.com/office/powerpoint/2010/main" val="2661921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17-11-2023</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B437-DECC-48D5-80E5-1B73DCEC8F19}" type="slidenum">
              <a:rPr lang="en-IN" smtClean="0"/>
              <a:t>‹#›</a:t>
            </a:fld>
            <a:endParaRPr lang="en-IN"/>
          </a:p>
        </p:txBody>
      </p:sp>
    </p:spTree>
    <p:extLst>
      <p:ext uri="{BB962C8B-B14F-4D97-AF65-F5344CB8AC3E}">
        <p14:creationId xmlns:p14="http://schemas.microsoft.com/office/powerpoint/2010/main" val="5882203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51B1B-45F1-4991-B049-537525056BC8}" type="datetime1">
              <a:rPr lang="en-IN" smtClean="0"/>
              <a:t>22-11-2023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186885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88F90-8145-40F6-A8E0-13DA56B2E413}" type="datetime1">
              <a:rPr lang="en-IN" smtClean="0"/>
              <a:t>22-11-2023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342820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E07E6-7288-4747-AF30-C2C27AEE9CBE}" type="datetime1">
              <a:rPr lang="en-IN" smtClean="0"/>
              <a:t>22-11-2023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11699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E6E6C-27D3-455D-A1FA-EADF4B9B2712}" type="datetime1">
              <a:rPr lang="en-IN" smtClean="0"/>
              <a:t>22-11-2023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296099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8B6AE-334F-4CF9-9001-9B0E4F0A81BB}" type="datetime1">
              <a:rPr lang="en-IN" smtClean="0"/>
              <a:t>22-11-2023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771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94B70A-75CD-4474-B345-DD40478ABBC7}" type="datetime1">
              <a:rPr lang="en-IN" smtClean="0"/>
              <a:t>22-11-2023</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3931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B4E71-8F6C-439F-827D-F4BF7B57B60E}" type="datetime1">
              <a:rPr lang="en-IN" smtClean="0"/>
              <a:t>22-11-2023</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401262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41674-4E8F-4B83-A8FF-2E7B9481F97F}" type="datetime1">
              <a:rPr lang="en-IN" smtClean="0"/>
              <a:t>22-11-2023</a:t>
            </a:fld>
            <a:endParaRPr lang="en-IN"/>
          </a:p>
        </p:txBody>
      </p:sp>
      <p:sp>
        <p:nvSpPr>
          <p:cNvPr id="4" name="Footer Placeholder 3"/>
          <p:cNvSpPr>
            <a:spLocks noGrp="1"/>
          </p:cNvSpPr>
          <p:nvPr>
            <p:ph type="ftr" sz="quarter" idx="11"/>
          </p:nvPr>
        </p:nvSpPr>
        <p:spPr/>
        <p:txBody>
          <a:bodyPr/>
          <a:lstStyle/>
          <a:p>
            <a:r>
              <a:rPr lang="en-IN"/>
              <a:t>1</a:t>
            </a:r>
          </a:p>
        </p:txBody>
      </p:sp>
      <p:sp>
        <p:nvSpPr>
          <p:cNvPr id="5" name="Slide Number Placeholder 4"/>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109385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73282-4D6E-4B22-8698-C381CDCB0DE8}" type="datetime1">
              <a:rPr lang="en-IN" smtClean="0"/>
              <a:t>22-11-2023</a:t>
            </a:fld>
            <a:endParaRPr lang="en-IN"/>
          </a:p>
        </p:txBody>
      </p:sp>
      <p:sp>
        <p:nvSpPr>
          <p:cNvPr id="3" name="Footer Placeholder 2"/>
          <p:cNvSpPr>
            <a:spLocks noGrp="1"/>
          </p:cNvSpPr>
          <p:nvPr>
            <p:ph type="ftr" sz="quarter" idx="11"/>
          </p:nvPr>
        </p:nvSpPr>
        <p:spPr/>
        <p:txBody>
          <a:bodyPr/>
          <a:lstStyle/>
          <a:p>
            <a:r>
              <a:rPr lang="en-IN"/>
              <a:t>1</a:t>
            </a:r>
          </a:p>
        </p:txBody>
      </p:sp>
      <p:sp>
        <p:nvSpPr>
          <p:cNvPr id="4" name="Slide Number Placeholder 3"/>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414173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287F5-E031-4749-B0D5-80457E67DB69}" type="datetime1">
              <a:rPr lang="en-IN" smtClean="0"/>
              <a:t>22-11-2023</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245336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AFB34-EC68-4EBA-9E62-C883C4ED8853}" type="datetime1">
              <a:rPr lang="en-IN" smtClean="0"/>
              <a:t>22-11-2023</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33C8D63B-32BB-40D4-954B-577771728622}" type="slidenum">
              <a:rPr lang="en-IN" smtClean="0"/>
              <a:t>‹#›</a:t>
            </a:fld>
            <a:endParaRPr lang="en-IN"/>
          </a:p>
        </p:txBody>
      </p:sp>
    </p:spTree>
    <p:extLst>
      <p:ext uri="{BB962C8B-B14F-4D97-AF65-F5344CB8AC3E}">
        <p14:creationId xmlns:p14="http://schemas.microsoft.com/office/powerpoint/2010/main" val="243472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B8D12-AC30-432A-844C-1EAEE80E6383}" type="datetime1">
              <a:rPr lang="en-IN" smtClean="0"/>
              <a:t>22-11-2023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8D63B-32BB-40D4-954B-577771728622}" type="slidenum">
              <a:rPr lang="en-IN" smtClean="0"/>
              <a:t>‹#›</a:t>
            </a:fld>
            <a:endParaRPr lang="en-IN"/>
          </a:p>
        </p:txBody>
      </p:sp>
    </p:spTree>
    <p:extLst>
      <p:ext uri="{BB962C8B-B14F-4D97-AF65-F5344CB8AC3E}">
        <p14:creationId xmlns:p14="http://schemas.microsoft.com/office/powerpoint/2010/main" val="2461513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5FEC83-2C1C-C13C-6BA6-C2F68D2FAC21}"/>
              </a:ext>
            </a:extLst>
          </p:cNvPr>
          <p:cNvPicPr>
            <a:picLocks noChangeAspect="1"/>
          </p:cNvPicPr>
          <p:nvPr/>
        </p:nvPicPr>
        <p:blipFill>
          <a:blip r:embed="rId2"/>
          <a:srcRect/>
          <a:stretch>
            <a:fillRect/>
          </a:stretch>
        </p:blipFill>
        <p:spPr bwMode="auto">
          <a:xfrm>
            <a:off x="463680" y="461756"/>
            <a:ext cx="8216639" cy="1371046"/>
          </a:xfrm>
          <a:prstGeom prst="rect">
            <a:avLst/>
          </a:prstGeom>
          <a:noFill/>
          <a:ln w="9525">
            <a:noFill/>
            <a:miter lim="800000"/>
            <a:headEnd/>
            <a:tailEnd/>
          </a:ln>
        </p:spPr>
      </p:pic>
      <p:sp>
        <p:nvSpPr>
          <p:cNvPr id="8" name="Title 1">
            <a:extLst>
              <a:ext uri="{FF2B5EF4-FFF2-40B4-BE49-F238E27FC236}">
                <a16:creationId xmlns:a16="http://schemas.microsoft.com/office/drawing/2014/main" id="{3786C636-027E-D23C-D705-F708A6614E46}"/>
              </a:ext>
            </a:extLst>
          </p:cNvPr>
          <p:cNvSpPr txBox="1">
            <a:spLocks/>
          </p:cNvSpPr>
          <p:nvPr/>
        </p:nvSpPr>
        <p:spPr>
          <a:xfrm>
            <a:off x="-1" y="2369403"/>
            <a:ext cx="9144000" cy="1185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LORAWAN Based Smart Farming Modular IOT Architecture</a:t>
            </a:r>
          </a:p>
        </p:txBody>
      </p:sp>
      <p:sp>
        <p:nvSpPr>
          <p:cNvPr id="13" name="Subtitle 2">
            <a:extLst>
              <a:ext uri="{FF2B5EF4-FFF2-40B4-BE49-F238E27FC236}">
                <a16:creationId xmlns:a16="http://schemas.microsoft.com/office/drawing/2014/main" id="{57D9E1E3-250E-0ECA-CA1D-0585989B1F78}"/>
              </a:ext>
            </a:extLst>
          </p:cNvPr>
          <p:cNvSpPr txBox="1">
            <a:spLocks/>
          </p:cNvSpPr>
          <p:nvPr/>
        </p:nvSpPr>
        <p:spPr>
          <a:xfrm>
            <a:off x="463680" y="4091342"/>
            <a:ext cx="4278912" cy="21507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Times New Roman" panose="02020603050405020304" pitchFamily="18" charset="0"/>
                <a:cs typeface="Times New Roman" panose="02020603050405020304" pitchFamily="18" charset="0"/>
              </a:rPr>
              <a:t>Guided by </a:t>
            </a:r>
          </a:p>
          <a:p>
            <a:pPr algn="l"/>
            <a:r>
              <a:rPr lang="en-US" sz="1900" dirty="0">
                <a:latin typeface="Times New Roman" panose="02020603050405020304" pitchFamily="18" charset="0"/>
                <a:cs typeface="Times New Roman" panose="02020603050405020304" pitchFamily="18" charset="0"/>
              </a:rPr>
              <a:t>Mr. K. Aswin, M.E.,</a:t>
            </a:r>
          </a:p>
          <a:p>
            <a:pPr algn="l"/>
            <a:r>
              <a:rPr lang="en-US" sz="1900" dirty="0">
                <a:latin typeface="Times New Roman" panose="02020603050405020304" pitchFamily="18" charset="0"/>
                <a:cs typeface="Times New Roman" panose="02020603050405020304" pitchFamily="18" charset="0"/>
              </a:rPr>
              <a:t>ASSISTANT PROFESSOR / CSE,</a:t>
            </a:r>
          </a:p>
          <a:p>
            <a:pPr algn="l"/>
            <a:r>
              <a:rPr lang="en-US" sz="1900" dirty="0">
                <a:latin typeface="Times New Roman" panose="02020603050405020304" pitchFamily="18" charset="0"/>
                <a:cs typeface="Times New Roman" panose="02020603050405020304" pitchFamily="18" charset="0"/>
              </a:rPr>
              <a:t>Dhanalakshmi Srinivasan Engineering College(Autonomous)</a:t>
            </a:r>
          </a:p>
          <a:p>
            <a:pPr algn="l"/>
            <a:r>
              <a:rPr lang="en-US" sz="1900" dirty="0">
                <a:latin typeface="Times New Roman" panose="02020603050405020304" pitchFamily="18" charset="0"/>
                <a:cs typeface="Times New Roman" panose="02020603050405020304" pitchFamily="18" charset="0"/>
              </a:rPr>
              <a:t>Perambalur</a:t>
            </a:r>
          </a:p>
        </p:txBody>
      </p:sp>
      <p:sp>
        <p:nvSpPr>
          <p:cNvPr id="14" name="Content Placeholder 3">
            <a:extLst>
              <a:ext uri="{FF2B5EF4-FFF2-40B4-BE49-F238E27FC236}">
                <a16:creationId xmlns:a16="http://schemas.microsoft.com/office/drawing/2014/main" id="{DF3D1599-3414-3B09-CB3F-3A08104A1757}"/>
              </a:ext>
            </a:extLst>
          </p:cNvPr>
          <p:cNvSpPr txBox="1">
            <a:spLocks/>
          </p:cNvSpPr>
          <p:nvPr/>
        </p:nvSpPr>
        <p:spPr>
          <a:xfrm>
            <a:off x="4243862" y="4091340"/>
            <a:ext cx="4428176" cy="21507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Presented by </a:t>
            </a:r>
          </a:p>
          <a:p>
            <a:pPr marL="0" indent="0" algn="r">
              <a:buFont typeface="Arial" panose="020B0604020202020204" pitchFamily="34" charset="0"/>
              <a:buNone/>
            </a:pPr>
            <a:r>
              <a:rPr lang="en-US" sz="1900" dirty="0">
                <a:latin typeface="Times New Roman" panose="02020603050405020304" pitchFamily="18" charset="0"/>
                <a:cs typeface="Times New Roman" panose="02020603050405020304" pitchFamily="18" charset="0"/>
              </a:rPr>
              <a:t>Akash R – (DSUG20104010)</a:t>
            </a:r>
          </a:p>
          <a:p>
            <a:pPr marL="0" indent="0" algn="r">
              <a:buFont typeface="Arial" panose="020B0604020202020204" pitchFamily="34" charset="0"/>
              <a:buNone/>
            </a:pPr>
            <a:r>
              <a:rPr lang="en-US" sz="1900" dirty="0">
                <a:latin typeface="Times New Roman" panose="02020603050405020304" pitchFamily="18" charset="0"/>
                <a:cs typeface="Times New Roman" panose="02020603050405020304" pitchFamily="18" charset="0"/>
              </a:rPr>
              <a:t>Arun Iyyappan M – (DSUG20104017)</a:t>
            </a:r>
          </a:p>
          <a:p>
            <a:pPr marL="0" indent="0" algn="r">
              <a:buFont typeface="Arial" panose="020B0604020202020204" pitchFamily="34" charset="0"/>
              <a:buNone/>
            </a:pPr>
            <a:r>
              <a:rPr lang="en-US" sz="1900" dirty="0">
                <a:latin typeface="Times New Roman" panose="02020603050405020304" pitchFamily="18" charset="0"/>
                <a:cs typeface="Times New Roman" panose="02020603050405020304" pitchFamily="18" charset="0"/>
              </a:rPr>
              <a:t>Christo Edwinraj V – (DSUG20104030)</a:t>
            </a:r>
          </a:p>
          <a:p>
            <a:pPr marL="0" indent="0" algn="r">
              <a:buFont typeface="Arial" panose="020B0604020202020204" pitchFamily="34" charset="0"/>
              <a:buNone/>
            </a:pPr>
            <a:r>
              <a:rPr lang="en-US" sz="1900" dirty="0">
                <a:latin typeface="Times New Roman" panose="02020603050405020304" pitchFamily="18" charset="0"/>
                <a:cs typeface="Times New Roman" panose="02020603050405020304" pitchFamily="18" charset="0"/>
              </a:rPr>
              <a:t>Dhanush T – (DSUG20104034) </a:t>
            </a:r>
          </a:p>
        </p:txBody>
      </p:sp>
      <p:sp>
        <p:nvSpPr>
          <p:cNvPr id="16" name="Slide Number Placeholder 15">
            <a:extLst>
              <a:ext uri="{FF2B5EF4-FFF2-40B4-BE49-F238E27FC236}">
                <a16:creationId xmlns:a16="http://schemas.microsoft.com/office/drawing/2014/main" id="{2337B802-002B-9853-897A-BC9DC5DE15BA}"/>
              </a:ext>
            </a:extLst>
          </p:cNvPr>
          <p:cNvSpPr>
            <a:spLocks noGrp="1"/>
          </p:cNvSpPr>
          <p:nvPr>
            <p:ph type="sldNum" sz="quarter" idx="12"/>
          </p:nvPr>
        </p:nvSpPr>
        <p:spPr/>
        <p:txBody>
          <a:bodyPr/>
          <a:lstStyle/>
          <a:p>
            <a:fld id="{33C8D63B-32BB-40D4-954B-577771728622}" type="slidenum">
              <a:rPr lang="en-IN" smtClean="0"/>
              <a:t>1</a:t>
            </a:fld>
            <a:endParaRPr lang="en-IN"/>
          </a:p>
        </p:txBody>
      </p:sp>
      <p:sp>
        <p:nvSpPr>
          <p:cNvPr id="2" name="Date Placeholder 1">
            <a:extLst>
              <a:ext uri="{FF2B5EF4-FFF2-40B4-BE49-F238E27FC236}">
                <a16:creationId xmlns:a16="http://schemas.microsoft.com/office/drawing/2014/main" id="{8D401CC8-5DA8-7E3B-2787-6B727EED7478}"/>
              </a:ext>
            </a:extLst>
          </p:cNvPr>
          <p:cNvSpPr>
            <a:spLocks noGrp="1"/>
          </p:cNvSpPr>
          <p:nvPr>
            <p:ph type="dt" sz="half" idx="10"/>
          </p:nvPr>
        </p:nvSpPr>
        <p:spPr/>
        <p:txBody>
          <a:bodyPr/>
          <a:lstStyle/>
          <a:p>
            <a:fld id="{53E73310-19C8-4352-A618-D0A6AF1B2056}" type="datetime1">
              <a:rPr lang="en-IN" smtClean="0"/>
              <a:t>22-11-2023</a:t>
            </a:fld>
            <a:endParaRPr lang="en-IN"/>
          </a:p>
        </p:txBody>
      </p:sp>
    </p:spTree>
    <p:extLst>
      <p:ext uri="{BB962C8B-B14F-4D97-AF65-F5344CB8AC3E}">
        <p14:creationId xmlns:p14="http://schemas.microsoft.com/office/powerpoint/2010/main" val="156478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60B71F7-C306-F126-DBDA-E646654863EB}"/>
              </a:ext>
            </a:extLst>
          </p:cNvPr>
          <p:cNvGraphicFramePr>
            <a:graphicFrameLocks noGrp="1"/>
          </p:cNvGraphicFramePr>
          <p:nvPr>
            <p:ph idx="1"/>
            <p:extLst>
              <p:ext uri="{D42A27DB-BD31-4B8C-83A1-F6EECF244321}">
                <p14:modId xmlns:p14="http://schemas.microsoft.com/office/powerpoint/2010/main" val="1744379985"/>
              </p:ext>
            </p:extLst>
          </p:nvPr>
        </p:nvGraphicFramePr>
        <p:xfrm>
          <a:off x="495300" y="457200"/>
          <a:ext cx="8153399" cy="5943600"/>
        </p:xfrm>
        <a:graphic>
          <a:graphicData uri="http://schemas.openxmlformats.org/drawingml/2006/table">
            <a:tbl>
              <a:tblPr firstRow="1" bandRow="1">
                <a:tableStyleId>{C083E6E3-FA7D-4D7B-A595-EF9225AFEA82}</a:tableStyleId>
              </a:tblPr>
              <a:tblGrid>
                <a:gridCol w="1439378">
                  <a:extLst>
                    <a:ext uri="{9D8B030D-6E8A-4147-A177-3AD203B41FA5}">
                      <a16:colId xmlns:a16="http://schemas.microsoft.com/office/drawing/2014/main" val="2605990713"/>
                    </a:ext>
                  </a:extLst>
                </a:gridCol>
                <a:gridCol w="1280160">
                  <a:extLst>
                    <a:ext uri="{9D8B030D-6E8A-4147-A177-3AD203B41FA5}">
                      <a16:colId xmlns:a16="http://schemas.microsoft.com/office/drawing/2014/main" val="3408423254"/>
                    </a:ext>
                  </a:extLst>
                </a:gridCol>
                <a:gridCol w="769214">
                  <a:extLst>
                    <a:ext uri="{9D8B030D-6E8A-4147-A177-3AD203B41FA5}">
                      <a16:colId xmlns:a16="http://schemas.microsoft.com/office/drawing/2014/main" val="1452165882"/>
                    </a:ext>
                  </a:extLst>
                </a:gridCol>
                <a:gridCol w="1293283">
                  <a:extLst>
                    <a:ext uri="{9D8B030D-6E8A-4147-A177-3AD203B41FA5}">
                      <a16:colId xmlns:a16="http://schemas.microsoft.com/office/drawing/2014/main" val="3004673820"/>
                    </a:ext>
                  </a:extLst>
                </a:gridCol>
                <a:gridCol w="2012464">
                  <a:extLst>
                    <a:ext uri="{9D8B030D-6E8A-4147-A177-3AD203B41FA5}">
                      <a16:colId xmlns:a16="http://schemas.microsoft.com/office/drawing/2014/main" val="2807038184"/>
                    </a:ext>
                  </a:extLst>
                </a:gridCol>
                <a:gridCol w="1358900">
                  <a:extLst>
                    <a:ext uri="{9D8B030D-6E8A-4147-A177-3AD203B41FA5}">
                      <a16:colId xmlns:a16="http://schemas.microsoft.com/office/drawing/2014/main" val="3883336098"/>
                    </a:ext>
                  </a:extLst>
                </a:gridCol>
              </a:tblGrid>
              <a:tr h="141543">
                <a:tc>
                  <a:txBody>
                    <a:bodyPr/>
                    <a:lstStyle/>
                    <a:p>
                      <a:pPr algn="ctr"/>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AUTHOR</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METHODS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MERITS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DEMERITS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05561578"/>
                  </a:ext>
                </a:extLst>
              </a:tr>
              <a:tr h="456797">
                <a:tc>
                  <a:txBody>
                    <a:bodyPr/>
                    <a:lstStyle/>
                    <a:p>
                      <a:pPr algn="l"/>
                      <a:r>
                        <a:rPr lang="en-US" sz="1300" dirty="0">
                          <a:latin typeface="Times New Roman" panose="02020603050405020304" pitchFamily="18" charset="0"/>
                          <a:cs typeface="Times New Roman" panose="02020603050405020304" pitchFamily="18" charset="0"/>
                        </a:rPr>
                        <a:t>Development of WSN System for Precision Agriculture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Santosh Kumar, </a:t>
                      </a:r>
                    </a:p>
                    <a:p>
                      <a:pPr algn="l"/>
                      <a:r>
                        <a:rPr lang="en-IN" sz="1300" dirty="0">
                          <a:latin typeface="Times New Roman" panose="02020603050405020304" pitchFamily="18" charset="0"/>
                          <a:cs typeface="Times New Roman" panose="02020603050405020304" pitchFamily="18" charset="0"/>
                        </a:rPr>
                        <a:t>Uday Kumar R.Y</a:t>
                      </a:r>
                    </a:p>
                  </a:txBody>
                  <a:tcPr anchor="ctr"/>
                </a:tc>
                <a:tc>
                  <a:txBody>
                    <a:bodyPr/>
                    <a:lstStyle/>
                    <a:p>
                      <a:pPr algn="l"/>
                      <a:r>
                        <a:rPr lang="en-US" sz="1300" dirty="0">
                          <a:latin typeface="Times New Roman" panose="02020603050405020304" pitchFamily="18" charset="0"/>
                          <a:cs typeface="Times New Roman" panose="02020603050405020304" pitchFamily="18" charset="0"/>
                        </a:rPr>
                        <a:t>2015</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ZIGBEE technology is used as WSN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WSN provides a simple cost effective solution to monitor and control. ZIGBEE technology is used as WSN </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ZIGBEE has a low Range than Bluetooth and LoRa </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4939935"/>
                  </a:ext>
                </a:extLst>
              </a:tr>
              <a:tr h="373158">
                <a:tc>
                  <a:txBody>
                    <a:bodyPr/>
                    <a:lstStyle/>
                    <a:p>
                      <a:pPr algn="l"/>
                      <a:r>
                        <a:rPr lang="en-US" sz="1300" dirty="0">
                          <a:latin typeface="Times New Roman" panose="02020603050405020304" pitchFamily="18" charset="0"/>
                          <a:cs typeface="Times New Roman" panose="02020603050405020304" pitchFamily="18" charset="0"/>
                        </a:rPr>
                        <a:t>Internet of Things (IoT) for Precision Agriculture Application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ManishKumar Dholu, </a:t>
                      </a:r>
                    </a:p>
                    <a:p>
                      <a:pPr algn="l"/>
                      <a:r>
                        <a:rPr lang="en-IN" sz="1300" dirty="0">
                          <a:latin typeface="Times New Roman" panose="02020603050405020304" pitchFamily="18" charset="0"/>
                          <a:cs typeface="Times New Roman" panose="02020603050405020304" pitchFamily="18" charset="0"/>
                        </a:rPr>
                        <a:t>K. A. Ghodinde</a:t>
                      </a:r>
                    </a:p>
                  </a:txBody>
                  <a:tcPr anchor="ctr"/>
                </a:tc>
                <a:tc>
                  <a:txBody>
                    <a:bodyPr/>
                    <a:lstStyle/>
                    <a:p>
                      <a:pPr algn="l"/>
                      <a:r>
                        <a:rPr lang="en-US" sz="1300" dirty="0">
                          <a:latin typeface="Times New Roman" panose="02020603050405020304" pitchFamily="18" charset="0"/>
                          <a:cs typeface="Times New Roman" panose="02020603050405020304" pitchFamily="18" charset="0"/>
                        </a:rPr>
                        <a:t>2018</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Wi-Fi Module</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Communication with the gateway wirelessly through Wi-Fi module as it gives an advantage over Bluetooth</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Wi-Fi has short-range communication, over LoRa WSN.</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18678269"/>
                  </a:ext>
                </a:extLst>
              </a:tr>
              <a:tr h="540436">
                <a:tc>
                  <a:txBody>
                    <a:bodyPr/>
                    <a:lstStyle/>
                    <a:p>
                      <a:pPr algn="l"/>
                      <a:r>
                        <a:rPr lang="en-US" sz="1300" dirty="0">
                          <a:latin typeface="Times New Roman" panose="02020603050405020304" pitchFamily="18" charset="0"/>
                          <a:cs typeface="Times New Roman" panose="02020603050405020304" pitchFamily="18" charset="0"/>
                        </a:rPr>
                        <a:t>IoT Based Intelligent Agriculture Field Monitoring System</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Md Ashifuddin Mondal, Zeenat Rehena</a:t>
                      </a:r>
                    </a:p>
                  </a:txBody>
                  <a:tcPr anchor="ctr"/>
                </a:tc>
                <a:tc>
                  <a:txBody>
                    <a:bodyPr/>
                    <a:lstStyle/>
                    <a:p>
                      <a:pPr algn="l"/>
                      <a:r>
                        <a:rPr lang="en-US" sz="1300" dirty="0">
                          <a:latin typeface="Times New Roman" panose="02020603050405020304" pitchFamily="18" charset="0"/>
                          <a:cs typeface="Times New Roman" panose="02020603050405020304" pitchFamily="18" charset="0"/>
                        </a:rPr>
                        <a:t>2018</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GSM</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The level of water content is low the pump gets ON automatically or the level of water content in land is high the pump gets OFF automatically </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These batteries have a limited lifespan, and replacing them can be costly </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1211001"/>
                  </a:ext>
                </a:extLst>
              </a:tr>
              <a:tr h="373158">
                <a:tc>
                  <a:txBody>
                    <a:bodyPr/>
                    <a:lstStyle/>
                    <a:p>
                      <a:pPr algn="l"/>
                      <a:r>
                        <a:rPr lang="en-US" sz="1300" dirty="0">
                          <a:latin typeface="Times New Roman" panose="02020603050405020304" pitchFamily="18" charset="0"/>
                          <a:cs typeface="Times New Roman" panose="02020603050405020304" pitchFamily="18" charset="0"/>
                        </a:rPr>
                        <a:t>IOT Based Smart Agriculture System</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G. Sushanth, S. Sujatha </a:t>
                      </a:r>
                    </a:p>
                  </a:txBody>
                  <a:tcPr anchor="ctr"/>
                </a:tc>
                <a:tc>
                  <a:txBody>
                    <a:bodyPr/>
                    <a:lstStyle/>
                    <a:p>
                      <a:pPr algn="l"/>
                      <a:r>
                        <a:rPr lang="en-US" sz="1300" dirty="0">
                          <a:latin typeface="Times New Roman" panose="02020603050405020304" pitchFamily="18" charset="0"/>
                          <a:cs typeface="Times New Roman" panose="02020603050405020304" pitchFamily="18" charset="0"/>
                        </a:rPr>
                        <a:t>2020</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GSM/GPRS</a:t>
                      </a:r>
                    </a:p>
                  </a:txBody>
                  <a:tcPr anchor="ctr"/>
                </a:tc>
                <a:tc>
                  <a:txBody>
                    <a:bodyPr/>
                    <a:lstStyle/>
                    <a:p>
                      <a:pPr algn="l"/>
                      <a:r>
                        <a:rPr lang="en-US" sz="1300" dirty="0">
                          <a:latin typeface="Times New Roman" panose="02020603050405020304" pitchFamily="18" charset="0"/>
                          <a:cs typeface="Times New Roman" panose="02020603050405020304" pitchFamily="18" charset="0"/>
                        </a:rPr>
                        <a:t>Send suggestions via SMS to the farmer directly on his mobile using the GSM module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Continuous internet connectivity is required</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9435068"/>
                  </a:ext>
                </a:extLst>
              </a:tr>
              <a:tr h="707714">
                <a:tc>
                  <a:txBody>
                    <a:bodyPr/>
                    <a:lstStyle/>
                    <a:p>
                      <a:pPr algn="l"/>
                      <a:r>
                        <a:rPr lang="en-US" sz="1300" dirty="0">
                          <a:latin typeface="Times New Roman" panose="02020603050405020304" pitchFamily="18" charset="0"/>
                          <a:cs typeface="Times New Roman" panose="02020603050405020304" pitchFamily="18" charset="0"/>
                        </a:rPr>
                        <a:t>IOT BASED SMART CROP-FIELD MONI</a:t>
                      </a:r>
                    </a:p>
                    <a:p>
                      <a:pPr algn="l"/>
                      <a:r>
                        <a:rPr lang="en-US" sz="1300" dirty="0">
                          <a:latin typeface="Times New Roman" panose="02020603050405020304" pitchFamily="18" charset="0"/>
                          <a:cs typeface="Times New Roman" panose="02020603050405020304" pitchFamily="18" charset="0"/>
                        </a:rPr>
                        <a:t>-TORING AND AUTOMATION IRRIGATION SYSTEM</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pt-BR" sz="1300" dirty="0">
                          <a:latin typeface="Times New Roman" panose="02020603050405020304" pitchFamily="18" charset="0"/>
                          <a:cs typeface="Times New Roman" panose="02020603050405020304" pitchFamily="18" charset="0"/>
                        </a:rPr>
                        <a:t>R. Nageswara Rao, </a:t>
                      </a:r>
                    </a:p>
                    <a:p>
                      <a:pPr algn="l"/>
                      <a:r>
                        <a:rPr lang="pt-BR" sz="1300" dirty="0">
                          <a:latin typeface="Times New Roman" panose="02020603050405020304" pitchFamily="18" charset="0"/>
                          <a:cs typeface="Times New Roman" panose="02020603050405020304" pitchFamily="18" charset="0"/>
                        </a:rPr>
                        <a:t>B. Sridhar</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2018</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IN" sz="1300" dirty="0">
                          <a:latin typeface="Times New Roman" panose="02020603050405020304" pitchFamily="18" charset="0"/>
                          <a:cs typeface="Times New Roman" panose="02020603050405020304" pitchFamily="18" charset="0"/>
                        </a:rPr>
                        <a:t>Raspberry PI</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main Advantage of this work is crop development at low quantity water consumption.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Raspberry PI is Expensive</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52999483"/>
                  </a:ext>
                </a:extLst>
              </a:tr>
            </a:tbl>
          </a:graphicData>
        </a:graphic>
      </p:graphicFrame>
      <p:sp>
        <p:nvSpPr>
          <p:cNvPr id="11" name="Slide Number Placeholder 10">
            <a:extLst>
              <a:ext uri="{FF2B5EF4-FFF2-40B4-BE49-F238E27FC236}">
                <a16:creationId xmlns:a16="http://schemas.microsoft.com/office/drawing/2014/main" id="{6636EFAB-601D-7624-F613-F4270B0F4511}"/>
              </a:ext>
            </a:extLst>
          </p:cNvPr>
          <p:cNvSpPr>
            <a:spLocks noGrp="1"/>
          </p:cNvSpPr>
          <p:nvPr>
            <p:ph type="sldNum" sz="quarter" idx="12"/>
          </p:nvPr>
        </p:nvSpPr>
        <p:spPr/>
        <p:txBody>
          <a:bodyPr/>
          <a:lstStyle/>
          <a:p>
            <a:fld id="{33C8D63B-32BB-40D4-954B-577771728622}" type="slidenum">
              <a:rPr lang="en-IN" smtClean="0"/>
              <a:t>10</a:t>
            </a:fld>
            <a:endParaRPr lang="en-IN"/>
          </a:p>
        </p:txBody>
      </p:sp>
      <p:sp>
        <p:nvSpPr>
          <p:cNvPr id="2" name="Date Placeholder 1">
            <a:extLst>
              <a:ext uri="{FF2B5EF4-FFF2-40B4-BE49-F238E27FC236}">
                <a16:creationId xmlns:a16="http://schemas.microsoft.com/office/drawing/2014/main" id="{2E05386D-EBAB-240F-B3F5-CF66B6D4AFD7}"/>
              </a:ext>
            </a:extLst>
          </p:cNvPr>
          <p:cNvSpPr>
            <a:spLocks noGrp="1"/>
          </p:cNvSpPr>
          <p:nvPr>
            <p:ph type="dt" sz="half" idx="10"/>
          </p:nvPr>
        </p:nvSpPr>
        <p:spPr/>
        <p:txBody>
          <a:bodyPr/>
          <a:lstStyle/>
          <a:p>
            <a:fld id="{144EBCB5-09BA-4BCF-9AAE-148745CB3FE4}" type="datetime1">
              <a:rPr lang="en-IN" smtClean="0"/>
              <a:t>22-11-2023</a:t>
            </a:fld>
            <a:endParaRPr lang="en-IN"/>
          </a:p>
        </p:txBody>
      </p:sp>
    </p:spTree>
    <p:extLst>
      <p:ext uri="{BB962C8B-B14F-4D97-AF65-F5344CB8AC3E}">
        <p14:creationId xmlns:p14="http://schemas.microsoft.com/office/powerpoint/2010/main" val="331118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E855D8-EF0F-92B1-CC90-C2384FC62D20}"/>
              </a:ext>
            </a:extLst>
          </p:cNvPr>
          <p:cNvSpPr txBox="1">
            <a:spLocks/>
          </p:cNvSpPr>
          <p:nvPr/>
        </p:nvSpPr>
        <p:spPr>
          <a:xfrm>
            <a:off x="3206499" y="847726"/>
            <a:ext cx="2730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BD671F-C56E-5F20-6DCC-6DFFF1D18390}"/>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ARCHITECTURE DIAGRAM</a:t>
            </a:r>
            <a:endParaRPr lang="en-IN" sz="3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60EB015-6BE2-FB28-EF68-A221C88BB21E}"/>
              </a:ext>
            </a:extLst>
          </p:cNvPr>
          <p:cNvSpPr>
            <a:spLocks noGrp="1"/>
          </p:cNvSpPr>
          <p:nvPr>
            <p:ph type="sldNum" sz="quarter" idx="12"/>
          </p:nvPr>
        </p:nvSpPr>
        <p:spPr/>
        <p:txBody>
          <a:bodyPr/>
          <a:lstStyle/>
          <a:p>
            <a:fld id="{33C8D63B-32BB-40D4-954B-577771728622}" type="slidenum">
              <a:rPr lang="en-IN" smtClean="0"/>
              <a:t>11</a:t>
            </a:fld>
            <a:endParaRPr lang="en-IN"/>
          </a:p>
        </p:txBody>
      </p:sp>
      <p:sp>
        <p:nvSpPr>
          <p:cNvPr id="2" name="Date Placeholder 1">
            <a:extLst>
              <a:ext uri="{FF2B5EF4-FFF2-40B4-BE49-F238E27FC236}">
                <a16:creationId xmlns:a16="http://schemas.microsoft.com/office/drawing/2014/main" id="{248C50CE-AE67-A70C-1579-10A78DEEA3FD}"/>
              </a:ext>
            </a:extLst>
          </p:cNvPr>
          <p:cNvSpPr>
            <a:spLocks noGrp="1"/>
          </p:cNvSpPr>
          <p:nvPr>
            <p:ph type="dt" sz="half" idx="10"/>
          </p:nvPr>
        </p:nvSpPr>
        <p:spPr/>
        <p:txBody>
          <a:bodyPr/>
          <a:lstStyle/>
          <a:p>
            <a:fld id="{C033B22B-25A6-4E14-B97B-0D6BA6137FA9}" type="datetime1">
              <a:rPr lang="en-IN" smtClean="0"/>
              <a:t>22-11-2023</a:t>
            </a:fld>
            <a:endParaRPr lang="en-IN"/>
          </a:p>
        </p:txBody>
      </p:sp>
      <p:pic>
        <p:nvPicPr>
          <p:cNvPr id="6" name="Picture 5">
            <a:extLst>
              <a:ext uri="{FF2B5EF4-FFF2-40B4-BE49-F238E27FC236}">
                <a16:creationId xmlns:a16="http://schemas.microsoft.com/office/drawing/2014/main" id="{75C8713B-0E2D-631F-7602-35690A91EBFB}"/>
              </a:ext>
            </a:extLst>
          </p:cNvPr>
          <p:cNvPicPr>
            <a:picLocks noChangeAspect="1"/>
          </p:cNvPicPr>
          <p:nvPr/>
        </p:nvPicPr>
        <p:blipFill rotWithShape="1">
          <a:blip r:embed="rId2">
            <a:extLst>
              <a:ext uri="{28A0092B-C50C-407E-A947-70E740481C1C}">
                <a14:useLocalDpi xmlns:a14="http://schemas.microsoft.com/office/drawing/2010/main" val="0"/>
              </a:ext>
            </a:extLst>
          </a:blip>
          <a:srcRect l="20605" t="39298" r="25127" b="25868"/>
          <a:stretch/>
        </p:blipFill>
        <p:spPr bwMode="auto">
          <a:xfrm>
            <a:off x="628651" y="1503364"/>
            <a:ext cx="7886699" cy="46799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204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45A2B-7AD6-1542-3255-7A1E8A6E1DE7}"/>
              </a:ext>
            </a:extLst>
          </p:cNvPr>
          <p:cNvSpPr>
            <a:spLocks noGrp="1"/>
          </p:cNvSpPr>
          <p:nvPr>
            <p:ph idx="1"/>
          </p:nvPr>
        </p:nvSpPr>
        <p:spPr>
          <a:xfrm>
            <a:off x="628650" y="1330326"/>
            <a:ext cx="7886700" cy="4310186"/>
          </a:xfrm>
        </p:spPr>
        <p:txBody>
          <a:bodyPr>
            <a:noAutofit/>
          </a:bodyPr>
          <a:lstStyle/>
          <a:p>
            <a:pPr marL="687229" indent="-342900" eaLnBrk="0">
              <a:lnSpc>
                <a:spcPct val="150000"/>
              </a:lnSpc>
              <a:spcBef>
                <a:spcPts val="892"/>
              </a:spcBef>
              <a:buFont typeface="Wingdings" panose="05000000000000000000" pitchFamily="2" charset="2"/>
              <a:buChar char="Ø"/>
            </a:pPr>
            <a:endPar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687229" indent="-342900" eaLnBrk="0">
              <a:lnSpc>
                <a:spcPct val="150000"/>
              </a:lnSpc>
              <a:spcBef>
                <a:spcPts val="892"/>
              </a:spcBef>
              <a:buFont typeface="Wingdings" panose="05000000000000000000" pitchFamily="2" charset="2"/>
              <a:buChar char="Ø"/>
            </a:pP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Installing</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IN"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IN"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and LoRa Library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in</a:t>
            </a:r>
            <a:r>
              <a:rPr lang="en-IN" sz="2000" kern="0" spc="-7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Arduino</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IDE</a:t>
            </a:r>
            <a:endParaRPr lang="en-IN" altLang="Times New Roman" sz="2000" dirty="0">
              <a:latin typeface="Times New Roman" panose="02020603050405020304" pitchFamily="18" charset="0"/>
              <a:cs typeface="Times New Roman" panose="02020603050405020304" pitchFamily="18" charset="0"/>
            </a:endParaRPr>
          </a:p>
          <a:p>
            <a:pPr marL="687229" indent="-342900" eaLnBrk="0">
              <a:lnSpc>
                <a:spcPct val="150000"/>
              </a:lnSpc>
              <a:spcBef>
                <a:spcPts val="893"/>
              </a:spcBef>
              <a:buFont typeface="Wingdings" panose="05000000000000000000" pitchFamily="2" charset="2"/>
              <a:buChar char="Ø"/>
            </a:pP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Implementation</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of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he</a:t>
            </a:r>
            <a:r>
              <a:rPr lang="en-IN"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LoRaWAN</a:t>
            </a:r>
            <a:r>
              <a:rPr lang="en-IN" sz="20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Gateway</a:t>
            </a:r>
            <a:endParaRPr lang="en-IN" altLang="Times New Roman" sz="2000" dirty="0">
              <a:latin typeface="Times New Roman" panose="02020603050405020304" pitchFamily="18" charset="0"/>
              <a:cs typeface="Times New Roman" panose="02020603050405020304" pitchFamily="18" charset="0"/>
            </a:endParaRPr>
          </a:p>
          <a:p>
            <a:pPr marL="687229" indent="-342900" eaLnBrk="0">
              <a:lnSpc>
                <a:spcPct val="150000"/>
              </a:lnSpc>
              <a:spcBef>
                <a:spcPts val="892"/>
              </a:spcBef>
              <a:buFont typeface="Wingdings" panose="05000000000000000000" pitchFamily="2" charset="2"/>
              <a:buChar char="Ø"/>
            </a:pP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Implementation</a:t>
            </a:r>
            <a:r>
              <a:rPr lang="en-IN"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of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IN" sz="2000" kern="0" spc="8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ESP32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IN" sz="20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N</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ode</a:t>
            </a:r>
          </a:p>
          <a:p>
            <a:pPr marL="687229" indent="-342900" eaLnBrk="0">
              <a:lnSpc>
                <a:spcPct val="150000"/>
              </a:lnSpc>
              <a:spcBef>
                <a:spcPts val="890"/>
              </a:spcBef>
              <a:buFont typeface="Wingdings" panose="05000000000000000000" pitchFamily="2" charset="2"/>
              <a:buChar char="Ø"/>
            </a:pPr>
            <a:r>
              <a:rPr lang="en-IN"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Prepare Database</a:t>
            </a:r>
            <a:r>
              <a:rPr lang="en-IN" sz="20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WebPage</a:t>
            </a:r>
            <a:endParaRPr lang="en-IN" altLang="Times New Roman" sz="2000" dirty="0">
              <a:latin typeface="Times New Roman" panose="02020603050405020304" pitchFamily="18" charset="0"/>
              <a:cs typeface="Times New Roman" panose="02020603050405020304" pitchFamily="18" charset="0"/>
            </a:endParaRPr>
          </a:p>
          <a:p>
            <a:pPr marL="687229" indent="-342900" eaLnBrk="0">
              <a:lnSpc>
                <a:spcPct val="150000"/>
              </a:lnSpc>
              <a:buFont typeface="Wingdings" panose="05000000000000000000" pitchFamily="2" charset="2"/>
              <a:buChar char="Ø"/>
            </a:pPr>
            <a:r>
              <a:rPr lang="en-IN"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000</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Webhost</a:t>
            </a:r>
            <a:r>
              <a:rPr lang="en-IN"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Web</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Hosting</a:t>
            </a:r>
            <a:endParaRPr lang="en-IN" altLang="Times New Roma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173B874-6FBB-7C02-688E-BE4DEA243300}"/>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112CC52-BBB4-2900-181B-F4977DD20312}"/>
              </a:ext>
            </a:extLst>
          </p:cNvPr>
          <p:cNvSpPr>
            <a:spLocks noGrp="1"/>
          </p:cNvSpPr>
          <p:nvPr>
            <p:ph type="sldNum" sz="quarter" idx="12"/>
          </p:nvPr>
        </p:nvSpPr>
        <p:spPr/>
        <p:txBody>
          <a:bodyPr/>
          <a:lstStyle/>
          <a:p>
            <a:fld id="{33C8D63B-32BB-40D4-954B-577771728622}" type="slidenum">
              <a:rPr lang="en-IN" smtClean="0"/>
              <a:t>12</a:t>
            </a:fld>
            <a:endParaRPr lang="en-IN"/>
          </a:p>
        </p:txBody>
      </p:sp>
      <p:sp>
        <p:nvSpPr>
          <p:cNvPr id="2" name="Date Placeholder 1">
            <a:extLst>
              <a:ext uri="{FF2B5EF4-FFF2-40B4-BE49-F238E27FC236}">
                <a16:creationId xmlns:a16="http://schemas.microsoft.com/office/drawing/2014/main" id="{5ACC0645-5604-BA7E-08B7-18F524663121}"/>
              </a:ext>
            </a:extLst>
          </p:cNvPr>
          <p:cNvSpPr>
            <a:spLocks noGrp="1"/>
          </p:cNvSpPr>
          <p:nvPr>
            <p:ph type="dt" sz="half" idx="10"/>
          </p:nvPr>
        </p:nvSpPr>
        <p:spPr/>
        <p:txBody>
          <a:bodyPr/>
          <a:lstStyle/>
          <a:p>
            <a:fld id="{F500505F-281F-4D10-9E7E-C6458C990540}" type="datetime1">
              <a:rPr lang="en-IN" smtClean="0"/>
              <a:t>22-11-2023</a:t>
            </a:fld>
            <a:endParaRPr lang="en-IN"/>
          </a:p>
        </p:txBody>
      </p:sp>
    </p:spTree>
    <p:extLst>
      <p:ext uri="{BB962C8B-B14F-4D97-AF65-F5344CB8AC3E}">
        <p14:creationId xmlns:p14="http://schemas.microsoft.com/office/powerpoint/2010/main" val="39447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CF9C-3BC3-BB02-FC57-ED65FAF361E6}"/>
              </a:ext>
            </a:extLst>
          </p:cNvPr>
          <p:cNvSpPr>
            <a:spLocks noGrp="1"/>
          </p:cNvSpPr>
          <p:nvPr>
            <p:ph type="title"/>
          </p:nvPr>
        </p:nvSpPr>
        <p:spPr>
          <a:xfrm>
            <a:off x="1" y="1539640"/>
            <a:ext cx="9143999" cy="376019"/>
          </a:xfrm>
        </p:spPr>
        <p:txBody>
          <a:bodyPr anchor="t">
            <a:noAutofit/>
          </a:bodyPr>
          <a:lstStyle/>
          <a:p>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Installing</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IN" sz="2000" b="1"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IN" sz="2000" b="1"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and LoRa Library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in</a:t>
            </a:r>
            <a:r>
              <a:rPr lang="en-IN" sz="2000" b="1" kern="0" spc="-7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Arduino</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IDE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167DD8-60A6-504E-1171-390A62446838}"/>
              </a:ext>
            </a:extLst>
          </p:cNvPr>
          <p:cNvSpPr>
            <a:spLocks noGrp="1"/>
          </p:cNvSpPr>
          <p:nvPr>
            <p:ph idx="1"/>
          </p:nvPr>
        </p:nvSpPr>
        <p:spPr>
          <a:xfrm>
            <a:off x="0" y="2124972"/>
            <a:ext cx="8515349" cy="3957793"/>
          </a:xfrm>
        </p:spPr>
        <p:txBody>
          <a:bodyPr>
            <a:noAutofit/>
          </a:bodyPr>
          <a:lstStyle/>
          <a:p>
            <a:pPr marL="802005" indent="-342900" algn="just" rtl="0" eaLnBrk="0">
              <a:lnSpc>
                <a:spcPct val="150000"/>
              </a:lnSpc>
              <a:spcBef>
                <a:spcPts val="1636"/>
              </a:spcBef>
              <a:buFont typeface="Wingdings" panose="05000000000000000000" pitchFamily="2" charset="2"/>
              <a:buChar char="Ø"/>
              <a:tabLst/>
            </a:pP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In</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first</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step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we</a:t>
            </a:r>
            <a:r>
              <a:rPr lang="en-US" sz="2000" kern="0" spc="8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are</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going</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do</a:t>
            </a:r>
            <a:r>
              <a:rPr lang="en-US" sz="2000" kern="0" spc="10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some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basic</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interaction</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between</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For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doing</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that</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we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require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number</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of</a:t>
            </a:r>
            <a:r>
              <a:rPr lang="en-US" sz="2000" kern="0" spc="-19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two</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ESP</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32,</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two</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RA</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02</a:t>
            </a:r>
            <a:r>
              <a:rPr lang="en-US" sz="2000" kern="0" spc="1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SX1278</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modules .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There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is mandatory to</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operate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module with</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antenna,</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else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output</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power</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will</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damage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module.</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For</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doing</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this</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interaction</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need</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create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one</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transmitter</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one receiver.</a:t>
            </a:r>
          </a:p>
          <a:p>
            <a:pPr marL="802005" indent="-342900" algn="just" rtl="0" eaLnBrk="0">
              <a:lnSpc>
                <a:spcPct val="150000"/>
              </a:lnSpc>
              <a:spcBef>
                <a:spcPts val="1636"/>
              </a:spcBef>
              <a:buFont typeface="Wingdings" panose="05000000000000000000" pitchFamily="2" charset="2"/>
              <a:buChar char="Ø"/>
              <a:tabLst/>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be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able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 program</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Arduino</a:t>
            </a:r>
            <a:r>
              <a:rPr lang="en-US" sz="2000" kern="0" spc="9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IDE, you</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need</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add</a:t>
            </a:r>
            <a:r>
              <a:rPr lang="en-US" sz="2000" kern="0" spc="8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support</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for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ESP</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32</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boards</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Foll</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ow the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next</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steps:</a:t>
            </a:r>
          </a:p>
          <a:p>
            <a:pPr marL="802005" indent="-342900" algn="just" eaLnBrk="0">
              <a:lnSpc>
                <a:spcPct val="150000"/>
              </a:lnSpc>
              <a:spcBef>
                <a:spcPts val="0"/>
              </a:spcBef>
              <a:buFont typeface="Wingdings" panose="05000000000000000000" pitchFamily="2" charset="2"/>
              <a:buChar char="Ø"/>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Go</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File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&gt;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Preferences.</a:t>
            </a:r>
            <a:endParaRPr lang="en-US" altLang="Times New Roman" sz="2000" dirty="0">
              <a:latin typeface="Times New Roman" panose="02020603050405020304" pitchFamily="18" charset="0"/>
              <a:cs typeface="Times New Roman" panose="02020603050405020304" pitchFamily="18" charset="0"/>
            </a:endParaRPr>
          </a:p>
          <a:p>
            <a:pPr marL="802005" indent="-342900" algn="just" rtl="0" eaLnBrk="0">
              <a:lnSpc>
                <a:spcPct val="150000"/>
              </a:lnSpc>
              <a:spcBef>
                <a:spcPts val="1636"/>
              </a:spcBef>
              <a:buFont typeface="Wingdings" panose="05000000000000000000" pitchFamily="2" charset="2"/>
              <a:buChar char="Ø"/>
              <a:tabLst/>
            </a:pP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E021EF-5BE6-8A6A-E37B-1828F6869EEC}"/>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 DESCRIPTION</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88D799D-BF98-3525-94E9-C4AFD8611ABB}"/>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F671BEC-BD38-ADC7-9EA2-0A521D1CF8CB}"/>
              </a:ext>
            </a:extLst>
          </p:cNvPr>
          <p:cNvSpPr>
            <a:spLocks noGrp="1"/>
          </p:cNvSpPr>
          <p:nvPr>
            <p:ph type="dt" sz="half" idx="10"/>
          </p:nvPr>
        </p:nvSpPr>
        <p:spPr/>
        <p:txBody>
          <a:bodyPr/>
          <a:lstStyle/>
          <a:p>
            <a:fld id="{ABBB2658-054F-4D6F-8FD5-BD10A57BBF58}" type="datetime1">
              <a:rPr lang="en-IN" smtClean="0"/>
              <a:t>22-11-2023</a:t>
            </a:fld>
            <a:endParaRPr lang="en-IN"/>
          </a:p>
        </p:txBody>
      </p:sp>
    </p:spTree>
    <p:extLst>
      <p:ext uri="{BB962C8B-B14F-4D97-AF65-F5344CB8AC3E}">
        <p14:creationId xmlns:p14="http://schemas.microsoft.com/office/powerpoint/2010/main" val="223924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00E8A-B862-1104-D07B-71DA8CD5B0A0}"/>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 DESCRIPTION</a:t>
            </a:r>
            <a:endParaRPr lang="en-IN" sz="3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F1DF827-0A6B-BAC9-B121-1B57C40D9CB5}"/>
              </a:ext>
            </a:extLst>
          </p:cNvPr>
          <p:cNvSpPr txBox="1">
            <a:spLocks/>
          </p:cNvSpPr>
          <p:nvPr/>
        </p:nvSpPr>
        <p:spPr>
          <a:xfrm>
            <a:off x="1" y="1539640"/>
            <a:ext cx="9143999" cy="3760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Implementation</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of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he</a:t>
            </a:r>
            <a:r>
              <a:rPr lang="en-IN" sz="2000" b="1"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LoRaWAN</a:t>
            </a:r>
            <a:r>
              <a:rPr lang="en-IN" sz="2000" b="1"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Gateway</a:t>
            </a:r>
            <a:endParaRPr lang="en-IN" sz="20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5BCFBED-9B74-3E23-7276-826D011017E4}"/>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14</a:t>
            </a:fld>
            <a:endParaRPr lang="en-IN">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28CFE60D-2E14-42E0-E221-85416D6E76BC}"/>
              </a:ext>
            </a:extLst>
          </p:cNvPr>
          <p:cNvSpPr txBox="1">
            <a:spLocks/>
          </p:cNvSpPr>
          <p:nvPr/>
        </p:nvSpPr>
        <p:spPr>
          <a:xfrm>
            <a:off x="1" y="2124973"/>
            <a:ext cx="8515349" cy="4733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2005" indent="-342900" algn="just" eaLnBrk="0">
              <a:lnSpc>
                <a:spcPct val="150000"/>
              </a:lnSpc>
              <a:spcBef>
                <a:spcPts val="0"/>
              </a:spcBef>
              <a:buFont typeface="Wingdings" panose="05000000000000000000" pitchFamily="2" charset="2"/>
              <a:buChar char="Ø"/>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 create a LoRaWAN gateway, we need an ESP32 development board and a LoRa transceiver module (we are using SX1278 (Ra-02) module). The ESP32 is responsible for receiving LoRaWAN packets from sensor nodes and forwarding them to the LoRaWAN network server like PhpMyAdmin.</a:t>
            </a:r>
          </a:p>
          <a:p>
            <a:pPr marL="802005" indent="-342900" algn="just" eaLnBrk="0">
              <a:lnSpc>
                <a:spcPct val="150000"/>
              </a:lnSpc>
              <a:spcBef>
                <a:spcPts val="0"/>
              </a:spcBef>
              <a:buFont typeface="Wingdings" panose="05000000000000000000" pitchFamily="2" charset="2"/>
              <a:buChar char="Ø"/>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Use the ESP32 module in the receiving side, so we easily upload and store the received data of soil moisture sensor, LDR, Raindrop, Temperature and Humidity values on the database.</a:t>
            </a:r>
          </a:p>
        </p:txBody>
      </p:sp>
      <p:sp>
        <p:nvSpPr>
          <p:cNvPr id="2" name="Date Placeholder 1">
            <a:extLst>
              <a:ext uri="{FF2B5EF4-FFF2-40B4-BE49-F238E27FC236}">
                <a16:creationId xmlns:a16="http://schemas.microsoft.com/office/drawing/2014/main" id="{5D7DCDA7-DB6B-AE0F-FC4F-ED07847069C3}"/>
              </a:ext>
            </a:extLst>
          </p:cNvPr>
          <p:cNvSpPr>
            <a:spLocks noGrp="1"/>
          </p:cNvSpPr>
          <p:nvPr>
            <p:ph type="dt" sz="half" idx="10"/>
          </p:nvPr>
        </p:nvSpPr>
        <p:spPr/>
        <p:txBody>
          <a:bodyPr/>
          <a:lstStyle/>
          <a:p>
            <a:fld id="{95FD1C96-5C58-4510-B885-9DB755325BE3}" type="datetime1">
              <a:rPr lang="en-IN" smtClean="0"/>
              <a:t>22-11-2023</a:t>
            </a:fld>
            <a:endParaRPr lang="en-IN"/>
          </a:p>
        </p:txBody>
      </p:sp>
    </p:spTree>
    <p:extLst>
      <p:ext uri="{BB962C8B-B14F-4D97-AF65-F5344CB8AC3E}">
        <p14:creationId xmlns:p14="http://schemas.microsoft.com/office/powerpoint/2010/main" val="367626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B2EAC-02AC-CC0B-3774-579594F4C439}"/>
              </a:ext>
            </a:extLst>
          </p:cNvPr>
          <p:cNvSpPr>
            <a:spLocks noGrp="1"/>
          </p:cNvSpPr>
          <p:nvPr>
            <p:ph idx="1"/>
          </p:nvPr>
        </p:nvSpPr>
        <p:spPr>
          <a:xfrm>
            <a:off x="1" y="2124973"/>
            <a:ext cx="8515350" cy="2424802"/>
          </a:xfrm>
        </p:spPr>
        <p:txBody>
          <a:bodyPr>
            <a:normAutofit/>
          </a:bodyPr>
          <a:lstStyle/>
          <a:p>
            <a:pPr marL="800100" indent="-342900" algn="just" rtl="0" eaLnBrk="0">
              <a:lnSpc>
                <a:spcPct val="150000"/>
              </a:lnSpc>
              <a:spcBef>
                <a:spcPts val="699"/>
              </a:spcBef>
              <a:buFont typeface="Wingdings" panose="05000000000000000000" pitchFamily="2" charset="2"/>
              <a:buChar char="Ø"/>
              <a:tabLst/>
            </a:pP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1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is</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ca</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pable</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of</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measuring</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temperature,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humidity,</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LDR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soil moisture. To</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create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node, we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integrate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9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with</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ESP32</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p>
          <a:p>
            <a:pPr marL="800100" indent="-342900" algn="just" rtl="0" eaLnBrk="0">
              <a:lnSpc>
                <a:spcPct val="150000"/>
              </a:lnSpc>
              <a:spcBef>
                <a:spcPts val="699"/>
              </a:spcBef>
              <a:buFont typeface="Wingdings" panose="05000000000000000000" pitchFamily="2" charset="2"/>
              <a:buChar char="Ø"/>
              <a:tabLst/>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9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node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is</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programmed</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collect</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from</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and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transmit</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it</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gateway</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using</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err="1">
                <a:solidFill>
                  <a:srgbClr val="000000">
                    <a:alpha val="100000"/>
                  </a:srgbClr>
                </a:solidFill>
                <a:latin typeface="Times New Roman" panose="02020603050405020304" pitchFamily="18" charset="0"/>
                <a:ea typeface="Times New Roman"/>
                <a:cs typeface="Times New Roman" panose="02020603050405020304" pitchFamily="18" charset="0"/>
              </a:rPr>
              <a:t>LoRaWAN</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technology</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t>
            </a:r>
            <a:endParaRPr lang="en-US" altLang="Times New Roma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C77DC4C-2AC6-F4E3-EAC4-ECB772F5D493}"/>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 DESCRIPTION</a:t>
            </a:r>
            <a:endParaRPr lang="en-IN" sz="3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EA5ACB8-301D-81C2-E514-BD2E267E56EC}"/>
              </a:ext>
            </a:extLst>
          </p:cNvPr>
          <p:cNvSpPr txBox="1">
            <a:spLocks/>
          </p:cNvSpPr>
          <p:nvPr/>
        </p:nvSpPr>
        <p:spPr>
          <a:xfrm>
            <a:off x="1" y="1539640"/>
            <a:ext cx="9143999" cy="3760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Implementation of</a:t>
            </a:r>
            <a:r>
              <a:rPr lang="en-IN" sz="2000" b="1"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IN" sz="2000" b="1" kern="0" spc="8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ESP32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IN" sz="2000" b="1"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N</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ode</a:t>
            </a:r>
            <a:endParaRPr lang="en-IN" sz="20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89E824-CE4C-DA2E-6297-3A8B466D076F}"/>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15</a:t>
            </a:fld>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F00A0D4-3290-1AB7-1F0F-7D0493A5222A}"/>
              </a:ext>
            </a:extLst>
          </p:cNvPr>
          <p:cNvSpPr>
            <a:spLocks noGrp="1"/>
          </p:cNvSpPr>
          <p:nvPr>
            <p:ph type="dt" sz="half" idx="10"/>
          </p:nvPr>
        </p:nvSpPr>
        <p:spPr/>
        <p:txBody>
          <a:bodyPr/>
          <a:lstStyle/>
          <a:p>
            <a:fld id="{ED51E258-E336-4A82-ABEE-EFC50CDD698D}" type="datetime1">
              <a:rPr lang="en-IN" smtClean="0"/>
              <a:t>22-11-2023</a:t>
            </a:fld>
            <a:endParaRPr lang="en-IN"/>
          </a:p>
        </p:txBody>
      </p:sp>
    </p:spTree>
    <p:extLst>
      <p:ext uri="{BB962C8B-B14F-4D97-AF65-F5344CB8AC3E}">
        <p14:creationId xmlns:p14="http://schemas.microsoft.com/office/powerpoint/2010/main" val="380125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52D4A-6EA9-D290-F257-92912CC4B458}"/>
              </a:ext>
            </a:extLst>
          </p:cNvPr>
          <p:cNvSpPr>
            <a:spLocks noGrp="1"/>
          </p:cNvSpPr>
          <p:nvPr>
            <p:ph idx="1"/>
          </p:nvPr>
        </p:nvSpPr>
        <p:spPr>
          <a:xfrm>
            <a:off x="1" y="1915660"/>
            <a:ext cx="8515349" cy="4942340"/>
          </a:xfrm>
        </p:spPr>
        <p:txBody>
          <a:bodyPr>
            <a:noAutofit/>
          </a:bodyPr>
          <a:lstStyle/>
          <a:p>
            <a:pPr marL="800100" indent="-342900" algn="just" eaLnBrk="0" fontAlgn="t">
              <a:lnSpc>
                <a:spcPct val="150000"/>
              </a:lnSpc>
              <a:spcBef>
                <a:spcPts val="698"/>
              </a:spcBef>
              <a:buFont typeface="Wingdings" panose="05000000000000000000" pitchFamily="2" charset="2"/>
              <a:buChar char="Ø"/>
            </a:pP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want</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remote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b="0" i="0" u="none" strike="noStrike"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farmers,</a:t>
            </a:r>
            <a:r>
              <a:rPr lang="en-IN" sz="2000" b="0" i="0" u="none" strike="noStrike"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IN" sz="2000" dirty="0">
                <a:latin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created</a:t>
            </a:r>
            <a:r>
              <a:rPr lang="en-IN" sz="2000" b="0" i="0" u="none" strike="noStrike" spc="1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website</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farmers</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IN" sz="2000" b="0" i="0" u="none" strike="noStrike"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easily</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monitor</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temperature</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humidity</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IN" sz="2000" b="0" i="0" u="none" strike="noStrike" spc="-1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a:t>
            </a:r>
            <a:r>
              <a:rPr lang="en-IN" sz="2000" b="0" i="0" u="none" strike="noStrike"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IN" sz="2000" b="0" i="0" u="none" strike="noStrike" spc="-1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1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800100" indent="-342900" algn="just" eaLnBrk="0" fontAlgn="t">
              <a:lnSpc>
                <a:spcPct val="150000"/>
              </a:lnSpc>
              <a:spcBef>
                <a:spcPts val="698"/>
              </a:spcBef>
              <a:buFont typeface="Wingdings" panose="05000000000000000000" pitchFamily="2" charset="2"/>
              <a:buChar char="Ø"/>
            </a:pP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a:t>
            </a:r>
            <a:r>
              <a:rPr lang="en-IN" sz="2000" b="0" i="0" u="none" strike="noStrike"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b="0" i="0" u="none" strike="noStrike"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a:t>
            </a:r>
            <a:r>
              <a:rPr lang="en-IN" sz="2000" b="0" i="0" u="none" strike="noStrike" spc="-1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Apache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a:t>
            </a:r>
            <a:endParaRPr lang="en-IN" sz="2000" dirty="0">
              <a:latin typeface="Times New Roman" panose="02020603050405020304" pitchFamily="18" charset="0"/>
              <a:cs typeface="Times New Roman" panose="02020603050405020304" pitchFamily="18" charset="0"/>
            </a:endParaRPr>
          </a:p>
          <a:p>
            <a:pPr marL="800100" indent="-342900" algn="just" eaLnBrk="0" fontAlgn="t">
              <a:lnSpc>
                <a:spcPct val="150000"/>
              </a:lnSpc>
              <a:spcBef>
                <a:spcPts val="698"/>
              </a:spcBef>
              <a:buFont typeface="Wingdings" panose="05000000000000000000" pitchFamily="2" charset="2"/>
              <a:buChar char="Ø"/>
            </a:pP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a:t>
            </a:r>
            <a:r>
              <a:rPr lang="en-IN" sz="2000" spc="-2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phpMyAdmi</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IN" sz="2000" spc="-2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browser</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1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new database</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that</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reate</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0" i="0" u="none" strike="noStrike"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t>
            </a:r>
            <a:endParaRPr lang="en-IN" sz="2000" dirty="0">
              <a:latin typeface="Times New Roman" panose="02020603050405020304" pitchFamily="18" charset="0"/>
              <a:cs typeface="Times New Roman" panose="02020603050405020304" pitchFamily="18" charset="0"/>
            </a:endParaRPr>
          </a:p>
          <a:p>
            <a:pPr marL="800100" indent="-342900" algn="just" eaLnBrk="0" fontAlgn="t">
              <a:lnSpc>
                <a:spcPct val="150000"/>
              </a:lnSpc>
              <a:spcBef>
                <a:spcPts val="698"/>
              </a:spcBef>
              <a:buFont typeface="Wingdings" panose="05000000000000000000" pitchFamily="2" charset="2"/>
              <a:buChar char="Ø"/>
            </a:pP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0" i="0" u="none" strike="noStrike" spc="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name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griculture</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IN" sz="2000" b="0" i="0" u="none" strike="noStrike"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sensor</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table we</a:t>
            </a:r>
            <a:r>
              <a:rPr lang="en-IN" sz="2000" b="0" i="0" u="none" strike="noStrike"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 th</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IN" sz="2000" b="0" i="0" u="none" strike="noStrike"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temperature</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ity,</a:t>
            </a:r>
            <a:r>
              <a:rPr lang="en-IN" sz="2000" b="0" i="0" u="none" strike="noStrike"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soil moisture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date</a:t>
            </a:r>
            <a:r>
              <a:rPr lang="en-IN" sz="2000" b="0" i="0" u="none" strike="noStrike"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2000" b="0" i="0" u="none" strike="noStrike"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0" i="0" u="none" strike="noStrike"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a:t>
            </a:r>
            <a:endParaRPr lang="en-IN" sz="2000" b="0" i="0" u="none" strike="noStrike"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D9AFEB8-3016-8BA9-9E8A-41B83905FDD2}"/>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 DESCRIPTION</a:t>
            </a:r>
            <a:endParaRPr lang="en-IN" sz="3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5EC6159-1A4F-8B1A-0727-18841720B314}"/>
              </a:ext>
            </a:extLst>
          </p:cNvPr>
          <p:cNvSpPr txBox="1">
            <a:spLocks/>
          </p:cNvSpPr>
          <p:nvPr/>
        </p:nvSpPr>
        <p:spPr>
          <a:xfrm>
            <a:off x="1" y="1539640"/>
            <a:ext cx="9143999" cy="3760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kern="0" dirty="0">
                <a:solidFill>
                  <a:srgbClr val="000000">
                    <a:alpha val="100000"/>
                  </a:srgbClr>
                </a:solidFill>
                <a:latin typeface="Times New Roman" panose="02020603050405020304" pitchFamily="18" charset="0"/>
                <a:ea typeface="Times New Roman"/>
                <a:cs typeface="Times New Roman" panose="02020603050405020304" pitchFamily="18" charset="0"/>
              </a:rPr>
              <a:t>        Prepare Database</a:t>
            </a:r>
            <a:r>
              <a:rPr lang="en-IN" sz="2000" b="1"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dirty="0">
                <a:solidFill>
                  <a:srgbClr val="000000">
                    <a:alpha val="100000"/>
                  </a:srgbClr>
                </a:solidFill>
                <a:latin typeface="Times New Roman" panose="02020603050405020304" pitchFamily="18" charset="0"/>
                <a:ea typeface="Times New Roman"/>
                <a:cs typeface="Times New Roman" panose="02020603050405020304" pitchFamily="18" charset="0"/>
              </a:rPr>
              <a:t>WebPage</a:t>
            </a:r>
            <a:endParaRPr lang="en-IN" sz="20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666EE6B-7917-2A8C-8A5A-F4FC202E563A}"/>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16</a:t>
            </a:fld>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80FC6B6-872F-0C1B-9222-C8886A2CEB60}"/>
              </a:ext>
            </a:extLst>
          </p:cNvPr>
          <p:cNvSpPr>
            <a:spLocks noGrp="1"/>
          </p:cNvSpPr>
          <p:nvPr>
            <p:ph type="dt" sz="half" idx="10"/>
          </p:nvPr>
        </p:nvSpPr>
        <p:spPr/>
        <p:txBody>
          <a:bodyPr/>
          <a:lstStyle/>
          <a:p>
            <a:fld id="{6A8E973E-2ACF-4AC4-A443-F9EE3CBA537C}" type="datetime1">
              <a:rPr lang="en-IN" smtClean="0"/>
              <a:t>22-11-2023</a:t>
            </a:fld>
            <a:endParaRPr lang="en-IN"/>
          </a:p>
        </p:txBody>
      </p:sp>
    </p:spTree>
    <p:extLst>
      <p:ext uri="{BB962C8B-B14F-4D97-AF65-F5344CB8AC3E}">
        <p14:creationId xmlns:p14="http://schemas.microsoft.com/office/powerpoint/2010/main" val="42913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A7F54-A59B-A5D9-E2E7-3D5AA41176AC}"/>
              </a:ext>
            </a:extLst>
          </p:cNvPr>
          <p:cNvSpPr>
            <a:spLocks noGrp="1"/>
          </p:cNvSpPr>
          <p:nvPr>
            <p:ph idx="1"/>
          </p:nvPr>
        </p:nvSpPr>
        <p:spPr>
          <a:xfrm>
            <a:off x="0" y="2124973"/>
            <a:ext cx="8515351" cy="2447027"/>
          </a:xfrm>
        </p:spPr>
        <p:txBody>
          <a:bodyPr>
            <a:noAutofit/>
          </a:bodyPr>
          <a:lstStyle/>
          <a:p>
            <a:pPr marL="800100" indent="-342900" algn="just" rtl="0" eaLnBrk="0">
              <a:lnSpc>
                <a:spcPct val="150000"/>
              </a:lnSpc>
              <a:spcBef>
                <a:spcPts val="1485"/>
              </a:spcBef>
              <a:buFont typeface="Wingdings" panose="05000000000000000000" pitchFamily="2" charset="2"/>
              <a:buChar char="Ø"/>
              <a:tabLst/>
            </a:pP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000WebHost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is</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free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web</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hosting</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company</a:t>
            </a:r>
            <a:r>
              <a:rPr lang="en-US" sz="2000" kern="0" spc="8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its</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power</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by</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hosting. They</a:t>
            </a:r>
            <a:r>
              <a:rPr lang="en-US" sz="2000" kern="0" spc="1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also</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provide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web</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hosting</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zero</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charges</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inc</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luding</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99.9%</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uptime</a:t>
            </a:r>
            <a:r>
              <a:rPr lang="en-US" sz="2000" dirty="0">
                <a:latin typeface="Times New Roman" panose="02020603050405020304" pitchFamily="18" charset="0"/>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certified</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use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this</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free web</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hosting</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for</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providing</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worldwide</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ac</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cessibility</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farmer.</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For that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we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host</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website</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on</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this</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web hos</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ting. For that,</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we</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need to</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login</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with</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email</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id.</a:t>
            </a:r>
            <a:endParaRPr lang="en-US" sz="2000" dirty="0">
              <a:latin typeface="Times New Roman" panose="02020603050405020304" pitchFamily="18" charset="0"/>
              <a:cs typeface="Times New Roman" panose="02020603050405020304" pitchFamily="18" charset="0"/>
            </a:endParaRPr>
          </a:p>
          <a:p>
            <a:pPr marL="800100" indent="-342900" algn="just" rtl="0" eaLnBrk="0">
              <a:lnSpc>
                <a:spcPct val="150000"/>
              </a:lnSpc>
              <a:spcBef>
                <a:spcPts val="1485"/>
              </a:spcBef>
              <a:buFont typeface="Wingdings" panose="05000000000000000000" pitchFamily="2" charset="2"/>
              <a:buChar char="Ø"/>
              <a:tabLst/>
            </a:pP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After</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login</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create</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n</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ew</a:t>
            </a:r>
            <a:r>
              <a:rPr lang="en-US" sz="2000" kern="0" spc="10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site,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that</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we</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provide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one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unique</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name</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of</a:t>
            </a:r>
            <a:r>
              <a:rPr lang="en-US" sz="2000" kern="0" spc="-20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the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site</a:t>
            </a:r>
            <a:r>
              <a:rPr lang="en-US" sz="20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it</a:t>
            </a:r>
            <a:r>
              <a:rPr lang="en-US" sz="2000" kern="0" spc="5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displ</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ays</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2000" kern="0" spc="7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dashboard</a:t>
            </a:r>
            <a:r>
              <a:rPr lang="en-US" sz="2000" kern="0" spc="4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20"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 controlling</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0" dirty="0">
                <a:solidFill>
                  <a:srgbClr val="000000">
                    <a:alpha val="100000"/>
                  </a:srgbClr>
                </a:solidFill>
                <a:latin typeface="Times New Roman" panose="02020603050405020304" pitchFamily="18" charset="0"/>
                <a:ea typeface="Times New Roman"/>
                <a:cs typeface="Times New Roman" panose="02020603050405020304" pitchFamily="18" charset="0"/>
              </a:rPr>
              <a:t>a website</a:t>
            </a:r>
            <a:r>
              <a:rPr lang="en-US" sz="2000" kern="0" spc="-10" dirty="0">
                <a:solidFill>
                  <a:srgbClr val="000000">
                    <a:alpha val="100000"/>
                  </a:srgbClr>
                </a:solidFill>
                <a:latin typeface="Times New Roman" panose="02020603050405020304" pitchFamily="18" charset="0"/>
                <a:ea typeface="Times New Roman"/>
                <a:cs typeface="Times New Roman" panose="02020603050405020304" pitchFamily="18" charset="0"/>
              </a:rPr>
              <a:t>.</a:t>
            </a:r>
            <a:endParaRPr lang="en-US" altLang="Times New Roma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A97C9D1-EFCE-771B-CDFE-9BAC979C2C63}"/>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 DESCRIPTION</a:t>
            </a:r>
            <a:endParaRPr lang="en-IN" sz="3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19CE3AB2-33EA-D12E-A887-7BBA70CC0DD3}"/>
              </a:ext>
            </a:extLst>
          </p:cNvPr>
          <p:cNvSpPr txBox="1">
            <a:spLocks/>
          </p:cNvSpPr>
          <p:nvPr/>
        </p:nvSpPr>
        <p:spPr>
          <a:xfrm>
            <a:off x="1" y="1539640"/>
            <a:ext cx="9143999" cy="3760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000</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Webhost</a:t>
            </a:r>
            <a:r>
              <a:rPr lang="en-IN" sz="2000" b="1"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Web</a:t>
            </a:r>
            <a:r>
              <a:rPr lang="en-IN" sz="2000" b="1"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b="1"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Hosting</a:t>
            </a:r>
            <a:br>
              <a:rPr lang="en-IN" altLang="Times New Roma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02EF965-59AA-E79F-849F-C717B55E94B7}"/>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17</a:t>
            </a:fld>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4811892-446A-0A05-1F22-D57D63A91B92}"/>
              </a:ext>
            </a:extLst>
          </p:cNvPr>
          <p:cNvSpPr>
            <a:spLocks noGrp="1"/>
          </p:cNvSpPr>
          <p:nvPr>
            <p:ph type="dt" sz="half" idx="10"/>
          </p:nvPr>
        </p:nvSpPr>
        <p:spPr/>
        <p:txBody>
          <a:bodyPr/>
          <a:lstStyle/>
          <a:p>
            <a:fld id="{ECE6B228-38BE-4EB4-A13B-8118D7C92BC3}" type="datetime1">
              <a:rPr lang="en-IN" smtClean="0"/>
              <a:t>22-11-2023</a:t>
            </a:fld>
            <a:endParaRPr lang="en-IN"/>
          </a:p>
        </p:txBody>
      </p:sp>
    </p:spTree>
    <p:extLst>
      <p:ext uri="{BB962C8B-B14F-4D97-AF65-F5344CB8AC3E}">
        <p14:creationId xmlns:p14="http://schemas.microsoft.com/office/powerpoint/2010/main" val="260169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0">
            <a:extLst>
              <a:ext uri="{FF2B5EF4-FFF2-40B4-BE49-F238E27FC236}">
                <a16:creationId xmlns:a16="http://schemas.microsoft.com/office/drawing/2014/main" id="{CB54B1EF-B9A6-4F5F-79E1-7A880DAC97B7}"/>
              </a:ext>
            </a:extLst>
          </p:cNvPr>
          <p:cNvPicPr>
            <a:picLocks noChangeAspect="1"/>
          </p:cNvPicPr>
          <p:nvPr/>
        </p:nvPicPr>
        <p:blipFill rotWithShape="1">
          <a:blip r:embed="rId2"/>
          <a:srcRect l="17985" t="23968" r="18510" b="12541"/>
          <a:stretch/>
        </p:blipFill>
        <p:spPr>
          <a:xfrm>
            <a:off x="678094" y="1330326"/>
            <a:ext cx="7808360" cy="4754574"/>
          </a:xfrm>
          <a:prstGeom prst="rect">
            <a:avLst/>
          </a:prstGeom>
        </p:spPr>
      </p:pic>
      <p:sp>
        <p:nvSpPr>
          <p:cNvPr id="3" name="Title 1">
            <a:extLst>
              <a:ext uri="{FF2B5EF4-FFF2-40B4-BE49-F238E27FC236}">
                <a16:creationId xmlns:a16="http://schemas.microsoft.com/office/drawing/2014/main" id="{F0C7FD9D-E4E3-FB2F-6914-67CFAD844CD8}"/>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SCREENSHOT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D1540A-9063-ED56-0C83-D6A9AECF80A4}"/>
              </a:ext>
            </a:extLst>
          </p:cNvPr>
          <p:cNvSpPr txBox="1"/>
          <p:nvPr/>
        </p:nvSpPr>
        <p:spPr>
          <a:xfrm>
            <a:off x="1" y="6084900"/>
            <a:ext cx="9143999" cy="400110"/>
          </a:xfrm>
          <a:prstGeom prst="rect">
            <a:avLst/>
          </a:prstGeom>
          <a:noFill/>
        </p:spPr>
        <p:txBody>
          <a:bodyPr wrap="square">
            <a:spAutoFit/>
          </a:bodyPr>
          <a:lstStyle/>
          <a:p>
            <a:pPr algn="ct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Smart Agriculture Home Page of Web Site</a:t>
            </a:r>
            <a:endParaRPr lang="en-IN" sz="24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B08CFB70-783A-3FE1-81C8-12EEB61A9341}"/>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18</a:t>
            </a:fld>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BDA1658-8141-AD04-BF17-5B2998ABD2D0}"/>
              </a:ext>
            </a:extLst>
          </p:cNvPr>
          <p:cNvSpPr>
            <a:spLocks noGrp="1"/>
          </p:cNvSpPr>
          <p:nvPr>
            <p:ph type="dt" sz="half" idx="10"/>
          </p:nvPr>
        </p:nvSpPr>
        <p:spPr/>
        <p:txBody>
          <a:bodyPr/>
          <a:lstStyle/>
          <a:p>
            <a:fld id="{49E5B898-C1C7-4185-9EBD-DD2167FBC164}" type="datetime1">
              <a:rPr lang="en-IN" smtClean="0"/>
              <a:t>22-11-2023</a:t>
            </a:fld>
            <a:endParaRPr lang="en-IN"/>
          </a:p>
        </p:txBody>
      </p:sp>
    </p:spTree>
    <p:extLst>
      <p:ext uri="{BB962C8B-B14F-4D97-AF65-F5344CB8AC3E}">
        <p14:creationId xmlns:p14="http://schemas.microsoft.com/office/powerpoint/2010/main" val="74047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4">
            <a:extLst>
              <a:ext uri="{FF2B5EF4-FFF2-40B4-BE49-F238E27FC236}">
                <a16:creationId xmlns:a16="http://schemas.microsoft.com/office/drawing/2014/main" id="{4D97AE58-6164-BC9C-7D18-5F1A18E42302}"/>
              </a:ext>
            </a:extLst>
          </p:cNvPr>
          <p:cNvPicPr>
            <a:picLocks noChangeAspect="1"/>
          </p:cNvPicPr>
          <p:nvPr/>
        </p:nvPicPr>
        <p:blipFill rotWithShape="1">
          <a:blip r:embed="rId2"/>
          <a:srcRect l="14658" t="20794" r="16887" b="12478"/>
          <a:stretch/>
        </p:blipFill>
        <p:spPr>
          <a:xfrm>
            <a:off x="626724" y="1330326"/>
            <a:ext cx="7888626" cy="4679948"/>
          </a:xfrm>
          <a:prstGeom prst="rect">
            <a:avLst/>
          </a:prstGeom>
        </p:spPr>
      </p:pic>
      <p:sp>
        <p:nvSpPr>
          <p:cNvPr id="3" name="Title 1">
            <a:extLst>
              <a:ext uri="{FF2B5EF4-FFF2-40B4-BE49-F238E27FC236}">
                <a16:creationId xmlns:a16="http://schemas.microsoft.com/office/drawing/2014/main" id="{A063BA24-AD9B-21E7-D0A0-DC6B310A259F}"/>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SCREENSHOT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CD1111-2689-0CF5-ED16-329C0189F425}"/>
              </a:ext>
            </a:extLst>
          </p:cNvPr>
          <p:cNvSpPr txBox="1"/>
          <p:nvPr/>
        </p:nvSpPr>
        <p:spPr>
          <a:xfrm>
            <a:off x="0" y="5957900"/>
            <a:ext cx="9143999" cy="498663"/>
          </a:xfrm>
          <a:prstGeom prst="rect">
            <a:avLst/>
          </a:prstGeom>
          <a:noFill/>
        </p:spPr>
        <p:txBody>
          <a:bodyPr wrap="square">
            <a:spAutoFit/>
          </a:bodyPr>
          <a:lstStyle/>
          <a:p>
            <a:pPr marL="228600" marR="367665" indent="415925" algn="ctr">
              <a:lnSpc>
                <a:spcPct val="150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Collection of Live Sensor data in Table Form on Web Site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B2E1AE60-2E60-8293-F0F8-777B5698C51C}"/>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19</a:t>
            </a:fld>
            <a:endParaRPr lang="en-IN">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9389720-1663-AE65-97D2-915FB1871FC4}"/>
              </a:ext>
            </a:extLst>
          </p:cNvPr>
          <p:cNvSpPr>
            <a:spLocks noGrp="1"/>
          </p:cNvSpPr>
          <p:nvPr>
            <p:ph type="dt" sz="half" idx="10"/>
          </p:nvPr>
        </p:nvSpPr>
        <p:spPr/>
        <p:txBody>
          <a:bodyPr/>
          <a:lstStyle/>
          <a:p>
            <a:fld id="{20E50AF9-E726-42DE-BF2E-AA97BF37F888}" type="datetime1">
              <a:rPr lang="en-IN" smtClean="0"/>
              <a:t>22-11-2023</a:t>
            </a:fld>
            <a:endParaRPr lang="en-IN"/>
          </a:p>
        </p:txBody>
      </p:sp>
    </p:spTree>
    <p:extLst>
      <p:ext uri="{BB962C8B-B14F-4D97-AF65-F5344CB8AC3E}">
        <p14:creationId xmlns:p14="http://schemas.microsoft.com/office/powerpoint/2010/main" val="386117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38C3-BEF3-F94B-2536-BB8944967F70}"/>
              </a:ext>
            </a:extLst>
          </p:cNvPr>
          <p:cNvSpPr>
            <a:spLocks noGrp="1"/>
          </p:cNvSpPr>
          <p:nvPr>
            <p:ph type="title"/>
          </p:nvPr>
        </p:nvSpPr>
        <p:spPr>
          <a:xfrm>
            <a:off x="0" y="847726"/>
            <a:ext cx="9143999" cy="482600"/>
          </a:xfrm>
        </p:spPr>
        <p:txBody>
          <a:bodyPr>
            <a:noAutofit/>
          </a:bodyP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36290E-55C9-3DD3-010A-2C414C20FE5E}"/>
              </a:ext>
            </a:extLst>
          </p:cNvPr>
          <p:cNvSpPr>
            <a:spLocks noGrp="1"/>
          </p:cNvSpPr>
          <p:nvPr>
            <p:ph idx="1"/>
          </p:nvPr>
        </p:nvSpPr>
        <p:spPr>
          <a:xfrm>
            <a:off x="0" y="1695236"/>
            <a:ext cx="8515350" cy="4844266"/>
          </a:xfrm>
        </p:spPr>
        <p:txBody>
          <a:bodyPr>
            <a:noAutofit/>
          </a:bodyPr>
          <a:lstStyle/>
          <a:p>
            <a:pPr marL="839152" indent="-342900" algn="just" eaLnBrk="0">
              <a:lnSpc>
                <a:spcPct val="150000"/>
              </a:lnSpc>
              <a:spcBef>
                <a:spcPts val="454"/>
              </a:spcBef>
              <a:buFont typeface="Wingdings" panose="05000000000000000000" pitchFamily="2" charset="2"/>
              <a:buChar char="Ø"/>
            </a:pPr>
            <a:r>
              <a:rPr lang="en-US" altLang="Times New Roman" sz="1800" dirty="0">
                <a:latin typeface="Times New Roman" panose="02020603050405020304" pitchFamily="18" charset="0"/>
                <a:cs typeface="Times New Roman" panose="02020603050405020304" pitchFamily="18" charset="0"/>
              </a:rPr>
              <a:t>The Internet of Things (IoT) is transforming agriculture with automated systems and sensors. Wireless Sensor Networks (WSN) offer a cost-effective solution for monitoring and control, but long-distance communication remains a challenge. </a:t>
            </a:r>
          </a:p>
          <a:p>
            <a:pPr marL="839152" indent="-342900" algn="just" eaLnBrk="0">
              <a:lnSpc>
                <a:spcPct val="150000"/>
              </a:lnSpc>
              <a:spcBef>
                <a:spcPts val="454"/>
              </a:spcBef>
              <a:buFont typeface="Wingdings" panose="05000000000000000000" pitchFamily="2" charset="2"/>
              <a:buChar char="Ø"/>
            </a:pPr>
            <a:r>
              <a:rPr lang="en-US" altLang="Times New Roman" sz="1800" dirty="0">
                <a:latin typeface="Times New Roman" panose="02020603050405020304" pitchFamily="18" charset="0"/>
                <a:cs typeface="Times New Roman" panose="02020603050405020304" pitchFamily="18" charset="0"/>
              </a:rPr>
              <a:t>LoRa technology, known for its extended range, two-way communication, and affordability, is a promising solution. This study integrates LoRaWAN technology into agriculture, focusing on long-distance, low-cost communication. </a:t>
            </a:r>
          </a:p>
          <a:p>
            <a:pPr marL="839152" indent="-342900" algn="just" eaLnBrk="0">
              <a:lnSpc>
                <a:spcPct val="150000"/>
              </a:lnSpc>
              <a:spcBef>
                <a:spcPts val="454"/>
              </a:spcBef>
              <a:buFont typeface="Wingdings" panose="05000000000000000000" pitchFamily="2" charset="2"/>
              <a:buChar char="Ø"/>
            </a:pPr>
            <a:r>
              <a:rPr lang="en-US" altLang="Times New Roman" sz="1800" dirty="0">
                <a:latin typeface="Times New Roman" panose="02020603050405020304" pitchFamily="18" charset="0"/>
                <a:cs typeface="Times New Roman" panose="02020603050405020304" pitchFamily="18" charset="0"/>
              </a:rPr>
              <a:t>The report presents a comprehensive examination of LoRaWAN for collecting agricultural data, transmitting it to a cloud platform, and includes a web-based visualization tool for validation. This research aims to optimize communication in agriculture, leveraging the benefits of LoRa technology.</a:t>
            </a:r>
          </a:p>
        </p:txBody>
      </p:sp>
      <p:sp>
        <p:nvSpPr>
          <p:cNvPr id="5" name="Slide Number Placeholder 4">
            <a:extLst>
              <a:ext uri="{FF2B5EF4-FFF2-40B4-BE49-F238E27FC236}">
                <a16:creationId xmlns:a16="http://schemas.microsoft.com/office/drawing/2014/main" id="{58C3A09C-9699-904A-2C6B-301F8268CBE5}"/>
              </a:ext>
            </a:extLst>
          </p:cNvPr>
          <p:cNvSpPr>
            <a:spLocks noGrp="1"/>
          </p:cNvSpPr>
          <p:nvPr>
            <p:ph type="sldNum" sz="quarter" idx="12"/>
          </p:nvPr>
        </p:nvSpPr>
        <p:spPr/>
        <p:txBody>
          <a:bodyPr/>
          <a:lstStyle/>
          <a:p>
            <a:fld id="{33C8D63B-32BB-40D4-954B-577771728622}" type="slidenum">
              <a:rPr lang="en-IN" smtClean="0"/>
              <a:t>2</a:t>
            </a:fld>
            <a:endParaRPr lang="en-IN"/>
          </a:p>
        </p:txBody>
      </p:sp>
      <p:sp>
        <p:nvSpPr>
          <p:cNvPr id="4" name="Date Placeholder 3">
            <a:extLst>
              <a:ext uri="{FF2B5EF4-FFF2-40B4-BE49-F238E27FC236}">
                <a16:creationId xmlns:a16="http://schemas.microsoft.com/office/drawing/2014/main" id="{DA83925A-9F23-2D50-FCA4-0CDC673E0D82}"/>
              </a:ext>
            </a:extLst>
          </p:cNvPr>
          <p:cNvSpPr>
            <a:spLocks noGrp="1"/>
          </p:cNvSpPr>
          <p:nvPr>
            <p:ph type="dt" sz="half" idx="10"/>
          </p:nvPr>
        </p:nvSpPr>
        <p:spPr/>
        <p:txBody>
          <a:bodyPr/>
          <a:lstStyle/>
          <a:p>
            <a:fld id="{04086019-7061-4E0F-9B5D-8948E6F0791E}" type="datetime1">
              <a:rPr lang="en-IN" smtClean="0"/>
              <a:t>22-11-2023</a:t>
            </a:fld>
            <a:endParaRPr lang="en-IN"/>
          </a:p>
        </p:txBody>
      </p:sp>
    </p:spTree>
    <p:extLst>
      <p:ext uri="{BB962C8B-B14F-4D97-AF65-F5344CB8AC3E}">
        <p14:creationId xmlns:p14="http://schemas.microsoft.com/office/powerpoint/2010/main" val="75734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5D53FB-C998-F7E8-A74B-37941026A849}"/>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7A77F06-5BCA-DD8C-F898-DEBFCF5608DC}"/>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20</a:t>
            </a:fld>
            <a:endParaRPr lang="en-IN">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AD7D8F5-4C98-8F09-1667-C9385434C163}"/>
              </a:ext>
            </a:extLst>
          </p:cNvPr>
          <p:cNvSpPr txBox="1">
            <a:spLocks/>
          </p:cNvSpPr>
          <p:nvPr/>
        </p:nvSpPr>
        <p:spPr>
          <a:xfrm>
            <a:off x="0" y="1797977"/>
            <a:ext cx="8515350" cy="4558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system has been configured to use the LoRa module to create a smart agriculture control and monitoring system. </a:t>
            </a:r>
          </a:p>
          <a:p>
            <a:pPr marL="850583" indent="-342900" algn="just" eaLnBrk="0">
              <a:lnSpc>
                <a:spcPct val="150000"/>
              </a:lnSpc>
              <a:spcBef>
                <a:spcPts val="527"/>
              </a:spcBef>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To be used this technology </a:t>
            </a:r>
            <a:r>
              <a:rPr lang="en-US" sz="2000" dirty="0">
                <a:latin typeface="Times New Roman" panose="02020603050405020304" pitchFamily="18" charset="0"/>
                <a:ea typeface="Times New Roman" panose="02020603050405020304" pitchFamily="18" charset="0"/>
              </a:rPr>
              <a:t>we </a:t>
            </a:r>
            <a:r>
              <a:rPr lang="en-US" sz="2000" dirty="0">
                <a:effectLst/>
                <a:latin typeface="Times New Roman" panose="02020603050405020304" pitchFamily="18" charset="0"/>
                <a:ea typeface="Times New Roman" panose="02020603050405020304" pitchFamily="18" charset="0"/>
              </a:rPr>
              <a:t>can place the transmitter at the different places in the field whereas the data generated by them are collected with the help of the Gateway. </a:t>
            </a:r>
          </a:p>
          <a:p>
            <a:pPr marL="850583" indent="-342900" algn="just" eaLnBrk="0">
              <a:lnSpc>
                <a:spcPct val="150000"/>
              </a:lnSpc>
              <a:spcBef>
                <a:spcPts val="527"/>
              </a:spcBef>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LoRa technology is very suitable in the agriculture sector because it does not require internet connection moreover it operated at a greater distance.</a:t>
            </a: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We've also added the ability to control and monitor the device remotely using computer software.</a:t>
            </a:r>
          </a:p>
          <a:p>
            <a:pPr marL="850583" indent="-342900" algn="just" eaLnBrk="0">
              <a:lnSpc>
                <a:spcPct val="150000"/>
              </a:lnSpc>
              <a:spcBef>
                <a:spcPts val="527"/>
              </a:spcBef>
              <a:buFont typeface="Wingdings" panose="05000000000000000000" pitchFamily="2" charset="2"/>
              <a:buChar char="Ø"/>
            </a:pP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p:txBody>
      </p:sp>
      <p:sp>
        <p:nvSpPr>
          <p:cNvPr id="2" name="Date Placeholder 1">
            <a:extLst>
              <a:ext uri="{FF2B5EF4-FFF2-40B4-BE49-F238E27FC236}">
                <a16:creationId xmlns:a16="http://schemas.microsoft.com/office/drawing/2014/main" id="{A4E261DA-EA24-BCB3-593F-E3AD0F17CA42}"/>
              </a:ext>
            </a:extLst>
          </p:cNvPr>
          <p:cNvSpPr>
            <a:spLocks noGrp="1"/>
          </p:cNvSpPr>
          <p:nvPr>
            <p:ph type="dt" sz="half" idx="10"/>
          </p:nvPr>
        </p:nvSpPr>
        <p:spPr/>
        <p:txBody>
          <a:bodyPr/>
          <a:lstStyle/>
          <a:p>
            <a:fld id="{171BB22E-D6C2-43CC-AB7D-904E91984773}" type="datetime1">
              <a:rPr lang="en-IN" smtClean="0"/>
              <a:t>22-11-2023</a:t>
            </a:fld>
            <a:endParaRPr lang="en-IN"/>
          </a:p>
        </p:txBody>
      </p:sp>
    </p:spTree>
    <p:extLst>
      <p:ext uri="{BB962C8B-B14F-4D97-AF65-F5344CB8AC3E}">
        <p14:creationId xmlns:p14="http://schemas.microsoft.com/office/powerpoint/2010/main" val="72108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2FD09-A009-3622-6427-618275ECCE85}"/>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FUTURE ENHANCEMENT</a:t>
            </a:r>
          </a:p>
        </p:txBody>
      </p:sp>
      <p:sp>
        <p:nvSpPr>
          <p:cNvPr id="6" name="Slide Number Placeholder 5">
            <a:extLst>
              <a:ext uri="{FF2B5EF4-FFF2-40B4-BE49-F238E27FC236}">
                <a16:creationId xmlns:a16="http://schemas.microsoft.com/office/drawing/2014/main" id="{0B152BD9-84B3-63C7-C181-4F279AB3E63F}"/>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21</a:t>
            </a:fld>
            <a:endParaRPr lang="en-IN">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161A2F9-1843-C1F1-4A2C-0B22E3CBD12B}"/>
              </a:ext>
            </a:extLst>
          </p:cNvPr>
          <p:cNvSpPr txBox="1">
            <a:spLocks/>
          </p:cNvSpPr>
          <p:nvPr/>
        </p:nvSpPr>
        <p:spPr>
          <a:xfrm>
            <a:off x="0" y="1613043"/>
            <a:ext cx="8515350" cy="41815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In future, planned to make this as an application which can be easily used by everyone.</a:t>
            </a:r>
          </a:p>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By using MySQL, the database will be created and the user information will be stored in that database for their future reference.</a:t>
            </a:r>
          </a:p>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system can be improved by adding the feature that the IOT based smart farming is generated for the many large scale production and it is linked with database to store the data of every field in the farmer login when the farmer can see the information in the website. </a:t>
            </a:r>
          </a:p>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This will even more helpful for the field owners to monitor their field.</a:t>
            </a:r>
          </a:p>
        </p:txBody>
      </p:sp>
      <p:sp>
        <p:nvSpPr>
          <p:cNvPr id="2" name="Date Placeholder 1">
            <a:extLst>
              <a:ext uri="{FF2B5EF4-FFF2-40B4-BE49-F238E27FC236}">
                <a16:creationId xmlns:a16="http://schemas.microsoft.com/office/drawing/2014/main" id="{6D45AB42-882A-16C8-5530-413ED3529FF0}"/>
              </a:ext>
            </a:extLst>
          </p:cNvPr>
          <p:cNvSpPr>
            <a:spLocks noGrp="1"/>
          </p:cNvSpPr>
          <p:nvPr>
            <p:ph type="dt" sz="half" idx="10"/>
          </p:nvPr>
        </p:nvSpPr>
        <p:spPr/>
        <p:txBody>
          <a:bodyPr/>
          <a:lstStyle/>
          <a:p>
            <a:fld id="{45D9C3DC-0B91-4FD0-86BD-82371573FD64}" type="datetime1">
              <a:rPr lang="en-IN" smtClean="0"/>
              <a:t>22-11-2023</a:t>
            </a:fld>
            <a:endParaRPr lang="en-IN"/>
          </a:p>
        </p:txBody>
      </p:sp>
    </p:spTree>
    <p:extLst>
      <p:ext uri="{BB962C8B-B14F-4D97-AF65-F5344CB8AC3E}">
        <p14:creationId xmlns:p14="http://schemas.microsoft.com/office/powerpoint/2010/main" val="266306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2FD09-A009-3622-6427-618275ECCE85}"/>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ln w="3175" cmpd="sng">
                  <a:noFill/>
                </a:ln>
                <a:solidFill>
                  <a:schemeClr val="tx1">
                    <a:lumMod val="85000"/>
                    <a:lumOff val="15000"/>
                  </a:schemeClr>
                </a:solidFill>
                <a:latin typeface="Times New Roman" pitchFamily="18" charset="0"/>
                <a:ea typeface="+mj-ea"/>
                <a:cs typeface="Times New Roman" pitchFamily="18" charset="0"/>
              </a:rPr>
              <a:t>REFERENCE</a:t>
            </a:r>
            <a:endParaRPr lang="en-US" sz="3600" b="1" dirty="0">
              <a:ln w="3175" cmpd="sng">
                <a:noFill/>
              </a:ln>
              <a:solidFill>
                <a:schemeClr val="tx1">
                  <a:lumMod val="85000"/>
                  <a:lumOff val="15000"/>
                </a:schemeClr>
              </a:solidFill>
              <a:latin typeface="Times New Roman" pitchFamily="18" charset="0"/>
              <a:ea typeface="+mj-ea"/>
              <a:cs typeface="Times New Roman" pitchFamily="18" charset="0"/>
            </a:endParaRPr>
          </a:p>
        </p:txBody>
      </p:sp>
      <p:sp>
        <p:nvSpPr>
          <p:cNvPr id="6" name="Slide Number Placeholder 5">
            <a:extLst>
              <a:ext uri="{FF2B5EF4-FFF2-40B4-BE49-F238E27FC236}">
                <a16:creationId xmlns:a16="http://schemas.microsoft.com/office/drawing/2014/main" id="{0B152BD9-84B3-63C7-C181-4F279AB3E63F}"/>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22</a:t>
            </a:fld>
            <a:endParaRPr lang="en-IN">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161A2F9-1843-C1F1-4A2C-0B22E3CBD12B}"/>
              </a:ext>
            </a:extLst>
          </p:cNvPr>
          <p:cNvSpPr txBox="1">
            <a:spLocks/>
          </p:cNvSpPr>
          <p:nvPr/>
        </p:nvSpPr>
        <p:spPr>
          <a:xfrm>
            <a:off x="616448" y="1575881"/>
            <a:ext cx="7898901" cy="52821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IN" sz="2000" dirty="0">
                <a:latin typeface="Times New Roman" pitchFamily="18" charset="0"/>
                <a:cs typeface="Times New Roman" pitchFamily="18" charset="0"/>
              </a:rPr>
              <a:t>[1]   </a:t>
            </a:r>
            <a:r>
              <a:rPr lang="en-US" sz="2000" dirty="0">
                <a:latin typeface="Times New Roman" panose="02020603050405020304" pitchFamily="18" charset="0"/>
                <a:cs typeface="Times New Roman" panose="02020603050405020304" pitchFamily="18" charset="0"/>
              </a:rPr>
              <a:t>Santoshkumar and Udaykumar R.Y, “Development of WSN system for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precision agriculture,” in 2015.</a:t>
            </a:r>
          </a:p>
          <a:p>
            <a:pPr marL="0" indent="0" algn="just">
              <a:lnSpc>
                <a:spcPct val="150000"/>
              </a:lnSpc>
              <a:spcBef>
                <a:spcPts val="0"/>
              </a:spcBef>
              <a:buNone/>
            </a:pPr>
            <a:r>
              <a:rPr lang="en-IN" sz="2000" dirty="0">
                <a:latin typeface="Times New Roman" pitchFamily="18" charset="0"/>
                <a:cs typeface="Times New Roman" pitchFamily="18" charset="0"/>
              </a:rPr>
              <a:t>[2]   </a:t>
            </a:r>
            <a:r>
              <a:rPr lang="en-US" sz="2000" dirty="0">
                <a:latin typeface="Times New Roman" panose="02020603050405020304" pitchFamily="18" charset="0"/>
                <a:cs typeface="Times New Roman" panose="02020603050405020304" pitchFamily="18" charset="0"/>
              </a:rPr>
              <a:t>M. Dholu and K. A. Ghodinde, “Internet of Things (IoT) for Precision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Agriculture Application,” in 2018.</a:t>
            </a:r>
          </a:p>
          <a:p>
            <a:pPr marL="0" indent="0" algn="just">
              <a:lnSpc>
                <a:spcPct val="150000"/>
              </a:lnSpc>
              <a:spcBef>
                <a:spcPts val="0"/>
              </a:spcBef>
              <a:buNone/>
            </a:pPr>
            <a:r>
              <a:rPr lang="en-IN" sz="2000" dirty="0">
                <a:latin typeface="Times New Roman" pitchFamily="18" charset="0"/>
                <a:cs typeface="Times New Roman" pitchFamily="18" charset="0"/>
              </a:rPr>
              <a:t>[3]   </a:t>
            </a:r>
            <a:r>
              <a:rPr lang="en-US" sz="2000" dirty="0">
                <a:latin typeface="Times New Roman" panose="02020603050405020304" pitchFamily="18" charset="0"/>
                <a:cs typeface="Times New Roman" panose="02020603050405020304" pitchFamily="18" charset="0"/>
              </a:rPr>
              <a:t>D. Davcev, K. Mitreski, S. Trajkovic, V. Nikolovski, and N. Koteli,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“IoT agriculture system based on LoRaWAN,” in 2018.</a:t>
            </a:r>
          </a:p>
          <a:p>
            <a:pPr marL="0" indent="0" algn="just">
              <a:lnSpc>
                <a:spcPct val="150000"/>
              </a:lnSpc>
              <a:spcBef>
                <a:spcPts val="0"/>
              </a:spcBef>
              <a:buNone/>
            </a:pPr>
            <a:r>
              <a:rPr lang="en-IN" sz="2000" dirty="0">
                <a:latin typeface="Times New Roman" pitchFamily="18" charset="0"/>
                <a:cs typeface="Times New Roman" pitchFamily="18" charset="0"/>
              </a:rPr>
              <a:t>[4]   </a:t>
            </a:r>
            <a:r>
              <a:rPr lang="en-US" sz="2000" dirty="0">
                <a:latin typeface="Times New Roman" panose="02020603050405020304" pitchFamily="18" charset="0"/>
                <a:cs typeface="Times New Roman" panose="02020603050405020304" pitchFamily="18" charset="0"/>
              </a:rPr>
              <a:t>Y. Kim, R. G. Evans, and W. M. Iversen, “Remote Sensing and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Control of an Irrigation System Using a Distributed WSN,” in 2008.</a:t>
            </a:r>
          </a:p>
          <a:p>
            <a:pPr marL="0" indent="0" algn="just">
              <a:lnSpc>
                <a:spcPct val="150000"/>
              </a:lnSpc>
              <a:spcBef>
                <a:spcPts val="0"/>
              </a:spcBef>
              <a:buNone/>
            </a:pPr>
            <a:r>
              <a:rPr lang="en-IN" sz="2000" dirty="0">
                <a:latin typeface="Times New Roman" pitchFamily="18" charset="0"/>
                <a:cs typeface="Times New Roman" pitchFamily="18" charset="0"/>
              </a:rPr>
              <a:t>[5]   </a:t>
            </a:r>
            <a:r>
              <a:rPr lang="en-US" sz="2000" dirty="0">
                <a:latin typeface="Times New Roman" panose="02020603050405020304" pitchFamily="18" charset="0"/>
                <a:cs typeface="Times New Roman" panose="02020603050405020304" pitchFamily="18" charset="0"/>
              </a:rPr>
              <a:t>A. Hanggoro, M. A. Putra, R. Reynaldo, and R. F. Sari, “Green house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monitoring and controlling using Android mobile application,” in 2013.</a:t>
            </a: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p:txBody>
      </p:sp>
      <p:sp>
        <p:nvSpPr>
          <p:cNvPr id="2" name="Date Placeholder 1">
            <a:extLst>
              <a:ext uri="{FF2B5EF4-FFF2-40B4-BE49-F238E27FC236}">
                <a16:creationId xmlns:a16="http://schemas.microsoft.com/office/drawing/2014/main" id="{19C91149-889C-6D70-5273-60CCADC40E32}"/>
              </a:ext>
            </a:extLst>
          </p:cNvPr>
          <p:cNvSpPr>
            <a:spLocks noGrp="1"/>
          </p:cNvSpPr>
          <p:nvPr>
            <p:ph type="dt" sz="half" idx="10"/>
          </p:nvPr>
        </p:nvSpPr>
        <p:spPr/>
        <p:txBody>
          <a:bodyPr/>
          <a:lstStyle/>
          <a:p>
            <a:fld id="{05C89532-E97F-4533-A9FB-92DD32CDFF3B}" type="datetime1">
              <a:rPr lang="en-IN" smtClean="0"/>
              <a:t>22-11-2023</a:t>
            </a:fld>
            <a:endParaRPr lang="en-IN"/>
          </a:p>
        </p:txBody>
      </p:sp>
    </p:spTree>
    <p:extLst>
      <p:ext uri="{BB962C8B-B14F-4D97-AF65-F5344CB8AC3E}">
        <p14:creationId xmlns:p14="http://schemas.microsoft.com/office/powerpoint/2010/main" val="1315084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A40A-7F7F-E739-3816-4EF5C2ABE665}"/>
              </a:ext>
            </a:extLst>
          </p:cNvPr>
          <p:cNvSpPr>
            <a:spLocks noGrp="1"/>
          </p:cNvSpPr>
          <p:nvPr>
            <p:ph type="title"/>
          </p:nvPr>
        </p:nvSpPr>
        <p:spPr>
          <a:xfrm>
            <a:off x="1" y="2766218"/>
            <a:ext cx="9143999"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FDB6AD-FCD8-62D3-6030-6F7AD9A9BD7C}"/>
              </a:ext>
            </a:extLst>
          </p:cNvPr>
          <p:cNvSpPr>
            <a:spLocks noGrp="1"/>
          </p:cNvSpPr>
          <p:nvPr>
            <p:ph type="sldNum" sz="quarter" idx="12"/>
          </p:nvPr>
        </p:nvSpPr>
        <p:spPr/>
        <p:txBody>
          <a:bodyPr/>
          <a:lstStyle/>
          <a:p>
            <a:fld id="{33C8D63B-32BB-40D4-954B-577771728622}" type="slidenum">
              <a:rPr lang="en-IN" smtClean="0">
                <a:latin typeface="Times New Roman" panose="02020603050405020304" pitchFamily="18" charset="0"/>
                <a:cs typeface="Times New Roman" panose="02020603050405020304" pitchFamily="18" charset="0"/>
              </a:rPr>
              <a:t>23</a:t>
            </a:fld>
            <a:endParaRPr lang="en-IN">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8407B6D-07A5-E181-882F-061EFFF7FA78}"/>
              </a:ext>
            </a:extLst>
          </p:cNvPr>
          <p:cNvSpPr>
            <a:spLocks noGrp="1"/>
          </p:cNvSpPr>
          <p:nvPr>
            <p:ph type="dt" sz="half" idx="10"/>
          </p:nvPr>
        </p:nvSpPr>
        <p:spPr/>
        <p:txBody>
          <a:bodyPr/>
          <a:lstStyle/>
          <a:p>
            <a:fld id="{91126618-6123-4E05-AF1B-AC1CC30D9AFC}" type="datetime1">
              <a:rPr lang="en-IN" smtClean="0"/>
              <a:t>22-11-2023</a:t>
            </a:fld>
            <a:endParaRPr lang="en-IN"/>
          </a:p>
        </p:txBody>
      </p:sp>
    </p:spTree>
    <p:extLst>
      <p:ext uri="{BB962C8B-B14F-4D97-AF65-F5344CB8AC3E}">
        <p14:creationId xmlns:p14="http://schemas.microsoft.com/office/powerpoint/2010/main" val="424556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D0E3E-26F1-79E9-792D-6BD574963787}"/>
              </a:ext>
            </a:extLst>
          </p:cNvPr>
          <p:cNvSpPr>
            <a:spLocks noGrp="1"/>
          </p:cNvSpPr>
          <p:nvPr>
            <p:ph idx="1"/>
          </p:nvPr>
        </p:nvSpPr>
        <p:spPr>
          <a:xfrm>
            <a:off x="0" y="1330327"/>
            <a:ext cx="8515350" cy="2789610"/>
          </a:xfrm>
        </p:spPr>
        <p:txBody>
          <a:bodyPr>
            <a:normAutofit lnSpcReduction="10000"/>
          </a:bodyPr>
          <a:lstStyle/>
          <a:p>
            <a:pPr marL="850583" indent="-342900" algn="just" eaLnBrk="0">
              <a:lnSpc>
                <a:spcPct val="150000"/>
              </a:lnSpc>
              <a:spcBef>
                <a:spcPts val="527"/>
              </a:spcBef>
              <a:buFont typeface="Wingdings" panose="05000000000000000000" pitchFamily="2" charset="2"/>
              <a:buChar char="Ø"/>
            </a:pP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algn="just" eaLnBrk="0">
              <a:lnSpc>
                <a:spcPct val="150000"/>
              </a:lnSpc>
              <a:spcBef>
                <a:spcPts val="527"/>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objective of a smart agricultural system using LoRa wireless technology is to observe and control the temperature, humidity, moisture, and motor of the field via website and android mobile application. Field data will transmit using LoRa technology, without an internet connection, and with high distance. </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8015D55-2D15-E847-67C3-C71904797DE2}"/>
              </a:ext>
            </a:extLst>
          </p:cNvPr>
          <p:cNvSpPr txBox="1">
            <a:spLocks/>
          </p:cNvSpPr>
          <p:nvPr/>
        </p:nvSpPr>
        <p:spPr>
          <a:xfrm>
            <a:off x="1" y="847726"/>
            <a:ext cx="9144000"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E7FD645-94A9-428F-0C1E-9ED84C2FF73E}"/>
              </a:ext>
            </a:extLst>
          </p:cNvPr>
          <p:cNvSpPr>
            <a:spLocks noGrp="1"/>
          </p:cNvSpPr>
          <p:nvPr>
            <p:ph type="sldNum" sz="quarter" idx="12"/>
          </p:nvPr>
        </p:nvSpPr>
        <p:spPr/>
        <p:txBody>
          <a:bodyPr/>
          <a:lstStyle/>
          <a:p>
            <a:fld id="{33C8D63B-32BB-40D4-954B-577771728622}" type="slidenum">
              <a:rPr lang="en-IN" smtClean="0"/>
              <a:t>3</a:t>
            </a:fld>
            <a:endParaRPr lang="en-IN"/>
          </a:p>
        </p:txBody>
      </p:sp>
      <p:sp>
        <p:nvSpPr>
          <p:cNvPr id="2" name="Date Placeholder 1">
            <a:extLst>
              <a:ext uri="{FF2B5EF4-FFF2-40B4-BE49-F238E27FC236}">
                <a16:creationId xmlns:a16="http://schemas.microsoft.com/office/drawing/2014/main" id="{8581A771-61D7-9CD5-524E-FE5EFBF679A2}"/>
              </a:ext>
            </a:extLst>
          </p:cNvPr>
          <p:cNvSpPr>
            <a:spLocks noGrp="1"/>
          </p:cNvSpPr>
          <p:nvPr>
            <p:ph type="dt" sz="half" idx="10"/>
          </p:nvPr>
        </p:nvSpPr>
        <p:spPr/>
        <p:txBody>
          <a:bodyPr/>
          <a:lstStyle/>
          <a:p>
            <a:fld id="{A3703503-7366-428B-BB04-CA1E13874220}" type="datetime1">
              <a:rPr lang="en-IN" smtClean="0"/>
              <a:t>22-11-2023</a:t>
            </a:fld>
            <a:endParaRPr lang="en-IN"/>
          </a:p>
        </p:txBody>
      </p:sp>
    </p:spTree>
    <p:extLst>
      <p:ext uri="{BB962C8B-B14F-4D97-AF65-F5344CB8AC3E}">
        <p14:creationId xmlns:p14="http://schemas.microsoft.com/office/powerpoint/2010/main" val="36117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191BA-D2DE-4F27-E147-0B47D4AA7596}"/>
              </a:ext>
            </a:extLst>
          </p:cNvPr>
          <p:cNvSpPr>
            <a:spLocks noGrp="1"/>
          </p:cNvSpPr>
          <p:nvPr>
            <p:ph idx="1"/>
          </p:nvPr>
        </p:nvSpPr>
        <p:spPr>
          <a:xfrm>
            <a:off x="0" y="1109609"/>
            <a:ext cx="8515350" cy="5748391"/>
          </a:xfrm>
        </p:spPr>
        <p:txBody>
          <a:bodyPr>
            <a:noAutofit/>
          </a:bodyPr>
          <a:lstStyle/>
          <a:p>
            <a:pPr marL="850583" indent="-342900" algn="just" eaLnBrk="0">
              <a:lnSpc>
                <a:spcPct val="150000"/>
              </a:lnSpc>
              <a:spcBef>
                <a:spcPts val="527"/>
              </a:spcBef>
              <a:buFont typeface="Wingdings" panose="05000000000000000000" pitchFamily="2" charset="2"/>
              <a:buChar char="Ø"/>
            </a:pPr>
            <a:endPar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algn="just" eaLnBrk="0">
              <a:lnSpc>
                <a:spcPct val="150000"/>
              </a:lnSpc>
              <a:spcBef>
                <a:spcPts val="527"/>
              </a:spcBef>
              <a:buFont typeface="Wingdings" panose="05000000000000000000" pitchFamily="2" charset="2"/>
              <a:buChar char="Ø"/>
            </a:pPr>
            <a:r>
              <a:rPr lang="en-US" sz="1900" dirty="0">
                <a:effectLst/>
                <a:latin typeface="Times New Roman" panose="02020603050405020304" pitchFamily="18" charset="0"/>
                <a:ea typeface="Times New Roman" panose="02020603050405020304" pitchFamily="18" charset="0"/>
              </a:rPr>
              <a:t>Previously, </a:t>
            </a:r>
            <a:r>
              <a:rPr lang="en-US" sz="1900" kern="0" dirty="0">
                <a:solidFill>
                  <a:srgbClr val="000000">
                    <a:alpha val="100000"/>
                  </a:srgbClr>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900" kern="0" dirty="0">
                <a:solidFill>
                  <a:srgbClr val="000000">
                    <a:alpha val="100000"/>
                  </a:srgbClr>
                </a:solidFill>
                <a:latin typeface="Times New Roman" panose="02020603050405020304" pitchFamily="18" charset="0"/>
                <a:cs typeface="Times New Roman" panose="02020603050405020304" pitchFamily="18" charset="0"/>
              </a:rPr>
              <a:t>he development of the WSN system for smart agriculture based on the Zigbee wireless sensor network.</a:t>
            </a:r>
          </a:p>
          <a:p>
            <a:pPr marL="850583" indent="-342900" algn="just" eaLnBrk="0">
              <a:lnSpc>
                <a:spcPct val="150000"/>
              </a:lnSpc>
              <a:spcBef>
                <a:spcPts val="527"/>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In</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his</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model,</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at</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transmitting</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side,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Microcontroller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ZIGBEE transceiver</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different</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sensors</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are</a:t>
            </a:r>
            <a:r>
              <a:rPr lang="en-US" sz="1900" dirty="0">
                <a:latin typeface="Times New Roman" panose="02020603050405020304" pitchFamily="18" charset="0"/>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connected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with</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m</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icrocontroller.</a:t>
            </a:r>
            <a:endParaRPr lang="en-US" sz="1900" dirty="0">
              <a:latin typeface="Times New Roman" panose="02020603050405020304" pitchFamily="18" charset="0"/>
              <a:cs typeface="Times New Roman" panose="02020603050405020304" pitchFamily="18" charset="0"/>
            </a:endParaRPr>
          </a:p>
          <a:p>
            <a:pPr marL="850583" indent="-342900" algn="just" eaLnBrk="0">
              <a:lnSpc>
                <a:spcPct val="150000"/>
              </a:lnSpc>
              <a:spcBef>
                <a:spcPts val="527"/>
              </a:spcBef>
              <a:buFont typeface="Wingdings" panose="05000000000000000000" pitchFamily="2" charset="2"/>
              <a:buChar char="Ø"/>
            </a:pP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All</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are</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controlled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collected</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by</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microcontroller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using</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ZIGBEE transceiver</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transmits t</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he</a:t>
            </a:r>
            <a:r>
              <a:rPr lang="en-US" sz="19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sensed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wirelessly.</a:t>
            </a:r>
          </a:p>
          <a:p>
            <a:pPr marL="850583" indent="-342900" algn="just" eaLnBrk="0">
              <a:lnSpc>
                <a:spcPct val="150000"/>
              </a:lnSpc>
              <a:spcBef>
                <a:spcPts val="527"/>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At</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receiving</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side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anothe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r</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microcontroller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ZIGBEE</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transceiver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there,</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it will</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receive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sens</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ed</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 use</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personal</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computer.</a:t>
            </a:r>
            <a:endParaRPr lang="en-US" altLang="Arial" sz="1900" dirty="0">
              <a:latin typeface="Times New Roman" panose="02020603050405020304" pitchFamily="18" charset="0"/>
              <a:cs typeface="Times New Roman" panose="02020603050405020304" pitchFamily="18" charset="0"/>
            </a:endParaRPr>
          </a:p>
          <a:p>
            <a:pPr marL="850583" indent="-342900" algn="just" eaLnBrk="0">
              <a:lnSpc>
                <a:spcPct val="150000"/>
              </a:lnSpc>
              <a:spcBef>
                <a:spcPts val="4"/>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It communicate</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at</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speeds</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up</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250kbps</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while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physically</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separated</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by</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distances</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up</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19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50</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meters</a:t>
            </a:r>
            <a:r>
              <a:rPr lang="en-US" sz="19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a:t>
            </a:r>
            <a:endParaRPr lang="en-US" altLang="Times New Roman" sz="19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CEA8F69-95D7-175C-F68D-11E636C6789C}"/>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445D54F-7E98-560C-A71E-58C995CC8552}"/>
              </a:ext>
            </a:extLst>
          </p:cNvPr>
          <p:cNvSpPr>
            <a:spLocks noGrp="1"/>
          </p:cNvSpPr>
          <p:nvPr>
            <p:ph type="sldNum" sz="quarter" idx="12"/>
          </p:nvPr>
        </p:nvSpPr>
        <p:spPr/>
        <p:txBody>
          <a:bodyPr/>
          <a:lstStyle/>
          <a:p>
            <a:fld id="{33C8D63B-32BB-40D4-954B-577771728622}" type="slidenum">
              <a:rPr lang="en-IN" smtClean="0"/>
              <a:t>4</a:t>
            </a:fld>
            <a:endParaRPr lang="en-IN"/>
          </a:p>
        </p:txBody>
      </p:sp>
      <p:sp>
        <p:nvSpPr>
          <p:cNvPr id="2" name="Date Placeholder 1">
            <a:extLst>
              <a:ext uri="{FF2B5EF4-FFF2-40B4-BE49-F238E27FC236}">
                <a16:creationId xmlns:a16="http://schemas.microsoft.com/office/drawing/2014/main" id="{41CBFF4F-F86C-760E-659F-3977DAAF51C5}"/>
              </a:ext>
            </a:extLst>
          </p:cNvPr>
          <p:cNvSpPr>
            <a:spLocks noGrp="1"/>
          </p:cNvSpPr>
          <p:nvPr>
            <p:ph type="dt" sz="half" idx="10"/>
          </p:nvPr>
        </p:nvSpPr>
        <p:spPr/>
        <p:txBody>
          <a:bodyPr/>
          <a:lstStyle/>
          <a:p>
            <a:fld id="{377D606A-703C-4A17-8054-9DD7027267DF}" type="datetime1">
              <a:rPr lang="en-IN" smtClean="0"/>
              <a:t>22-11-2023</a:t>
            </a:fld>
            <a:endParaRPr lang="en-IN"/>
          </a:p>
        </p:txBody>
      </p:sp>
    </p:spTree>
    <p:extLst>
      <p:ext uri="{BB962C8B-B14F-4D97-AF65-F5344CB8AC3E}">
        <p14:creationId xmlns:p14="http://schemas.microsoft.com/office/powerpoint/2010/main" val="352062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989C2-A68E-C100-9B59-C7C259D60152}"/>
              </a:ext>
            </a:extLst>
          </p:cNvPr>
          <p:cNvSpPr>
            <a:spLocks noGrp="1"/>
          </p:cNvSpPr>
          <p:nvPr>
            <p:ph idx="1"/>
          </p:nvPr>
        </p:nvSpPr>
        <p:spPr>
          <a:xfrm>
            <a:off x="628650" y="1099335"/>
            <a:ext cx="7886700" cy="5758665"/>
          </a:xfrm>
        </p:spPr>
        <p:txBody>
          <a:bodyPr>
            <a:noAutofit/>
          </a:bodyPr>
          <a:lstStyle/>
          <a:p>
            <a:pPr marL="850583" indent="-342900" algn="just" eaLnBrk="0">
              <a:lnSpc>
                <a:spcPct val="150000"/>
              </a:lnSpc>
              <a:spcBef>
                <a:spcPts val="526"/>
              </a:spcBef>
              <a:buFont typeface="Wingdings" panose="05000000000000000000" pitchFamily="2" charset="2"/>
              <a:buChar char="Ø"/>
            </a:pP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algn="just" eaLnBrk="0">
              <a:lnSpc>
                <a:spcPct val="150000"/>
              </a:lnSpc>
              <a:spcBef>
                <a:spcPts val="526"/>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Limited</a:t>
            </a:r>
            <a:r>
              <a:rPr lang="en-US"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Range</a:t>
            </a:r>
          </a:p>
          <a:p>
            <a:pPr marL="850583" indent="-342900" algn="just" eaLnBrk="0">
              <a:lnSpc>
                <a:spcPct val="150000"/>
              </a:lnSpc>
              <a:spcBef>
                <a:spcPts val="526"/>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Low</a:t>
            </a:r>
            <a:r>
              <a:rPr lang="en-US"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20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Ra</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te</a:t>
            </a:r>
            <a:endParaRPr lang="en-US" altLang="Times New Roman" sz="2000" dirty="0">
              <a:latin typeface="Times New Roman" panose="02020603050405020304" pitchFamily="18" charset="0"/>
              <a:cs typeface="Times New Roman" panose="02020603050405020304" pitchFamily="18" charset="0"/>
            </a:endParaRPr>
          </a:p>
          <a:p>
            <a:pPr marL="850583" indent="-342900" algn="just" eaLnBrk="0">
              <a:lnSpc>
                <a:spcPct val="150000"/>
              </a:lnSpc>
              <a:spcBef>
                <a:spcPts val="1005"/>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Power</a:t>
            </a:r>
            <a:r>
              <a:rPr lang="en-US" sz="20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Cons</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umption</a:t>
            </a:r>
            <a:endParaRPr lang="en-US" altLang="Times New Roman" sz="2000" dirty="0">
              <a:latin typeface="Times New Roman" panose="02020603050405020304" pitchFamily="18" charset="0"/>
              <a:cs typeface="Times New Roman" panose="02020603050405020304" pitchFamily="18" charset="0"/>
            </a:endParaRPr>
          </a:p>
          <a:p>
            <a:pPr marL="850583" indent="-342900" algn="just" eaLnBrk="0">
              <a:lnSpc>
                <a:spcPct val="150000"/>
              </a:lnSpc>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Scalability</a:t>
            </a:r>
          </a:p>
          <a:p>
            <a:pPr marL="850583" indent="-342900" algn="just" eaLnBrk="0">
              <a:lnSpc>
                <a:spcPct val="150000"/>
              </a:lnSpc>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Interferen</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ce</a:t>
            </a:r>
          </a:p>
        </p:txBody>
      </p:sp>
      <p:sp>
        <p:nvSpPr>
          <p:cNvPr id="4" name="Title 1">
            <a:extLst>
              <a:ext uri="{FF2B5EF4-FFF2-40B4-BE49-F238E27FC236}">
                <a16:creationId xmlns:a16="http://schemas.microsoft.com/office/drawing/2014/main" id="{1A9577C4-3A25-78F6-97FB-03D9CA55A708}"/>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DISADVANTAGES</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931CDA8-B159-84A2-201E-D726D9ECC686}"/>
              </a:ext>
            </a:extLst>
          </p:cNvPr>
          <p:cNvSpPr>
            <a:spLocks noGrp="1"/>
          </p:cNvSpPr>
          <p:nvPr>
            <p:ph type="sldNum" sz="quarter" idx="12"/>
          </p:nvPr>
        </p:nvSpPr>
        <p:spPr/>
        <p:txBody>
          <a:bodyPr/>
          <a:lstStyle/>
          <a:p>
            <a:fld id="{33C8D63B-32BB-40D4-954B-577771728622}" type="slidenum">
              <a:rPr lang="en-IN" smtClean="0"/>
              <a:t>5</a:t>
            </a:fld>
            <a:endParaRPr lang="en-IN"/>
          </a:p>
        </p:txBody>
      </p:sp>
      <p:sp>
        <p:nvSpPr>
          <p:cNvPr id="2" name="Date Placeholder 1">
            <a:extLst>
              <a:ext uri="{FF2B5EF4-FFF2-40B4-BE49-F238E27FC236}">
                <a16:creationId xmlns:a16="http://schemas.microsoft.com/office/drawing/2014/main" id="{2ACA4735-DC37-6939-125F-656CBD3D7AD5}"/>
              </a:ext>
            </a:extLst>
          </p:cNvPr>
          <p:cNvSpPr>
            <a:spLocks noGrp="1"/>
          </p:cNvSpPr>
          <p:nvPr>
            <p:ph type="dt" sz="half" idx="10"/>
          </p:nvPr>
        </p:nvSpPr>
        <p:spPr/>
        <p:txBody>
          <a:bodyPr/>
          <a:lstStyle/>
          <a:p>
            <a:fld id="{DF52836C-8BB9-431B-848B-37D61041C211}" type="datetime1">
              <a:rPr lang="en-IN" smtClean="0"/>
              <a:t>22-11-2023</a:t>
            </a:fld>
            <a:endParaRPr lang="en-IN"/>
          </a:p>
        </p:txBody>
      </p:sp>
    </p:spTree>
    <p:extLst>
      <p:ext uri="{BB962C8B-B14F-4D97-AF65-F5344CB8AC3E}">
        <p14:creationId xmlns:p14="http://schemas.microsoft.com/office/powerpoint/2010/main" val="325735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F0E59-2E59-ED3F-949F-0A04450F6E3B}"/>
              </a:ext>
            </a:extLst>
          </p:cNvPr>
          <p:cNvSpPr>
            <a:spLocks noGrp="1"/>
          </p:cNvSpPr>
          <p:nvPr>
            <p:ph idx="1"/>
          </p:nvPr>
        </p:nvSpPr>
        <p:spPr>
          <a:xfrm>
            <a:off x="0" y="1330326"/>
            <a:ext cx="8515350" cy="5527673"/>
          </a:xfrm>
        </p:spPr>
        <p:txBody>
          <a:bodyPr>
            <a:noAutofit/>
          </a:bodyPr>
          <a:lstStyle/>
          <a:p>
            <a:pPr marL="679132" indent="-342900" algn="just" eaLnBrk="0">
              <a:lnSpc>
                <a:spcPct val="150000"/>
              </a:lnSpc>
              <a:spcBef>
                <a:spcPts val="524"/>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proposed</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sys</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tem</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utilizes</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US" sz="19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(Long</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Range) technology to</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establish</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wireless network</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smart</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agriculture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p>
          <a:p>
            <a:pPr marL="679132" indent="-342900" algn="just" eaLnBrk="0">
              <a:lnSpc>
                <a:spcPct val="150000"/>
              </a:lnSpc>
              <a:spcBef>
                <a:spcPts val="524"/>
              </a:spcBef>
              <a:buFont typeface="Wingdings" panose="05000000000000000000" pitchFamily="2" charset="2"/>
              <a:buChar char="Ø"/>
            </a:pPr>
            <a:r>
              <a:rPr lang="en-US" sz="1900" dirty="0">
                <a:effectLst/>
                <a:latin typeface="Times New Roman" panose="02020603050405020304" pitchFamily="18" charset="0"/>
                <a:ea typeface="Times New Roman" panose="02020603050405020304" pitchFamily="18" charset="0"/>
              </a:rPr>
              <a:t>We have divided this technology into two parts, one for field and another for the control hub (LoRaWAN Gateway).</a:t>
            </a:r>
            <a:endPar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679132" indent="-342900" algn="just" eaLnBrk="0">
              <a:lnSpc>
                <a:spcPct val="150000"/>
              </a:lnSpc>
              <a:spcBef>
                <a:spcPts val="524"/>
              </a:spcBef>
              <a:buFont typeface="Wingdings" panose="05000000000000000000" pitchFamily="2" charset="2"/>
              <a:buChar char="Ø"/>
            </a:pP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field</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area</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End device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that connected with</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Moisture</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LDR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Rain</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DHT</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senso</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one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receiver</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water pump</a:t>
            </a:r>
            <a:r>
              <a:rPr lang="en-US" sz="1900" kern="0" spc="7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control. </a:t>
            </a:r>
          </a:p>
          <a:p>
            <a:pPr marL="679132" indent="-342900" algn="just" eaLnBrk="0">
              <a:lnSpc>
                <a:spcPct val="150000"/>
              </a:lnSpc>
              <a:spcBef>
                <a:spcPts val="686"/>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End device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generates</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useful</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of</a:t>
            </a:r>
            <a:r>
              <a:rPr lang="en-US" sz="1900" kern="0" spc="-11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farm</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like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temperature</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humidity,</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soil</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moisture.</a:t>
            </a:r>
          </a:p>
          <a:p>
            <a:pPr marL="679132" indent="-342900" algn="just" eaLnBrk="0">
              <a:lnSpc>
                <a:spcPct val="150000"/>
              </a:lnSpc>
              <a:spcBef>
                <a:spcPts val="686"/>
              </a:spcBef>
              <a:buFont typeface="Wingdings" panose="05000000000000000000" pitchFamily="2" charset="2"/>
              <a:buChar char="Ø"/>
            </a:pP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role</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of</a:t>
            </a:r>
            <a:r>
              <a:rPr lang="en-US" sz="1900" kern="0" spc="-14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LoRaWAN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Gateway</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is to</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receive the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who</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le</a:t>
            </a:r>
            <a:r>
              <a:rPr lang="en-US" sz="19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generated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by</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5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on field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components</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spc="8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also</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transmit the</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command</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to</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control</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motor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whereas</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the</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device</a:t>
            </a:r>
            <a:r>
              <a:rPr lang="en-US" sz="1900" kern="0" spc="6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stores the</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data</a:t>
            </a:r>
            <a:r>
              <a:rPr lang="en-US" sz="19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displays</a:t>
            </a:r>
            <a:r>
              <a:rPr lang="en-US" sz="1900" kern="0" spc="23"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on</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the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for</a:t>
            </a:r>
            <a:r>
              <a:rPr lang="en-US" sz="19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remotely</a:t>
            </a:r>
            <a:r>
              <a:rPr lang="en-US" sz="1900" kern="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19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monitoring.</a:t>
            </a:r>
            <a:endParaRPr lang="en-US" altLang="Times New Roman" sz="19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19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12C28C7-2138-2286-88FA-AB678B25AC1E}"/>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B06D491-DCCC-48E7-9D2F-8C1CAB21DFFF}"/>
              </a:ext>
            </a:extLst>
          </p:cNvPr>
          <p:cNvSpPr>
            <a:spLocks noGrp="1"/>
          </p:cNvSpPr>
          <p:nvPr>
            <p:ph type="sldNum" sz="quarter" idx="12"/>
          </p:nvPr>
        </p:nvSpPr>
        <p:spPr/>
        <p:txBody>
          <a:bodyPr/>
          <a:lstStyle/>
          <a:p>
            <a:fld id="{33C8D63B-32BB-40D4-954B-577771728622}" type="slidenum">
              <a:rPr lang="en-IN" smtClean="0"/>
              <a:t>6</a:t>
            </a:fld>
            <a:endParaRPr lang="en-IN"/>
          </a:p>
        </p:txBody>
      </p:sp>
      <p:sp>
        <p:nvSpPr>
          <p:cNvPr id="2" name="Date Placeholder 1">
            <a:extLst>
              <a:ext uri="{FF2B5EF4-FFF2-40B4-BE49-F238E27FC236}">
                <a16:creationId xmlns:a16="http://schemas.microsoft.com/office/drawing/2014/main" id="{90E3835F-93E5-0691-CDF4-A89DABC5C22D}"/>
              </a:ext>
            </a:extLst>
          </p:cNvPr>
          <p:cNvSpPr>
            <a:spLocks noGrp="1"/>
          </p:cNvSpPr>
          <p:nvPr>
            <p:ph type="dt" sz="half" idx="10"/>
          </p:nvPr>
        </p:nvSpPr>
        <p:spPr/>
        <p:txBody>
          <a:bodyPr/>
          <a:lstStyle/>
          <a:p>
            <a:fld id="{23CABD20-B0BA-401D-B6D5-95A20C577D5A}" type="datetime1">
              <a:rPr lang="en-IN" smtClean="0"/>
              <a:t>22-11-2023</a:t>
            </a:fld>
            <a:endParaRPr lang="en-IN"/>
          </a:p>
        </p:txBody>
      </p:sp>
    </p:spTree>
    <p:extLst>
      <p:ext uri="{BB962C8B-B14F-4D97-AF65-F5344CB8AC3E}">
        <p14:creationId xmlns:p14="http://schemas.microsoft.com/office/powerpoint/2010/main" val="330352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B57C5-8260-99B2-1BA9-3E3B37472D6C}"/>
              </a:ext>
            </a:extLst>
          </p:cNvPr>
          <p:cNvSpPr>
            <a:spLocks noGrp="1"/>
          </p:cNvSpPr>
          <p:nvPr>
            <p:ph idx="1"/>
          </p:nvPr>
        </p:nvSpPr>
        <p:spPr>
          <a:xfrm>
            <a:off x="628650" y="1104900"/>
            <a:ext cx="7886700" cy="5753100"/>
          </a:xfrm>
        </p:spPr>
        <p:txBody>
          <a:bodyPr>
            <a:noAutofit/>
          </a:bodyPr>
          <a:lstStyle/>
          <a:p>
            <a:pPr marL="850583" indent="-342900" algn="just" eaLnBrk="0">
              <a:lnSpc>
                <a:spcPct val="150000"/>
              </a:lnSpc>
              <a:spcBef>
                <a:spcPts val="523"/>
              </a:spcBef>
              <a:buFont typeface="Wingdings" panose="05000000000000000000" pitchFamily="2" charset="2"/>
              <a:buChar char="Ø"/>
            </a:pPr>
            <a:endPar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algn="just" eaLnBrk="0">
              <a:lnSpc>
                <a:spcPct val="150000"/>
              </a:lnSpc>
              <a:spcBef>
                <a:spcPts val="523"/>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Long</a:t>
            </a:r>
            <a:r>
              <a:rPr lang="en-US"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Range</a:t>
            </a:r>
            <a:r>
              <a:rPr lang="en-US" sz="20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Communication</a:t>
            </a:r>
            <a:endParaRPr lang="en-US" altLang="Times New Roman" sz="2000" dirty="0">
              <a:latin typeface="Times New Roman" panose="02020603050405020304" pitchFamily="18" charset="0"/>
              <a:cs typeface="Times New Roman" panose="02020603050405020304" pitchFamily="18" charset="0"/>
            </a:endParaRPr>
          </a:p>
          <a:p>
            <a:pPr marL="850582" indent="-342900" algn="just" eaLnBrk="0">
              <a:lnSpc>
                <a:spcPct val="150000"/>
              </a:lnSpc>
              <a:spcBef>
                <a:spcPts val="1005"/>
              </a:spcBef>
              <a:buFont typeface="Wingdings" panose="05000000000000000000" pitchFamily="2" charset="2"/>
              <a:buChar char="Ø"/>
            </a:pP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Low</a:t>
            </a:r>
            <a:r>
              <a:rPr lang="en-US" sz="20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Power</a:t>
            </a:r>
            <a:r>
              <a:rPr lang="en-US"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Consumption</a:t>
            </a:r>
          </a:p>
          <a:p>
            <a:pPr marL="850582" indent="-342900" algn="just" eaLnBrk="0">
              <a:lnSpc>
                <a:spcPct val="150000"/>
              </a:lnSpc>
              <a:spcBef>
                <a:spcPts val="1005"/>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Real</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time</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Monitoring</a:t>
            </a:r>
            <a:endParaRPr lang="en-US" altLang="Times New Roman" sz="2000" dirty="0">
              <a:latin typeface="Times New Roman" panose="02020603050405020304" pitchFamily="18" charset="0"/>
              <a:cs typeface="Times New Roman" panose="02020603050405020304" pitchFamily="18" charset="0"/>
            </a:endParaRPr>
          </a:p>
          <a:p>
            <a:pPr marL="850582" indent="-342900" algn="just" eaLnBrk="0">
              <a:lnSpc>
                <a:spcPct val="150000"/>
              </a:lnSpc>
              <a:spcBef>
                <a:spcPts val="1005"/>
              </a:spcBef>
              <a:buFont typeface="Wingdings" panose="05000000000000000000" pitchFamily="2" charset="2"/>
              <a:buChar char="Ø"/>
            </a:pP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Remote</a:t>
            </a:r>
            <a:r>
              <a:rPr lang="en-US" sz="20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Control</a:t>
            </a:r>
            <a:r>
              <a:rPr lang="en-US" sz="2000" kern="0" spc="4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and</a:t>
            </a:r>
            <a:r>
              <a:rPr lang="en-US" sz="2000" kern="0" spc="-7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dirty="0">
                <a:solidFill>
                  <a:srgbClr val="000000">
                    <a:alpha val="100000"/>
                  </a:srgbClr>
                </a:solidFill>
                <a:latin typeface="Times New Roman" panose="02020603050405020304" pitchFamily="18" charset="0"/>
                <a:ea typeface="Times New Roman"/>
                <a:cs typeface="Times New Roman" panose="02020603050405020304" pitchFamily="18" charset="0"/>
              </a:rPr>
              <a:t>A</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utomation</a:t>
            </a:r>
          </a:p>
          <a:p>
            <a:pPr marL="850582" indent="-342900" algn="just" eaLnBrk="0">
              <a:lnSpc>
                <a:spcPct val="150000"/>
              </a:lnSpc>
              <a:spcBef>
                <a:spcPts val="1005"/>
              </a:spcBef>
              <a:buFont typeface="Wingdings" panose="05000000000000000000" pitchFamily="2" charset="2"/>
              <a:buChar char="Ø"/>
            </a:pP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User</a:t>
            </a:r>
            <a:r>
              <a:rPr lang="en-US"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Friendly</a:t>
            </a:r>
            <a:r>
              <a:rPr lang="en-US"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US"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Interface</a:t>
            </a:r>
            <a:endParaRPr lang="en-IN"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ED828D4-8DFE-0334-6EDD-5D7CAF0B2A73}"/>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8540490-628C-8795-051C-BB9D668ADBD9}"/>
              </a:ext>
            </a:extLst>
          </p:cNvPr>
          <p:cNvSpPr>
            <a:spLocks noGrp="1"/>
          </p:cNvSpPr>
          <p:nvPr>
            <p:ph type="sldNum" sz="quarter" idx="12"/>
          </p:nvPr>
        </p:nvSpPr>
        <p:spPr/>
        <p:txBody>
          <a:bodyPr/>
          <a:lstStyle/>
          <a:p>
            <a:fld id="{33C8D63B-32BB-40D4-954B-577771728622}" type="slidenum">
              <a:rPr lang="en-IN" smtClean="0"/>
              <a:t>7</a:t>
            </a:fld>
            <a:endParaRPr lang="en-IN"/>
          </a:p>
        </p:txBody>
      </p:sp>
      <p:sp>
        <p:nvSpPr>
          <p:cNvPr id="2" name="Date Placeholder 1">
            <a:extLst>
              <a:ext uri="{FF2B5EF4-FFF2-40B4-BE49-F238E27FC236}">
                <a16:creationId xmlns:a16="http://schemas.microsoft.com/office/drawing/2014/main" id="{32D9DFD2-0B1C-0486-3624-4AFD4EA0679F}"/>
              </a:ext>
            </a:extLst>
          </p:cNvPr>
          <p:cNvSpPr>
            <a:spLocks noGrp="1"/>
          </p:cNvSpPr>
          <p:nvPr>
            <p:ph type="dt" sz="half" idx="10"/>
          </p:nvPr>
        </p:nvSpPr>
        <p:spPr/>
        <p:txBody>
          <a:bodyPr/>
          <a:lstStyle/>
          <a:p>
            <a:fld id="{EA05898F-7277-4A41-BBAA-287E3A2CE8B9}" type="datetime1">
              <a:rPr lang="en-IN" smtClean="0"/>
              <a:t>22-11-2023</a:t>
            </a:fld>
            <a:endParaRPr lang="en-IN"/>
          </a:p>
        </p:txBody>
      </p:sp>
    </p:spTree>
    <p:extLst>
      <p:ext uri="{BB962C8B-B14F-4D97-AF65-F5344CB8AC3E}">
        <p14:creationId xmlns:p14="http://schemas.microsoft.com/office/powerpoint/2010/main" val="343369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25AA0-5E2C-B46B-043D-87624E8C01F8}"/>
              </a:ext>
            </a:extLst>
          </p:cNvPr>
          <p:cNvSpPr>
            <a:spLocks noGrp="1"/>
          </p:cNvSpPr>
          <p:nvPr>
            <p:ph idx="1"/>
          </p:nvPr>
        </p:nvSpPr>
        <p:spPr>
          <a:xfrm>
            <a:off x="628650" y="1582220"/>
            <a:ext cx="7765337" cy="5275780"/>
          </a:xfrm>
        </p:spPr>
        <p:txBody>
          <a:bodyPr numCol="2">
            <a:noAutofit/>
          </a:bodyPr>
          <a:lstStyle/>
          <a:p>
            <a:pPr>
              <a:lnSpc>
                <a:spcPct val="150000"/>
              </a:lnSpc>
              <a:buFont typeface="Wingdings" panose="05000000000000000000" pitchFamily="2" charset="2"/>
              <a:buChar char="Ø"/>
            </a:pPr>
            <a:endParaRPr lang="fr-FR" sz="2000" kern="0" dirty="0">
              <a:solidFill>
                <a:srgbClr val="000000">
                  <a:alpha val="100000"/>
                </a:srgbClr>
              </a:solidFill>
              <a:latin typeface="Times New Roman" panose="02020603050405020304" pitchFamily="18" charset="0"/>
              <a:ea typeface="Times New Roman"/>
              <a:cs typeface="Times New Roman" panose="02020603050405020304" pitchFamily="18" charset="0"/>
            </a:endParaRPr>
          </a:p>
          <a:p>
            <a:pPr marL="850583" indent="-342900" eaLnBrk="0">
              <a:lnSpc>
                <a:spcPct val="150000"/>
              </a:lnSpc>
              <a:spcBef>
                <a:spcPts val="523"/>
              </a:spcBef>
              <a:buFont typeface="Wingdings" panose="05000000000000000000" pitchFamily="2" charset="2"/>
              <a:buChar char="Ø"/>
            </a:pPr>
            <a:r>
              <a:rPr lang="fr-FR" sz="2000" kern="0" dirty="0">
                <a:solidFill>
                  <a:srgbClr val="000000">
                    <a:alpha val="100000"/>
                  </a:srgbClr>
                </a:solidFill>
                <a:latin typeface="Times New Roman" panose="02020603050405020304" pitchFamily="18" charset="0"/>
                <a:cs typeface="Times New Roman" panose="02020603050405020304" pitchFamily="18" charset="0"/>
              </a:rPr>
              <a:t>Doit Esp32 Devkit V1Board</a:t>
            </a:r>
          </a:p>
          <a:p>
            <a:pPr marL="850583" indent="-342900" eaLnBrk="0">
              <a:lnSpc>
                <a:spcPct val="150000"/>
              </a:lnSpc>
              <a:spcBef>
                <a:spcPts val="523"/>
              </a:spcBef>
              <a:buFont typeface="Wingdings" panose="05000000000000000000" pitchFamily="2" charset="2"/>
              <a:buChar char="Ø"/>
            </a:pP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IN" sz="2000" kern="0" spc="6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SX12</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78</a:t>
            </a:r>
            <a:r>
              <a:rPr lang="en-IN" sz="2000" kern="0" spc="38"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8" dirty="0">
                <a:solidFill>
                  <a:srgbClr val="000000">
                    <a:alpha val="100000"/>
                  </a:srgbClr>
                </a:solidFill>
                <a:latin typeface="Times New Roman" panose="02020603050405020304" pitchFamily="18" charset="0"/>
                <a:ea typeface="Times New Roman"/>
                <a:cs typeface="Times New Roman" panose="02020603050405020304" pitchFamily="18" charset="0"/>
              </a:rPr>
              <a:t>RA</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02</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Lora</a:t>
            </a:r>
            <a:r>
              <a:rPr lang="en-IN" sz="2000" kern="0" spc="15" dirty="0">
                <a:solidFill>
                  <a:srgbClr val="000000">
                    <a:alpha val="100000"/>
                  </a:srgbClr>
                </a:solidFill>
                <a:latin typeface="Times New Roman" panose="02020603050405020304" pitchFamily="18" charset="0"/>
                <a:ea typeface="Times New Roman"/>
                <a:cs typeface="Times New Roman" panose="02020603050405020304" pitchFamily="18" charset="0"/>
              </a:rPr>
              <a:t> </a:t>
            </a:r>
            <a:r>
              <a:rPr lang="en-IN" sz="2000" kern="0" spc="30" dirty="0">
                <a:solidFill>
                  <a:srgbClr val="000000">
                    <a:alpha val="100000"/>
                  </a:srgbClr>
                </a:solidFill>
                <a:latin typeface="Times New Roman" panose="02020603050405020304" pitchFamily="18" charset="0"/>
                <a:ea typeface="Times New Roman"/>
                <a:cs typeface="Times New Roman" panose="02020603050405020304" pitchFamily="18" charset="0"/>
              </a:rPr>
              <a:t>ANTENNA</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Ldr Sensor</a:t>
            </a:r>
          </a:p>
          <a:p>
            <a:pPr marL="850583" indent="-342900" eaLnBrk="0">
              <a:lnSpc>
                <a:spcPct val="150000"/>
              </a:lnSpc>
              <a:spcBef>
                <a:spcPts val="523"/>
              </a:spcBef>
              <a:buFont typeface="Wingdings" panose="05000000000000000000" pitchFamily="2" charset="2"/>
              <a:buChar char="Ø"/>
            </a:pPr>
            <a:r>
              <a:rPr lang="en-US" sz="2000" kern="0" spc="30" dirty="0">
                <a:solidFill>
                  <a:srgbClr val="000000">
                    <a:alpha val="100000"/>
                  </a:srgbClr>
                </a:solidFill>
                <a:latin typeface="Times New Roman" panose="02020603050405020304" pitchFamily="18" charset="0"/>
                <a:cs typeface="Times New Roman" panose="02020603050405020304" pitchFamily="18" charset="0"/>
              </a:rPr>
              <a:t>Dht11 Temperature And Humidity Sensor</a:t>
            </a:r>
            <a:endParaRPr lang="en-IN" sz="2000" kern="0" spc="30" dirty="0">
              <a:solidFill>
                <a:srgbClr val="000000">
                  <a:alpha val="100000"/>
                </a:srgbClr>
              </a:solidFill>
              <a:latin typeface="Times New Roman" panose="02020603050405020304" pitchFamily="18" charset="0"/>
              <a:cs typeface="Times New Roman" panose="02020603050405020304" pitchFamily="18" charset="0"/>
            </a:endParaRP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Soil Moisture Sensor</a:t>
            </a:r>
          </a:p>
          <a:p>
            <a:pPr marL="850583" indent="-342900" eaLnBrk="0">
              <a:lnSpc>
                <a:spcPct val="150000"/>
              </a:lnSpc>
              <a:spcBef>
                <a:spcPts val="523"/>
              </a:spcBef>
              <a:buFont typeface="Wingdings" panose="05000000000000000000" pitchFamily="2" charset="2"/>
              <a:buChar char="Ø"/>
            </a:pPr>
            <a:endParaRPr lang="en-IN" sz="2000" kern="0" spc="30" dirty="0">
              <a:solidFill>
                <a:srgbClr val="000000">
                  <a:alpha val="100000"/>
                </a:srgbClr>
              </a:solidFill>
              <a:latin typeface="Times New Roman" panose="02020603050405020304" pitchFamily="18" charset="0"/>
              <a:cs typeface="Times New Roman" panose="02020603050405020304" pitchFamily="18" charset="0"/>
            </a:endParaRPr>
          </a:p>
          <a:p>
            <a:pPr marL="507683" indent="0" eaLnBrk="0">
              <a:lnSpc>
                <a:spcPct val="150000"/>
              </a:lnSpc>
              <a:spcBef>
                <a:spcPts val="523"/>
              </a:spcBef>
              <a:buNone/>
            </a:pPr>
            <a:endParaRPr lang="en-IN" sz="2000" kern="0" spc="30" dirty="0">
              <a:solidFill>
                <a:srgbClr val="000000">
                  <a:alpha val="100000"/>
                </a:srgbClr>
              </a:solidFill>
              <a:latin typeface="Times New Roman" panose="02020603050405020304" pitchFamily="18" charset="0"/>
              <a:cs typeface="Times New Roman" panose="02020603050405020304" pitchFamily="18" charset="0"/>
            </a:endParaRPr>
          </a:p>
          <a:p>
            <a:pPr marL="850583" indent="-342900" eaLnBrk="0">
              <a:lnSpc>
                <a:spcPct val="150000"/>
              </a:lnSpc>
              <a:spcBef>
                <a:spcPts val="523"/>
              </a:spcBef>
              <a:buFont typeface="Wingdings" panose="05000000000000000000" pitchFamily="2" charset="2"/>
              <a:buChar char="Ø"/>
            </a:pPr>
            <a:endParaRPr lang="en-IN" sz="2000" kern="0" spc="30" dirty="0">
              <a:solidFill>
                <a:srgbClr val="000000">
                  <a:alpha val="100000"/>
                </a:srgbClr>
              </a:solidFill>
              <a:latin typeface="Times New Roman" panose="02020603050405020304" pitchFamily="18" charset="0"/>
              <a:cs typeface="Times New Roman" panose="02020603050405020304" pitchFamily="18" charset="0"/>
            </a:endParaRP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Raindrop Sensor</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Liquid Crystal Display 16x2                                                                  </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I2c Module</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Relay</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Submersible Water Pump</a:t>
            </a:r>
          </a:p>
          <a:p>
            <a:pPr marL="850583" indent="-342900" eaLnBrk="0">
              <a:lnSpc>
                <a:spcPct val="150000"/>
              </a:lnSpc>
              <a:spcBef>
                <a:spcPts val="523"/>
              </a:spcBef>
              <a:buFont typeface="Wingdings" panose="05000000000000000000" pitchFamily="2" charset="2"/>
              <a:buChar char="Ø"/>
            </a:pPr>
            <a:r>
              <a:rPr lang="en-IN" sz="2000" kern="0" spc="30" dirty="0">
                <a:solidFill>
                  <a:srgbClr val="000000">
                    <a:alpha val="100000"/>
                  </a:srgbClr>
                </a:solidFill>
                <a:latin typeface="Times New Roman" panose="02020603050405020304" pitchFamily="18" charset="0"/>
                <a:cs typeface="Times New Roman" panose="02020603050405020304" pitchFamily="18" charset="0"/>
              </a:rPr>
              <a:t>9v Dc Hi-watt Battery</a:t>
            </a:r>
          </a:p>
        </p:txBody>
      </p:sp>
      <p:sp>
        <p:nvSpPr>
          <p:cNvPr id="5" name="Title 1">
            <a:extLst>
              <a:ext uri="{FF2B5EF4-FFF2-40B4-BE49-F238E27FC236}">
                <a16:creationId xmlns:a16="http://schemas.microsoft.com/office/drawing/2014/main" id="{A2144173-A66C-8AEB-AE82-384655636130}"/>
              </a:ext>
            </a:extLst>
          </p:cNvPr>
          <p:cNvSpPr txBox="1">
            <a:spLocks/>
          </p:cNvSpPr>
          <p:nvPr/>
        </p:nvSpPr>
        <p:spPr>
          <a:xfrm>
            <a:off x="0" y="847726"/>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HARDWARE COMPONENTS</a:t>
            </a:r>
            <a:endParaRPr lang="en-IN" sz="3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251918B-197B-7730-B1FA-907BBB3FA5F1}"/>
              </a:ext>
            </a:extLst>
          </p:cNvPr>
          <p:cNvSpPr>
            <a:spLocks noGrp="1"/>
          </p:cNvSpPr>
          <p:nvPr>
            <p:ph type="sldNum" sz="quarter" idx="12"/>
          </p:nvPr>
        </p:nvSpPr>
        <p:spPr/>
        <p:txBody>
          <a:bodyPr/>
          <a:lstStyle/>
          <a:p>
            <a:fld id="{33C8D63B-32BB-40D4-954B-577771728622}" type="slidenum">
              <a:rPr lang="en-IN" smtClean="0"/>
              <a:t>8</a:t>
            </a:fld>
            <a:endParaRPr lang="en-IN"/>
          </a:p>
        </p:txBody>
      </p:sp>
      <p:sp>
        <p:nvSpPr>
          <p:cNvPr id="2" name="Date Placeholder 1">
            <a:extLst>
              <a:ext uri="{FF2B5EF4-FFF2-40B4-BE49-F238E27FC236}">
                <a16:creationId xmlns:a16="http://schemas.microsoft.com/office/drawing/2014/main" id="{D8F939A0-33A4-FE42-D0FB-C889CB4608C4}"/>
              </a:ext>
            </a:extLst>
          </p:cNvPr>
          <p:cNvSpPr>
            <a:spLocks noGrp="1"/>
          </p:cNvSpPr>
          <p:nvPr>
            <p:ph type="dt" sz="half" idx="10"/>
          </p:nvPr>
        </p:nvSpPr>
        <p:spPr/>
        <p:txBody>
          <a:bodyPr/>
          <a:lstStyle/>
          <a:p>
            <a:fld id="{F1148C0E-96E8-4FC9-B6F0-9204B90CEADF}" type="datetime1">
              <a:rPr lang="en-IN" smtClean="0"/>
              <a:t>22-11-2023</a:t>
            </a:fld>
            <a:endParaRPr lang="en-IN"/>
          </a:p>
        </p:txBody>
      </p:sp>
    </p:spTree>
    <p:extLst>
      <p:ext uri="{BB962C8B-B14F-4D97-AF65-F5344CB8AC3E}">
        <p14:creationId xmlns:p14="http://schemas.microsoft.com/office/powerpoint/2010/main" val="31969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EAFC167-2347-E5AB-C24A-49AB5C16356C}"/>
              </a:ext>
            </a:extLst>
          </p:cNvPr>
          <p:cNvSpPr txBox="1">
            <a:spLocks/>
          </p:cNvSpPr>
          <p:nvPr/>
        </p:nvSpPr>
        <p:spPr>
          <a:xfrm>
            <a:off x="0" y="3187700"/>
            <a:ext cx="9143999"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7F7AF8C-685F-F77C-6AF7-D8883606EE3E}"/>
              </a:ext>
            </a:extLst>
          </p:cNvPr>
          <p:cNvSpPr>
            <a:spLocks noGrp="1"/>
          </p:cNvSpPr>
          <p:nvPr>
            <p:ph type="sldNum" sz="quarter" idx="12"/>
          </p:nvPr>
        </p:nvSpPr>
        <p:spPr/>
        <p:txBody>
          <a:bodyPr/>
          <a:lstStyle/>
          <a:p>
            <a:fld id="{33C8D63B-32BB-40D4-954B-577771728622}" type="slidenum">
              <a:rPr lang="en-IN" smtClean="0"/>
              <a:t>9</a:t>
            </a:fld>
            <a:endParaRPr lang="en-IN"/>
          </a:p>
        </p:txBody>
      </p:sp>
      <p:sp>
        <p:nvSpPr>
          <p:cNvPr id="2" name="Date Placeholder 1">
            <a:extLst>
              <a:ext uri="{FF2B5EF4-FFF2-40B4-BE49-F238E27FC236}">
                <a16:creationId xmlns:a16="http://schemas.microsoft.com/office/drawing/2014/main" id="{98CB7E0B-F9CF-9F1E-9277-79A2783A8A5F}"/>
              </a:ext>
            </a:extLst>
          </p:cNvPr>
          <p:cNvSpPr>
            <a:spLocks noGrp="1"/>
          </p:cNvSpPr>
          <p:nvPr>
            <p:ph type="dt" sz="half" idx="10"/>
          </p:nvPr>
        </p:nvSpPr>
        <p:spPr/>
        <p:txBody>
          <a:bodyPr/>
          <a:lstStyle/>
          <a:p>
            <a:fld id="{D7CEFEC4-F9CF-4620-B01A-B52D9669A048}" type="datetime1">
              <a:rPr lang="en-IN" smtClean="0"/>
              <a:t>22-11-2023</a:t>
            </a:fld>
            <a:endParaRPr lang="en-IN"/>
          </a:p>
        </p:txBody>
      </p:sp>
    </p:spTree>
    <p:extLst>
      <p:ext uri="{BB962C8B-B14F-4D97-AF65-F5344CB8AC3E}">
        <p14:creationId xmlns:p14="http://schemas.microsoft.com/office/powerpoint/2010/main" val="1732330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580</TotalTime>
  <Words>1733</Words>
  <Application>Microsoft Office PowerPoint</Application>
  <PresentationFormat>On-screen Show (4:3)</PresentationFormat>
  <Paragraphs>206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Installing the ESP32 and LoRa Library in Arduino 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LORAWAN BASED SMART FARMING MODULAR IOT ARCHITECTURE</dc:title>
  <dc:creator>christo</dc:creator>
  <cp:lastModifiedBy>AKASH R</cp:lastModifiedBy>
  <cp:revision>45</cp:revision>
  <dcterms:created xsi:type="dcterms:W3CDTF">2023-11-16T08:54:21Z</dcterms:created>
  <dcterms:modified xsi:type="dcterms:W3CDTF">2023-11-22T10:27:03Z</dcterms:modified>
</cp:coreProperties>
</file>