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8" r:id="rId3"/>
    <p:sldId id="264" r:id="rId4"/>
    <p:sldId id="268" r:id="rId5"/>
    <p:sldId id="259" r:id="rId6"/>
    <p:sldId id="260" r:id="rId7"/>
    <p:sldId id="261" r:id="rId8"/>
    <p:sldId id="267" r:id="rId9"/>
    <p:sldId id="266"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58AE2-21D1-4034-A6CC-2F37A718E68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98F287EC-2160-43DB-A5EB-FBE5F0FFC2A2}">
      <dgm:prSet phldrT="[Text]"/>
      <dgm:spPr/>
      <dgm:t>
        <a:bodyPr/>
        <a:lstStyle/>
        <a:p>
          <a:r>
            <a:rPr lang="en-US" dirty="0"/>
            <a:t>Covid-19 Dataset</a:t>
          </a:r>
        </a:p>
      </dgm:t>
    </dgm:pt>
    <dgm:pt modelId="{A1140CBE-0356-4CF4-BF52-888EC17B8E86}" type="parTrans" cxnId="{0B83185D-E82C-4BB3-970D-CD32CEA1B3F1}">
      <dgm:prSet/>
      <dgm:spPr/>
      <dgm:t>
        <a:bodyPr/>
        <a:lstStyle/>
        <a:p>
          <a:endParaRPr lang="en-US"/>
        </a:p>
      </dgm:t>
    </dgm:pt>
    <dgm:pt modelId="{F9E2FF57-3D41-4F99-B0FE-4B6EB436F6AA}" type="sibTrans" cxnId="{0B83185D-E82C-4BB3-970D-CD32CEA1B3F1}">
      <dgm:prSet/>
      <dgm:spPr/>
      <dgm:t>
        <a:bodyPr/>
        <a:lstStyle/>
        <a:p>
          <a:endParaRPr lang="en-US"/>
        </a:p>
      </dgm:t>
    </dgm:pt>
    <dgm:pt modelId="{2208EC46-6FB2-4F5D-BF8F-E45CE4B7CB35}">
      <dgm:prSet phldrT="[Text]"/>
      <dgm:spPr/>
      <dgm:t>
        <a:bodyPr/>
        <a:lstStyle/>
        <a:p>
          <a:r>
            <a:rPr lang="en-US" dirty="0"/>
            <a:t>Clinical data</a:t>
          </a:r>
        </a:p>
      </dgm:t>
    </dgm:pt>
    <dgm:pt modelId="{BFAB0C96-4504-4F59-8D37-DEBDBDE33B06}" type="parTrans" cxnId="{15512786-B34F-4462-92AA-055A0CC5507D}">
      <dgm:prSet/>
      <dgm:spPr/>
      <dgm:t>
        <a:bodyPr/>
        <a:lstStyle/>
        <a:p>
          <a:endParaRPr lang="en-US"/>
        </a:p>
      </dgm:t>
    </dgm:pt>
    <dgm:pt modelId="{7834E992-47F8-4D86-A799-7853271C4CA0}" type="sibTrans" cxnId="{15512786-B34F-4462-92AA-055A0CC5507D}">
      <dgm:prSet/>
      <dgm:spPr/>
      <dgm:t>
        <a:bodyPr/>
        <a:lstStyle/>
        <a:p>
          <a:endParaRPr lang="en-US"/>
        </a:p>
      </dgm:t>
    </dgm:pt>
    <dgm:pt modelId="{0115AE38-3A08-452C-BFAC-6A05AA42F7B4}">
      <dgm:prSet phldrT="[Text]"/>
      <dgm:spPr/>
      <dgm:t>
        <a:bodyPr/>
        <a:lstStyle/>
        <a:p>
          <a:r>
            <a:rPr lang="en-US" dirty="0"/>
            <a:t>Machine Learning</a:t>
          </a:r>
        </a:p>
      </dgm:t>
    </dgm:pt>
    <dgm:pt modelId="{3729A896-4346-4446-A548-9C70D06AAF22}" type="parTrans" cxnId="{6CA356B6-86FE-4047-B1BD-6E6AA4D73DBE}">
      <dgm:prSet/>
      <dgm:spPr/>
      <dgm:t>
        <a:bodyPr/>
        <a:lstStyle/>
        <a:p>
          <a:endParaRPr lang="en-US"/>
        </a:p>
      </dgm:t>
    </dgm:pt>
    <dgm:pt modelId="{BB34DF71-978B-4F1D-B420-43B67C190053}" type="sibTrans" cxnId="{6CA356B6-86FE-4047-B1BD-6E6AA4D73DBE}">
      <dgm:prSet/>
      <dgm:spPr/>
      <dgm:t>
        <a:bodyPr/>
        <a:lstStyle/>
        <a:p>
          <a:endParaRPr lang="en-US"/>
        </a:p>
      </dgm:t>
    </dgm:pt>
    <dgm:pt modelId="{03BFF466-4E72-49ED-A850-6BDF9B70374F}">
      <dgm:prSet phldrT="[Text]" custT="1"/>
      <dgm:spPr/>
      <dgm:t>
        <a:bodyPr/>
        <a:lstStyle/>
        <a:p>
          <a:r>
            <a:rPr lang="en-US" sz="2000" dirty="0"/>
            <a:t>Random Forest</a:t>
          </a:r>
        </a:p>
      </dgm:t>
    </dgm:pt>
    <dgm:pt modelId="{5176F328-4F93-4DC1-A82A-9A8C99F85ED8}" type="parTrans" cxnId="{50A1CCF3-3C87-43E2-B414-BE4E07CB6776}">
      <dgm:prSet/>
      <dgm:spPr/>
      <dgm:t>
        <a:bodyPr/>
        <a:lstStyle/>
        <a:p>
          <a:endParaRPr lang="en-US"/>
        </a:p>
      </dgm:t>
    </dgm:pt>
    <dgm:pt modelId="{63D8A3AE-F4B2-4E46-AAE9-966A7F17D003}" type="sibTrans" cxnId="{50A1CCF3-3C87-43E2-B414-BE4E07CB6776}">
      <dgm:prSet/>
      <dgm:spPr/>
      <dgm:t>
        <a:bodyPr/>
        <a:lstStyle/>
        <a:p>
          <a:endParaRPr lang="en-US"/>
        </a:p>
      </dgm:t>
    </dgm:pt>
    <dgm:pt modelId="{16B80A3D-52DA-4F6D-86CC-4F773D674D5C}">
      <dgm:prSet phldrT="[Text]"/>
      <dgm:spPr/>
      <dgm:t>
        <a:bodyPr/>
        <a:lstStyle/>
        <a:p>
          <a:r>
            <a:rPr lang="en-US" dirty="0"/>
            <a:t>Application</a:t>
          </a:r>
        </a:p>
      </dgm:t>
    </dgm:pt>
    <dgm:pt modelId="{20E9888F-AF00-4CCF-A81F-86F238FA4D84}" type="parTrans" cxnId="{13504F24-1FB1-4825-92BD-F64259946E5C}">
      <dgm:prSet/>
      <dgm:spPr/>
      <dgm:t>
        <a:bodyPr/>
        <a:lstStyle/>
        <a:p>
          <a:endParaRPr lang="en-US"/>
        </a:p>
      </dgm:t>
    </dgm:pt>
    <dgm:pt modelId="{51BAAE0A-EC81-4DE0-8B39-5B1046B652BF}" type="sibTrans" cxnId="{13504F24-1FB1-4825-92BD-F64259946E5C}">
      <dgm:prSet/>
      <dgm:spPr/>
      <dgm:t>
        <a:bodyPr/>
        <a:lstStyle/>
        <a:p>
          <a:endParaRPr lang="en-US"/>
        </a:p>
      </dgm:t>
    </dgm:pt>
    <dgm:pt modelId="{53F18907-8FC7-49A9-A76B-F89790E6D523}">
      <dgm:prSet phldrT="[Text]"/>
      <dgm:spPr/>
      <dgm:t>
        <a:bodyPr/>
        <a:lstStyle/>
        <a:p>
          <a:r>
            <a:rPr lang="en-US" dirty="0"/>
            <a:t>Mortality and Severity  Prediction</a:t>
          </a:r>
        </a:p>
      </dgm:t>
    </dgm:pt>
    <dgm:pt modelId="{073ECCC3-16E1-4255-B9E4-7ECE40FCFCC0}" type="parTrans" cxnId="{3735F96D-1464-44C0-A89F-06FDD4B67714}">
      <dgm:prSet/>
      <dgm:spPr/>
      <dgm:t>
        <a:bodyPr/>
        <a:lstStyle/>
        <a:p>
          <a:endParaRPr lang="en-US"/>
        </a:p>
      </dgm:t>
    </dgm:pt>
    <dgm:pt modelId="{6DCE771D-3A03-4CA0-BA1D-EF5A52083249}" type="sibTrans" cxnId="{3735F96D-1464-44C0-A89F-06FDD4B67714}">
      <dgm:prSet/>
      <dgm:spPr/>
      <dgm:t>
        <a:bodyPr/>
        <a:lstStyle/>
        <a:p>
          <a:endParaRPr lang="en-US"/>
        </a:p>
      </dgm:t>
    </dgm:pt>
    <dgm:pt modelId="{FB5DBA0E-EDB6-4C89-A93B-256B8C50C69D}">
      <dgm:prSet phldrT="[Text]" custT="1"/>
      <dgm:spPr/>
      <dgm:t>
        <a:bodyPr/>
        <a:lstStyle/>
        <a:p>
          <a:r>
            <a:rPr lang="en-US" sz="2000" dirty="0"/>
            <a:t>Logistic Regression</a:t>
          </a:r>
        </a:p>
      </dgm:t>
    </dgm:pt>
    <dgm:pt modelId="{BC26559D-231C-4DA4-8C53-AE2A011477A7}" type="parTrans" cxnId="{7303B674-941D-4AB2-A45C-B9A3278C5A61}">
      <dgm:prSet/>
      <dgm:spPr/>
      <dgm:t>
        <a:bodyPr/>
        <a:lstStyle/>
        <a:p>
          <a:endParaRPr lang="en-US"/>
        </a:p>
      </dgm:t>
    </dgm:pt>
    <dgm:pt modelId="{2CBAB413-DAC6-476E-AB86-351B14BFB930}" type="sibTrans" cxnId="{7303B674-941D-4AB2-A45C-B9A3278C5A61}">
      <dgm:prSet/>
      <dgm:spPr/>
      <dgm:t>
        <a:bodyPr/>
        <a:lstStyle/>
        <a:p>
          <a:endParaRPr lang="en-US"/>
        </a:p>
      </dgm:t>
    </dgm:pt>
    <dgm:pt modelId="{7027123B-0D94-4058-A451-E3520A9F4FB1}">
      <dgm:prSet phldrT="[Text]" custT="1"/>
      <dgm:spPr/>
      <dgm:t>
        <a:bodyPr/>
        <a:lstStyle/>
        <a:p>
          <a:r>
            <a:rPr lang="en-US" sz="2000" dirty="0"/>
            <a:t>AdaBoost</a:t>
          </a:r>
        </a:p>
      </dgm:t>
    </dgm:pt>
    <dgm:pt modelId="{8F300D31-B4D6-4341-8298-590AADAE99CC}" type="parTrans" cxnId="{F2501EEB-2A5A-41DE-871F-22BCF636B105}">
      <dgm:prSet/>
      <dgm:spPr/>
      <dgm:t>
        <a:bodyPr/>
        <a:lstStyle/>
        <a:p>
          <a:endParaRPr lang="en-US"/>
        </a:p>
      </dgm:t>
    </dgm:pt>
    <dgm:pt modelId="{A65CDAFD-06D4-4F76-8222-5580D26A2957}" type="sibTrans" cxnId="{F2501EEB-2A5A-41DE-871F-22BCF636B105}">
      <dgm:prSet/>
      <dgm:spPr/>
      <dgm:t>
        <a:bodyPr/>
        <a:lstStyle/>
        <a:p>
          <a:endParaRPr lang="en-US"/>
        </a:p>
      </dgm:t>
    </dgm:pt>
    <dgm:pt modelId="{3E1D94F6-0B9B-43FD-99F6-DF54BB710C9A}">
      <dgm:prSet phldrT="[Text]" custT="1"/>
      <dgm:spPr/>
      <dgm:t>
        <a:bodyPr/>
        <a:lstStyle/>
        <a:p>
          <a:r>
            <a:rPr lang="en-US" sz="2000" dirty="0"/>
            <a:t>Gradient Boosted Classifier</a:t>
          </a:r>
        </a:p>
      </dgm:t>
    </dgm:pt>
    <dgm:pt modelId="{88207013-6DA0-422F-8C6C-EF4BB8A82B9F}" type="parTrans" cxnId="{148FD175-0099-4756-9414-C6C9E1D1D86B}">
      <dgm:prSet/>
      <dgm:spPr/>
      <dgm:t>
        <a:bodyPr/>
        <a:lstStyle/>
        <a:p>
          <a:endParaRPr lang="en-US"/>
        </a:p>
      </dgm:t>
    </dgm:pt>
    <dgm:pt modelId="{05C2F9A3-2EB0-4EFE-922E-72B23A06583A}" type="sibTrans" cxnId="{148FD175-0099-4756-9414-C6C9E1D1D86B}">
      <dgm:prSet/>
      <dgm:spPr/>
      <dgm:t>
        <a:bodyPr/>
        <a:lstStyle/>
        <a:p>
          <a:endParaRPr lang="en-US"/>
        </a:p>
      </dgm:t>
    </dgm:pt>
    <dgm:pt modelId="{578D2115-9907-4716-B340-E2C6682C5764}">
      <dgm:prSet phldrT="[Text]" custT="1"/>
      <dgm:spPr/>
      <dgm:t>
        <a:bodyPr/>
        <a:lstStyle/>
        <a:p>
          <a:endParaRPr lang="en-US" sz="2000" dirty="0"/>
        </a:p>
      </dgm:t>
    </dgm:pt>
    <dgm:pt modelId="{47FBB15D-5F2E-4E93-98BC-47B7F9537301}" type="parTrans" cxnId="{A4ACAA4F-969C-4495-989D-2291DF0490F5}">
      <dgm:prSet/>
      <dgm:spPr/>
      <dgm:t>
        <a:bodyPr/>
        <a:lstStyle/>
        <a:p>
          <a:endParaRPr lang="en-US"/>
        </a:p>
      </dgm:t>
    </dgm:pt>
    <dgm:pt modelId="{AD5C64FE-6C95-45BC-A5E8-AD930187B264}" type="sibTrans" cxnId="{A4ACAA4F-969C-4495-989D-2291DF0490F5}">
      <dgm:prSet/>
      <dgm:spPr/>
      <dgm:t>
        <a:bodyPr/>
        <a:lstStyle/>
        <a:p>
          <a:endParaRPr lang="en-US"/>
        </a:p>
      </dgm:t>
    </dgm:pt>
    <dgm:pt modelId="{72DC7C8E-3CCE-4C8F-8CC5-B19F5E234D9E}" type="pres">
      <dgm:prSet presAssocID="{C7758AE2-21D1-4034-A6CC-2F37A718E689}" presName="linearFlow" presStyleCnt="0">
        <dgm:presLayoutVars>
          <dgm:dir/>
          <dgm:animLvl val="lvl"/>
          <dgm:resizeHandles val="exact"/>
        </dgm:presLayoutVars>
      </dgm:prSet>
      <dgm:spPr/>
    </dgm:pt>
    <dgm:pt modelId="{458A35BF-C710-4DCC-B049-88D371A6219F}" type="pres">
      <dgm:prSet presAssocID="{98F287EC-2160-43DB-A5EB-FBE5F0FFC2A2}" presName="composite" presStyleCnt="0"/>
      <dgm:spPr/>
    </dgm:pt>
    <dgm:pt modelId="{1C479592-B8C3-4A64-B6BE-C0C8EC1D389F}" type="pres">
      <dgm:prSet presAssocID="{98F287EC-2160-43DB-A5EB-FBE5F0FFC2A2}" presName="parTx" presStyleLbl="node1" presStyleIdx="0" presStyleCnt="3">
        <dgm:presLayoutVars>
          <dgm:chMax val="0"/>
          <dgm:chPref val="0"/>
          <dgm:bulletEnabled val="1"/>
        </dgm:presLayoutVars>
      </dgm:prSet>
      <dgm:spPr/>
    </dgm:pt>
    <dgm:pt modelId="{53705804-AE88-4C37-BEBC-01451DF32F9A}" type="pres">
      <dgm:prSet presAssocID="{98F287EC-2160-43DB-A5EB-FBE5F0FFC2A2}" presName="parSh" presStyleLbl="node1" presStyleIdx="0" presStyleCnt="3"/>
      <dgm:spPr/>
    </dgm:pt>
    <dgm:pt modelId="{D3255184-DF3D-4DF6-8AA1-4E59BA9739C8}" type="pres">
      <dgm:prSet presAssocID="{98F287EC-2160-43DB-A5EB-FBE5F0FFC2A2}" presName="desTx" presStyleLbl="fgAcc1" presStyleIdx="0" presStyleCnt="3">
        <dgm:presLayoutVars>
          <dgm:bulletEnabled val="1"/>
        </dgm:presLayoutVars>
      </dgm:prSet>
      <dgm:spPr/>
    </dgm:pt>
    <dgm:pt modelId="{BDCBC2F0-5A3A-427B-BB00-098568A2DD2F}" type="pres">
      <dgm:prSet presAssocID="{F9E2FF57-3D41-4F99-B0FE-4B6EB436F6AA}" presName="sibTrans" presStyleLbl="sibTrans2D1" presStyleIdx="0" presStyleCnt="2"/>
      <dgm:spPr/>
    </dgm:pt>
    <dgm:pt modelId="{868D427F-B857-42DC-A346-049BB2809EC0}" type="pres">
      <dgm:prSet presAssocID="{F9E2FF57-3D41-4F99-B0FE-4B6EB436F6AA}" presName="connTx" presStyleLbl="sibTrans2D1" presStyleIdx="0" presStyleCnt="2"/>
      <dgm:spPr/>
    </dgm:pt>
    <dgm:pt modelId="{32C38937-6F90-473D-AE73-C31F43C9C650}" type="pres">
      <dgm:prSet presAssocID="{0115AE38-3A08-452C-BFAC-6A05AA42F7B4}" presName="composite" presStyleCnt="0"/>
      <dgm:spPr/>
    </dgm:pt>
    <dgm:pt modelId="{DD8171C5-71BD-4642-B153-8E0656B00B97}" type="pres">
      <dgm:prSet presAssocID="{0115AE38-3A08-452C-BFAC-6A05AA42F7B4}" presName="parTx" presStyleLbl="node1" presStyleIdx="0" presStyleCnt="3">
        <dgm:presLayoutVars>
          <dgm:chMax val="0"/>
          <dgm:chPref val="0"/>
          <dgm:bulletEnabled val="1"/>
        </dgm:presLayoutVars>
      </dgm:prSet>
      <dgm:spPr/>
    </dgm:pt>
    <dgm:pt modelId="{120C8EEC-9108-4527-A160-3D0E65459561}" type="pres">
      <dgm:prSet presAssocID="{0115AE38-3A08-452C-BFAC-6A05AA42F7B4}" presName="parSh" presStyleLbl="node1" presStyleIdx="1" presStyleCnt="3"/>
      <dgm:spPr/>
    </dgm:pt>
    <dgm:pt modelId="{BCD95A1F-8E4E-4898-94B9-C45D12467B62}" type="pres">
      <dgm:prSet presAssocID="{0115AE38-3A08-452C-BFAC-6A05AA42F7B4}" presName="desTx" presStyleLbl="fgAcc1" presStyleIdx="1" presStyleCnt="3">
        <dgm:presLayoutVars>
          <dgm:bulletEnabled val="1"/>
        </dgm:presLayoutVars>
      </dgm:prSet>
      <dgm:spPr/>
    </dgm:pt>
    <dgm:pt modelId="{FB9795C0-4CF4-4356-BCF2-FBE771713560}" type="pres">
      <dgm:prSet presAssocID="{BB34DF71-978B-4F1D-B420-43B67C190053}" presName="sibTrans" presStyleLbl="sibTrans2D1" presStyleIdx="1" presStyleCnt="2"/>
      <dgm:spPr/>
    </dgm:pt>
    <dgm:pt modelId="{93A426DD-0347-4826-92AB-488BBBD2E172}" type="pres">
      <dgm:prSet presAssocID="{BB34DF71-978B-4F1D-B420-43B67C190053}" presName="connTx" presStyleLbl="sibTrans2D1" presStyleIdx="1" presStyleCnt="2"/>
      <dgm:spPr/>
    </dgm:pt>
    <dgm:pt modelId="{920DDCEE-38FA-49D8-A813-6F37BA7AFCCF}" type="pres">
      <dgm:prSet presAssocID="{16B80A3D-52DA-4F6D-86CC-4F773D674D5C}" presName="composite" presStyleCnt="0"/>
      <dgm:spPr/>
    </dgm:pt>
    <dgm:pt modelId="{06FF1738-84F2-4DD3-A185-B99CD790AF3F}" type="pres">
      <dgm:prSet presAssocID="{16B80A3D-52DA-4F6D-86CC-4F773D674D5C}" presName="parTx" presStyleLbl="node1" presStyleIdx="1" presStyleCnt="3">
        <dgm:presLayoutVars>
          <dgm:chMax val="0"/>
          <dgm:chPref val="0"/>
          <dgm:bulletEnabled val="1"/>
        </dgm:presLayoutVars>
      </dgm:prSet>
      <dgm:spPr/>
    </dgm:pt>
    <dgm:pt modelId="{5E77413A-D09E-4FEA-9A85-396B2B3A4852}" type="pres">
      <dgm:prSet presAssocID="{16B80A3D-52DA-4F6D-86CC-4F773D674D5C}" presName="parSh" presStyleLbl="node1" presStyleIdx="2" presStyleCnt="3"/>
      <dgm:spPr/>
    </dgm:pt>
    <dgm:pt modelId="{D4A8C1BF-07FD-414A-8FA5-39CA7E908BFB}" type="pres">
      <dgm:prSet presAssocID="{16B80A3D-52DA-4F6D-86CC-4F773D674D5C}" presName="desTx" presStyleLbl="fgAcc1" presStyleIdx="2" presStyleCnt="3">
        <dgm:presLayoutVars>
          <dgm:bulletEnabled val="1"/>
        </dgm:presLayoutVars>
      </dgm:prSet>
      <dgm:spPr/>
    </dgm:pt>
  </dgm:ptLst>
  <dgm:cxnLst>
    <dgm:cxn modelId="{E4AA6720-01D9-429E-9530-7280B49A4E95}" type="presOf" srcId="{3E1D94F6-0B9B-43FD-99F6-DF54BB710C9A}" destId="{BCD95A1F-8E4E-4898-94B9-C45D12467B62}" srcOrd="0" destOrd="2" presId="urn:microsoft.com/office/officeart/2005/8/layout/process3"/>
    <dgm:cxn modelId="{13504F24-1FB1-4825-92BD-F64259946E5C}" srcId="{C7758AE2-21D1-4034-A6CC-2F37A718E689}" destId="{16B80A3D-52DA-4F6D-86CC-4F773D674D5C}" srcOrd="2" destOrd="0" parTransId="{20E9888F-AF00-4CCF-A81F-86F238FA4D84}" sibTransId="{51BAAE0A-EC81-4DE0-8B39-5B1046B652BF}"/>
    <dgm:cxn modelId="{E93BC62A-DE6E-4054-A118-AE6EEB22B916}" type="presOf" srcId="{C7758AE2-21D1-4034-A6CC-2F37A718E689}" destId="{72DC7C8E-3CCE-4C8F-8CC5-B19F5E234D9E}" srcOrd="0" destOrd="0" presId="urn:microsoft.com/office/officeart/2005/8/layout/process3"/>
    <dgm:cxn modelId="{1607D534-A8A8-4C1E-88B8-7B6CCC68E77D}" type="presOf" srcId="{53F18907-8FC7-49A9-A76B-F89790E6D523}" destId="{D4A8C1BF-07FD-414A-8FA5-39CA7E908BFB}" srcOrd="0" destOrd="0" presId="urn:microsoft.com/office/officeart/2005/8/layout/process3"/>
    <dgm:cxn modelId="{9429C638-AEAE-4034-BB7F-A95761C14600}" type="presOf" srcId="{16B80A3D-52DA-4F6D-86CC-4F773D674D5C}" destId="{5E77413A-D09E-4FEA-9A85-396B2B3A4852}" srcOrd="1" destOrd="0" presId="urn:microsoft.com/office/officeart/2005/8/layout/process3"/>
    <dgm:cxn modelId="{0B83185D-E82C-4BB3-970D-CD32CEA1B3F1}" srcId="{C7758AE2-21D1-4034-A6CC-2F37A718E689}" destId="{98F287EC-2160-43DB-A5EB-FBE5F0FFC2A2}" srcOrd="0" destOrd="0" parTransId="{A1140CBE-0356-4CF4-BF52-888EC17B8E86}" sibTransId="{F9E2FF57-3D41-4F99-B0FE-4B6EB436F6AA}"/>
    <dgm:cxn modelId="{BA6A316B-B8EB-468E-82C1-575C4103726E}" type="presOf" srcId="{2208EC46-6FB2-4F5D-BF8F-E45CE4B7CB35}" destId="{D3255184-DF3D-4DF6-8AA1-4E59BA9739C8}" srcOrd="0" destOrd="0" presId="urn:microsoft.com/office/officeart/2005/8/layout/process3"/>
    <dgm:cxn modelId="{D3E7EF4D-8C18-4144-AB6C-EE6306FDDB9F}" type="presOf" srcId="{0115AE38-3A08-452C-BFAC-6A05AA42F7B4}" destId="{120C8EEC-9108-4527-A160-3D0E65459561}" srcOrd="1" destOrd="0" presId="urn:microsoft.com/office/officeart/2005/8/layout/process3"/>
    <dgm:cxn modelId="{3735F96D-1464-44C0-A89F-06FDD4B67714}" srcId="{16B80A3D-52DA-4F6D-86CC-4F773D674D5C}" destId="{53F18907-8FC7-49A9-A76B-F89790E6D523}" srcOrd="0" destOrd="0" parTransId="{073ECCC3-16E1-4255-B9E4-7ECE40FCFCC0}" sibTransId="{6DCE771D-3A03-4CA0-BA1D-EF5A52083249}"/>
    <dgm:cxn modelId="{A4ACAA4F-969C-4495-989D-2291DF0490F5}" srcId="{0115AE38-3A08-452C-BFAC-6A05AA42F7B4}" destId="{578D2115-9907-4716-B340-E2C6682C5764}" srcOrd="4" destOrd="0" parTransId="{47FBB15D-5F2E-4E93-98BC-47B7F9537301}" sibTransId="{AD5C64FE-6C95-45BC-A5E8-AD930187B264}"/>
    <dgm:cxn modelId="{07E03652-843C-4116-B531-6EFB2AAB06FA}" type="presOf" srcId="{16B80A3D-52DA-4F6D-86CC-4F773D674D5C}" destId="{06FF1738-84F2-4DD3-A185-B99CD790AF3F}" srcOrd="0" destOrd="0" presId="urn:microsoft.com/office/officeart/2005/8/layout/process3"/>
    <dgm:cxn modelId="{7303B674-941D-4AB2-A45C-B9A3278C5A61}" srcId="{0115AE38-3A08-452C-BFAC-6A05AA42F7B4}" destId="{FB5DBA0E-EDB6-4C89-A93B-256B8C50C69D}" srcOrd="3" destOrd="0" parTransId="{BC26559D-231C-4DA4-8C53-AE2A011477A7}" sibTransId="{2CBAB413-DAC6-476E-AB86-351B14BFB930}"/>
    <dgm:cxn modelId="{148FD175-0099-4756-9414-C6C9E1D1D86B}" srcId="{0115AE38-3A08-452C-BFAC-6A05AA42F7B4}" destId="{3E1D94F6-0B9B-43FD-99F6-DF54BB710C9A}" srcOrd="2" destOrd="0" parTransId="{88207013-6DA0-422F-8C6C-EF4BB8A82B9F}" sibTransId="{05C2F9A3-2EB0-4EFE-922E-72B23A06583A}"/>
    <dgm:cxn modelId="{15512786-B34F-4462-92AA-055A0CC5507D}" srcId="{98F287EC-2160-43DB-A5EB-FBE5F0FFC2A2}" destId="{2208EC46-6FB2-4F5D-BF8F-E45CE4B7CB35}" srcOrd="0" destOrd="0" parTransId="{BFAB0C96-4504-4F59-8D37-DEBDBDE33B06}" sibTransId="{7834E992-47F8-4D86-A799-7853271C4CA0}"/>
    <dgm:cxn modelId="{78D43A89-1954-4277-B3D3-63EFAD44337E}" type="presOf" srcId="{BB34DF71-978B-4F1D-B420-43B67C190053}" destId="{FB9795C0-4CF4-4356-BCF2-FBE771713560}" srcOrd="0" destOrd="0" presId="urn:microsoft.com/office/officeart/2005/8/layout/process3"/>
    <dgm:cxn modelId="{F1B2ED90-F5EC-4F19-83EF-69E32FB7FDCA}" type="presOf" srcId="{0115AE38-3A08-452C-BFAC-6A05AA42F7B4}" destId="{DD8171C5-71BD-4642-B153-8E0656B00B97}" srcOrd="0" destOrd="0" presId="urn:microsoft.com/office/officeart/2005/8/layout/process3"/>
    <dgm:cxn modelId="{6A7DF091-89AA-4ED3-8647-E455BE785FA2}" type="presOf" srcId="{FB5DBA0E-EDB6-4C89-A93B-256B8C50C69D}" destId="{BCD95A1F-8E4E-4898-94B9-C45D12467B62}" srcOrd="0" destOrd="3" presId="urn:microsoft.com/office/officeart/2005/8/layout/process3"/>
    <dgm:cxn modelId="{977340A6-076C-4CEB-9567-5D1EDBA2BD68}" type="presOf" srcId="{BB34DF71-978B-4F1D-B420-43B67C190053}" destId="{93A426DD-0347-4826-92AB-488BBBD2E172}" srcOrd="1" destOrd="0" presId="urn:microsoft.com/office/officeart/2005/8/layout/process3"/>
    <dgm:cxn modelId="{5978FDAD-0FD9-4940-8D5B-108040D2CFE3}" type="presOf" srcId="{03BFF466-4E72-49ED-A850-6BDF9B70374F}" destId="{BCD95A1F-8E4E-4898-94B9-C45D12467B62}" srcOrd="0" destOrd="0" presId="urn:microsoft.com/office/officeart/2005/8/layout/process3"/>
    <dgm:cxn modelId="{6CA356B6-86FE-4047-B1BD-6E6AA4D73DBE}" srcId="{C7758AE2-21D1-4034-A6CC-2F37A718E689}" destId="{0115AE38-3A08-452C-BFAC-6A05AA42F7B4}" srcOrd="1" destOrd="0" parTransId="{3729A896-4346-4446-A548-9C70D06AAF22}" sibTransId="{BB34DF71-978B-4F1D-B420-43B67C190053}"/>
    <dgm:cxn modelId="{BE6DC4BE-2200-493D-81A6-E8150681838B}" type="presOf" srcId="{F9E2FF57-3D41-4F99-B0FE-4B6EB436F6AA}" destId="{868D427F-B857-42DC-A346-049BB2809EC0}" srcOrd="1" destOrd="0" presId="urn:microsoft.com/office/officeart/2005/8/layout/process3"/>
    <dgm:cxn modelId="{CB8B81C7-0C7E-43F0-98AC-7759A974E4C6}" type="presOf" srcId="{578D2115-9907-4716-B340-E2C6682C5764}" destId="{BCD95A1F-8E4E-4898-94B9-C45D12467B62}" srcOrd="0" destOrd="4" presId="urn:microsoft.com/office/officeart/2005/8/layout/process3"/>
    <dgm:cxn modelId="{069D7DC8-C8DA-45F2-896F-53969FB5B5C4}" type="presOf" srcId="{98F287EC-2160-43DB-A5EB-FBE5F0FFC2A2}" destId="{53705804-AE88-4C37-BEBC-01451DF32F9A}" srcOrd="1" destOrd="0" presId="urn:microsoft.com/office/officeart/2005/8/layout/process3"/>
    <dgm:cxn modelId="{35F841CC-A4E3-4DF6-A6BD-456AE617B0B6}" type="presOf" srcId="{F9E2FF57-3D41-4F99-B0FE-4B6EB436F6AA}" destId="{BDCBC2F0-5A3A-427B-BB00-098568A2DD2F}" srcOrd="0" destOrd="0" presId="urn:microsoft.com/office/officeart/2005/8/layout/process3"/>
    <dgm:cxn modelId="{6F19CBCE-5324-42E9-BD7A-04ACB6A9BF91}" type="presOf" srcId="{98F287EC-2160-43DB-A5EB-FBE5F0FFC2A2}" destId="{1C479592-B8C3-4A64-B6BE-C0C8EC1D389F}" srcOrd="0" destOrd="0" presId="urn:microsoft.com/office/officeart/2005/8/layout/process3"/>
    <dgm:cxn modelId="{B1BB49D8-97E0-4396-BB42-BAE1F2ACC0CA}" type="presOf" srcId="{7027123B-0D94-4058-A451-E3520A9F4FB1}" destId="{BCD95A1F-8E4E-4898-94B9-C45D12467B62}" srcOrd="0" destOrd="1" presId="urn:microsoft.com/office/officeart/2005/8/layout/process3"/>
    <dgm:cxn modelId="{F2501EEB-2A5A-41DE-871F-22BCF636B105}" srcId="{0115AE38-3A08-452C-BFAC-6A05AA42F7B4}" destId="{7027123B-0D94-4058-A451-E3520A9F4FB1}" srcOrd="1" destOrd="0" parTransId="{8F300D31-B4D6-4341-8298-590AADAE99CC}" sibTransId="{A65CDAFD-06D4-4F76-8222-5580D26A2957}"/>
    <dgm:cxn modelId="{50A1CCF3-3C87-43E2-B414-BE4E07CB6776}" srcId="{0115AE38-3A08-452C-BFAC-6A05AA42F7B4}" destId="{03BFF466-4E72-49ED-A850-6BDF9B70374F}" srcOrd="0" destOrd="0" parTransId="{5176F328-4F93-4DC1-A82A-9A8C99F85ED8}" sibTransId="{63D8A3AE-F4B2-4E46-AAE9-966A7F17D003}"/>
    <dgm:cxn modelId="{91291F22-270B-44FD-BA3E-C60B00D70913}" type="presParOf" srcId="{72DC7C8E-3CCE-4C8F-8CC5-B19F5E234D9E}" destId="{458A35BF-C710-4DCC-B049-88D371A6219F}" srcOrd="0" destOrd="0" presId="urn:microsoft.com/office/officeart/2005/8/layout/process3"/>
    <dgm:cxn modelId="{43F8E6DF-1A7F-4579-9683-1F6F1C3FE31D}" type="presParOf" srcId="{458A35BF-C710-4DCC-B049-88D371A6219F}" destId="{1C479592-B8C3-4A64-B6BE-C0C8EC1D389F}" srcOrd="0" destOrd="0" presId="urn:microsoft.com/office/officeart/2005/8/layout/process3"/>
    <dgm:cxn modelId="{C2409E89-F07C-4253-9084-BAE3514A6E63}" type="presParOf" srcId="{458A35BF-C710-4DCC-B049-88D371A6219F}" destId="{53705804-AE88-4C37-BEBC-01451DF32F9A}" srcOrd="1" destOrd="0" presId="urn:microsoft.com/office/officeart/2005/8/layout/process3"/>
    <dgm:cxn modelId="{00C167D4-2255-4886-8C1F-93737C27A776}" type="presParOf" srcId="{458A35BF-C710-4DCC-B049-88D371A6219F}" destId="{D3255184-DF3D-4DF6-8AA1-4E59BA9739C8}" srcOrd="2" destOrd="0" presId="urn:microsoft.com/office/officeart/2005/8/layout/process3"/>
    <dgm:cxn modelId="{555A1536-0B6B-4CF4-9F49-7F6129974BE4}" type="presParOf" srcId="{72DC7C8E-3CCE-4C8F-8CC5-B19F5E234D9E}" destId="{BDCBC2F0-5A3A-427B-BB00-098568A2DD2F}" srcOrd="1" destOrd="0" presId="urn:microsoft.com/office/officeart/2005/8/layout/process3"/>
    <dgm:cxn modelId="{25DEA56D-DAE6-429A-9684-66B49B8FD9DF}" type="presParOf" srcId="{BDCBC2F0-5A3A-427B-BB00-098568A2DD2F}" destId="{868D427F-B857-42DC-A346-049BB2809EC0}" srcOrd="0" destOrd="0" presId="urn:microsoft.com/office/officeart/2005/8/layout/process3"/>
    <dgm:cxn modelId="{A233481A-C760-4C99-8984-091BCAC50665}" type="presParOf" srcId="{72DC7C8E-3CCE-4C8F-8CC5-B19F5E234D9E}" destId="{32C38937-6F90-473D-AE73-C31F43C9C650}" srcOrd="2" destOrd="0" presId="urn:microsoft.com/office/officeart/2005/8/layout/process3"/>
    <dgm:cxn modelId="{E5B3ECA2-4B44-49C9-BD11-CA2EA4406EDB}" type="presParOf" srcId="{32C38937-6F90-473D-AE73-C31F43C9C650}" destId="{DD8171C5-71BD-4642-B153-8E0656B00B97}" srcOrd="0" destOrd="0" presId="urn:microsoft.com/office/officeart/2005/8/layout/process3"/>
    <dgm:cxn modelId="{350BEF0E-9944-432C-AD69-CC592DFAAFED}" type="presParOf" srcId="{32C38937-6F90-473D-AE73-C31F43C9C650}" destId="{120C8EEC-9108-4527-A160-3D0E65459561}" srcOrd="1" destOrd="0" presId="urn:microsoft.com/office/officeart/2005/8/layout/process3"/>
    <dgm:cxn modelId="{EBE95A1E-2283-44DE-8203-4945A1556953}" type="presParOf" srcId="{32C38937-6F90-473D-AE73-C31F43C9C650}" destId="{BCD95A1F-8E4E-4898-94B9-C45D12467B62}" srcOrd="2" destOrd="0" presId="urn:microsoft.com/office/officeart/2005/8/layout/process3"/>
    <dgm:cxn modelId="{C878DF8A-8495-4CC1-AD75-257C5AC169A1}" type="presParOf" srcId="{72DC7C8E-3CCE-4C8F-8CC5-B19F5E234D9E}" destId="{FB9795C0-4CF4-4356-BCF2-FBE771713560}" srcOrd="3" destOrd="0" presId="urn:microsoft.com/office/officeart/2005/8/layout/process3"/>
    <dgm:cxn modelId="{70972DCA-16A2-4B73-843E-E2D4038F7364}" type="presParOf" srcId="{FB9795C0-4CF4-4356-BCF2-FBE771713560}" destId="{93A426DD-0347-4826-92AB-488BBBD2E172}" srcOrd="0" destOrd="0" presId="urn:microsoft.com/office/officeart/2005/8/layout/process3"/>
    <dgm:cxn modelId="{4F5AD841-132E-4AE7-B62A-CD39C227655C}" type="presParOf" srcId="{72DC7C8E-3CCE-4C8F-8CC5-B19F5E234D9E}" destId="{920DDCEE-38FA-49D8-A813-6F37BA7AFCCF}" srcOrd="4" destOrd="0" presId="urn:microsoft.com/office/officeart/2005/8/layout/process3"/>
    <dgm:cxn modelId="{35DE93FF-F799-43A0-BF25-756697D2CA0C}" type="presParOf" srcId="{920DDCEE-38FA-49D8-A813-6F37BA7AFCCF}" destId="{06FF1738-84F2-4DD3-A185-B99CD790AF3F}" srcOrd="0" destOrd="0" presId="urn:microsoft.com/office/officeart/2005/8/layout/process3"/>
    <dgm:cxn modelId="{A8B93472-9BCC-456F-8A4F-85499451426A}" type="presParOf" srcId="{920DDCEE-38FA-49D8-A813-6F37BA7AFCCF}" destId="{5E77413A-D09E-4FEA-9A85-396B2B3A4852}" srcOrd="1" destOrd="0" presId="urn:microsoft.com/office/officeart/2005/8/layout/process3"/>
    <dgm:cxn modelId="{3B78C577-73BA-42DD-AE76-9BB539DD92A4}" type="presParOf" srcId="{920DDCEE-38FA-49D8-A813-6F37BA7AFCCF}" destId="{D4A8C1BF-07FD-414A-8FA5-39CA7E908BF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5804-AE88-4C37-BEBC-01451DF32F9A}">
      <dsp:nvSpPr>
        <dsp:cNvPr id="0" name=""/>
        <dsp:cNvSpPr/>
      </dsp:nvSpPr>
      <dsp:spPr>
        <a:xfrm>
          <a:off x="5230" y="6627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Covid-19 Dataset</a:t>
          </a:r>
        </a:p>
      </dsp:txBody>
      <dsp:txXfrm>
        <a:off x="5230" y="662700"/>
        <a:ext cx="2378024" cy="934959"/>
      </dsp:txXfrm>
    </dsp:sp>
    <dsp:sp modelId="{D3255184-DF3D-4DF6-8AA1-4E59BA9739C8}">
      <dsp:nvSpPr>
        <dsp:cNvPr id="0" name=""/>
        <dsp:cNvSpPr/>
      </dsp:nvSpPr>
      <dsp:spPr>
        <a:xfrm>
          <a:off x="492295" y="1597659"/>
          <a:ext cx="2378024" cy="285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Clinical data</a:t>
          </a:r>
        </a:p>
      </dsp:txBody>
      <dsp:txXfrm>
        <a:off x="561945" y="1667309"/>
        <a:ext cx="2238724" cy="2711900"/>
      </dsp:txXfrm>
    </dsp:sp>
    <dsp:sp modelId="{BDCBC2F0-5A3A-427B-BB00-098568A2DD2F}">
      <dsp:nvSpPr>
        <dsp:cNvPr id="0" name=""/>
        <dsp:cNvSpPr/>
      </dsp:nvSpPr>
      <dsp:spPr>
        <a:xfrm>
          <a:off x="2743754" y="834150"/>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743754" y="952562"/>
        <a:ext cx="586641" cy="355235"/>
      </dsp:txXfrm>
    </dsp:sp>
    <dsp:sp modelId="{120C8EEC-9108-4527-A160-3D0E65459561}">
      <dsp:nvSpPr>
        <dsp:cNvPr id="0" name=""/>
        <dsp:cNvSpPr/>
      </dsp:nvSpPr>
      <dsp:spPr>
        <a:xfrm>
          <a:off x="3825254" y="6627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Machine Learning</a:t>
          </a:r>
        </a:p>
      </dsp:txBody>
      <dsp:txXfrm>
        <a:off x="3825254" y="662700"/>
        <a:ext cx="2378024" cy="934959"/>
      </dsp:txXfrm>
    </dsp:sp>
    <dsp:sp modelId="{BCD95A1F-8E4E-4898-94B9-C45D12467B62}">
      <dsp:nvSpPr>
        <dsp:cNvPr id="0" name=""/>
        <dsp:cNvSpPr/>
      </dsp:nvSpPr>
      <dsp:spPr>
        <a:xfrm>
          <a:off x="4312320" y="1597659"/>
          <a:ext cx="2378024" cy="285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Random Forest</a:t>
          </a:r>
        </a:p>
        <a:p>
          <a:pPr marL="228600" lvl="1" indent="-228600" algn="l" defTabSz="889000">
            <a:lnSpc>
              <a:spcPct val="90000"/>
            </a:lnSpc>
            <a:spcBef>
              <a:spcPct val="0"/>
            </a:spcBef>
            <a:spcAft>
              <a:spcPct val="15000"/>
            </a:spcAft>
            <a:buChar char="•"/>
          </a:pPr>
          <a:r>
            <a:rPr lang="en-US" sz="2000" kern="1200" dirty="0"/>
            <a:t>AdaBoost</a:t>
          </a:r>
        </a:p>
        <a:p>
          <a:pPr marL="228600" lvl="1" indent="-228600" algn="l" defTabSz="889000">
            <a:lnSpc>
              <a:spcPct val="90000"/>
            </a:lnSpc>
            <a:spcBef>
              <a:spcPct val="0"/>
            </a:spcBef>
            <a:spcAft>
              <a:spcPct val="15000"/>
            </a:spcAft>
            <a:buChar char="•"/>
          </a:pPr>
          <a:r>
            <a:rPr lang="en-US" sz="2000" kern="1200" dirty="0"/>
            <a:t>Gradient Boosted Classifier</a:t>
          </a:r>
        </a:p>
        <a:p>
          <a:pPr marL="228600" lvl="1" indent="-228600" algn="l" defTabSz="889000">
            <a:lnSpc>
              <a:spcPct val="90000"/>
            </a:lnSpc>
            <a:spcBef>
              <a:spcPct val="0"/>
            </a:spcBef>
            <a:spcAft>
              <a:spcPct val="15000"/>
            </a:spcAft>
            <a:buChar char="•"/>
          </a:pPr>
          <a:r>
            <a:rPr lang="en-US" sz="2000" kern="1200" dirty="0"/>
            <a:t>Logistic Regression</a:t>
          </a:r>
        </a:p>
        <a:p>
          <a:pPr marL="228600" lvl="1" indent="-228600" algn="l" defTabSz="889000">
            <a:lnSpc>
              <a:spcPct val="90000"/>
            </a:lnSpc>
            <a:spcBef>
              <a:spcPct val="0"/>
            </a:spcBef>
            <a:spcAft>
              <a:spcPct val="15000"/>
            </a:spcAft>
            <a:buChar char="•"/>
          </a:pPr>
          <a:endParaRPr lang="en-US" sz="2000" kern="1200" dirty="0"/>
        </a:p>
      </dsp:txBody>
      <dsp:txXfrm>
        <a:off x="4381970" y="1667309"/>
        <a:ext cx="2238724" cy="2711900"/>
      </dsp:txXfrm>
    </dsp:sp>
    <dsp:sp modelId="{FB9795C0-4CF4-4356-BCF2-FBE771713560}">
      <dsp:nvSpPr>
        <dsp:cNvPr id="0" name=""/>
        <dsp:cNvSpPr/>
      </dsp:nvSpPr>
      <dsp:spPr>
        <a:xfrm>
          <a:off x="6563779" y="834150"/>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63779" y="952562"/>
        <a:ext cx="586641" cy="355235"/>
      </dsp:txXfrm>
    </dsp:sp>
    <dsp:sp modelId="{5E77413A-D09E-4FEA-9A85-396B2B3A4852}">
      <dsp:nvSpPr>
        <dsp:cNvPr id="0" name=""/>
        <dsp:cNvSpPr/>
      </dsp:nvSpPr>
      <dsp:spPr>
        <a:xfrm>
          <a:off x="7645279" y="6627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Application</a:t>
          </a:r>
        </a:p>
      </dsp:txBody>
      <dsp:txXfrm>
        <a:off x="7645279" y="662700"/>
        <a:ext cx="2378024" cy="934959"/>
      </dsp:txXfrm>
    </dsp:sp>
    <dsp:sp modelId="{D4A8C1BF-07FD-414A-8FA5-39CA7E908BFB}">
      <dsp:nvSpPr>
        <dsp:cNvPr id="0" name=""/>
        <dsp:cNvSpPr/>
      </dsp:nvSpPr>
      <dsp:spPr>
        <a:xfrm>
          <a:off x="8132345" y="1597659"/>
          <a:ext cx="2378024" cy="285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Mortality and Severity  Prediction</a:t>
          </a:r>
        </a:p>
      </dsp:txBody>
      <dsp:txXfrm>
        <a:off x="8201995" y="1667309"/>
        <a:ext cx="2238724" cy="27119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70339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611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95381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98646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426719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20678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6EFF6-080E-41F7-9298-0B328C0F486D}"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67423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6EFF6-080E-41F7-9298-0B328C0F486D}"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66208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6EFF6-080E-41F7-9298-0B328C0F486D}"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42504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80287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45512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6EFF6-080E-41F7-9298-0B328C0F486D}"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ACD1E-9715-4270-8582-8613ACB10B7D}" type="slidenum">
              <a:rPr lang="en-US" smtClean="0"/>
              <a:t>‹#›</a:t>
            </a:fld>
            <a:endParaRPr lang="en-US"/>
          </a:p>
        </p:txBody>
      </p:sp>
    </p:spTree>
    <p:extLst>
      <p:ext uri="{BB962C8B-B14F-4D97-AF65-F5344CB8AC3E}">
        <p14:creationId xmlns:p14="http://schemas.microsoft.com/office/powerpoint/2010/main" val="1214585832"/>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vroomiii/group_hub" TargetMode="External"/><Relationship Id="rId2" Type="http://schemas.openxmlformats.org/officeDocument/2006/relationships/hyperlink" Target="https://public.tableau.com/app/profile/jialin.huang3459/viz/CovidmortalitygroupprojectMar-2023/Story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meirnizri/covid19-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flickr.com/photos/vinothchandar/8530944828" TargetMode="External"/><Relationship Id="rId3" Type="http://schemas.openxmlformats.org/officeDocument/2006/relationships/hyperlink" Target="https://researchoutreach.org/articles/laboratory-lungs-implications-lung-organoids-health-disease/" TargetMode="External"/><Relationship Id="rId7"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hyperlink" Target="https://www.oercommons.org/courseware/lesson/10511" TargetMode="External"/><Relationship Id="rId5" Type="http://schemas.openxmlformats.org/officeDocument/2006/relationships/image" Target="../media/image3.jpg"/><Relationship Id="rId4" Type="http://schemas.openxmlformats.org/officeDocument/2006/relationships/hyperlink" Target="https://creativecommons.org/licenses/by-nc-nd/3.0/" TargetMode="External"/><Relationship Id="rId9"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F708-324E-9B02-AA20-D151919B992A}"/>
              </a:ext>
            </a:extLst>
          </p:cNvPr>
          <p:cNvSpPr>
            <a:spLocks noGrp="1"/>
          </p:cNvSpPr>
          <p:nvPr>
            <p:ph type="ctrTitle"/>
          </p:nvPr>
        </p:nvSpPr>
        <p:spPr>
          <a:xfrm>
            <a:off x="4711958" y="621522"/>
            <a:ext cx="7480042" cy="2387600"/>
          </a:xfrm>
        </p:spPr>
        <p:txBody>
          <a:bodyPr>
            <a:noAutofit/>
          </a:bodyPr>
          <a:lstStyle/>
          <a:p>
            <a:pPr algn="r"/>
            <a:r>
              <a:rPr lang="en-US" sz="5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Machine Learning Models To Predict Covid Mortality</a:t>
            </a:r>
          </a:p>
        </p:txBody>
      </p:sp>
      <p:sp>
        <p:nvSpPr>
          <p:cNvPr id="3" name="Subtitle 2">
            <a:extLst>
              <a:ext uri="{FF2B5EF4-FFF2-40B4-BE49-F238E27FC236}">
                <a16:creationId xmlns:a16="http://schemas.microsoft.com/office/drawing/2014/main" id="{40331C86-FB79-4EC0-3373-2B770898C22C}"/>
              </a:ext>
            </a:extLst>
          </p:cNvPr>
          <p:cNvSpPr>
            <a:spLocks noGrp="1"/>
          </p:cNvSpPr>
          <p:nvPr>
            <p:ph type="subTitle" idx="1"/>
          </p:nvPr>
        </p:nvSpPr>
        <p:spPr>
          <a:xfrm>
            <a:off x="2945364" y="4313141"/>
            <a:ext cx="9144000" cy="1655762"/>
          </a:xfrm>
        </p:spPr>
        <p:txBody>
          <a:bodyPr>
            <a:normAutofit fontScale="92500" lnSpcReduction="20000"/>
          </a:bodyPr>
          <a:lstStyle/>
          <a:p>
            <a:pPr algn="r"/>
            <a:r>
              <a:rPr lang="en-US" sz="2800" b="1" dirty="0">
                <a:solidFill>
                  <a:schemeClr val="bg1"/>
                </a:solidFill>
                <a:effectLst>
                  <a:outerShdw blurRad="38100" dist="38100" dir="2700000" algn="tl">
                    <a:srgbClr val="000000">
                      <a:alpha val="43137"/>
                    </a:srgbClr>
                  </a:outerShdw>
                </a:effectLst>
              </a:rPr>
              <a:t>Rutgers Bootcamp for Data Science</a:t>
            </a:r>
          </a:p>
          <a:p>
            <a:pPr algn="r"/>
            <a:r>
              <a:rPr lang="en-US" sz="2800" b="1" dirty="0">
                <a:solidFill>
                  <a:schemeClr val="bg1"/>
                </a:solidFill>
                <a:effectLst>
                  <a:outerShdw blurRad="38100" dist="38100" dir="2700000" algn="tl">
                    <a:srgbClr val="000000">
                      <a:alpha val="43137"/>
                    </a:srgbClr>
                  </a:outerShdw>
                </a:effectLst>
              </a:rPr>
              <a:t>Abraham Abate, Ashish Shukla, </a:t>
            </a:r>
          </a:p>
          <a:p>
            <a:pPr algn="r"/>
            <a:r>
              <a:rPr lang="en-US" sz="2800" b="1" dirty="0" err="1">
                <a:solidFill>
                  <a:schemeClr val="bg1"/>
                </a:solidFill>
                <a:effectLst>
                  <a:outerShdw blurRad="38100" dist="38100" dir="2700000" algn="tl">
                    <a:srgbClr val="000000">
                      <a:alpha val="43137"/>
                    </a:srgbClr>
                  </a:outerShdw>
                </a:effectLst>
              </a:rPr>
              <a:t>Jialin</a:t>
            </a:r>
            <a:r>
              <a:rPr lang="en-US" sz="2800" b="1" dirty="0">
                <a:solidFill>
                  <a:schemeClr val="bg1"/>
                </a:solidFill>
                <a:effectLst>
                  <a:outerShdw blurRad="38100" dist="38100" dir="2700000" algn="tl">
                    <a:srgbClr val="000000">
                      <a:alpha val="43137"/>
                    </a:srgbClr>
                  </a:outerShdw>
                </a:effectLst>
              </a:rPr>
              <a:t> Huang, Roger Vroom</a:t>
            </a:r>
          </a:p>
          <a:p>
            <a:pPr algn="r"/>
            <a:r>
              <a:rPr lang="en-US" sz="2800" b="1" dirty="0">
                <a:solidFill>
                  <a:schemeClr val="bg1"/>
                </a:solidFill>
                <a:effectLst>
                  <a:outerShdw blurRad="38100" dist="38100" dir="2700000" algn="tl">
                    <a:srgbClr val="000000">
                      <a:alpha val="43137"/>
                    </a:srgbClr>
                  </a:outerShdw>
                </a:effectLst>
              </a:rPr>
              <a:t>March 23, 2023</a:t>
            </a:r>
          </a:p>
        </p:txBody>
      </p:sp>
      <p:sp>
        <p:nvSpPr>
          <p:cNvPr id="6" name="TextBox 5">
            <a:extLst>
              <a:ext uri="{FF2B5EF4-FFF2-40B4-BE49-F238E27FC236}">
                <a16:creationId xmlns:a16="http://schemas.microsoft.com/office/drawing/2014/main" id="{8D0504D3-F573-0353-8846-C2A82AE123AC}"/>
              </a:ext>
            </a:extLst>
          </p:cNvPr>
          <p:cNvSpPr txBox="1"/>
          <p:nvPr/>
        </p:nvSpPr>
        <p:spPr>
          <a:xfrm>
            <a:off x="9349555" y="6543385"/>
            <a:ext cx="2842445" cy="253916"/>
          </a:xfrm>
          <a:prstGeom prst="rect">
            <a:avLst/>
          </a:prstGeom>
          <a:noFill/>
        </p:spPr>
        <p:txBody>
          <a:bodyPr wrap="none" rtlCol="0">
            <a:spAutoFit/>
          </a:bodyPr>
          <a:lstStyle/>
          <a:p>
            <a:r>
              <a:rPr lang="en-US" sz="1050" b="0" i="0" dirty="0">
                <a:solidFill>
                  <a:srgbClr val="000000"/>
                </a:solidFill>
                <a:effectLst/>
              </a:rPr>
              <a:t>Image: Corona Borealis Studio/Shutterstock.com</a:t>
            </a:r>
            <a:endParaRPr lang="en-US" sz="1050" dirty="0"/>
          </a:p>
        </p:txBody>
      </p:sp>
    </p:spTree>
    <p:extLst>
      <p:ext uri="{BB962C8B-B14F-4D97-AF65-F5344CB8AC3E}">
        <p14:creationId xmlns:p14="http://schemas.microsoft.com/office/powerpoint/2010/main" val="95786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79E5-3F2F-D1E0-6A27-132194ADAE30}"/>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3E728D4-9335-BD58-CE88-ABA936A74C97}"/>
              </a:ext>
            </a:extLst>
          </p:cNvPr>
          <p:cNvSpPr>
            <a:spLocks noGrp="1"/>
          </p:cNvSpPr>
          <p:nvPr>
            <p:ph idx="1"/>
          </p:nvPr>
        </p:nvSpPr>
        <p:spPr/>
        <p:txBody>
          <a:bodyPr/>
          <a:lstStyle/>
          <a:p>
            <a:r>
              <a:rPr lang="en-US" dirty="0"/>
              <a:t>Tableau - </a:t>
            </a:r>
            <a:r>
              <a:rPr lang="en-US" b="0" i="0" u="none" strike="noStrike" dirty="0">
                <a:effectLst/>
                <a:latin typeface="Slack-Lato"/>
                <a:hlinkClick r:id="rId2"/>
              </a:rPr>
              <a:t>https://public.tableau.com/app/profile/jialin.huang3459/viz/CovidmortalitygroupprojectMar-2023/Story1</a:t>
            </a:r>
            <a:endParaRPr lang="en-US" dirty="0"/>
          </a:p>
          <a:p>
            <a:r>
              <a:rPr lang="en-US" dirty="0" err="1"/>
              <a:t>Github</a:t>
            </a:r>
            <a:r>
              <a:rPr lang="en-US" dirty="0"/>
              <a:t> - </a:t>
            </a:r>
            <a:r>
              <a:rPr lang="en-US" dirty="0">
                <a:hlinkClick r:id="rId3"/>
              </a:rPr>
              <a:t>https://github.com/rvroomiii/group_hub</a:t>
            </a:r>
            <a:endParaRPr lang="en-US" dirty="0"/>
          </a:p>
          <a:p>
            <a:r>
              <a:rPr lang="en-US" dirty="0"/>
              <a:t>Website</a:t>
            </a:r>
          </a:p>
        </p:txBody>
      </p:sp>
    </p:spTree>
    <p:extLst>
      <p:ext uri="{BB962C8B-B14F-4D97-AF65-F5344CB8AC3E}">
        <p14:creationId xmlns:p14="http://schemas.microsoft.com/office/powerpoint/2010/main" val="311059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51E-2C92-671C-39F3-025BBEC2D2BC}"/>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25FEC1FB-3A27-9B1C-1E42-3AABAE33938A}"/>
              </a:ext>
            </a:extLst>
          </p:cNvPr>
          <p:cNvSpPr>
            <a:spLocks noGrp="1"/>
          </p:cNvSpPr>
          <p:nvPr>
            <p:ph idx="1"/>
          </p:nvPr>
        </p:nvSpPr>
        <p:spPr>
          <a:xfrm>
            <a:off x="838200" y="1476462"/>
            <a:ext cx="10515600" cy="4700501"/>
          </a:xfrm>
        </p:spPr>
        <p:txBody>
          <a:bodyPr>
            <a:normAutofit fontScale="77500" lnSpcReduction="20000"/>
          </a:bodyPr>
          <a:lstStyle/>
          <a:p>
            <a:r>
              <a:rPr lang="en-US" dirty="0"/>
              <a:t>Data Source: </a:t>
            </a:r>
            <a:r>
              <a:rPr lang="en-US" i="0" u="none" strike="noStrike" dirty="0">
                <a:solidFill>
                  <a:srgbClr val="24292F"/>
                </a:solidFill>
                <a:effectLst/>
                <a:latin typeface="-apple-system"/>
                <a:hlinkClick r:id="rId2"/>
              </a:rPr>
              <a:t>https://www.kaggle.com/datasets/meirnizri/covid19-dataset</a:t>
            </a:r>
            <a:endParaRPr lang="en-US" dirty="0"/>
          </a:p>
          <a:p>
            <a:r>
              <a:rPr lang="en-US" dirty="0"/>
              <a:t>Software/Tool used:</a:t>
            </a:r>
          </a:p>
          <a:p>
            <a:pPr lvl="1"/>
            <a:r>
              <a:rPr lang="en-US" b="0" dirty="0">
                <a:solidFill>
                  <a:srgbClr val="24292F"/>
                </a:solidFill>
                <a:effectLst/>
              </a:rPr>
              <a:t>Python</a:t>
            </a:r>
          </a:p>
          <a:p>
            <a:pPr lvl="1"/>
            <a:r>
              <a:rPr lang="en-US" b="0" dirty="0">
                <a:solidFill>
                  <a:srgbClr val="24292F"/>
                </a:solidFill>
                <a:effectLst/>
              </a:rPr>
              <a:t>Pandas</a:t>
            </a:r>
          </a:p>
          <a:p>
            <a:pPr lvl="1"/>
            <a:r>
              <a:rPr lang="en-US" b="0" dirty="0">
                <a:solidFill>
                  <a:srgbClr val="24292F"/>
                </a:solidFill>
                <a:effectLst/>
              </a:rPr>
              <a:t>Matplotlib</a:t>
            </a:r>
            <a:endParaRPr lang="en-US" dirty="0">
              <a:solidFill>
                <a:srgbClr val="24292F"/>
              </a:solidFill>
            </a:endParaRPr>
          </a:p>
          <a:p>
            <a:pPr lvl="1"/>
            <a:r>
              <a:rPr lang="en-US" b="0" dirty="0">
                <a:solidFill>
                  <a:srgbClr val="24292F"/>
                </a:solidFill>
                <a:effectLst/>
              </a:rPr>
              <a:t>NumPy</a:t>
            </a:r>
            <a:endParaRPr lang="en-US" dirty="0">
              <a:solidFill>
                <a:srgbClr val="24292F"/>
              </a:solidFill>
            </a:endParaRPr>
          </a:p>
          <a:p>
            <a:pPr lvl="1"/>
            <a:r>
              <a:rPr lang="en-US" b="0" dirty="0">
                <a:solidFill>
                  <a:srgbClr val="24292F"/>
                </a:solidFill>
                <a:effectLst/>
              </a:rPr>
              <a:t>SciPy</a:t>
            </a:r>
          </a:p>
          <a:p>
            <a:pPr lvl="1"/>
            <a:r>
              <a:rPr lang="en-US" b="0" dirty="0" err="1">
                <a:solidFill>
                  <a:srgbClr val="24292F"/>
                </a:solidFill>
                <a:effectLst/>
              </a:rPr>
              <a:t>Jupyter</a:t>
            </a:r>
            <a:r>
              <a:rPr lang="en-US" b="0" dirty="0">
                <a:solidFill>
                  <a:srgbClr val="24292F"/>
                </a:solidFill>
                <a:effectLst/>
              </a:rPr>
              <a:t> Notebook</a:t>
            </a:r>
          </a:p>
          <a:p>
            <a:pPr lvl="1"/>
            <a:r>
              <a:rPr lang="en-US" b="0" dirty="0">
                <a:solidFill>
                  <a:srgbClr val="24292F"/>
                </a:solidFill>
                <a:effectLst/>
              </a:rPr>
              <a:t>Visual Code Studio</a:t>
            </a:r>
          </a:p>
          <a:p>
            <a:r>
              <a:rPr lang="en-US" b="0" i="0" dirty="0">
                <a:solidFill>
                  <a:srgbClr val="2B2B2B"/>
                </a:solidFill>
                <a:effectLst/>
                <a:latin typeface="Roboto" panose="02000000000000000000" pitchFamily="2" charset="0"/>
              </a:rPr>
              <a:t>Any recommendations for a future analysis. (10 points)</a:t>
            </a:r>
          </a:p>
          <a:p>
            <a:pPr algn="l">
              <a:buFont typeface="Arial" panose="020B0604020202020204" pitchFamily="34" charset="0"/>
              <a:buChar char="•"/>
            </a:pPr>
            <a:r>
              <a:rPr lang="en-US" b="0" i="0" dirty="0">
                <a:solidFill>
                  <a:srgbClr val="2B2B2B"/>
                </a:solidFill>
                <a:effectLst/>
                <a:latin typeface="Roboto" panose="02000000000000000000" pitchFamily="2" charset="0"/>
              </a:rPr>
              <a:t>Anything that the team would have done differently if they had more time. (10 points)</a:t>
            </a:r>
          </a:p>
          <a:p>
            <a:pPr lvl="1"/>
            <a:r>
              <a:rPr lang="en-US" dirty="0">
                <a:solidFill>
                  <a:srgbClr val="2B2B2B"/>
                </a:solidFill>
                <a:latin typeface="Roboto" panose="02000000000000000000" pitchFamily="2" charset="0"/>
              </a:rPr>
              <a:t>We can use US/CDC data (large file we didn’t use this time)</a:t>
            </a:r>
          </a:p>
          <a:p>
            <a:pPr lvl="1"/>
            <a:r>
              <a:rPr lang="en-US" dirty="0">
                <a:solidFill>
                  <a:srgbClr val="2B2B2B"/>
                </a:solidFill>
                <a:latin typeface="Roboto" panose="02000000000000000000" pitchFamily="2" charset="0"/>
              </a:rPr>
              <a:t>CDC data as support for current data </a:t>
            </a:r>
          </a:p>
          <a:p>
            <a:pPr lvl="1"/>
            <a:r>
              <a:rPr lang="en-US" dirty="0">
                <a:solidFill>
                  <a:srgbClr val="2B2B2B"/>
                </a:solidFill>
                <a:latin typeface="Roboto" panose="02000000000000000000" pitchFamily="2" charset="0"/>
              </a:rPr>
              <a:t>Pneumonia + age group (broken down into more groups) as the highest correlation factors</a:t>
            </a:r>
          </a:p>
          <a:p>
            <a:pPr lvl="1"/>
            <a:endParaRPr lang="en-US" dirty="0">
              <a:solidFill>
                <a:srgbClr val="2B2B2B"/>
              </a:solidFill>
              <a:latin typeface="Roboto" panose="02000000000000000000" pitchFamily="2" charset="0"/>
            </a:endParaRPr>
          </a:p>
          <a:p>
            <a:pPr lvl="1"/>
            <a:endParaRPr lang="en-US" b="0" i="0" dirty="0">
              <a:solidFill>
                <a:srgbClr val="2B2B2B"/>
              </a:solidFill>
              <a:effectLst/>
              <a:latin typeface="Roboto" panose="02000000000000000000" pitchFamily="2" charset="0"/>
            </a:endParaRPr>
          </a:p>
          <a:p>
            <a:endParaRPr lang="en-US" dirty="0"/>
          </a:p>
          <a:p>
            <a:endParaRPr lang="en-US" dirty="0"/>
          </a:p>
        </p:txBody>
      </p:sp>
    </p:spTree>
    <p:extLst>
      <p:ext uri="{BB962C8B-B14F-4D97-AF65-F5344CB8AC3E}">
        <p14:creationId xmlns:p14="http://schemas.microsoft.com/office/powerpoint/2010/main" val="55110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E960-ECBE-FA8F-CCFE-3645F7A89AD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FC683BC-3561-5346-3BE8-3C57C9AF045F}"/>
              </a:ext>
            </a:extLst>
          </p:cNvPr>
          <p:cNvSpPr>
            <a:spLocks noGrp="1"/>
          </p:cNvSpPr>
          <p:nvPr>
            <p:ph idx="1"/>
          </p:nvPr>
        </p:nvSpPr>
        <p:spPr>
          <a:xfrm>
            <a:off x="558281" y="1558211"/>
            <a:ext cx="10515600" cy="2920579"/>
          </a:xfrm>
        </p:spPr>
        <p:txBody>
          <a:bodyPr>
            <a:noAutofit/>
          </a:bodyPr>
          <a:lstStyle/>
          <a:p>
            <a:pPr>
              <a:lnSpc>
                <a:spcPct val="100000"/>
              </a:lnSpc>
              <a:spcBef>
                <a:spcPts val="0"/>
              </a:spcBef>
            </a:pPr>
            <a:r>
              <a:rPr lang="en-US" sz="2400" i="0" dirty="0">
                <a:effectLst/>
              </a:rPr>
              <a:t>Coronavirus disease (COVID-19) is an infectious disease caused by a newly discovered coronavirus. Most people infected with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p>
          <a:p>
            <a:pPr>
              <a:lnSpc>
                <a:spcPct val="100000"/>
              </a:lnSpc>
              <a:spcBef>
                <a:spcPts val="0"/>
              </a:spcBef>
            </a:pPr>
            <a:endParaRPr lang="en-US" sz="2400" i="0" dirty="0">
              <a:effectLst/>
            </a:endParaRPr>
          </a:p>
          <a:p>
            <a:pPr>
              <a:lnSpc>
                <a:spcPct val="100000"/>
              </a:lnSpc>
              <a:spcBef>
                <a:spcPts val="0"/>
              </a:spcBef>
            </a:pPr>
            <a:r>
              <a:rPr lang="en-US" sz="2400" i="0" dirty="0">
                <a:solidFill>
                  <a:srgbClr val="24292F"/>
                </a:solidFill>
                <a:effectLst/>
              </a:rPr>
              <a:t>The main goal of this project is to build a machine learning model that, given a Covid-19 patient's current symptom, status, and medical history, will predict whether the patient is in high risk or not. We decided to focus on Covid-19 due to its continued impact on the world's population. While deaths have declined, we are still interested in the factors that lead to severe complications.</a:t>
            </a:r>
          </a:p>
          <a:p>
            <a:pPr>
              <a:lnSpc>
                <a:spcPct val="100000"/>
              </a:lnSpc>
              <a:spcBef>
                <a:spcPts val="0"/>
              </a:spcBef>
            </a:pPr>
            <a:endParaRPr lang="en-US" sz="2400" dirty="0"/>
          </a:p>
          <a:p>
            <a:endParaRPr lang="en-US" sz="2400" b="0" i="0" dirty="0">
              <a:effectLst/>
              <a:latin typeface="-apple-system"/>
            </a:endParaRPr>
          </a:p>
          <a:p>
            <a:endParaRPr lang="en-US" sz="2400" dirty="0"/>
          </a:p>
          <a:p>
            <a:endParaRPr lang="en-US" sz="2400" dirty="0"/>
          </a:p>
        </p:txBody>
      </p:sp>
    </p:spTree>
    <p:extLst>
      <p:ext uri="{BB962C8B-B14F-4D97-AF65-F5344CB8AC3E}">
        <p14:creationId xmlns:p14="http://schemas.microsoft.com/office/powerpoint/2010/main" val="234896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CB91-95D8-B5E0-E09C-5D88ACCB578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4999366-9B87-BDFC-4EF8-B3FBF4CA9A6A}"/>
              </a:ext>
            </a:extLst>
          </p:cNvPr>
          <p:cNvSpPr>
            <a:spLocks noGrp="1"/>
          </p:cNvSpPr>
          <p:nvPr>
            <p:ph idx="1"/>
          </p:nvPr>
        </p:nvSpPr>
        <p:spPr>
          <a:xfrm>
            <a:off x="838200" y="1458307"/>
            <a:ext cx="10515600" cy="4351338"/>
          </a:xfrm>
        </p:spPr>
        <p:txBody>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The selected topic and the reasoning for that selection. (6 points)</a:t>
            </a:r>
          </a:p>
          <a:p>
            <a:pPr algn="l">
              <a:buFont typeface="Arial" panose="020B0604020202020204" pitchFamily="34" charset="0"/>
              <a:buChar char="•"/>
            </a:pPr>
            <a:r>
              <a:rPr lang="en-US" b="0" i="0" dirty="0">
                <a:solidFill>
                  <a:srgbClr val="2B2B2B"/>
                </a:solidFill>
                <a:effectLst/>
                <a:latin typeface="Roboto" panose="02000000000000000000" pitchFamily="2" charset="0"/>
              </a:rPr>
              <a:t>A description of the data source. (6 points)</a:t>
            </a:r>
          </a:p>
          <a:p>
            <a:pPr algn="l">
              <a:buFont typeface="Arial" panose="020B0604020202020204" pitchFamily="34" charset="0"/>
              <a:buChar char="•"/>
            </a:pPr>
            <a:r>
              <a:rPr lang="en-US" b="0" i="0" dirty="0">
                <a:solidFill>
                  <a:srgbClr val="2B2B2B"/>
                </a:solidFill>
                <a:effectLst/>
                <a:latin typeface="Roboto" panose="02000000000000000000" pitchFamily="2" charset="0"/>
              </a:rPr>
              <a:t>The questions that the team planned to answer with the data. (6 points)</a:t>
            </a:r>
          </a:p>
          <a:p>
            <a:pPr algn="l">
              <a:buFont typeface="Arial" panose="020B0604020202020204" pitchFamily="34" charset="0"/>
              <a:buChar char="•"/>
            </a:pPr>
            <a:r>
              <a:rPr lang="en-US" b="0" i="0" dirty="0">
                <a:solidFill>
                  <a:srgbClr val="2B2B2B"/>
                </a:solidFill>
                <a:effectLst/>
                <a:latin typeface="Roboto" panose="02000000000000000000" pitchFamily="2" charset="0"/>
              </a:rPr>
              <a:t>A description of the data exploration phase of the project. (6 points)</a:t>
            </a:r>
          </a:p>
          <a:p>
            <a:pPr algn="l">
              <a:buFont typeface="Arial" panose="020B0604020202020204" pitchFamily="34" charset="0"/>
              <a:buChar char="•"/>
            </a:pPr>
            <a:r>
              <a:rPr lang="en-US" b="0" i="0" dirty="0">
                <a:solidFill>
                  <a:srgbClr val="2B2B2B"/>
                </a:solidFill>
                <a:effectLst/>
                <a:latin typeface="Roboto" panose="02000000000000000000" pitchFamily="2" charset="0"/>
              </a:rPr>
              <a:t>A description of the analysis phase of the project. (6 points)</a:t>
            </a:r>
          </a:p>
          <a:p>
            <a:endParaRPr lang="en-US" dirty="0"/>
          </a:p>
        </p:txBody>
      </p:sp>
    </p:spTree>
    <p:extLst>
      <p:ext uri="{BB962C8B-B14F-4D97-AF65-F5344CB8AC3E}">
        <p14:creationId xmlns:p14="http://schemas.microsoft.com/office/powerpoint/2010/main" val="41471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0F2A-B401-09CF-4568-3EB747BB9970}"/>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05C980F3-05A8-CC6D-DDFE-3846B86D9584}"/>
              </a:ext>
            </a:extLst>
          </p:cNvPr>
          <p:cNvSpPr>
            <a:spLocks noGrp="1"/>
          </p:cNvSpPr>
          <p:nvPr>
            <p:ph idx="1"/>
          </p:nvPr>
        </p:nvSpPr>
        <p:spPr>
          <a:xfrm>
            <a:off x="838200" y="1620352"/>
            <a:ext cx="10515600" cy="4351338"/>
          </a:xfrm>
        </p:spPr>
        <p:txBody>
          <a:bodyPr>
            <a:normAutofit/>
          </a:bodyPr>
          <a:lstStyle/>
          <a:p>
            <a:pPr algn="l">
              <a:buFont typeface="Arial" panose="020B0604020202020204" pitchFamily="34" charset="0"/>
              <a:buChar char="•"/>
            </a:pPr>
            <a:r>
              <a:rPr lang="en-US" b="0" dirty="0">
                <a:solidFill>
                  <a:srgbClr val="24292F"/>
                </a:solidFill>
                <a:effectLst/>
              </a:rPr>
              <a:t>Predicting a person’s likelihood to contract Covid death vs mortality based Supervised ML</a:t>
            </a:r>
            <a:br>
              <a:rPr lang="en-US" b="0" dirty="0">
                <a:solidFill>
                  <a:srgbClr val="24292F"/>
                </a:solidFill>
                <a:effectLst/>
              </a:rPr>
            </a:br>
            <a:endParaRPr lang="en-US" b="0" dirty="0">
              <a:solidFill>
                <a:srgbClr val="24292F"/>
              </a:solidFill>
              <a:effectLst/>
            </a:endParaRPr>
          </a:p>
          <a:p>
            <a:pPr algn="l">
              <a:buFont typeface="Arial" panose="020B0604020202020204" pitchFamily="34" charset="0"/>
              <a:buChar char="•"/>
            </a:pPr>
            <a:r>
              <a:rPr lang="en-US" b="0" dirty="0">
                <a:solidFill>
                  <a:srgbClr val="24292F"/>
                </a:solidFill>
                <a:effectLst/>
              </a:rPr>
              <a:t>Use six different machine learning models</a:t>
            </a:r>
            <a:br>
              <a:rPr lang="en-US" b="0" dirty="0">
                <a:solidFill>
                  <a:srgbClr val="24292F"/>
                </a:solidFill>
                <a:effectLst/>
              </a:rPr>
            </a:br>
            <a:endParaRPr lang="en-US" b="0" dirty="0">
              <a:solidFill>
                <a:srgbClr val="24292F"/>
              </a:solidFill>
              <a:effectLst/>
            </a:endParaRPr>
          </a:p>
          <a:p>
            <a:pPr algn="l">
              <a:buFont typeface="Arial" panose="020B0604020202020204" pitchFamily="34" charset="0"/>
              <a:buChar char="•"/>
            </a:pPr>
            <a:r>
              <a:rPr lang="en-US" b="0" dirty="0">
                <a:solidFill>
                  <a:srgbClr val="24292F"/>
                </a:solidFill>
                <a:effectLst/>
              </a:rPr>
              <a:t>Use a checklist of existing conditions -&gt; correlation to % of Covid mortality</a:t>
            </a:r>
          </a:p>
          <a:p>
            <a:endParaRPr lang="en-US" dirty="0"/>
          </a:p>
        </p:txBody>
      </p:sp>
    </p:spTree>
    <p:extLst>
      <p:ext uri="{BB962C8B-B14F-4D97-AF65-F5344CB8AC3E}">
        <p14:creationId xmlns:p14="http://schemas.microsoft.com/office/powerpoint/2010/main" val="1188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C417-793B-D4A2-F319-91F2F7BC80D8}"/>
              </a:ext>
            </a:extLst>
          </p:cNvPr>
          <p:cNvSpPr>
            <a:spLocks noGrp="1"/>
          </p:cNvSpPr>
          <p:nvPr>
            <p:ph type="title"/>
          </p:nvPr>
        </p:nvSpPr>
        <p:spPr/>
        <p:txBody>
          <a:bodyPr/>
          <a:lstStyle/>
          <a:p>
            <a:r>
              <a:rPr lang="en-US" dirty="0"/>
              <a:t>Pre-existing Diseases or Conditions</a:t>
            </a:r>
          </a:p>
        </p:txBody>
      </p:sp>
      <p:pic>
        <p:nvPicPr>
          <p:cNvPr id="19" name="Content Placeholder 18">
            <a:extLst>
              <a:ext uri="{FF2B5EF4-FFF2-40B4-BE49-F238E27FC236}">
                <a16:creationId xmlns:a16="http://schemas.microsoft.com/office/drawing/2014/main" id="{DC431DCC-A76C-6983-FCE1-360BEA95AFD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47" r="42847" b="-1"/>
          <a:stretch/>
        </p:blipFill>
        <p:spPr>
          <a:xfrm>
            <a:off x="349270" y="1575127"/>
            <a:ext cx="2869791" cy="3462919"/>
          </a:xfrm>
        </p:spPr>
      </p:pic>
      <p:sp>
        <p:nvSpPr>
          <p:cNvPr id="20" name="TextBox 19">
            <a:extLst>
              <a:ext uri="{FF2B5EF4-FFF2-40B4-BE49-F238E27FC236}">
                <a16:creationId xmlns:a16="http://schemas.microsoft.com/office/drawing/2014/main" id="{553445FF-F3B4-6E3E-51C1-96DE5C2F73FE}"/>
              </a:ext>
            </a:extLst>
          </p:cNvPr>
          <p:cNvSpPr txBox="1"/>
          <p:nvPr/>
        </p:nvSpPr>
        <p:spPr>
          <a:xfrm>
            <a:off x="349270" y="5052041"/>
            <a:ext cx="5181600" cy="230832"/>
          </a:xfrm>
          <a:prstGeom prst="rect">
            <a:avLst/>
          </a:prstGeom>
          <a:noFill/>
        </p:spPr>
        <p:txBody>
          <a:bodyPr wrap="square" rtlCol="0">
            <a:spAutoFit/>
          </a:bodyPr>
          <a:lstStyle/>
          <a:p>
            <a:r>
              <a:rPr lang="en-US" sz="900" dirty="0">
                <a:hlinkClick r:id="rId3" tooltip="https://researchoutreach.org/articles/laboratory-lungs-implications-lung-organoids-health-disease/"/>
              </a:rPr>
              <a:t>This Photo</a:t>
            </a:r>
            <a:r>
              <a:rPr lang="en-US" sz="900" dirty="0"/>
              <a:t> by Unknown Author is licensed under </a:t>
            </a:r>
            <a:r>
              <a:rPr lang="en-US" sz="900" dirty="0">
                <a:hlinkClick r:id="rId4" tooltip="https://creativecommons.org/licenses/by-nc-nd/3.0/"/>
              </a:rPr>
              <a:t>CC BY-NC-ND</a:t>
            </a:r>
            <a:endParaRPr lang="en-US" sz="900" dirty="0"/>
          </a:p>
        </p:txBody>
      </p:sp>
      <p:pic>
        <p:nvPicPr>
          <p:cNvPr id="22" name="Picture 21">
            <a:extLst>
              <a:ext uri="{FF2B5EF4-FFF2-40B4-BE49-F238E27FC236}">
                <a16:creationId xmlns:a16="http://schemas.microsoft.com/office/drawing/2014/main" id="{4D56A99C-0D2A-325F-9CBC-92025999F82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50200" y="1638872"/>
            <a:ext cx="3784600" cy="3035300"/>
          </a:xfrm>
          <a:prstGeom prst="rect">
            <a:avLst/>
          </a:prstGeom>
        </p:spPr>
      </p:pic>
      <p:sp>
        <p:nvSpPr>
          <p:cNvPr id="23" name="TextBox 22">
            <a:extLst>
              <a:ext uri="{FF2B5EF4-FFF2-40B4-BE49-F238E27FC236}">
                <a16:creationId xmlns:a16="http://schemas.microsoft.com/office/drawing/2014/main" id="{73955EE9-0447-BEFF-0331-DF519CDB2C4C}"/>
              </a:ext>
            </a:extLst>
          </p:cNvPr>
          <p:cNvSpPr txBox="1"/>
          <p:nvPr/>
        </p:nvSpPr>
        <p:spPr>
          <a:xfrm>
            <a:off x="8786845" y="4734526"/>
            <a:ext cx="2584061" cy="369332"/>
          </a:xfrm>
          <a:prstGeom prst="rect">
            <a:avLst/>
          </a:prstGeom>
          <a:noFill/>
        </p:spPr>
        <p:txBody>
          <a:bodyPr wrap="square" rtlCol="0">
            <a:spAutoFit/>
          </a:bodyPr>
          <a:lstStyle/>
          <a:p>
            <a:r>
              <a:rPr lang="en-US" sz="900" dirty="0">
                <a:hlinkClick r:id="rId6" tooltip="https://www.oercommons.org/courseware/lesson/10511"/>
              </a:rPr>
              <a:t>This Photo</a:t>
            </a:r>
            <a:r>
              <a:rPr lang="en-US" sz="900" dirty="0"/>
              <a:t> by Unknown Author is licensed under </a:t>
            </a:r>
            <a:r>
              <a:rPr lang="en-US" sz="900" dirty="0">
                <a:hlinkClick r:id="rId4" tooltip="https://creativecommons.org/licenses/by-nc-nd/3.0/"/>
              </a:rPr>
              <a:t>CC BY-NC-ND</a:t>
            </a:r>
            <a:endParaRPr lang="en-US" sz="900" dirty="0"/>
          </a:p>
        </p:txBody>
      </p:sp>
      <p:pic>
        <p:nvPicPr>
          <p:cNvPr id="29" name="Picture 28">
            <a:extLst>
              <a:ext uri="{FF2B5EF4-FFF2-40B4-BE49-F238E27FC236}">
                <a16:creationId xmlns:a16="http://schemas.microsoft.com/office/drawing/2014/main" id="{188FDEEB-65D7-05B5-1CC1-FFCCDEC1D33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21091" y="1690688"/>
            <a:ext cx="3452326" cy="2302675"/>
          </a:xfrm>
          <a:prstGeom prst="rect">
            <a:avLst/>
          </a:prstGeom>
        </p:spPr>
      </p:pic>
      <p:sp>
        <p:nvSpPr>
          <p:cNvPr id="30" name="TextBox 29">
            <a:extLst>
              <a:ext uri="{FF2B5EF4-FFF2-40B4-BE49-F238E27FC236}">
                <a16:creationId xmlns:a16="http://schemas.microsoft.com/office/drawing/2014/main" id="{9DDB6113-3E49-4FA2-2819-A1DAFBDC3D88}"/>
              </a:ext>
            </a:extLst>
          </p:cNvPr>
          <p:cNvSpPr txBox="1"/>
          <p:nvPr/>
        </p:nvSpPr>
        <p:spPr>
          <a:xfrm>
            <a:off x="3821091" y="4183800"/>
            <a:ext cx="3452326" cy="230832"/>
          </a:xfrm>
          <a:prstGeom prst="rect">
            <a:avLst/>
          </a:prstGeom>
          <a:noFill/>
        </p:spPr>
        <p:txBody>
          <a:bodyPr wrap="square" rtlCol="0">
            <a:spAutoFit/>
          </a:bodyPr>
          <a:lstStyle/>
          <a:p>
            <a:r>
              <a:rPr lang="en-US" sz="900">
                <a:hlinkClick r:id="rId8" tooltip="http://flickr.com/photos/vinothchandar/8530944828"/>
              </a:rPr>
              <a:t>This Photo</a:t>
            </a:r>
            <a:r>
              <a:rPr lang="en-US" sz="900"/>
              <a:t> by Unknown Author is licensed under </a:t>
            </a:r>
            <a:r>
              <a:rPr lang="en-US" sz="900">
                <a:hlinkClick r:id="rId9" tooltip="https://creativecommons.org/licenses/by/3.0/"/>
              </a:rPr>
              <a:t>CC BY</a:t>
            </a:r>
            <a:endParaRPr lang="en-US" sz="900"/>
          </a:p>
        </p:txBody>
      </p:sp>
    </p:spTree>
    <p:extLst>
      <p:ext uri="{BB962C8B-B14F-4D97-AF65-F5344CB8AC3E}">
        <p14:creationId xmlns:p14="http://schemas.microsoft.com/office/powerpoint/2010/main" val="27840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9B44-82F1-4795-6B86-E6BBC065A15F}"/>
              </a:ext>
            </a:extLst>
          </p:cNvPr>
          <p:cNvSpPr>
            <a:spLocks noGrp="1"/>
          </p:cNvSpPr>
          <p:nvPr>
            <p:ph type="title"/>
          </p:nvPr>
        </p:nvSpPr>
        <p:spPr/>
        <p:txBody>
          <a:bodyPr>
            <a:normAutofit/>
          </a:bodyPr>
          <a:lstStyle/>
          <a:p>
            <a:r>
              <a:rPr lang="en-US" dirty="0"/>
              <a:t>Prediction Model/Machine Learning</a:t>
            </a:r>
          </a:p>
        </p:txBody>
      </p:sp>
      <p:graphicFrame>
        <p:nvGraphicFramePr>
          <p:cNvPr id="8" name="Content Placeholder 7">
            <a:extLst>
              <a:ext uri="{FF2B5EF4-FFF2-40B4-BE49-F238E27FC236}">
                <a16:creationId xmlns:a16="http://schemas.microsoft.com/office/drawing/2014/main" id="{C91B6332-05F6-5DF8-5679-FC001C9B68B6}"/>
              </a:ext>
            </a:extLst>
          </p:cNvPr>
          <p:cNvGraphicFramePr>
            <a:graphicFrameLocks noGrp="1"/>
          </p:cNvGraphicFramePr>
          <p:nvPr>
            <p:ph idx="1"/>
            <p:extLst>
              <p:ext uri="{D42A27DB-BD31-4B8C-83A1-F6EECF244321}">
                <p14:modId xmlns:p14="http://schemas.microsoft.com/office/powerpoint/2010/main" val="1785740654"/>
              </p:ext>
            </p:extLst>
          </p:nvPr>
        </p:nvGraphicFramePr>
        <p:xfrm>
          <a:off x="838200" y="1065403"/>
          <a:ext cx="10515600" cy="511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27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F11-8EFD-0A48-C9FD-2E5DBFDD71B5}"/>
              </a:ext>
            </a:extLst>
          </p:cNvPr>
          <p:cNvSpPr>
            <a:spLocks noGrp="1"/>
          </p:cNvSpPr>
          <p:nvPr>
            <p:ph type="title"/>
          </p:nvPr>
        </p:nvSpPr>
        <p:spPr/>
        <p:txBody>
          <a:bodyPr>
            <a:normAutofit/>
          </a:bodyPr>
          <a:lstStyle/>
          <a:p>
            <a:r>
              <a:rPr lang="en-US" dirty="0"/>
              <a:t>Accuracies of Different ML Models</a:t>
            </a:r>
          </a:p>
        </p:txBody>
      </p:sp>
      <p:graphicFrame>
        <p:nvGraphicFramePr>
          <p:cNvPr id="4" name="Table 4">
            <a:extLst>
              <a:ext uri="{FF2B5EF4-FFF2-40B4-BE49-F238E27FC236}">
                <a16:creationId xmlns:a16="http://schemas.microsoft.com/office/drawing/2014/main" id="{AF16E245-1238-8EBD-41B6-23B5A52BF652}"/>
              </a:ext>
            </a:extLst>
          </p:cNvPr>
          <p:cNvGraphicFramePr>
            <a:graphicFrameLocks noGrp="1"/>
          </p:cNvGraphicFramePr>
          <p:nvPr>
            <p:ph idx="1"/>
            <p:extLst>
              <p:ext uri="{D42A27DB-BD31-4B8C-83A1-F6EECF244321}">
                <p14:modId xmlns:p14="http://schemas.microsoft.com/office/powerpoint/2010/main" val="2863269688"/>
              </p:ext>
            </p:extLst>
          </p:nvPr>
        </p:nvGraphicFramePr>
        <p:xfrm>
          <a:off x="747733" y="1772695"/>
          <a:ext cx="10280872" cy="3282302"/>
        </p:xfrm>
        <a:graphic>
          <a:graphicData uri="http://schemas.openxmlformats.org/drawingml/2006/table">
            <a:tbl>
              <a:tblPr firstRow="1" bandRow="1">
                <a:tableStyleId>{5C22544A-7EE6-4342-B048-85BDC9FD1C3A}</a:tableStyleId>
              </a:tblPr>
              <a:tblGrid>
                <a:gridCol w="1468696">
                  <a:extLst>
                    <a:ext uri="{9D8B030D-6E8A-4147-A177-3AD203B41FA5}">
                      <a16:colId xmlns:a16="http://schemas.microsoft.com/office/drawing/2014/main" val="1615546408"/>
                    </a:ext>
                  </a:extLst>
                </a:gridCol>
                <a:gridCol w="1468696">
                  <a:extLst>
                    <a:ext uri="{9D8B030D-6E8A-4147-A177-3AD203B41FA5}">
                      <a16:colId xmlns:a16="http://schemas.microsoft.com/office/drawing/2014/main" val="3540987589"/>
                    </a:ext>
                  </a:extLst>
                </a:gridCol>
                <a:gridCol w="1468696">
                  <a:extLst>
                    <a:ext uri="{9D8B030D-6E8A-4147-A177-3AD203B41FA5}">
                      <a16:colId xmlns:a16="http://schemas.microsoft.com/office/drawing/2014/main" val="1638274081"/>
                    </a:ext>
                  </a:extLst>
                </a:gridCol>
                <a:gridCol w="1468696">
                  <a:extLst>
                    <a:ext uri="{9D8B030D-6E8A-4147-A177-3AD203B41FA5}">
                      <a16:colId xmlns:a16="http://schemas.microsoft.com/office/drawing/2014/main" val="3870064255"/>
                    </a:ext>
                  </a:extLst>
                </a:gridCol>
                <a:gridCol w="1468696">
                  <a:extLst>
                    <a:ext uri="{9D8B030D-6E8A-4147-A177-3AD203B41FA5}">
                      <a16:colId xmlns:a16="http://schemas.microsoft.com/office/drawing/2014/main" val="4164197742"/>
                    </a:ext>
                  </a:extLst>
                </a:gridCol>
                <a:gridCol w="1468696">
                  <a:extLst>
                    <a:ext uri="{9D8B030D-6E8A-4147-A177-3AD203B41FA5}">
                      <a16:colId xmlns:a16="http://schemas.microsoft.com/office/drawing/2014/main" val="3040331975"/>
                    </a:ext>
                  </a:extLst>
                </a:gridCol>
                <a:gridCol w="1468696">
                  <a:extLst>
                    <a:ext uri="{9D8B030D-6E8A-4147-A177-3AD203B41FA5}">
                      <a16:colId xmlns:a16="http://schemas.microsoft.com/office/drawing/2014/main" val="302277599"/>
                    </a:ext>
                  </a:extLst>
                </a:gridCol>
              </a:tblGrid>
              <a:tr h="904862">
                <a:tc>
                  <a:txBody>
                    <a:bodyPr/>
                    <a:lstStyle/>
                    <a:p>
                      <a:pPr lvl="0"/>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Logistic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Random Forest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Gradient Boosted Classifier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Easy Ensemble AdaBoost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Classifier</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Support Vector Machine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Deep Learning</a:t>
                      </a:r>
                    </a:p>
                  </a:txBody>
                  <a:tcPr/>
                </a:tc>
                <a:extLst>
                  <a:ext uri="{0D108BD9-81ED-4DB2-BD59-A6C34878D82A}">
                    <a16:rowId xmlns:a16="http://schemas.microsoft.com/office/drawing/2014/main" val="1009436775"/>
                  </a:ext>
                </a:extLst>
              </a:tr>
              <a:tr h="633403">
                <a:tc>
                  <a:txBody>
                    <a:bodyPr/>
                    <a:lstStyle/>
                    <a:p>
                      <a:r>
                        <a:rPr lang="en-US" dirty="0"/>
                        <a:t>Training Data Accuracy Score</a:t>
                      </a:r>
                    </a:p>
                  </a:txBody>
                  <a:tcPr/>
                </a:tc>
                <a:tc>
                  <a:txBody>
                    <a:bodyPr/>
                    <a:lstStyle/>
                    <a:p>
                      <a:pPr algn="ctr"/>
                      <a:r>
                        <a:rPr lang="en-US" b="1" dirty="0">
                          <a:solidFill>
                            <a:srgbClr val="FF0000"/>
                          </a:solidFill>
                        </a:rPr>
                        <a:t>0.914</a:t>
                      </a:r>
                    </a:p>
                  </a:txBody>
                  <a:tcPr/>
                </a:tc>
                <a:tc>
                  <a:txBody>
                    <a:bodyPr/>
                    <a:lstStyle/>
                    <a:p>
                      <a:pPr algn="ctr"/>
                      <a:r>
                        <a:rPr lang="en-US" dirty="0"/>
                        <a:t>0.896</a:t>
                      </a:r>
                    </a:p>
                  </a:txBody>
                  <a:tcPr/>
                </a:tc>
                <a:tc>
                  <a:txBody>
                    <a:bodyPr/>
                    <a:lstStyle/>
                    <a:p>
                      <a:pPr algn="ctr"/>
                      <a:r>
                        <a:rPr lang="en-US" dirty="0"/>
                        <a:t>0.896</a:t>
                      </a:r>
                    </a:p>
                  </a:txBody>
                  <a:tcPr/>
                </a:tc>
                <a:tc>
                  <a:txBody>
                    <a:bodyPr/>
                    <a:lstStyle/>
                    <a:p>
                      <a:pPr algn="ctr"/>
                      <a:r>
                        <a:rPr lang="en-US" dirty="0"/>
                        <a:t>0.849</a:t>
                      </a:r>
                    </a:p>
                  </a:txBody>
                  <a:tcPr/>
                </a:tc>
                <a:tc>
                  <a:txBody>
                    <a:bodyPr/>
                    <a:lstStyle/>
                    <a:p>
                      <a:pPr algn="ctr"/>
                      <a:r>
                        <a:rPr lang="en-US" b="1" dirty="0">
                          <a:solidFill>
                            <a:srgbClr val="FF0000"/>
                          </a:solidFill>
                        </a:rPr>
                        <a:t>0.913</a:t>
                      </a:r>
                    </a:p>
                  </a:txBody>
                  <a:tcPr/>
                </a:tc>
                <a:tc>
                  <a:txBody>
                    <a:bodyPr/>
                    <a:lstStyle/>
                    <a:p>
                      <a:pPr algn="ctr"/>
                      <a:endParaRPr lang="en-US" dirty="0"/>
                    </a:p>
                  </a:txBody>
                  <a:tcPr/>
                </a:tc>
                <a:extLst>
                  <a:ext uri="{0D108BD9-81ED-4DB2-BD59-A6C34878D82A}">
                    <a16:rowId xmlns:a16="http://schemas.microsoft.com/office/drawing/2014/main" val="466452152"/>
                  </a:ext>
                </a:extLst>
              </a:tr>
              <a:tr h="904862">
                <a:tc>
                  <a:txBody>
                    <a:bodyPr/>
                    <a:lstStyle/>
                    <a:p>
                      <a:r>
                        <a:rPr lang="en-US" dirty="0"/>
                        <a:t>Accuracy Score</a:t>
                      </a:r>
                    </a:p>
                  </a:txBody>
                  <a:tcPr/>
                </a:tc>
                <a:tc>
                  <a:txBody>
                    <a:bodyPr/>
                    <a:lstStyle/>
                    <a:p>
                      <a:pPr algn="ctr"/>
                      <a:r>
                        <a:rPr lang="en-US" b="1" dirty="0">
                          <a:solidFill>
                            <a:srgbClr val="FF0000"/>
                          </a:solidFill>
                        </a:rPr>
                        <a:t>0.912</a:t>
                      </a:r>
                    </a:p>
                  </a:txBody>
                  <a:tcPr/>
                </a:tc>
                <a:tc>
                  <a:txBody>
                    <a:bodyPr/>
                    <a:lstStyle/>
                    <a:p>
                      <a:pPr algn="ctr"/>
                      <a:r>
                        <a:rPr lang="en-US" dirty="0"/>
                        <a:t>0.911</a:t>
                      </a:r>
                    </a:p>
                  </a:txBody>
                  <a:tcPr/>
                </a:tc>
                <a:tc>
                  <a:txBody>
                    <a:bodyPr/>
                    <a:lstStyle/>
                    <a:p>
                      <a:pPr algn="ctr"/>
                      <a:r>
                        <a:rPr lang="en-US" dirty="0"/>
                        <a:t>0.912</a:t>
                      </a:r>
                    </a:p>
                  </a:txBody>
                  <a:tcPr/>
                </a:tc>
                <a:tc>
                  <a:txBody>
                    <a:bodyPr/>
                    <a:lstStyle/>
                    <a:p>
                      <a:pPr algn="ctr"/>
                      <a:r>
                        <a:rPr lang="en-US" dirty="0"/>
                        <a:t>0.845</a:t>
                      </a:r>
                    </a:p>
                  </a:txBody>
                  <a:tcPr/>
                </a:tc>
                <a:tc>
                  <a:txBody>
                    <a:bodyPr/>
                    <a:lstStyle/>
                    <a:p>
                      <a:pPr algn="ctr"/>
                      <a:r>
                        <a:rPr lang="en-US" dirty="0"/>
                        <a:t>0.104</a:t>
                      </a:r>
                    </a:p>
                  </a:txBody>
                  <a:tcPr/>
                </a:tc>
                <a:tc>
                  <a:txBody>
                    <a:bodyPr/>
                    <a:lstStyle/>
                    <a:p>
                      <a:pPr algn="ctr"/>
                      <a:r>
                        <a:rPr lang="en-US" b="1" dirty="0">
                          <a:solidFill>
                            <a:srgbClr val="FF0000"/>
                          </a:solidFill>
                        </a:rPr>
                        <a:t>0.912</a:t>
                      </a:r>
                    </a:p>
                  </a:txBody>
                  <a:tcPr/>
                </a:tc>
                <a:extLst>
                  <a:ext uri="{0D108BD9-81ED-4DB2-BD59-A6C34878D82A}">
                    <a16:rowId xmlns:a16="http://schemas.microsoft.com/office/drawing/2014/main" val="1921966841"/>
                  </a:ext>
                </a:extLst>
              </a:tr>
            </a:tbl>
          </a:graphicData>
        </a:graphic>
      </p:graphicFrame>
      <p:sp>
        <p:nvSpPr>
          <p:cNvPr id="3" name="TextBox 2">
            <a:extLst>
              <a:ext uri="{FF2B5EF4-FFF2-40B4-BE49-F238E27FC236}">
                <a16:creationId xmlns:a16="http://schemas.microsoft.com/office/drawing/2014/main" id="{3C20A958-CB06-570E-8FC9-7814B7FBCC59}"/>
              </a:ext>
            </a:extLst>
          </p:cNvPr>
          <p:cNvSpPr txBox="1"/>
          <p:nvPr/>
        </p:nvSpPr>
        <p:spPr>
          <a:xfrm>
            <a:off x="1556883" y="5302387"/>
            <a:ext cx="10280873" cy="646331"/>
          </a:xfrm>
          <a:prstGeom prst="rect">
            <a:avLst/>
          </a:prstGeom>
          <a:noFill/>
        </p:spPr>
        <p:txBody>
          <a:bodyPr wrap="square" rtlCol="0">
            <a:spAutoFit/>
          </a:bodyPr>
          <a:lstStyle/>
          <a:p>
            <a:r>
              <a:rPr lang="en-US" dirty="0"/>
              <a:t>Accuracy Score =  % of Covid patients with underlying disease having a high risk to develop severe Covid leading to fatality </a:t>
            </a:r>
          </a:p>
        </p:txBody>
      </p:sp>
    </p:spTree>
    <p:extLst>
      <p:ext uri="{BB962C8B-B14F-4D97-AF65-F5344CB8AC3E}">
        <p14:creationId xmlns:p14="http://schemas.microsoft.com/office/powerpoint/2010/main" val="81875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AEAF-1153-9C27-2FB0-B00C4F6F4F21}"/>
              </a:ext>
            </a:extLst>
          </p:cNvPr>
          <p:cNvSpPr>
            <a:spLocks noGrp="1"/>
          </p:cNvSpPr>
          <p:nvPr>
            <p:ph type="title"/>
          </p:nvPr>
        </p:nvSpPr>
        <p:spPr/>
        <p:txBody>
          <a:bodyPr/>
          <a:lstStyle/>
          <a:p>
            <a:r>
              <a:rPr lang="en-US" dirty="0"/>
              <a:t>Summary of Prediction Results</a:t>
            </a:r>
          </a:p>
        </p:txBody>
      </p:sp>
      <p:sp>
        <p:nvSpPr>
          <p:cNvPr id="3" name="Content Placeholder 2">
            <a:extLst>
              <a:ext uri="{FF2B5EF4-FFF2-40B4-BE49-F238E27FC236}">
                <a16:creationId xmlns:a16="http://schemas.microsoft.com/office/drawing/2014/main" id="{943583F3-EDB8-3527-D2BC-F1F4276474FD}"/>
              </a:ext>
            </a:extLst>
          </p:cNvPr>
          <p:cNvSpPr>
            <a:spLocks noGrp="1"/>
          </p:cNvSpPr>
          <p:nvPr>
            <p:ph idx="1"/>
          </p:nvPr>
        </p:nvSpPr>
        <p:spPr>
          <a:xfrm>
            <a:off x="625151" y="1825625"/>
            <a:ext cx="10728649" cy="4351338"/>
          </a:xfrm>
        </p:spPr>
        <p:txBody>
          <a:bodyPr>
            <a:normAutofit fontScale="92500" lnSpcReduction="10000"/>
          </a:bodyPr>
          <a:lstStyle/>
          <a:p>
            <a:pPr algn="l">
              <a:buFont typeface="Arial" panose="020B0604020202020204" pitchFamily="34" charset="0"/>
              <a:buChar char="•"/>
            </a:pPr>
            <a:r>
              <a:rPr lang="en-US" b="0" i="0" dirty="0">
                <a:effectLst/>
                <a:latin typeface="-apple-system"/>
              </a:rPr>
              <a:t>Different ML models were trained on top of these 14 features to predict patients' mortality or discharge outcomes. From different ML models (e.g., Logistic Regression, random forest, Gradient Boosting Classifier, support vector machine, AdaBoost, and neural network), the logistic Regression model performance better with an accuracy of 91.4% followed by SVM (91.3%) and Deep learning (91.2%).</a:t>
            </a:r>
          </a:p>
          <a:p>
            <a:pPr algn="l">
              <a:buFont typeface="Arial" panose="020B0604020202020204" pitchFamily="34" charset="0"/>
              <a:buChar char="•"/>
            </a:pPr>
            <a:r>
              <a:rPr lang="en-US" b="0" i="0" dirty="0">
                <a:effectLst/>
                <a:latin typeface="-apple-system"/>
              </a:rPr>
              <a:t>The trained models were then tested on the test dataset. Again, four models (Logistic Regression, Gradient Boosting Classifier, neural network) had the best performance with an accuracy of 91.2%, followed by random forest (91.1%) accuracy rate. SVM has the least accuracy rate of 10.4%. Easy Ensemble AdaBoost Classifier model is the only model with high sensitivity rate of 84% .</a:t>
            </a:r>
          </a:p>
          <a:p>
            <a:endParaRPr lang="en-US" dirty="0"/>
          </a:p>
        </p:txBody>
      </p:sp>
    </p:spTree>
    <p:extLst>
      <p:ext uri="{BB962C8B-B14F-4D97-AF65-F5344CB8AC3E}">
        <p14:creationId xmlns:p14="http://schemas.microsoft.com/office/powerpoint/2010/main" val="288632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2F7E-DDE7-86D6-6E76-54F939F75F53}"/>
              </a:ext>
            </a:extLst>
          </p:cNvPr>
          <p:cNvSpPr>
            <a:spLocks noGrp="1"/>
          </p:cNvSpPr>
          <p:nvPr>
            <p:ph type="title"/>
          </p:nvPr>
        </p:nvSpPr>
        <p:spPr>
          <a:xfrm>
            <a:off x="544584" y="314792"/>
            <a:ext cx="11072027" cy="1325563"/>
          </a:xfrm>
        </p:spPr>
        <p:txBody>
          <a:bodyPr>
            <a:normAutofit/>
          </a:bodyPr>
          <a:lstStyle/>
          <a:p>
            <a:r>
              <a:rPr lang="en-US" dirty="0"/>
              <a:t>Feature Importance for Random Forest</a:t>
            </a:r>
          </a:p>
        </p:txBody>
      </p:sp>
      <p:pic>
        <p:nvPicPr>
          <p:cNvPr id="5" name="Content Placeholder 4">
            <a:extLst>
              <a:ext uri="{FF2B5EF4-FFF2-40B4-BE49-F238E27FC236}">
                <a16:creationId xmlns:a16="http://schemas.microsoft.com/office/drawing/2014/main" id="{36A7952A-8752-D985-CAC9-C0FF34E94AD7}"/>
              </a:ext>
            </a:extLst>
          </p:cNvPr>
          <p:cNvPicPr>
            <a:picLocks noGrp="1" noChangeAspect="1"/>
          </p:cNvPicPr>
          <p:nvPr>
            <p:ph idx="1"/>
          </p:nvPr>
        </p:nvPicPr>
        <p:blipFill>
          <a:blip r:embed="rId2"/>
          <a:stretch>
            <a:fillRect/>
          </a:stretch>
        </p:blipFill>
        <p:spPr>
          <a:xfrm>
            <a:off x="6080597" y="1203703"/>
            <a:ext cx="5941859" cy="5339505"/>
          </a:xfrm>
        </p:spPr>
      </p:pic>
      <p:sp>
        <p:nvSpPr>
          <p:cNvPr id="6" name="TextBox 5">
            <a:extLst>
              <a:ext uri="{FF2B5EF4-FFF2-40B4-BE49-F238E27FC236}">
                <a16:creationId xmlns:a16="http://schemas.microsoft.com/office/drawing/2014/main" id="{05302C16-421D-6392-C8E0-3AA5218E7615}"/>
              </a:ext>
            </a:extLst>
          </p:cNvPr>
          <p:cNvSpPr txBox="1"/>
          <p:nvPr/>
        </p:nvSpPr>
        <p:spPr>
          <a:xfrm>
            <a:off x="544584" y="1792384"/>
            <a:ext cx="49604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Pneumonia contributes the most to decision tree model of ML prediction</a:t>
            </a:r>
          </a:p>
          <a:p>
            <a:pPr marL="285750" indent="-285750">
              <a:buFont typeface="Arial" panose="020B0604020202020204" pitchFamily="34" charset="0"/>
              <a:buChar char="•"/>
            </a:pPr>
            <a:r>
              <a:rPr lang="en-US" dirty="0"/>
              <a:t>Age group (under and over 65)</a:t>
            </a:r>
          </a:p>
          <a:p>
            <a:pPr marL="285750" indent="-285750">
              <a:buFont typeface="Arial" panose="020B0604020202020204" pitchFamily="34" charset="0"/>
              <a:buChar char="•"/>
            </a:pPr>
            <a:r>
              <a:rPr lang="en-US" dirty="0"/>
              <a:t>Hypertension </a:t>
            </a:r>
          </a:p>
          <a:p>
            <a:r>
              <a:rPr lang="en-US" dirty="0"/>
              <a:t>- New chart with age groups split into 2</a:t>
            </a:r>
          </a:p>
        </p:txBody>
      </p:sp>
    </p:spTree>
    <p:extLst>
      <p:ext uri="{BB962C8B-B14F-4D97-AF65-F5344CB8AC3E}">
        <p14:creationId xmlns:p14="http://schemas.microsoft.com/office/powerpoint/2010/main" val="3907890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352</TotalTime>
  <Words>724</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Slack-Lato</vt:lpstr>
      <vt:lpstr>Arial</vt:lpstr>
      <vt:lpstr>Calibri</vt:lpstr>
      <vt:lpstr>Calibri Light</vt:lpstr>
      <vt:lpstr>Roboto</vt:lpstr>
      <vt:lpstr>Segoe UI</vt:lpstr>
      <vt:lpstr>Office Theme</vt:lpstr>
      <vt:lpstr>Machine Learning Models To Predict Covid Mortality</vt:lpstr>
      <vt:lpstr>Background</vt:lpstr>
      <vt:lpstr>Goals:</vt:lpstr>
      <vt:lpstr>Data Exploration:</vt:lpstr>
      <vt:lpstr>Pre-existing Diseases or Conditions</vt:lpstr>
      <vt:lpstr>Prediction Model/Machine Learning</vt:lpstr>
      <vt:lpstr>Accuracies of Different ML Models</vt:lpstr>
      <vt:lpstr>Summary of Prediction Results</vt:lpstr>
      <vt:lpstr>Feature Importance for Random Forest</vt:lpstr>
      <vt:lpstr>Additional resources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Mortality Rate</dc:title>
  <dc:creator>Grace Huang</dc:creator>
  <cp:lastModifiedBy>Grace Huang</cp:lastModifiedBy>
  <cp:revision>7</cp:revision>
  <dcterms:created xsi:type="dcterms:W3CDTF">2023-03-09T23:59:39Z</dcterms:created>
  <dcterms:modified xsi:type="dcterms:W3CDTF">2023-03-16T23:31:31Z</dcterms:modified>
</cp:coreProperties>
</file>