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sldIdLst>
    <p:sldId id="256" r:id="rId2"/>
    <p:sldId id="258" r:id="rId3"/>
    <p:sldId id="264" r:id="rId4"/>
    <p:sldId id="268" r:id="rId5"/>
    <p:sldId id="259" r:id="rId6"/>
    <p:sldId id="260" r:id="rId7"/>
    <p:sldId id="261" r:id="rId8"/>
    <p:sldId id="266" r:id="rId9"/>
    <p:sldId id="263"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115"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572C0A-1CDA-46E3-B4D6-71B3E290081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F3D37EB-423B-4911-B24F-C36F17390E98}">
      <dgm:prSet/>
      <dgm:spPr/>
      <dgm:t>
        <a:bodyPr/>
        <a:lstStyle/>
        <a:p>
          <a:r>
            <a:rPr lang="en-US" b="0" i="0"/>
            <a:t>The selected topic and the reasoning for that selection. (6 points)</a:t>
          </a:r>
          <a:endParaRPr lang="en-US"/>
        </a:p>
      </dgm:t>
    </dgm:pt>
    <dgm:pt modelId="{743EC9A4-A679-48C3-86AB-319CEAFD92DE}" type="parTrans" cxnId="{FA55B969-F46A-499E-BA6D-F0360104B98F}">
      <dgm:prSet/>
      <dgm:spPr/>
      <dgm:t>
        <a:bodyPr/>
        <a:lstStyle/>
        <a:p>
          <a:endParaRPr lang="en-US"/>
        </a:p>
      </dgm:t>
    </dgm:pt>
    <dgm:pt modelId="{2CFC1132-9F35-4AF1-999A-8E682A8872CB}" type="sibTrans" cxnId="{FA55B969-F46A-499E-BA6D-F0360104B98F}">
      <dgm:prSet/>
      <dgm:spPr/>
      <dgm:t>
        <a:bodyPr/>
        <a:lstStyle/>
        <a:p>
          <a:endParaRPr lang="en-US"/>
        </a:p>
      </dgm:t>
    </dgm:pt>
    <dgm:pt modelId="{F3EB9C56-5068-49B5-834D-12517E727EB2}">
      <dgm:prSet/>
      <dgm:spPr/>
      <dgm:t>
        <a:bodyPr/>
        <a:lstStyle/>
        <a:p>
          <a:r>
            <a:rPr lang="en-US" b="0" i="0"/>
            <a:t>A description of the data source. (6 points)</a:t>
          </a:r>
          <a:endParaRPr lang="en-US"/>
        </a:p>
      </dgm:t>
    </dgm:pt>
    <dgm:pt modelId="{681D8B28-13DF-4302-9DB5-0E2FF227EEA3}" type="parTrans" cxnId="{72C42017-B99B-4B16-AF17-9C80839FC9E4}">
      <dgm:prSet/>
      <dgm:spPr/>
      <dgm:t>
        <a:bodyPr/>
        <a:lstStyle/>
        <a:p>
          <a:endParaRPr lang="en-US"/>
        </a:p>
      </dgm:t>
    </dgm:pt>
    <dgm:pt modelId="{74F31AC0-6DD0-4143-88D5-DC2982C66A4D}" type="sibTrans" cxnId="{72C42017-B99B-4B16-AF17-9C80839FC9E4}">
      <dgm:prSet/>
      <dgm:spPr/>
      <dgm:t>
        <a:bodyPr/>
        <a:lstStyle/>
        <a:p>
          <a:endParaRPr lang="en-US"/>
        </a:p>
      </dgm:t>
    </dgm:pt>
    <dgm:pt modelId="{44879D2E-C661-4B7B-8F78-E637587152DF}">
      <dgm:prSet/>
      <dgm:spPr/>
      <dgm:t>
        <a:bodyPr/>
        <a:lstStyle/>
        <a:p>
          <a:r>
            <a:rPr lang="en-US" b="0" i="0"/>
            <a:t>The questions that the team planned to answer with the data. (6 points)</a:t>
          </a:r>
          <a:endParaRPr lang="en-US"/>
        </a:p>
      </dgm:t>
    </dgm:pt>
    <dgm:pt modelId="{2DF31179-1A5F-40FD-B58C-62B811FBCE21}" type="parTrans" cxnId="{014ADFD6-E21A-464E-8775-F950B195BB12}">
      <dgm:prSet/>
      <dgm:spPr/>
      <dgm:t>
        <a:bodyPr/>
        <a:lstStyle/>
        <a:p>
          <a:endParaRPr lang="en-US"/>
        </a:p>
      </dgm:t>
    </dgm:pt>
    <dgm:pt modelId="{40E345BF-5287-4814-AA58-5C60370B7B28}" type="sibTrans" cxnId="{014ADFD6-E21A-464E-8775-F950B195BB12}">
      <dgm:prSet/>
      <dgm:spPr/>
      <dgm:t>
        <a:bodyPr/>
        <a:lstStyle/>
        <a:p>
          <a:endParaRPr lang="en-US"/>
        </a:p>
      </dgm:t>
    </dgm:pt>
    <dgm:pt modelId="{9E171B8C-5384-4D24-857D-C8743186978A}">
      <dgm:prSet/>
      <dgm:spPr/>
      <dgm:t>
        <a:bodyPr/>
        <a:lstStyle/>
        <a:p>
          <a:r>
            <a:rPr lang="en-US" b="0" i="0"/>
            <a:t>A description of the data exploration phase of the project. (6 points)</a:t>
          </a:r>
          <a:endParaRPr lang="en-US"/>
        </a:p>
      </dgm:t>
    </dgm:pt>
    <dgm:pt modelId="{AF3A5144-5080-4740-B301-331EC7A74FE9}" type="parTrans" cxnId="{C8D9F35C-EACB-4FFF-B66B-ED56C5BE620B}">
      <dgm:prSet/>
      <dgm:spPr/>
      <dgm:t>
        <a:bodyPr/>
        <a:lstStyle/>
        <a:p>
          <a:endParaRPr lang="en-US"/>
        </a:p>
      </dgm:t>
    </dgm:pt>
    <dgm:pt modelId="{AB964A72-9EDF-4F03-A1BA-7C1D0F7477D3}" type="sibTrans" cxnId="{C8D9F35C-EACB-4FFF-B66B-ED56C5BE620B}">
      <dgm:prSet/>
      <dgm:spPr/>
      <dgm:t>
        <a:bodyPr/>
        <a:lstStyle/>
        <a:p>
          <a:endParaRPr lang="en-US"/>
        </a:p>
      </dgm:t>
    </dgm:pt>
    <dgm:pt modelId="{B3ADABD5-C698-4FB2-B952-DF9F59F878E2}">
      <dgm:prSet/>
      <dgm:spPr/>
      <dgm:t>
        <a:bodyPr/>
        <a:lstStyle/>
        <a:p>
          <a:r>
            <a:rPr lang="en-US" b="0" i="0"/>
            <a:t>A description of the analysis phase of the project. (6 points)</a:t>
          </a:r>
          <a:endParaRPr lang="en-US"/>
        </a:p>
      </dgm:t>
    </dgm:pt>
    <dgm:pt modelId="{C6A3D2FA-D355-4D21-A785-096AC8F07E82}" type="parTrans" cxnId="{799A630C-F295-4C30-BA9A-F8B4BF91ADBD}">
      <dgm:prSet/>
      <dgm:spPr/>
      <dgm:t>
        <a:bodyPr/>
        <a:lstStyle/>
        <a:p>
          <a:endParaRPr lang="en-US"/>
        </a:p>
      </dgm:t>
    </dgm:pt>
    <dgm:pt modelId="{891546AD-12BB-4685-815F-BA1C3365ADC4}" type="sibTrans" cxnId="{799A630C-F295-4C30-BA9A-F8B4BF91ADBD}">
      <dgm:prSet/>
      <dgm:spPr/>
      <dgm:t>
        <a:bodyPr/>
        <a:lstStyle/>
        <a:p>
          <a:endParaRPr lang="en-US"/>
        </a:p>
      </dgm:t>
    </dgm:pt>
    <dgm:pt modelId="{65024DC0-DBDB-4D87-B270-D381DFF56736}" type="pres">
      <dgm:prSet presAssocID="{5D572C0A-1CDA-46E3-B4D6-71B3E2900810}" presName="root" presStyleCnt="0">
        <dgm:presLayoutVars>
          <dgm:dir/>
          <dgm:resizeHandles val="exact"/>
        </dgm:presLayoutVars>
      </dgm:prSet>
      <dgm:spPr/>
    </dgm:pt>
    <dgm:pt modelId="{AA552018-E002-4BE2-B642-94E15959E09A}" type="pres">
      <dgm:prSet presAssocID="{4F3D37EB-423B-4911-B24F-C36F17390E98}" presName="compNode" presStyleCnt="0"/>
      <dgm:spPr/>
    </dgm:pt>
    <dgm:pt modelId="{26A35AA0-439B-4469-A140-E17671384E1F}" type="pres">
      <dgm:prSet presAssocID="{4F3D37EB-423B-4911-B24F-C36F17390E9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ustomer Review"/>
        </a:ext>
      </dgm:extLst>
    </dgm:pt>
    <dgm:pt modelId="{53E3AC78-C2C1-485C-AF18-C2C333197D88}" type="pres">
      <dgm:prSet presAssocID="{4F3D37EB-423B-4911-B24F-C36F17390E98}" presName="spaceRect" presStyleCnt="0"/>
      <dgm:spPr/>
    </dgm:pt>
    <dgm:pt modelId="{C086ECF5-9F33-404B-B3EE-73DD0D155632}" type="pres">
      <dgm:prSet presAssocID="{4F3D37EB-423B-4911-B24F-C36F17390E98}" presName="textRect" presStyleLbl="revTx" presStyleIdx="0" presStyleCnt="5">
        <dgm:presLayoutVars>
          <dgm:chMax val="1"/>
          <dgm:chPref val="1"/>
        </dgm:presLayoutVars>
      </dgm:prSet>
      <dgm:spPr/>
    </dgm:pt>
    <dgm:pt modelId="{DD5D6C20-5702-4437-AE96-0D356324473F}" type="pres">
      <dgm:prSet presAssocID="{2CFC1132-9F35-4AF1-999A-8E682A8872CB}" presName="sibTrans" presStyleCnt="0"/>
      <dgm:spPr/>
    </dgm:pt>
    <dgm:pt modelId="{97524C69-59A7-4EFA-97E2-29285C317FB0}" type="pres">
      <dgm:prSet presAssocID="{F3EB9C56-5068-49B5-834D-12517E727EB2}" presName="compNode" presStyleCnt="0"/>
      <dgm:spPr/>
    </dgm:pt>
    <dgm:pt modelId="{31458415-4C7E-48B2-9F66-1F8E73684D79}" type="pres">
      <dgm:prSet presAssocID="{F3EB9C56-5068-49B5-834D-12517E727EB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5BBAE19-2EE5-475F-9D2F-B65F1B35A615}" type="pres">
      <dgm:prSet presAssocID="{F3EB9C56-5068-49B5-834D-12517E727EB2}" presName="spaceRect" presStyleCnt="0"/>
      <dgm:spPr/>
    </dgm:pt>
    <dgm:pt modelId="{EE5383AC-7B6A-4148-A2A5-1B0BC9205900}" type="pres">
      <dgm:prSet presAssocID="{F3EB9C56-5068-49B5-834D-12517E727EB2}" presName="textRect" presStyleLbl="revTx" presStyleIdx="1" presStyleCnt="5">
        <dgm:presLayoutVars>
          <dgm:chMax val="1"/>
          <dgm:chPref val="1"/>
        </dgm:presLayoutVars>
      </dgm:prSet>
      <dgm:spPr/>
    </dgm:pt>
    <dgm:pt modelId="{8FD902FB-08C5-4973-B6C0-126CA41F8D23}" type="pres">
      <dgm:prSet presAssocID="{74F31AC0-6DD0-4143-88D5-DC2982C66A4D}" presName="sibTrans" presStyleCnt="0"/>
      <dgm:spPr/>
    </dgm:pt>
    <dgm:pt modelId="{E9B52B47-7C49-41C1-9469-97C42F76D03E}" type="pres">
      <dgm:prSet presAssocID="{44879D2E-C661-4B7B-8F78-E637587152DF}" presName="compNode" presStyleCnt="0"/>
      <dgm:spPr/>
    </dgm:pt>
    <dgm:pt modelId="{C4DB467E-6CD2-4239-9CAB-BF03953CB5CF}" type="pres">
      <dgm:prSet presAssocID="{44879D2E-C661-4B7B-8F78-E637587152D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book"/>
        </a:ext>
      </dgm:extLst>
    </dgm:pt>
    <dgm:pt modelId="{758325BF-8D75-4236-ACF7-6A0006854C4A}" type="pres">
      <dgm:prSet presAssocID="{44879D2E-C661-4B7B-8F78-E637587152DF}" presName="spaceRect" presStyleCnt="0"/>
      <dgm:spPr/>
    </dgm:pt>
    <dgm:pt modelId="{9C575F17-E546-475C-9842-F8B9142CBB46}" type="pres">
      <dgm:prSet presAssocID="{44879D2E-C661-4B7B-8F78-E637587152DF}" presName="textRect" presStyleLbl="revTx" presStyleIdx="2" presStyleCnt="5">
        <dgm:presLayoutVars>
          <dgm:chMax val="1"/>
          <dgm:chPref val="1"/>
        </dgm:presLayoutVars>
      </dgm:prSet>
      <dgm:spPr/>
    </dgm:pt>
    <dgm:pt modelId="{CDDC4B6B-D9E5-4BF1-8401-B736C2E22D5B}" type="pres">
      <dgm:prSet presAssocID="{40E345BF-5287-4814-AA58-5C60370B7B28}" presName="sibTrans" presStyleCnt="0"/>
      <dgm:spPr/>
    </dgm:pt>
    <dgm:pt modelId="{86161E17-5C24-4AF6-AEA3-0C0B42991AFD}" type="pres">
      <dgm:prSet presAssocID="{9E171B8C-5384-4D24-857D-C8743186978A}" presName="compNode" presStyleCnt="0"/>
      <dgm:spPr/>
    </dgm:pt>
    <dgm:pt modelId="{EEA0F502-28CB-44C4-996E-6CEF82AA68D0}" type="pres">
      <dgm:prSet presAssocID="{9E171B8C-5384-4D24-857D-C8743186978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g under Magnifying Glass"/>
        </a:ext>
      </dgm:extLst>
    </dgm:pt>
    <dgm:pt modelId="{13AD63EC-9252-4B68-A7D1-4A7EFFEBDEC1}" type="pres">
      <dgm:prSet presAssocID="{9E171B8C-5384-4D24-857D-C8743186978A}" presName="spaceRect" presStyleCnt="0"/>
      <dgm:spPr/>
    </dgm:pt>
    <dgm:pt modelId="{E48C93A7-F7DB-44C5-9393-AA1853B8E1BA}" type="pres">
      <dgm:prSet presAssocID="{9E171B8C-5384-4D24-857D-C8743186978A}" presName="textRect" presStyleLbl="revTx" presStyleIdx="3" presStyleCnt="5">
        <dgm:presLayoutVars>
          <dgm:chMax val="1"/>
          <dgm:chPref val="1"/>
        </dgm:presLayoutVars>
      </dgm:prSet>
      <dgm:spPr/>
    </dgm:pt>
    <dgm:pt modelId="{C21EC78A-BFCE-4BC8-A224-E39662747D92}" type="pres">
      <dgm:prSet presAssocID="{AB964A72-9EDF-4F03-A1BA-7C1D0F7477D3}" presName="sibTrans" presStyleCnt="0"/>
      <dgm:spPr/>
    </dgm:pt>
    <dgm:pt modelId="{0A55E35B-5F99-48A0-B2B2-1D53CE2D8D65}" type="pres">
      <dgm:prSet presAssocID="{B3ADABD5-C698-4FB2-B952-DF9F59F878E2}" presName="compNode" presStyleCnt="0"/>
      <dgm:spPr/>
    </dgm:pt>
    <dgm:pt modelId="{632DD2D9-ED3B-4743-8B5B-9FA930B578F6}" type="pres">
      <dgm:prSet presAssocID="{B3ADABD5-C698-4FB2-B952-DF9F59F878E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twork"/>
        </a:ext>
      </dgm:extLst>
    </dgm:pt>
    <dgm:pt modelId="{41902887-1F55-4EDC-85DB-8D71B5CA178C}" type="pres">
      <dgm:prSet presAssocID="{B3ADABD5-C698-4FB2-B952-DF9F59F878E2}" presName="spaceRect" presStyleCnt="0"/>
      <dgm:spPr/>
    </dgm:pt>
    <dgm:pt modelId="{4E1BDB49-DFAB-4C78-B290-D87FF0DED7B3}" type="pres">
      <dgm:prSet presAssocID="{B3ADABD5-C698-4FB2-B952-DF9F59F878E2}" presName="textRect" presStyleLbl="revTx" presStyleIdx="4" presStyleCnt="5">
        <dgm:presLayoutVars>
          <dgm:chMax val="1"/>
          <dgm:chPref val="1"/>
        </dgm:presLayoutVars>
      </dgm:prSet>
      <dgm:spPr/>
    </dgm:pt>
  </dgm:ptLst>
  <dgm:cxnLst>
    <dgm:cxn modelId="{B9F85102-3868-4AAD-A095-7DE0634B4411}" type="presOf" srcId="{44879D2E-C661-4B7B-8F78-E637587152DF}" destId="{9C575F17-E546-475C-9842-F8B9142CBB46}" srcOrd="0" destOrd="0" presId="urn:microsoft.com/office/officeart/2018/2/layout/IconLabelList"/>
    <dgm:cxn modelId="{7D13E90B-B167-486D-B4F0-0584FB9E4423}" type="presOf" srcId="{B3ADABD5-C698-4FB2-B952-DF9F59F878E2}" destId="{4E1BDB49-DFAB-4C78-B290-D87FF0DED7B3}" srcOrd="0" destOrd="0" presId="urn:microsoft.com/office/officeart/2018/2/layout/IconLabelList"/>
    <dgm:cxn modelId="{799A630C-F295-4C30-BA9A-F8B4BF91ADBD}" srcId="{5D572C0A-1CDA-46E3-B4D6-71B3E2900810}" destId="{B3ADABD5-C698-4FB2-B952-DF9F59F878E2}" srcOrd="4" destOrd="0" parTransId="{C6A3D2FA-D355-4D21-A785-096AC8F07E82}" sibTransId="{891546AD-12BB-4685-815F-BA1C3365ADC4}"/>
    <dgm:cxn modelId="{16C5790C-1B38-4F8F-93AA-59A6CC56932B}" type="presOf" srcId="{9E171B8C-5384-4D24-857D-C8743186978A}" destId="{E48C93A7-F7DB-44C5-9393-AA1853B8E1BA}" srcOrd="0" destOrd="0" presId="urn:microsoft.com/office/officeart/2018/2/layout/IconLabelList"/>
    <dgm:cxn modelId="{72C42017-B99B-4B16-AF17-9C80839FC9E4}" srcId="{5D572C0A-1CDA-46E3-B4D6-71B3E2900810}" destId="{F3EB9C56-5068-49B5-834D-12517E727EB2}" srcOrd="1" destOrd="0" parTransId="{681D8B28-13DF-4302-9DB5-0E2FF227EEA3}" sibTransId="{74F31AC0-6DD0-4143-88D5-DC2982C66A4D}"/>
    <dgm:cxn modelId="{C8D9F35C-EACB-4FFF-B66B-ED56C5BE620B}" srcId="{5D572C0A-1CDA-46E3-B4D6-71B3E2900810}" destId="{9E171B8C-5384-4D24-857D-C8743186978A}" srcOrd="3" destOrd="0" parTransId="{AF3A5144-5080-4740-B301-331EC7A74FE9}" sibTransId="{AB964A72-9EDF-4F03-A1BA-7C1D0F7477D3}"/>
    <dgm:cxn modelId="{FA55B969-F46A-499E-BA6D-F0360104B98F}" srcId="{5D572C0A-1CDA-46E3-B4D6-71B3E2900810}" destId="{4F3D37EB-423B-4911-B24F-C36F17390E98}" srcOrd="0" destOrd="0" parTransId="{743EC9A4-A679-48C3-86AB-319CEAFD92DE}" sibTransId="{2CFC1132-9F35-4AF1-999A-8E682A8872CB}"/>
    <dgm:cxn modelId="{E7808A55-6C61-4E27-8BDB-0964BA6205B8}" type="presOf" srcId="{F3EB9C56-5068-49B5-834D-12517E727EB2}" destId="{EE5383AC-7B6A-4148-A2A5-1B0BC9205900}" srcOrd="0" destOrd="0" presId="urn:microsoft.com/office/officeart/2018/2/layout/IconLabelList"/>
    <dgm:cxn modelId="{D0C75B9B-3CAB-4012-8C7F-DFFBD9C4CA8A}" type="presOf" srcId="{4F3D37EB-423B-4911-B24F-C36F17390E98}" destId="{C086ECF5-9F33-404B-B3EE-73DD0D155632}" srcOrd="0" destOrd="0" presId="urn:microsoft.com/office/officeart/2018/2/layout/IconLabelList"/>
    <dgm:cxn modelId="{014ADFD6-E21A-464E-8775-F950B195BB12}" srcId="{5D572C0A-1CDA-46E3-B4D6-71B3E2900810}" destId="{44879D2E-C661-4B7B-8F78-E637587152DF}" srcOrd="2" destOrd="0" parTransId="{2DF31179-1A5F-40FD-B58C-62B811FBCE21}" sibTransId="{40E345BF-5287-4814-AA58-5C60370B7B28}"/>
    <dgm:cxn modelId="{3D8CC0EE-78C0-44C0-B799-36AF3B2DCAF0}" type="presOf" srcId="{5D572C0A-1CDA-46E3-B4D6-71B3E2900810}" destId="{65024DC0-DBDB-4D87-B270-D381DFF56736}" srcOrd="0" destOrd="0" presId="urn:microsoft.com/office/officeart/2018/2/layout/IconLabelList"/>
    <dgm:cxn modelId="{2BE3CF6A-AB82-429D-9682-954ADC396F15}" type="presParOf" srcId="{65024DC0-DBDB-4D87-B270-D381DFF56736}" destId="{AA552018-E002-4BE2-B642-94E15959E09A}" srcOrd="0" destOrd="0" presId="urn:microsoft.com/office/officeart/2018/2/layout/IconLabelList"/>
    <dgm:cxn modelId="{37C849C8-FE3A-471E-B93F-25D0ED420C0E}" type="presParOf" srcId="{AA552018-E002-4BE2-B642-94E15959E09A}" destId="{26A35AA0-439B-4469-A140-E17671384E1F}" srcOrd="0" destOrd="0" presId="urn:microsoft.com/office/officeart/2018/2/layout/IconLabelList"/>
    <dgm:cxn modelId="{220D8988-81C5-455A-BE0A-49BB839CFEB2}" type="presParOf" srcId="{AA552018-E002-4BE2-B642-94E15959E09A}" destId="{53E3AC78-C2C1-485C-AF18-C2C333197D88}" srcOrd="1" destOrd="0" presId="urn:microsoft.com/office/officeart/2018/2/layout/IconLabelList"/>
    <dgm:cxn modelId="{B9ADAF92-8EA8-452B-BFD2-00451EDF3C95}" type="presParOf" srcId="{AA552018-E002-4BE2-B642-94E15959E09A}" destId="{C086ECF5-9F33-404B-B3EE-73DD0D155632}" srcOrd="2" destOrd="0" presId="urn:microsoft.com/office/officeart/2018/2/layout/IconLabelList"/>
    <dgm:cxn modelId="{04987036-DBEF-4F95-87C8-D2846585454E}" type="presParOf" srcId="{65024DC0-DBDB-4D87-B270-D381DFF56736}" destId="{DD5D6C20-5702-4437-AE96-0D356324473F}" srcOrd="1" destOrd="0" presId="urn:microsoft.com/office/officeart/2018/2/layout/IconLabelList"/>
    <dgm:cxn modelId="{98249205-6E40-47D4-A915-D42D0E520811}" type="presParOf" srcId="{65024DC0-DBDB-4D87-B270-D381DFF56736}" destId="{97524C69-59A7-4EFA-97E2-29285C317FB0}" srcOrd="2" destOrd="0" presId="urn:microsoft.com/office/officeart/2018/2/layout/IconLabelList"/>
    <dgm:cxn modelId="{0FB90A20-32B4-4CF0-B422-859E02F1136C}" type="presParOf" srcId="{97524C69-59A7-4EFA-97E2-29285C317FB0}" destId="{31458415-4C7E-48B2-9F66-1F8E73684D79}" srcOrd="0" destOrd="0" presId="urn:microsoft.com/office/officeart/2018/2/layout/IconLabelList"/>
    <dgm:cxn modelId="{111FF4EC-87D7-43F6-86B9-12E1ED12134C}" type="presParOf" srcId="{97524C69-59A7-4EFA-97E2-29285C317FB0}" destId="{25BBAE19-2EE5-475F-9D2F-B65F1B35A615}" srcOrd="1" destOrd="0" presId="urn:microsoft.com/office/officeart/2018/2/layout/IconLabelList"/>
    <dgm:cxn modelId="{0C291E00-874B-4DD2-8867-B0164F51EFD1}" type="presParOf" srcId="{97524C69-59A7-4EFA-97E2-29285C317FB0}" destId="{EE5383AC-7B6A-4148-A2A5-1B0BC9205900}" srcOrd="2" destOrd="0" presId="urn:microsoft.com/office/officeart/2018/2/layout/IconLabelList"/>
    <dgm:cxn modelId="{C937C699-7FE7-4E7E-ADA7-6BE60240B2CF}" type="presParOf" srcId="{65024DC0-DBDB-4D87-B270-D381DFF56736}" destId="{8FD902FB-08C5-4973-B6C0-126CA41F8D23}" srcOrd="3" destOrd="0" presId="urn:microsoft.com/office/officeart/2018/2/layout/IconLabelList"/>
    <dgm:cxn modelId="{E0AFE761-46CE-4E04-89DD-C49BAE2DEE9D}" type="presParOf" srcId="{65024DC0-DBDB-4D87-B270-D381DFF56736}" destId="{E9B52B47-7C49-41C1-9469-97C42F76D03E}" srcOrd="4" destOrd="0" presId="urn:microsoft.com/office/officeart/2018/2/layout/IconLabelList"/>
    <dgm:cxn modelId="{BEEDC7A9-ADAE-4E0C-9F07-C3C40F83E774}" type="presParOf" srcId="{E9B52B47-7C49-41C1-9469-97C42F76D03E}" destId="{C4DB467E-6CD2-4239-9CAB-BF03953CB5CF}" srcOrd="0" destOrd="0" presId="urn:microsoft.com/office/officeart/2018/2/layout/IconLabelList"/>
    <dgm:cxn modelId="{AB75F0D7-2451-4AED-A94B-0527DED99343}" type="presParOf" srcId="{E9B52B47-7C49-41C1-9469-97C42F76D03E}" destId="{758325BF-8D75-4236-ACF7-6A0006854C4A}" srcOrd="1" destOrd="0" presId="urn:microsoft.com/office/officeart/2018/2/layout/IconLabelList"/>
    <dgm:cxn modelId="{959D197B-A7C6-4E59-B997-9F2A1F81FA7E}" type="presParOf" srcId="{E9B52B47-7C49-41C1-9469-97C42F76D03E}" destId="{9C575F17-E546-475C-9842-F8B9142CBB46}" srcOrd="2" destOrd="0" presId="urn:microsoft.com/office/officeart/2018/2/layout/IconLabelList"/>
    <dgm:cxn modelId="{ED681C1E-E180-40B3-8332-DD5651C31272}" type="presParOf" srcId="{65024DC0-DBDB-4D87-B270-D381DFF56736}" destId="{CDDC4B6B-D9E5-4BF1-8401-B736C2E22D5B}" srcOrd="5" destOrd="0" presId="urn:microsoft.com/office/officeart/2018/2/layout/IconLabelList"/>
    <dgm:cxn modelId="{1F34189A-7256-412E-8637-0089D36ABCA1}" type="presParOf" srcId="{65024DC0-DBDB-4D87-B270-D381DFF56736}" destId="{86161E17-5C24-4AF6-AEA3-0C0B42991AFD}" srcOrd="6" destOrd="0" presId="urn:microsoft.com/office/officeart/2018/2/layout/IconLabelList"/>
    <dgm:cxn modelId="{8C2D466A-C703-438E-97D4-F3F79FF7CF52}" type="presParOf" srcId="{86161E17-5C24-4AF6-AEA3-0C0B42991AFD}" destId="{EEA0F502-28CB-44C4-996E-6CEF82AA68D0}" srcOrd="0" destOrd="0" presId="urn:microsoft.com/office/officeart/2018/2/layout/IconLabelList"/>
    <dgm:cxn modelId="{D55431AA-553D-443B-A053-D497E993162C}" type="presParOf" srcId="{86161E17-5C24-4AF6-AEA3-0C0B42991AFD}" destId="{13AD63EC-9252-4B68-A7D1-4A7EFFEBDEC1}" srcOrd="1" destOrd="0" presId="urn:microsoft.com/office/officeart/2018/2/layout/IconLabelList"/>
    <dgm:cxn modelId="{7436B06F-2CCB-4CC4-91C4-57AB65AE48D8}" type="presParOf" srcId="{86161E17-5C24-4AF6-AEA3-0C0B42991AFD}" destId="{E48C93A7-F7DB-44C5-9393-AA1853B8E1BA}" srcOrd="2" destOrd="0" presId="urn:microsoft.com/office/officeart/2018/2/layout/IconLabelList"/>
    <dgm:cxn modelId="{EF0006E4-4838-41EA-85D8-2903BC50AEAF}" type="presParOf" srcId="{65024DC0-DBDB-4D87-B270-D381DFF56736}" destId="{C21EC78A-BFCE-4BC8-A224-E39662747D92}" srcOrd="7" destOrd="0" presId="urn:microsoft.com/office/officeart/2018/2/layout/IconLabelList"/>
    <dgm:cxn modelId="{5BFC5443-1DBA-4ABD-86B2-68F191BA456C}" type="presParOf" srcId="{65024DC0-DBDB-4D87-B270-D381DFF56736}" destId="{0A55E35B-5F99-48A0-B2B2-1D53CE2D8D65}" srcOrd="8" destOrd="0" presId="urn:microsoft.com/office/officeart/2018/2/layout/IconLabelList"/>
    <dgm:cxn modelId="{4C544BFC-DA01-4399-B4A9-6D7E3B9B2B32}" type="presParOf" srcId="{0A55E35B-5F99-48A0-B2B2-1D53CE2D8D65}" destId="{632DD2D9-ED3B-4743-8B5B-9FA930B578F6}" srcOrd="0" destOrd="0" presId="urn:microsoft.com/office/officeart/2018/2/layout/IconLabelList"/>
    <dgm:cxn modelId="{F734E791-9655-4BC0-873D-9AA2AA0630FA}" type="presParOf" srcId="{0A55E35B-5F99-48A0-B2B2-1D53CE2D8D65}" destId="{41902887-1F55-4EDC-85DB-8D71B5CA178C}" srcOrd="1" destOrd="0" presId="urn:microsoft.com/office/officeart/2018/2/layout/IconLabelList"/>
    <dgm:cxn modelId="{009019F4-17FA-458B-976D-E8CED1823555}" type="presParOf" srcId="{0A55E35B-5F99-48A0-B2B2-1D53CE2D8D65}" destId="{4E1BDB49-DFAB-4C78-B290-D87FF0DED7B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1C9272-53CC-46AB-BC66-711C86B6E1B7}" type="doc">
      <dgm:prSet loTypeId="urn:microsoft.com/office/officeart/2005/8/layout/hierarchy1" loCatId="hierarchy" qsTypeId="urn:microsoft.com/office/officeart/2005/8/quickstyle/simple1" qsCatId="simple" csTypeId="urn:microsoft.com/office/officeart/2005/8/colors/accent2_2" csCatId="accent2"/>
      <dgm:spPr/>
      <dgm:t>
        <a:bodyPr/>
        <a:lstStyle/>
        <a:p>
          <a:endParaRPr lang="en-US"/>
        </a:p>
      </dgm:t>
    </dgm:pt>
    <dgm:pt modelId="{0F6D2AC0-4F42-4140-8791-753C4945C01B}">
      <dgm:prSet/>
      <dgm:spPr/>
      <dgm:t>
        <a:bodyPr/>
        <a:lstStyle/>
        <a:p>
          <a:r>
            <a:rPr lang="en-US" b="0"/>
            <a:t>Predicting a person’s likelihood to contract Covid death vs mortality based Supervised ML</a:t>
          </a:r>
          <a:br>
            <a:rPr lang="en-US" b="0"/>
          </a:br>
          <a:endParaRPr lang="en-US"/>
        </a:p>
      </dgm:t>
    </dgm:pt>
    <dgm:pt modelId="{5409E683-9A2B-4E63-9B1E-56CC5EDE62A3}" type="parTrans" cxnId="{A7C7670C-C29B-4DF1-BD9A-BCCE52388D27}">
      <dgm:prSet/>
      <dgm:spPr/>
      <dgm:t>
        <a:bodyPr/>
        <a:lstStyle/>
        <a:p>
          <a:endParaRPr lang="en-US"/>
        </a:p>
      </dgm:t>
    </dgm:pt>
    <dgm:pt modelId="{6C7E5703-628E-4FE0-904E-A87346799077}" type="sibTrans" cxnId="{A7C7670C-C29B-4DF1-BD9A-BCCE52388D27}">
      <dgm:prSet/>
      <dgm:spPr/>
      <dgm:t>
        <a:bodyPr/>
        <a:lstStyle/>
        <a:p>
          <a:endParaRPr lang="en-US"/>
        </a:p>
      </dgm:t>
    </dgm:pt>
    <dgm:pt modelId="{38EABA05-42B7-40F9-BFB3-99DD44C67098}">
      <dgm:prSet/>
      <dgm:spPr/>
      <dgm:t>
        <a:bodyPr/>
        <a:lstStyle/>
        <a:p>
          <a:r>
            <a:rPr lang="en-US" b="0"/>
            <a:t>Use six different machine learning models</a:t>
          </a:r>
          <a:br>
            <a:rPr lang="en-US" b="0"/>
          </a:br>
          <a:endParaRPr lang="en-US"/>
        </a:p>
      </dgm:t>
    </dgm:pt>
    <dgm:pt modelId="{0AA48278-932A-4E98-AD1A-1CACE4747E3F}" type="parTrans" cxnId="{F1E5207F-C993-43DC-9B06-F25816AD9812}">
      <dgm:prSet/>
      <dgm:spPr/>
      <dgm:t>
        <a:bodyPr/>
        <a:lstStyle/>
        <a:p>
          <a:endParaRPr lang="en-US"/>
        </a:p>
      </dgm:t>
    </dgm:pt>
    <dgm:pt modelId="{9F43640A-CE67-4724-B98F-19D85F7973E4}" type="sibTrans" cxnId="{F1E5207F-C993-43DC-9B06-F25816AD9812}">
      <dgm:prSet/>
      <dgm:spPr/>
      <dgm:t>
        <a:bodyPr/>
        <a:lstStyle/>
        <a:p>
          <a:endParaRPr lang="en-US"/>
        </a:p>
      </dgm:t>
    </dgm:pt>
    <dgm:pt modelId="{676F70AF-014C-4015-963A-0A24CAEF2A0F}">
      <dgm:prSet/>
      <dgm:spPr/>
      <dgm:t>
        <a:bodyPr/>
        <a:lstStyle/>
        <a:p>
          <a:r>
            <a:rPr lang="en-US" b="0"/>
            <a:t>Use a checklist of existing conditions -&gt; correlation to % of Covid mortality</a:t>
          </a:r>
          <a:endParaRPr lang="en-US"/>
        </a:p>
      </dgm:t>
    </dgm:pt>
    <dgm:pt modelId="{4D423A56-5331-4C79-9B5E-276E84D1B102}" type="parTrans" cxnId="{C2A0D36E-88BD-48DA-A9AE-8CF18204C056}">
      <dgm:prSet/>
      <dgm:spPr/>
      <dgm:t>
        <a:bodyPr/>
        <a:lstStyle/>
        <a:p>
          <a:endParaRPr lang="en-US"/>
        </a:p>
      </dgm:t>
    </dgm:pt>
    <dgm:pt modelId="{2644FB8A-472A-467F-AF90-5B5103D8C154}" type="sibTrans" cxnId="{C2A0D36E-88BD-48DA-A9AE-8CF18204C056}">
      <dgm:prSet/>
      <dgm:spPr/>
      <dgm:t>
        <a:bodyPr/>
        <a:lstStyle/>
        <a:p>
          <a:endParaRPr lang="en-US"/>
        </a:p>
      </dgm:t>
    </dgm:pt>
    <dgm:pt modelId="{44E8C071-55BF-4ECC-9AB1-4ABF0AE8DC38}" type="pres">
      <dgm:prSet presAssocID="{4F1C9272-53CC-46AB-BC66-711C86B6E1B7}" presName="hierChild1" presStyleCnt="0">
        <dgm:presLayoutVars>
          <dgm:chPref val="1"/>
          <dgm:dir/>
          <dgm:animOne val="branch"/>
          <dgm:animLvl val="lvl"/>
          <dgm:resizeHandles/>
        </dgm:presLayoutVars>
      </dgm:prSet>
      <dgm:spPr/>
    </dgm:pt>
    <dgm:pt modelId="{2C1EE1D6-83E8-4B8D-BB05-CF864A2312EE}" type="pres">
      <dgm:prSet presAssocID="{0F6D2AC0-4F42-4140-8791-753C4945C01B}" presName="hierRoot1" presStyleCnt="0"/>
      <dgm:spPr/>
    </dgm:pt>
    <dgm:pt modelId="{6E7ACB26-9EF0-455C-8BC1-1AF0B114D5E4}" type="pres">
      <dgm:prSet presAssocID="{0F6D2AC0-4F42-4140-8791-753C4945C01B}" presName="composite" presStyleCnt="0"/>
      <dgm:spPr/>
    </dgm:pt>
    <dgm:pt modelId="{EFD3D586-528F-46D1-9722-3F692D274AFA}" type="pres">
      <dgm:prSet presAssocID="{0F6D2AC0-4F42-4140-8791-753C4945C01B}" presName="background" presStyleLbl="node0" presStyleIdx="0" presStyleCnt="3"/>
      <dgm:spPr/>
    </dgm:pt>
    <dgm:pt modelId="{3886F39F-EC1A-4893-B8B6-0F15BE649B6F}" type="pres">
      <dgm:prSet presAssocID="{0F6D2AC0-4F42-4140-8791-753C4945C01B}" presName="text" presStyleLbl="fgAcc0" presStyleIdx="0" presStyleCnt="3">
        <dgm:presLayoutVars>
          <dgm:chPref val="3"/>
        </dgm:presLayoutVars>
      </dgm:prSet>
      <dgm:spPr/>
    </dgm:pt>
    <dgm:pt modelId="{81493725-467F-42C6-AE3E-3E021655F006}" type="pres">
      <dgm:prSet presAssocID="{0F6D2AC0-4F42-4140-8791-753C4945C01B}" presName="hierChild2" presStyleCnt="0"/>
      <dgm:spPr/>
    </dgm:pt>
    <dgm:pt modelId="{8D1BE01D-42CE-4214-8246-814F1F28725F}" type="pres">
      <dgm:prSet presAssocID="{38EABA05-42B7-40F9-BFB3-99DD44C67098}" presName="hierRoot1" presStyleCnt="0"/>
      <dgm:spPr/>
    </dgm:pt>
    <dgm:pt modelId="{70902F1A-358F-43DA-A976-0451B259D2B4}" type="pres">
      <dgm:prSet presAssocID="{38EABA05-42B7-40F9-BFB3-99DD44C67098}" presName="composite" presStyleCnt="0"/>
      <dgm:spPr/>
    </dgm:pt>
    <dgm:pt modelId="{C0DEA914-6C29-42CD-AE6E-6613CE67C74D}" type="pres">
      <dgm:prSet presAssocID="{38EABA05-42B7-40F9-BFB3-99DD44C67098}" presName="background" presStyleLbl="node0" presStyleIdx="1" presStyleCnt="3"/>
      <dgm:spPr/>
    </dgm:pt>
    <dgm:pt modelId="{9B58CAF3-DDB6-4351-B196-A038344A3DDA}" type="pres">
      <dgm:prSet presAssocID="{38EABA05-42B7-40F9-BFB3-99DD44C67098}" presName="text" presStyleLbl="fgAcc0" presStyleIdx="1" presStyleCnt="3">
        <dgm:presLayoutVars>
          <dgm:chPref val="3"/>
        </dgm:presLayoutVars>
      </dgm:prSet>
      <dgm:spPr/>
    </dgm:pt>
    <dgm:pt modelId="{FAB7FD2D-633B-46DC-AE7B-B87AB6036543}" type="pres">
      <dgm:prSet presAssocID="{38EABA05-42B7-40F9-BFB3-99DD44C67098}" presName="hierChild2" presStyleCnt="0"/>
      <dgm:spPr/>
    </dgm:pt>
    <dgm:pt modelId="{B905C91E-E525-4D17-9843-782470BF7AF6}" type="pres">
      <dgm:prSet presAssocID="{676F70AF-014C-4015-963A-0A24CAEF2A0F}" presName="hierRoot1" presStyleCnt="0"/>
      <dgm:spPr/>
    </dgm:pt>
    <dgm:pt modelId="{CDF5913C-5EC0-4819-862F-0E10F229FFF7}" type="pres">
      <dgm:prSet presAssocID="{676F70AF-014C-4015-963A-0A24CAEF2A0F}" presName="composite" presStyleCnt="0"/>
      <dgm:spPr/>
    </dgm:pt>
    <dgm:pt modelId="{A635FA62-2A98-4B91-BACC-2F4AB7603F1C}" type="pres">
      <dgm:prSet presAssocID="{676F70AF-014C-4015-963A-0A24CAEF2A0F}" presName="background" presStyleLbl="node0" presStyleIdx="2" presStyleCnt="3"/>
      <dgm:spPr/>
    </dgm:pt>
    <dgm:pt modelId="{91250DDB-1C28-4D53-AFAD-153FBD3215B3}" type="pres">
      <dgm:prSet presAssocID="{676F70AF-014C-4015-963A-0A24CAEF2A0F}" presName="text" presStyleLbl="fgAcc0" presStyleIdx="2" presStyleCnt="3">
        <dgm:presLayoutVars>
          <dgm:chPref val="3"/>
        </dgm:presLayoutVars>
      </dgm:prSet>
      <dgm:spPr/>
    </dgm:pt>
    <dgm:pt modelId="{6C4A7CE8-3AA8-4D80-A734-896D4199F9A8}" type="pres">
      <dgm:prSet presAssocID="{676F70AF-014C-4015-963A-0A24CAEF2A0F}" presName="hierChild2" presStyleCnt="0"/>
      <dgm:spPr/>
    </dgm:pt>
  </dgm:ptLst>
  <dgm:cxnLst>
    <dgm:cxn modelId="{D531F708-82DA-4C70-A824-A55BE791AD2B}" type="presOf" srcId="{38EABA05-42B7-40F9-BFB3-99DD44C67098}" destId="{9B58CAF3-DDB6-4351-B196-A038344A3DDA}" srcOrd="0" destOrd="0" presId="urn:microsoft.com/office/officeart/2005/8/layout/hierarchy1"/>
    <dgm:cxn modelId="{A7C7670C-C29B-4DF1-BD9A-BCCE52388D27}" srcId="{4F1C9272-53CC-46AB-BC66-711C86B6E1B7}" destId="{0F6D2AC0-4F42-4140-8791-753C4945C01B}" srcOrd="0" destOrd="0" parTransId="{5409E683-9A2B-4E63-9B1E-56CC5EDE62A3}" sibTransId="{6C7E5703-628E-4FE0-904E-A87346799077}"/>
    <dgm:cxn modelId="{C2A0D36E-88BD-48DA-A9AE-8CF18204C056}" srcId="{4F1C9272-53CC-46AB-BC66-711C86B6E1B7}" destId="{676F70AF-014C-4015-963A-0A24CAEF2A0F}" srcOrd="2" destOrd="0" parTransId="{4D423A56-5331-4C79-9B5E-276E84D1B102}" sibTransId="{2644FB8A-472A-467F-AF90-5B5103D8C154}"/>
    <dgm:cxn modelId="{B5AF0A53-4A7B-43EC-992A-C648CA452865}" type="presOf" srcId="{676F70AF-014C-4015-963A-0A24CAEF2A0F}" destId="{91250DDB-1C28-4D53-AFAD-153FBD3215B3}" srcOrd="0" destOrd="0" presId="urn:microsoft.com/office/officeart/2005/8/layout/hierarchy1"/>
    <dgm:cxn modelId="{F1E5207F-C993-43DC-9B06-F25816AD9812}" srcId="{4F1C9272-53CC-46AB-BC66-711C86B6E1B7}" destId="{38EABA05-42B7-40F9-BFB3-99DD44C67098}" srcOrd="1" destOrd="0" parTransId="{0AA48278-932A-4E98-AD1A-1CACE4747E3F}" sibTransId="{9F43640A-CE67-4724-B98F-19D85F7973E4}"/>
    <dgm:cxn modelId="{19C9B28F-4414-4760-9ACF-663B3223BC01}" type="presOf" srcId="{0F6D2AC0-4F42-4140-8791-753C4945C01B}" destId="{3886F39F-EC1A-4893-B8B6-0F15BE649B6F}" srcOrd="0" destOrd="0" presId="urn:microsoft.com/office/officeart/2005/8/layout/hierarchy1"/>
    <dgm:cxn modelId="{081433B1-B1E1-4FCA-AEF1-8182B9BCC411}" type="presOf" srcId="{4F1C9272-53CC-46AB-BC66-711C86B6E1B7}" destId="{44E8C071-55BF-4ECC-9AB1-4ABF0AE8DC38}" srcOrd="0" destOrd="0" presId="urn:microsoft.com/office/officeart/2005/8/layout/hierarchy1"/>
    <dgm:cxn modelId="{889174D0-306B-4857-A1DE-073695542371}" type="presParOf" srcId="{44E8C071-55BF-4ECC-9AB1-4ABF0AE8DC38}" destId="{2C1EE1D6-83E8-4B8D-BB05-CF864A2312EE}" srcOrd="0" destOrd="0" presId="urn:microsoft.com/office/officeart/2005/8/layout/hierarchy1"/>
    <dgm:cxn modelId="{DB2198EF-2A5D-44D9-A725-08EA3C5C3C61}" type="presParOf" srcId="{2C1EE1D6-83E8-4B8D-BB05-CF864A2312EE}" destId="{6E7ACB26-9EF0-455C-8BC1-1AF0B114D5E4}" srcOrd="0" destOrd="0" presId="urn:microsoft.com/office/officeart/2005/8/layout/hierarchy1"/>
    <dgm:cxn modelId="{3435BD8B-1326-4EEA-A7B4-3D82FFFB4EAC}" type="presParOf" srcId="{6E7ACB26-9EF0-455C-8BC1-1AF0B114D5E4}" destId="{EFD3D586-528F-46D1-9722-3F692D274AFA}" srcOrd="0" destOrd="0" presId="urn:microsoft.com/office/officeart/2005/8/layout/hierarchy1"/>
    <dgm:cxn modelId="{027ED060-F8C7-4315-A34D-5AF7CC578E78}" type="presParOf" srcId="{6E7ACB26-9EF0-455C-8BC1-1AF0B114D5E4}" destId="{3886F39F-EC1A-4893-B8B6-0F15BE649B6F}" srcOrd="1" destOrd="0" presId="urn:microsoft.com/office/officeart/2005/8/layout/hierarchy1"/>
    <dgm:cxn modelId="{C515A52D-2149-4529-B234-0172DB1EF27C}" type="presParOf" srcId="{2C1EE1D6-83E8-4B8D-BB05-CF864A2312EE}" destId="{81493725-467F-42C6-AE3E-3E021655F006}" srcOrd="1" destOrd="0" presId="urn:microsoft.com/office/officeart/2005/8/layout/hierarchy1"/>
    <dgm:cxn modelId="{B3E3333C-4E73-47FF-822F-2E2D3B0F61DC}" type="presParOf" srcId="{44E8C071-55BF-4ECC-9AB1-4ABF0AE8DC38}" destId="{8D1BE01D-42CE-4214-8246-814F1F28725F}" srcOrd="1" destOrd="0" presId="urn:microsoft.com/office/officeart/2005/8/layout/hierarchy1"/>
    <dgm:cxn modelId="{1CA72EAA-D366-4E89-8366-59CD1E6C4C0C}" type="presParOf" srcId="{8D1BE01D-42CE-4214-8246-814F1F28725F}" destId="{70902F1A-358F-43DA-A976-0451B259D2B4}" srcOrd="0" destOrd="0" presId="urn:microsoft.com/office/officeart/2005/8/layout/hierarchy1"/>
    <dgm:cxn modelId="{397866A2-A233-474E-83F8-B6A6A02FD200}" type="presParOf" srcId="{70902F1A-358F-43DA-A976-0451B259D2B4}" destId="{C0DEA914-6C29-42CD-AE6E-6613CE67C74D}" srcOrd="0" destOrd="0" presId="urn:microsoft.com/office/officeart/2005/8/layout/hierarchy1"/>
    <dgm:cxn modelId="{16F73018-CB25-4EEA-833F-2AEE108FD155}" type="presParOf" srcId="{70902F1A-358F-43DA-A976-0451B259D2B4}" destId="{9B58CAF3-DDB6-4351-B196-A038344A3DDA}" srcOrd="1" destOrd="0" presId="urn:microsoft.com/office/officeart/2005/8/layout/hierarchy1"/>
    <dgm:cxn modelId="{D2A76BE4-74F9-458A-A9FF-6FAE87796A8F}" type="presParOf" srcId="{8D1BE01D-42CE-4214-8246-814F1F28725F}" destId="{FAB7FD2D-633B-46DC-AE7B-B87AB6036543}" srcOrd="1" destOrd="0" presId="urn:microsoft.com/office/officeart/2005/8/layout/hierarchy1"/>
    <dgm:cxn modelId="{2A125E3C-AC37-4490-AFE8-BFFA5A011D3B}" type="presParOf" srcId="{44E8C071-55BF-4ECC-9AB1-4ABF0AE8DC38}" destId="{B905C91E-E525-4D17-9843-782470BF7AF6}" srcOrd="2" destOrd="0" presId="urn:microsoft.com/office/officeart/2005/8/layout/hierarchy1"/>
    <dgm:cxn modelId="{95D54FF0-476F-432A-AE98-C3727AF12BD0}" type="presParOf" srcId="{B905C91E-E525-4D17-9843-782470BF7AF6}" destId="{CDF5913C-5EC0-4819-862F-0E10F229FFF7}" srcOrd="0" destOrd="0" presId="urn:microsoft.com/office/officeart/2005/8/layout/hierarchy1"/>
    <dgm:cxn modelId="{2F692779-700D-447D-9A1D-3FEB4C028197}" type="presParOf" srcId="{CDF5913C-5EC0-4819-862F-0E10F229FFF7}" destId="{A635FA62-2A98-4B91-BACC-2F4AB7603F1C}" srcOrd="0" destOrd="0" presId="urn:microsoft.com/office/officeart/2005/8/layout/hierarchy1"/>
    <dgm:cxn modelId="{A791C02D-7BD0-47DB-9C44-94EC4BA22DCC}" type="presParOf" srcId="{CDF5913C-5EC0-4819-862F-0E10F229FFF7}" destId="{91250DDB-1C28-4D53-AFAD-153FBD3215B3}" srcOrd="1" destOrd="0" presId="urn:microsoft.com/office/officeart/2005/8/layout/hierarchy1"/>
    <dgm:cxn modelId="{25223956-3447-4CEB-A675-7FE53530AC66}" type="presParOf" srcId="{B905C91E-E525-4D17-9843-782470BF7AF6}" destId="{6C4A7CE8-3AA8-4D80-A734-896D4199F9A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758AE2-21D1-4034-A6CC-2F37A718E689}"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en-US"/>
        </a:p>
      </dgm:t>
    </dgm:pt>
    <dgm:pt modelId="{98F287EC-2160-43DB-A5EB-FBE5F0FFC2A2}">
      <dgm:prSet phldrT="[Text]"/>
      <dgm:spPr/>
      <dgm:t>
        <a:bodyPr/>
        <a:lstStyle/>
        <a:p>
          <a:r>
            <a:rPr lang="en-US" dirty="0"/>
            <a:t>Covid-19 Dataset</a:t>
          </a:r>
        </a:p>
      </dgm:t>
    </dgm:pt>
    <dgm:pt modelId="{A1140CBE-0356-4CF4-BF52-888EC17B8E86}" type="parTrans" cxnId="{0B83185D-E82C-4BB3-970D-CD32CEA1B3F1}">
      <dgm:prSet/>
      <dgm:spPr/>
      <dgm:t>
        <a:bodyPr/>
        <a:lstStyle/>
        <a:p>
          <a:endParaRPr lang="en-US"/>
        </a:p>
      </dgm:t>
    </dgm:pt>
    <dgm:pt modelId="{F9E2FF57-3D41-4F99-B0FE-4B6EB436F6AA}" type="sibTrans" cxnId="{0B83185D-E82C-4BB3-970D-CD32CEA1B3F1}">
      <dgm:prSet/>
      <dgm:spPr/>
      <dgm:t>
        <a:bodyPr/>
        <a:lstStyle/>
        <a:p>
          <a:endParaRPr lang="en-US"/>
        </a:p>
      </dgm:t>
    </dgm:pt>
    <dgm:pt modelId="{2208EC46-6FB2-4F5D-BF8F-E45CE4B7CB35}">
      <dgm:prSet phldrT="[Text]"/>
      <dgm:spPr/>
      <dgm:t>
        <a:bodyPr/>
        <a:lstStyle/>
        <a:p>
          <a:r>
            <a:rPr lang="en-US" dirty="0"/>
            <a:t>Clinical data</a:t>
          </a:r>
        </a:p>
      </dgm:t>
    </dgm:pt>
    <dgm:pt modelId="{BFAB0C96-4504-4F59-8D37-DEBDBDE33B06}" type="parTrans" cxnId="{15512786-B34F-4462-92AA-055A0CC5507D}">
      <dgm:prSet/>
      <dgm:spPr/>
      <dgm:t>
        <a:bodyPr/>
        <a:lstStyle/>
        <a:p>
          <a:endParaRPr lang="en-US"/>
        </a:p>
      </dgm:t>
    </dgm:pt>
    <dgm:pt modelId="{7834E992-47F8-4D86-A799-7853271C4CA0}" type="sibTrans" cxnId="{15512786-B34F-4462-92AA-055A0CC5507D}">
      <dgm:prSet/>
      <dgm:spPr/>
      <dgm:t>
        <a:bodyPr/>
        <a:lstStyle/>
        <a:p>
          <a:endParaRPr lang="en-US"/>
        </a:p>
      </dgm:t>
    </dgm:pt>
    <dgm:pt modelId="{0115AE38-3A08-452C-BFAC-6A05AA42F7B4}">
      <dgm:prSet phldrT="[Text]"/>
      <dgm:spPr/>
      <dgm:t>
        <a:bodyPr/>
        <a:lstStyle/>
        <a:p>
          <a:r>
            <a:rPr lang="en-US" dirty="0"/>
            <a:t>Machine Learning</a:t>
          </a:r>
        </a:p>
      </dgm:t>
    </dgm:pt>
    <dgm:pt modelId="{3729A896-4346-4446-A548-9C70D06AAF22}" type="parTrans" cxnId="{6CA356B6-86FE-4047-B1BD-6E6AA4D73DBE}">
      <dgm:prSet/>
      <dgm:spPr/>
      <dgm:t>
        <a:bodyPr/>
        <a:lstStyle/>
        <a:p>
          <a:endParaRPr lang="en-US"/>
        </a:p>
      </dgm:t>
    </dgm:pt>
    <dgm:pt modelId="{BB34DF71-978B-4F1D-B420-43B67C190053}" type="sibTrans" cxnId="{6CA356B6-86FE-4047-B1BD-6E6AA4D73DBE}">
      <dgm:prSet/>
      <dgm:spPr/>
      <dgm:t>
        <a:bodyPr/>
        <a:lstStyle/>
        <a:p>
          <a:endParaRPr lang="en-US"/>
        </a:p>
      </dgm:t>
    </dgm:pt>
    <dgm:pt modelId="{03BFF466-4E72-49ED-A850-6BDF9B70374F}">
      <dgm:prSet phldrT="[Text]"/>
      <dgm:spPr/>
      <dgm:t>
        <a:bodyPr/>
        <a:lstStyle/>
        <a:p>
          <a:r>
            <a:rPr lang="en-US"/>
            <a:t>Random Forest</a:t>
          </a:r>
        </a:p>
      </dgm:t>
    </dgm:pt>
    <dgm:pt modelId="{5176F328-4F93-4DC1-A82A-9A8C99F85ED8}" type="parTrans" cxnId="{50A1CCF3-3C87-43E2-B414-BE4E07CB6776}">
      <dgm:prSet/>
      <dgm:spPr/>
      <dgm:t>
        <a:bodyPr/>
        <a:lstStyle/>
        <a:p>
          <a:endParaRPr lang="en-US"/>
        </a:p>
      </dgm:t>
    </dgm:pt>
    <dgm:pt modelId="{63D8A3AE-F4B2-4E46-AAE9-966A7F17D003}" type="sibTrans" cxnId="{50A1CCF3-3C87-43E2-B414-BE4E07CB6776}">
      <dgm:prSet/>
      <dgm:spPr/>
      <dgm:t>
        <a:bodyPr/>
        <a:lstStyle/>
        <a:p>
          <a:endParaRPr lang="en-US"/>
        </a:p>
      </dgm:t>
    </dgm:pt>
    <dgm:pt modelId="{16B80A3D-52DA-4F6D-86CC-4F773D674D5C}">
      <dgm:prSet phldrT="[Text]"/>
      <dgm:spPr/>
      <dgm:t>
        <a:bodyPr/>
        <a:lstStyle/>
        <a:p>
          <a:r>
            <a:rPr lang="en-US" dirty="0"/>
            <a:t>Application</a:t>
          </a:r>
        </a:p>
      </dgm:t>
    </dgm:pt>
    <dgm:pt modelId="{20E9888F-AF00-4CCF-A81F-86F238FA4D84}" type="parTrans" cxnId="{13504F24-1FB1-4825-92BD-F64259946E5C}">
      <dgm:prSet/>
      <dgm:spPr/>
      <dgm:t>
        <a:bodyPr/>
        <a:lstStyle/>
        <a:p>
          <a:endParaRPr lang="en-US"/>
        </a:p>
      </dgm:t>
    </dgm:pt>
    <dgm:pt modelId="{51BAAE0A-EC81-4DE0-8B39-5B1046B652BF}" type="sibTrans" cxnId="{13504F24-1FB1-4825-92BD-F64259946E5C}">
      <dgm:prSet/>
      <dgm:spPr/>
      <dgm:t>
        <a:bodyPr/>
        <a:lstStyle/>
        <a:p>
          <a:endParaRPr lang="en-US"/>
        </a:p>
      </dgm:t>
    </dgm:pt>
    <dgm:pt modelId="{53F18907-8FC7-49A9-A76B-F89790E6D523}">
      <dgm:prSet phldrT="[Text]"/>
      <dgm:spPr/>
      <dgm:t>
        <a:bodyPr/>
        <a:lstStyle/>
        <a:p>
          <a:r>
            <a:rPr lang="en-US" dirty="0"/>
            <a:t>Mortality and Severity  Prediction</a:t>
          </a:r>
        </a:p>
      </dgm:t>
    </dgm:pt>
    <dgm:pt modelId="{073ECCC3-16E1-4255-B9E4-7ECE40FCFCC0}" type="parTrans" cxnId="{3735F96D-1464-44C0-A89F-06FDD4B67714}">
      <dgm:prSet/>
      <dgm:spPr/>
      <dgm:t>
        <a:bodyPr/>
        <a:lstStyle/>
        <a:p>
          <a:endParaRPr lang="en-US"/>
        </a:p>
      </dgm:t>
    </dgm:pt>
    <dgm:pt modelId="{6DCE771D-3A03-4CA0-BA1D-EF5A52083249}" type="sibTrans" cxnId="{3735F96D-1464-44C0-A89F-06FDD4B67714}">
      <dgm:prSet/>
      <dgm:spPr/>
      <dgm:t>
        <a:bodyPr/>
        <a:lstStyle/>
        <a:p>
          <a:endParaRPr lang="en-US"/>
        </a:p>
      </dgm:t>
    </dgm:pt>
    <dgm:pt modelId="{FB5DBA0E-EDB6-4C89-A93B-256B8C50C69D}">
      <dgm:prSet phldrT="[Text]"/>
      <dgm:spPr/>
      <dgm:t>
        <a:bodyPr/>
        <a:lstStyle/>
        <a:p>
          <a:r>
            <a:rPr lang="en-US"/>
            <a:t>Logistic Regression</a:t>
          </a:r>
        </a:p>
      </dgm:t>
    </dgm:pt>
    <dgm:pt modelId="{BC26559D-231C-4DA4-8C53-AE2A011477A7}" type="parTrans" cxnId="{7303B674-941D-4AB2-A45C-B9A3278C5A61}">
      <dgm:prSet/>
      <dgm:spPr/>
      <dgm:t>
        <a:bodyPr/>
        <a:lstStyle/>
        <a:p>
          <a:endParaRPr lang="en-US"/>
        </a:p>
      </dgm:t>
    </dgm:pt>
    <dgm:pt modelId="{2CBAB413-DAC6-476E-AB86-351B14BFB930}" type="sibTrans" cxnId="{7303B674-941D-4AB2-A45C-B9A3278C5A61}">
      <dgm:prSet/>
      <dgm:spPr/>
      <dgm:t>
        <a:bodyPr/>
        <a:lstStyle/>
        <a:p>
          <a:endParaRPr lang="en-US"/>
        </a:p>
      </dgm:t>
    </dgm:pt>
    <dgm:pt modelId="{7027123B-0D94-4058-A451-E3520A9F4FB1}">
      <dgm:prSet phldrT="[Text]"/>
      <dgm:spPr/>
      <dgm:t>
        <a:bodyPr/>
        <a:lstStyle/>
        <a:p>
          <a:r>
            <a:rPr lang="en-US"/>
            <a:t>AdaBoost</a:t>
          </a:r>
        </a:p>
      </dgm:t>
    </dgm:pt>
    <dgm:pt modelId="{8F300D31-B4D6-4341-8298-590AADAE99CC}" type="parTrans" cxnId="{F2501EEB-2A5A-41DE-871F-22BCF636B105}">
      <dgm:prSet/>
      <dgm:spPr/>
      <dgm:t>
        <a:bodyPr/>
        <a:lstStyle/>
        <a:p>
          <a:endParaRPr lang="en-US"/>
        </a:p>
      </dgm:t>
    </dgm:pt>
    <dgm:pt modelId="{A65CDAFD-06D4-4F76-8222-5580D26A2957}" type="sibTrans" cxnId="{F2501EEB-2A5A-41DE-871F-22BCF636B105}">
      <dgm:prSet/>
      <dgm:spPr/>
      <dgm:t>
        <a:bodyPr/>
        <a:lstStyle/>
        <a:p>
          <a:endParaRPr lang="en-US"/>
        </a:p>
      </dgm:t>
    </dgm:pt>
    <dgm:pt modelId="{3E1D94F6-0B9B-43FD-99F6-DF54BB710C9A}">
      <dgm:prSet phldrT="[Text]"/>
      <dgm:spPr/>
      <dgm:t>
        <a:bodyPr/>
        <a:lstStyle/>
        <a:p>
          <a:r>
            <a:rPr lang="en-US"/>
            <a:t>Gradient Boosted Classifier</a:t>
          </a:r>
        </a:p>
      </dgm:t>
    </dgm:pt>
    <dgm:pt modelId="{88207013-6DA0-422F-8C6C-EF4BB8A82B9F}" type="parTrans" cxnId="{148FD175-0099-4756-9414-C6C9E1D1D86B}">
      <dgm:prSet/>
      <dgm:spPr/>
      <dgm:t>
        <a:bodyPr/>
        <a:lstStyle/>
        <a:p>
          <a:endParaRPr lang="en-US"/>
        </a:p>
      </dgm:t>
    </dgm:pt>
    <dgm:pt modelId="{05C2F9A3-2EB0-4EFE-922E-72B23A06583A}" type="sibTrans" cxnId="{148FD175-0099-4756-9414-C6C9E1D1D86B}">
      <dgm:prSet/>
      <dgm:spPr/>
      <dgm:t>
        <a:bodyPr/>
        <a:lstStyle/>
        <a:p>
          <a:endParaRPr lang="en-US"/>
        </a:p>
      </dgm:t>
    </dgm:pt>
    <dgm:pt modelId="{578D2115-9907-4716-B340-E2C6682C5764}">
      <dgm:prSet phldrT="[Text]"/>
      <dgm:spPr/>
      <dgm:t>
        <a:bodyPr/>
        <a:lstStyle/>
        <a:p>
          <a:endParaRPr lang="en-US"/>
        </a:p>
      </dgm:t>
    </dgm:pt>
    <dgm:pt modelId="{47FBB15D-5F2E-4E93-98BC-47B7F9537301}" type="parTrans" cxnId="{A4ACAA4F-969C-4495-989D-2291DF0490F5}">
      <dgm:prSet/>
      <dgm:spPr/>
      <dgm:t>
        <a:bodyPr/>
        <a:lstStyle/>
        <a:p>
          <a:endParaRPr lang="en-US"/>
        </a:p>
      </dgm:t>
    </dgm:pt>
    <dgm:pt modelId="{AD5C64FE-6C95-45BC-A5E8-AD930187B264}" type="sibTrans" cxnId="{A4ACAA4F-969C-4495-989D-2291DF0490F5}">
      <dgm:prSet/>
      <dgm:spPr/>
      <dgm:t>
        <a:bodyPr/>
        <a:lstStyle/>
        <a:p>
          <a:endParaRPr lang="en-US"/>
        </a:p>
      </dgm:t>
    </dgm:pt>
    <dgm:pt modelId="{48664CE6-AE68-4FAA-A64B-E390456F6522}" type="pres">
      <dgm:prSet presAssocID="{C7758AE2-21D1-4034-A6CC-2F37A718E689}" presName="linearFlow" presStyleCnt="0">
        <dgm:presLayoutVars>
          <dgm:dir/>
          <dgm:animLvl val="lvl"/>
          <dgm:resizeHandles val="exact"/>
        </dgm:presLayoutVars>
      </dgm:prSet>
      <dgm:spPr/>
    </dgm:pt>
    <dgm:pt modelId="{5C56DC31-68E4-47D2-8E8B-12AF921BF924}" type="pres">
      <dgm:prSet presAssocID="{98F287EC-2160-43DB-A5EB-FBE5F0FFC2A2}" presName="composite" presStyleCnt="0"/>
      <dgm:spPr/>
    </dgm:pt>
    <dgm:pt modelId="{DD062860-0DB1-4049-B63E-D575CC7AAB11}" type="pres">
      <dgm:prSet presAssocID="{98F287EC-2160-43DB-A5EB-FBE5F0FFC2A2}" presName="parTx" presStyleLbl="node1" presStyleIdx="0" presStyleCnt="3">
        <dgm:presLayoutVars>
          <dgm:chMax val="0"/>
          <dgm:chPref val="0"/>
          <dgm:bulletEnabled val="1"/>
        </dgm:presLayoutVars>
      </dgm:prSet>
      <dgm:spPr/>
    </dgm:pt>
    <dgm:pt modelId="{99A16246-97AF-4696-A196-BF58892FEE12}" type="pres">
      <dgm:prSet presAssocID="{98F287EC-2160-43DB-A5EB-FBE5F0FFC2A2}" presName="parSh" presStyleLbl="node1" presStyleIdx="0" presStyleCnt="3"/>
      <dgm:spPr/>
    </dgm:pt>
    <dgm:pt modelId="{CE362B4B-DB52-4093-B3C8-9E58D41B8B1D}" type="pres">
      <dgm:prSet presAssocID="{98F287EC-2160-43DB-A5EB-FBE5F0FFC2A2}" presName="desTx" presStyleLbl="fgAcc1" presStyleIdx="0" presStyleCnt="3">
        <dgm:presLayoutVars>
          <dgm:bulletEnabled val="1"/>
        </dgm:presLayoutVars>
      </dgm:prSet>
      <dgm:spPr/>
    </dgm:pt>
    <dgm:pt modelId="{21EA4EF8-F368-4E7A-B756-285FE2D451CB}" type="pres">
      <dgm:prSet presAssocID="{F9E2FF57-3D41-4F99-B0FE-4B6EB436F6AA}" presName="sibTrans" presStyleLbl="sibTrans2D1" presStyleIdx="0" presStyleCnt="2"/>
      <dgm:spPr/>
    </dgm:pt>
    <dgm:pt modelId="{7172345D-32FC-43FC-B1EF-7F97E908C874}" type="pres">
      <dgm:prSet presAssocID="{F9E2FF57-3D41-4F99-B0FE-4B6EB436F6AA}" presName="connTx" presStyleLbl="sibTrans2D1" presStyleIdx="0" presStyleCnt="2"/>
      <dgm:spPr/>
    </dgm:pt>
    <dgm:pt modelId="{1A7FE8DB-A7E3-4E46-85A9-831F65A55D1F}" type="pres">
      <dgm:prSet presAssocID="{0115AE38-3A08-452C-BFAC-6A05AA42F7B4}" presName="composite" presStyleCnt="0"/>
      <dgm:spPr/>
    </dgm:pt>
    <dgm:pt modelId="{66ED87C1-4B26-4282-BE61-95CCD9A7E8C6}" type="pres">
      <dgm:prSet presAssocID="{0115AE38-3A08-452C-BFAC-6A05AA42F7B4}" presName="parTx" presStyleLbl="node1" presStyleIdx="0" presStyleCnt="3">
        <dgm:presLayoutVars>
          <dgm:chMax val="0"/>
          <dgm:chPref val="0"/>
          <dgm:bulletEnabled val="1"/>
        </dgm:presLayoutVars>
      </dgm:prSet>
      <dgm:spPr/>
    </dgm:pt>
    <dgm:pt modelId="{65581095-C7F7-4FE6-8C61-057EF23B3180}" type="pres">
      <dgm:prSet presAssocID="{0115AE38-3A08-452C-BFAC-6A05AA42F7B4}" presName="parSh" presStyleLbl="node1" presStyleIdx="1" presStyleCnt="3"/>
      <dgm:spPr/>
    </dgm:pt>
    <dgm:pt modelId="{7C283382-266D-426D-A489-D3936D142DC3}" type="pres">
      <dgm:prSet presAssocID="{0115AE38-3A08-452C-BFAC-6A05AA42F7B4}" presName="desTx" presStyleLbl="fgAcc1" presStyleIdx="1" presStyleCnt="3">
        <dgm:presLayoutVars>
          <dgm:bulletEnabled val="1"/>
        </dgm:presLayoutVars>
      </dgm:prSet>
      <dgm:spPr/>
    </dgm:pt>
    <dgm:pt modelId="{8B41932B-F816-4BD3-8D85-C794DEB0BB7C}" type="pres">
      <dgm:prSet presAssocID="{BB34DF71-978B-4F1D-B420-43B67C190053}" presName="sibTrans" presStyleLbl="sibTrans2D1" presStyleIdx="1" presStyleCnt="2"/>
      <dgm:spPr/>
    </dgm:pt>
    <dgm:pt modelId="{10A9DD88-BD0C-45A7-B1B7-3F3074445B58}" type="pres">
      <dgm:prSet presAssocID="{BB34DF71-978B-4F1D-B420-43B67C190053}" presName="connTx" presStyleLbl="sibTrans2D1" presStyleIdx="1" presStyleCnt="2"/>
      <dgm:spPr/>
    </dgm:pt>
    <dgm:pt modelId="{22C9AC00-5A29-4DED-AEFD-F07A8E2F773D}" type="pres">
      <dgm:prSet presAssocID="{16B80A3D-52DA-4F6D-86CC-4F773D674D5C}" presName="composite" presStyleCnt="0"/>
      <dgm:spPr/>
    </dgm:pt>
    <dgm:pt modelId="{2C5D76F4-7C49-4665-887C-1F49696E091C}" type="pres">
      <dgm:prSet presAssocID="{16B80A3D-52DA-4F6D-86CC-4F773D674D5C}" presName="parTx" presStyleLbl="node1" presStyleIdx="1" presStyleCnt="3">
        <dgm:presLayoutVars>
          <dgm:chMax val="0"/>
          <dgm:chPref val="0"/>
          <dgm:bulletEnabled val="1"/>
        </dgm:presLayoutVars>
      </dgm:prSet>
      <dgm:spPr/>
    </dgm:pt>
    <dgm:pt modelId="{87140395-470A-4A0C-A5CC-3A4B2FF63D0E}" type="pres">
      <dgm:prSet presAssocID="{16B80A3D-52DA-4F6D-86CC-4F773D674D5C}" presName="parSh" presStyleLbl="node1" presStyleIdx="2" presStyleCnt="3"/>
      <dgm:spPr/>
    </dgm:pt>
    <dgm:pt modelId="{FC6C69BF-0C7E-45FC-9846-6C6D10B475BE}" type="pres">
      <dgm:prSet presAssocID="{16B80A3D-52DA-4F6D-86CC-4F773D674D5C}" presName="desTx" presStyleLbl="fgAcc1" presStyleIdx="2" presStyleCnt="3">
        <dgm:presLayoutVars>
          <dgm:bulletEnabled val="1"/>
        </dgm:presLayoutVars>
      </dgm:prSet>
      <dgm:spPr/>
    </dgm:pt>
  </dgm:ptLst>
  <dgm:cxnLst>
    <dgm:cxn modelId="{91827C0A-D86E-4800-8CF1-8CECF7147AB3}" type="presOf" srcId="{98F287EC-2160-43DB-A5EB-FBE5F0FFC2A2}" destId="{99A16246-97AF-4696-A196-BF58892FEE12}" srcOrd="1" destOrd="0" presId="urn:microsoft.com/office/officeart/2005/8/layout/process3"/>
    <dgm:cxn modelId="{A44B901E-1D81-4CCD-A6E6-F966D17CA6D2}" type="presOf" srcId="{0115AE38-3A08-452C-BFAC-6A05AA42F7B4}" destId="{66ED87C1-4B26-4282-BE61-95CCD9A7E8C6}" srcOrd="0" destOrd="0" presId="urn:microsoft.com/office/officeart/2005/8/layout/process3"/>
    <dgm:cxn modelId="{13504F24-1FB1-4825-92BD-F64259946E5C}" srcId="{C7758AE2-21D1-4034-A6CC-2F37A718E689}" destId="{16B80A3D-52DA-4F6D-86CC-4F773D674D5C}" srcOrd="2" destOrd="0" parTransId="{20E9888F-AF00-4CCF-A81F-86F238FA4D84}" sibTransId="{51BAAE0A-EC81-4DE0-8B39-5B1046B652BF}"/>
    <dgm:cxn modelId="{84C29129-EDA4-46EE-8B4F-264D7C0B42B0}" type="presOf" srcId="{16B80A3D-52DA-4F6D-86CC-4F773D674D5C}" destId="{87140395-470A-4A0C-A5CC-3A4B2FF63D0E}" srcOrd="1" destOrd="0" presId="urn:microsoft.com/office/officeart/2005/8/layout/process3"/>
    <dgm:cxn modelId="{935CA42D-8470-4D7F-980E-4EF218E35D50}" type="presOf" srcId="{7027123B-0D94-4058-A451-E3520A9F4FB1}" destId="{7C283382-266D-426D-A489-D3936D142DC3}" srcOrd="0" destOrd="1" presId="urn:microsoft.com/office/officeart/2005/8/layout/process3"/>
    <dgm:cxn modelId="{92B52B3B-C091-47EF-897B-F3B573BC8156}" type="presOf" srcId="{BB34DF71-978B-4F1D-B420-43B67C190053}" destId="{10A9DD88-BD0C-45A7-B1B7-3F3074445B58}" srcOrd="1" destOrd="0" presId="urn:microsoft.com/office/officeart/2005/8/layout/process3"/>
    <dgm:cxn modelId="{6F510F3E-7827-4004-97C1-3B87A8A9B655}" type="presOf" srcId="{F9E2FF57-3D41-4F99-B0FE-4B6EB436F6AA}" destId="{7172345D-32FC-43FC-B1EF-7F97E908C874}" srcOrd="1" destOrd="0" presId="urn:microsoft.com/office/officeart/2005/8/layout/process3"/>
    <dgm:cxn modelId="{0B83185D-E82C-4BB3-970D-CD32CEA1B3F1}" srcId="{C7758AE2-21D1-4034-A6CC-2F37A718E689}" destId="{98F287EC-2160-43DB-A5EB-FBE5F0FFC2A2}" srcOrd="0" destOrd="0" parTransId="{A1140CBE-0356-4CF4-BF52-888EC17B8E86}" sibTransId="{F9E2FF57-3D41-4F99-B0FE-4B6EB436F6AA}"/>
    <dgm:cxn modelId="{453EC748-FB10-47DA-82FD-882ACF3246D1}" type="presOf" srcId="{3E1D94F6-0B9B-43FD-99F6-DF54BB710C9A}" destId="{7C283382-266D-426D-A489-D3936D142DC3}" srcOrd="0" destOrd="2" presId="urn:microsoft.com/office/officeart/2005/8/layout/process3"/>
    <dgm:cxn modelId="{32B41949-FEAE-42F3-8CB0-33A452E7DE31}" type="presOf" srcId="{BB34DF71-978B-4F1D-B420-43B67C190053}" destId="{8B41932B-F816-4BD3-8D85-C794DEB0BB7C}" srcOrd="0" destOrd="0" presId="urn:microsoft.com/office/officeart/2005/8/layout/process3"/>
    <dgm:cxn modelId="{FBD05D49-0C73-4CB3-85BC-34FC53AA99BB}" type="presOf" srcId="{F9E2FF57-3D41-4F99-B0FE-4B6EB436F6AA}" destId="{21EA4EF8-F368-4E7A-B756-285FE2D451CB}" srcOrd="0" destOrd="0" presId="urn:microsoft.com/office/officeart/2005/8/layout/process3"/>
    <dgm:cxn modelId="{B428A04D-B814-491B-9FA1-3E87F4BFD26D}" type="presOf" srcId="{98F287EC-2160-43DB-A5EB-FBE5F0FFC2A2}" destId="{DD062860-0DB1-4049-B63E-D575CC7AAB11}" srcOrd="0" destOrd="0" presId="urn:microsoft.com/office/officeart/2005/8/layout/process3"/>
    <dgm:cxn modelId="{3735F96D-1464-44C0-A89F-06FDD4B67714}" srcId="{16B80A3D-52DA-4F6D-86CC-4F773D674D5C}" destId="{53F18907-8FC7-49A9-A76B-F89790E6D523}" srcOrd="0" destOrd="0" parTransId="{073ECCC3-16E1-4255-B9E4-7ECE40FCFCC0}" sibTransId="{6DCE771D-3A03-4CA0-BA1D-EF5A52083249}"/>
    <dgm:cxn modelId="{A4ACAA4F-969C-4495-989D-2291DF0490F5}" srcId="{0115AE38-3A08-452C-BFAC-6A05AA42F7B4}" destId="{578D2115-9907-4716-B340-E2C6682C5764}" srcOrd="4" destOrd="0" parTransId="{47FBB15D-5F2E-4E93-98BC-47B7F9537301}" sibTransId="{AD5C64FE-6C95-45BC-A5E8-AD930187B264}"/>
    <dgm:cxn modelId="{7303B674-941D-4AB2-A45C-B9A3278C5A61}" srcId="{0115AE38-3A08-452C-BFAC-6A05AA42F7B4}" destId="{FB5DBA0E-EDB6-4C89-A93B-256B8C50C69D}" srcOrd="3" destOrd="0" parTransId="{BC26559D-231C-4DA4-8C53-AE2A011477A7}" sibTransId="{2CBAB413-DAC6-476E-AB86-351B14BFB930}"/>
    <dgm:cxn modelId="{148FD175-0099-4756-9414-C6C9E1D1D86B}" srcId="{0115AE38-3A08-452C-BFAC-6A05AA42F7B4}" destId="{3E1D94F6-0B9B-43FD-99F6-DF54BB710C9A}" srcOrd="2" destOrd="0" parTransId="{88207013-6DA0-422F-8C6C-EF4BB8A82B9F}" sibTransId="{05C2F9A3-2EB0-4EFE-922E-72B23A06583A}"/>
    <dgm:cxn modelId="{2E1F4076-7986-4C23-9A61-63AF2006E4ED}" type="presOf" srcId="{0115AE38-3A08-452C-BFAC-6A05AA42F7B4}" destId="{65581095-C7F7-4FE6-8C61-057EF23B3180}" srcOrd="1" destOrd="0" presId="urn:microsoft.com/office/officeart/2005/8/layout/process3"/>
    <dgm:cxn modelId="{B5AB865A-0683-4AEE-9E92-F7A44BEF5564}" type="presOf" srcId="{16B80A3D-52DA-4F6D-86CC-4F773D674D5C}" destId="{2C5D76F4-7C49-4665-887C-1F49696E091C}" srcOrd="0" destOrd="0" presId="urn:microsoft.com/office/officeart/2005/8/layout/process3"/>
    <dgm:cxn modelId="{06A2EF81-F2B9-4F27-A406-6742CFD28454}" type="presOf" srcId="{C7758AE2-21D1-4034-A6CC-2F37A718E689}" destId="{48664CE6-AE68-4FAA-A64B-E390456F6522}" srcOrd="0" destOrd="0" presId="urn:microsoft.com/office/officeart/2005/8/layout/process3"/>
    <dgm:cxn modelId="{15512786-B34F-4462-92AA-055A0CC5507D}" srcId="{98F287EC-2160-43DB-A5EB-FBE5F0FFC2A2}" destId="{2208EC46-6FB2-4F5D-BF8F-E45CE4B7CB35}" srcOrd="0" destOrd="0" parTransId="{BFAB0C96-4504-4F59-8D37-DEBDBDE33B06}" sibTransId="{7834E992-47F8-4D86-A799-7853271C4CA0}"/>
    <dgm:cxn modelId="{6CA356B6-86FE-4047-B1BD-6E6AA4D73DBE}" srcId="{C7758AE2-21D1-4034-A6CC-2F37A718E689}" destId="{0115AE38-3A08-452C-BFAC-6A05AA42F7B4}" srcOrd="1" destOrd="0" parTransId="{3729A896-4346-4446-A548-9C70D06AAF22}" sibTransId="{BB34DF71-978B-4F1D-B420-43B67C190053}"/>
    <dgm:cxn modelId="{301395BB-CC84-4611-98BD-A63F1AE72506}" type="presOf" srcId="{2208EC46-6FB2-4F5D-BF8F-E45CE4B7CB35}" destId="{CE362B4B-DB52-4093-B3C8-9E58D41B8B1D}" srcOrd="0" destOrd="0" presId="urn:microsoft.com/office/officeart/2005/8/layout/process3"/>
    <dgm:cxn modelId="{DCFDCDCB-DFE8-4CFF-AEC7-6BC850C8E365}" type="presOf" srcId="{53F18907-8FC7-49A9-A76B-F89790E6D523}" destId="{FC6C69BF-0C7E-45FC-9846-6C6D10B475BE}" srcOrd="0" destOrd="0" presId="urn:microsoft.com/office/officeart/2005/8/layout/process3"/>
    <dgm:cxn modelId="{416BCFD5-FEE3-4EED-B10B-33CF6DAB01FA}" type="presOf" srcId="{FB5DBA0E-EDB6-4C89-A93B-256B8C50C69D}" destId="{7C283382-266D-426D-A489-D3936D142DC3}" srcOrd="0" destOrd="3" presId="urn:microsoft.com/office/officeart/2005/8/layout/process3"/>
    <dgm:cxn modelId="{9B8391E9-5C8B-41D4-843D-82822A1D6629}" type="presOf" srcId="{578D2115-9907-4716-B340-E2C6682C5764}" destId="{7C283382-266D-426D-A489-D3936D142DC3}" srcOrd="0" destOrd="4" presId="urn:microsoft.com/office/officeart/2005/8/layout/process3"/>
    <dgm:cxn modelId="{F2501EEB-2A5A-41DE-871F-22BCF636B105}" srcId="{0115AE38-3A08-452C-BFAC-6A05AA42F7B4}" destId="{7027123B-0D94-4058-A451-E3520A9F4FB1}" srcOrd="1" destOrd="0" parTransId="{8F300D31-B4D6-4341-8298-590AADAE99CC}" sibTransId="{A65CDAFD-06D4-4F76-8222-5580D26A2957}"/>
    <dgm:cxn modelId="{50A1CCF3-3C87-43E2-B414-BE4E07CB6776}" srcId="{0115AE38-3A08-452C-BFAC-6A05AA42F7B4}" destId="{03BFF466-4E72-49ED-A850-6BDF9B70374F}" srcOrd="0" destOrd="0" parTransId="{5176F328-4F93-4DC1-A82A-9A8C99F85ED8}" sibTransId="{63D8A3AE-F4B2-4E46-AAE9-966A7F17D003}"/>
    <dgm:cxn modelId="{07F0F6FF-D94E-4F9F-B7CE-506C903486EF}" type="presOf" srcId="{03BFF466-4E72-49ED-A850-6BDF9B70374F}" destId="{7C283382-266D-426D-A489-D3936D142DC3}" srcOrd="0" destOrd="0" presId="urn:microsoft.com/office/officeart/2005/8/layout/process3"/>
    <dgm:cxn modelId="{6110E2E9-59F0-4619-A32F-C4FD9D0D5A8D}" type="presParOf" srcId="{48664CE6-AE68-4FAA-A64B-E390456F6522}" destId="{5C56DC31-68E4-47D2-8E8B-12AF921BF924}" srcOrd="0" destOrd="0" presId="urn:microsoft.com/office/officeart/2005/8/layout/process3"/>
    <dgm:cxn modelId="{DDAB61CF-720A-4B75-AF5D-F984F178822E}" type="presParOf" srcId="{5C56DC31-68E4-47D2-8E8B-12AF921BF924}" destId="{DD062860-0DB1-4049-B63E-D575CC7AAB11}" srcOrd="0" destOrd="0" presId="urn:microsoft.com/office/officeart/2005/8/layout/process3"/>
    <dgm:cxn modelId="{B06AF0D2-CDA6-4430-92D4-D2FE14298F87}" type="presParOf" srcId="{5C56DC31-68E4-47D2-8E8B-12AF921BF924}" destId="{99A16246-97AF-4696-A196-BF58892FEE12}" srcOrd="1" destOrd="0" presId="urn:microsoft.com/office/officeart/2005/8/layout/process3"/>
    <dgm:cxn modelId="{9E893C6C-98A6-49B2-8DA9-0AFF523E385F}" type="presParOf" srcId="{5C56DC31-68E4-47D2-8E8B-12AF921BF924}" destId="{CE362B4B-DB52-4093-B3C8-9E58D41B8B1D}" srcOrd="2" destOrd="0" presId="urn:microsoft.com/office/officeart/2005/8/layout/process3"/>
    <dgm:cxn modelId="{E81C30E3-AB5E-4324-9755-DC088FCE5BE2}" type="presParOf" srcId="{48664CE6-AE68-4FAA-A64B-E390456F6522}" destId="{21EA4EF8-F368-4E7A-B756-285FE2D451CB}" srcOrd="1" destOrd="0" presId="urn:microsoft.com/office/officeart/2005/8/layout/process3"/>
    <dgm:cxn modelId="{5929CF5B-256D-4F2C-84B4-EB6549F4B87C}" type="presParOf" srcId="{21EA4EF8-F368-4E7A-B756-285FE2D451CB}" destId="{7172345D-32FC-43FC-B1EF-7F97E908C874}" srcOrd="0" destOrd="0" presId="urn:microsoft.com/office/officeart/2005/8/layout/process3"/>
    <dgm:cxn modelId="{F3A137C0-FA82-4A41-A798-326BE99ECDFA}" type="presParOf" srcId="{48664CE6-AE68-4FAA-A64B-E390456F6522}" destId="{1A7FE8DB-A7E3-4E46-85A9-831F65A55D1F}" srcOrd="2" destOrd="0" presId="urn:microsoft.com/office/officeart/2005/8/layout/process3"/>
    <dgm:cxn modelId="{06A8DF0B-2C62-459C-BEAD-ECF54AF3E5B8}" type="presParOf" srcId="{1A7FE8DB-A7E3-4E46-85A9-831F65A55D1F}" destId="{66ED87C1-4B26-4282-BE61-95CCD9A7E8C6}" srcOrd="0" destOrd="0" presId="urn:microsoft.com/office/officeart/2005/8/layout/process3"/>
    <dgm:cxn modelId="{AFEB76F5-CF21-4276-A16D-FA0BE2C066FE}" type="presParOf" srcId="{1A7FE8DB-A7E3-4E46-85A9-831F65A55D1F}" destId="{65581095-C7F7-4FE6-8C61-057EF23B3180}" srcOrd="1" destOrd="0" presId="urn:microsoft.com/office/officeart/2005/8/layout/process3"/>
    <dgm:cxn modelId="{4FE812D5-3225-4EE4-8BE5-4A4261D3E922}" type="presParOf" srcId="{1A7FE8DB-A7E3-4E46-85A9-831F65A55D1F}" destId="{7C283382-266D-426D-A489-D3936D142DC3}" srcOrd="2" destOrd="0" presId="urn:microsoft.com/office/officeart/2005/8/layout/process3"/>
    <dgm:cxn modelId="{84A8ACB5-7295-4E14-A363-E9D172CDE895}" type="presParOf" srcId="{48664CE6-AE68-4FAA-A64B-E390456F6522}" destId="{8B41932B-F816-4BD3-8D85-C794DEB0BB7C}" srcOrd="3" destOrd="0" presId="urn:microsoft.com/office/officeart/2005/8/layout/process3"/>
    <dgm:cxn modelId="{276D4C3B-02D5-491E-B3FD-E421F3FC1A10}" type="presParOf" srcId="{8B41932B-F816-4BD3-8D85-C794DEB0BB7C}" destId="{10A9DD88-BD0C-45A7-B1B7-3F3074445B58}" srcOrd="0" destOrd="0" presId="urn:microsoft.com/office/officeart/2005/8/layout/process3"/>
    <dgm:cxn modelId="{A0E46B8E-489F-4CE9-A607-ABDCDC95B7A4}" type="presParOf" srcId="{48664CE6-AE68-4FAA-A64B-E390456F6522}" destId="{22C9AC00-5A29-4DED-AEFD-F07A8E2F773D}" srcOrd="4" destOrd="0" presId="urn:microsoft.com/office/officeart/2005/8/layout/process3"/>
    <dgm:cxn modelId="{15273438-936E-42BA-911A-01E21C67F39C}" type="presParOf" srcId="{22C9AC00-5A29-4DED-AEFD-F07A8E2F773D}" destId="{2C5D76F4-7C49-4665-887C-1F49696E091C}" srcOrd="0" destOrd="0" presId="urn:microsoft.com/office/officeart/2005/8/layout/process3"/>
    <dgm:cxn modelId="{B30D84A8-6FD1-4C3F-9470-912A46B371CF}" type="presParOf" srcId="{22C9AC00-5A29-4DED-AEFD-F07A8E2F773D}" destId="{87140395-470A-4A0C-A5CC-3A4B2FF63D0E}" srcOrd="1" destOrd="0" presId="urn:microsoft.com/office/officeart/2005/8/layout/process3"/>
    <dgm:cxn modelId="{9CB7D624-CE65-4175-ABEA-D4FD5041AE50}" type="presParOf" srcId="{22C9AC00-5A29-4DED-AEFD-F07A8E2F773D}" destId="{FC6C69BF-0C7E-45FC-9846-6C6D10B475BE}"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35AA0-439B-4469-A140-E17671384E1F}">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86ECF5-9F33-404B-B3EE-73DD0D155632}">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The selected topic and the reasoning for that selection. (6 points)</a:t>
          </a:r>
          <a:endParaRPr lang="en-US" sz="1400" kern="1200"/>
        </a:p>
      </dsp:txBody>
      <dsp:txXfrm>
        <a:off x="333914" y="2276522"/>
        <a:ext cx="1800000" cy="720000"/>
      </dsp:txXfrm>
    </dsp:sp>
    <dsp:sp modelId="{31458415-4C7E-48B2-9F66-1F8E73684D79}">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5383AC-7B6A-4148-A2A5-1B0BC9205900}">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A description of the data source. (6 points)</a:t>
          </a:r>
          <a:endParaRPr lang="en-US" sz="1400" kern="1200"/>
        </a:p>
      </dsp:txBody>
      <dsp:txXfrm>
        <a:off x="2448914" y="2276522"/>
        <a:ext cx="1800000" cy="720000"/>
      </dsp:txXfrm>
    </dsp:sp>
    <dsp:sp modelId="{C4DB467E-6CD2-4239-9CAB-BF03953CB5CF}">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575F17-E546-475C-9842-F8B9142CBB46}">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The questions that the team planned to answer with the data. (6 points)</a:t>
          </a:r>
          <a:endParaRPr lang="en-US" sz="1400" kern="1200"/>
        </a:p>
      </dsp:txBody>
      <dsp:txXfrm>
        <a:off x="4563914" y="2276522"/>
        <a:ext cx="1800000" cy="720000"/>
      </dsp:txXfrm>
    </dsp:sp>
    <dsp:sp modelId="{EEA0F502-28CB-44C4-996E-6CEF82AA68D0}">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8C93A7-F7DB-44C5-9393-AA1853B8E1BA}">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A description of the data exploration phase of the project. (6 points)</a:t>
          </a:r>
          <a:endParaRPr lang="en-US" sz="1400" kern="1200"/>
        </a:p>
      </dsp:txBody>
      <dsp:txXfrm>
        <a:off x="6678914" y="2276522"/>
        <a:ext cx="1800000" cy="720000"/>
      </dsp:txXfrm>
    </dsp:sp>
    <dsp:sp modelId="{632DD2D9-ED3B-4743-8B5B-9FA930B578F6}">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1BDB49-DFAB-4C78-B290-D87FF0DED7B3}">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A description of the analysis phase of the project. (6 points)</a:t>
          </a:r>
          <a:endParaRPr lang="en-US" sz="1400" kern="1200"/>
        </a:p>
      </dsp:txBody>
      <dsp:txXfrm>
        <a:off x="8793914" y="2276522"/>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3D586-528F-46D1-9722-3F692D274AFA}">
      <dsp:nvSpPr>
        <dsp:cNvPr id="0" name=""/>
        <dsp:cNvSpPr/>
      </dsp:nvSpPr>
      <dsp:spPr>
        <a:xfrm>
          <a:off x="0" y="706671"/>
          <a:ext cx="3073451" cy="19516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86F39F-EC1A-4893-B8B6-0F15BE649B6F}">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a:t>Predicting a person’s likelihood to contract Covid death vs mortality based Supervised ML</a:t>
          </a:r>
          <a:br>
            <a:rPr lang="en-US" sz="2200" b="0" kern="1200"/>
          </a:br>
          <a:endParaRPr lang="en-US" sz="2200" kern="1200"/>
        </a:p>
      </dsp:txBody>
      <dsp:txXfrm>
        <a:off x="398656" y="1088253"/>
        <a:ext cx="2959127" cy="1837317"/>
      </dsp:txXfrm>
    </dsp:sp>
    <dsp:sp modelId="{C0DEA914-6C29-42CD-AE6E-6613CE67C74D}">
      <dsp:nvSpPr>
        <dsp:cNvPr id="0" name=""/>
        <dsp:cNvSpPr/>
      </dsp:nvSpPr>
      <dsp:spPr>
        <a:xfrm>
          <a:off x="3756441" y="706671"/>
          <a:ext cx="3073451" cy="19516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58CAF3-DDB6-4351-B196-A038344A3DDA}">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a:t>Use six different machine learning models</a:t>
          </a:r>
          <a:br>
            <a:rPr lang="en-US" sz="2200" b="0" kern="1200"/>
          </a:br>
          <a:endParaRPr lang="en-US" sz="2200" kern="1200"/>
        </a:p>
      </dsp:txBody>
      <dsp:txXfrm>
        <a:off x="4155097" y="1088253"/>
        <a:ext cx="2959127" cy="1837317"/>
      </dsp:txXfrm>
    </dsp:sp>
    <dsp:sp modelId="{A635FA62-2A98-4B91-BACC-2F4AB7603F1C}">
      <dsp:nvSpPr>
        <dsp:cNvPr id="0" name=""/>
        <dsp:cNvSpPr/>
      </dsp:nvSpPr>
      <dsp:spPr>
        <a:xfrm>
          <a:off x="7512882" y="706671"/>
          <a:ext cx="3073451" cy="19516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250DDB-1C28-4D53-AFAD-153FBD3215B3}">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a:t>Use a checklist of existing conditions -&gt; correlation to % of Covid mortality</a:t>
          </a:r>
          <a:endParaRPr lang="en-US" sz="2200" kern="1200"/>
        </a:p>
      </dsp:txBody>
      <dsp:txXfrm>
        <a:off x="7911539" y="1088253"/>
        <a:ext cx="2959127" cy="18373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A16246-97AF-4696-A196-BF58892FEE12}">
      <dsp:nvSpPr>
        <dsp:cNvPr id="0" name=""/>
        <dsp:cNvSpPr/>
      </dsp:nvSpPr>
      <dsp:spPr>
        <a:xfrm>
          <a:off x="5230" y="116469"/>
          <a:ext cx="2378024" cy="9504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83820" numCol="1" spcCol="1270" anchor="t" anchorCtr="0">
          <a:noAutofit/>
        </a:bodyPr>
        <a:lstStyle/>
        <a:p>
          <a:pPr marL="0" lvl="0" indent="0" algn="l" defTabSz="977900">
            <a:lnSpc>
              <a:spcPct val="90000"/>
            </a:lnSpc>
            <a:spcBef>
              <a:spcPct val="0"/>
            </a:spcBef>
            <a:spcAft>
              <a:spcPct val="35000"/>
            </a:spcAft>
            <a:buNone/>
          </a:pPr>
          <a:r>
            <a:rPr lang="en-US" sz="2200" kern="1200" dirty="0"/>
            <a:t>Covid-19 Dataset</a:t>
          </a:r>
        </a:p>
      </dsp:txBody>
      <dsp:txXfrm>
        <a:off x="5230" y="116469"/>
        <a:ext cx="2378024" cy="633600"/>
      </dsp:txXfrm>
    </dsp:sp>
    <dsp:sp modelId="{CE362B4B-DB52-4093-B3C8-9E58D41B8B1D}">
      <dsp:nvSpPr>
        <dsp:cNvPr id="0" name=""/>
        <dsp:cNvSpPr/>
      </dsp:nvSpPr>
      <dsp:spPr>
        <a:xfrm>
          <a:off x="492295" y="750068"/>
          <a:ext cx="2378024" cy="348480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Clinical data</a:t>
          </a:r>
        </a:p>
      </dsp:txBody>
      <dsp:txXfrm>
        <a:off x="561945" y="819718"/>
        <a:ext cx="2238724" cy="3345500"/>
      </dsp:txXfrm>
    </dsp:sp>
    <dsp:sp modelId="{21EA4EF8-F368-4E7A-B756-285FE2D451CB}">
      <dsp:nvSpPr>
        <dsp:cNvPr id="0" name=""/>
        <dsp:cNvSpPr/>
      </dsp:nvSpPr>
      <dsp:spPr>
        <a:xfrm>
          <a:off x="2743754" y="137239"/>
          <a:ext cx="764259" cy="59205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743754" y="255651"/>
        <a:ext cx="586641" cy="355235"/>
      </dsp:txXfrm>
    </dsp:sp>
    <dsp:sp modelId="{65581095-C7F7-4FE6-8C61-057EF23B3180}">
      <dsp:nvSpPr>
        <dsp:cNvPr id="0" name=""/>
        <dsp:cNvSpPr/>
      </dsp:nvSpPr>
      <dsp:spPr>
        <a:xfrm>
          <a:off x="3825254" y="116469"/>
          <a:ext cx="2378024" cy="95040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83820" numCol="1" spcCol="1270" anchor="t" anchorCtr="0">
          <a:noAutofit/>
        </a:bodyPr>
        <a:lstStyle/>
        <a:p>
          <a:pPr marL="0" lvl="0" indent="0" algn="l" defTabSz="977900">
            <a:lnSpc>
              <a:spcPct val="90000"/>
            </a:lnSpc>
            <a:spcBef>
              <a:spcPct val="0"/>
            </a:spcBef>
            <a:spcAft>
              <a:spcPct val="35000"/>
            </a:spcAft>
            <a:buNone/>
          </a:pPr>
          <a:r>
            <a:rPr lang="en-US" sz="2200" kern="1200" dirty="0"/>
            <a:t>Machine Learning</a:t>
          </a:r>
        </a:p>
      </dsp:txBody>
      <dsp:txXfrm>
        <a:off x="3825254" y="116469"/>
        <a:ext cx="2378024" cy="633600"/>
      </dsp:txXfrm>
    </dsp:sp>
    <dsp:sp modelId="{7C283382-266D-426D-A489-D3936D142DC3}">
      <dsp:nvSpPr>
        <dsp:cNvPr id="0" name=""/>
        <dsp:cNvSpPr/>
      </dsp:nvSpPr>
      <dsp:spPr>
        <a:xfrm>
          <a:off x="4312320" y="750068"/>
          <a:ext cx="2378024" cy="348480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Random Forest</a:t>
          </a:r>
        </a:p>
        <a:p>
          <a:pPr marL="228600" lvl="1" indent="-228600" algn="l" defTabSz="977900">
            <a:lnSpc>
              <a:spcPct val="90000"/>
            </a:lnSpc>
            <a:spcBef>
              <a:spcPct val="0"/>
            </a:spcBef>
            <a:spcAft>
              <a:spcPct val="15000"/>
            </a:spcAft>
            <a:buChar char="•"/>
          </a:pPr>
          <a:r>
            <a:rPr lang="en-US" sz="2200" kern="1200"/>
            <a:t>AdaBoost</a:t>
          </a:r>
        </a:p>
        <a:p>
          <a:pPr marL="228600" lvl="1" indent="-228600" algn="l" defTabSz="977900">
            <a:lnSpc>
              <a:spcPct val="90000"/>
            </a:lnSpc>
            <a:spcBef>
              <a:spcPct val="0"/>
            </a:spcBef>
            <a:spcAft>
              <a:spcPct val="15000"/>
            </a:spcAft>
            <a:buChar char="•"/>
          </a:pPr>
          <a:r>
            <a:rPr lang="en-US" sz="2200" kern="1200"/>
            <a:t>Gradient Boosted Classifier</a:t>
          </a:r>
        </a:p>
        <a:p>
          <a:pPr marL="228600" lvl="1" indent="-228600" algn="l" defTabSz="977900">
            <a:lnSpc>
              <a:spcPct val="90000"/>
            </a:lnSpc>
            <a:spcBef>
              <a:spcPct val="0"/>
            </a:spcBef>
            <a:spcAft>
              <a:spcPct val="15000"/>
            </a:spcAft>
            <a:buChar char="•"/>
          </a:pPr>
          <a:r>
            <a:rPr lang="en-US" sz="2200" kern="1200"/>
            <a:t>Logistic Regression</a:t>
          </a:r>
        </a:p>
        <a:p>
          <a:pPr marL="228600" lvl="1" indent="-228600" algn="l" defTabSz="977900">
            <a:lnSpc>
              <a:spcPct val="90000"/>
            </a:lnSpc>
            <a:spcBef>
              <a:spcPct val="0"/>
            </a:spcBef>
            <a:spcAft>
              <a:spcPct val="15000"/>
            </a:spcAft>
            <a:buChar char="•"/>
          </a:pPr>
          <a:endParaRPr lang="en-US" sz="2200" kern="1200"/>
        </a:p>
      </dsp:txBody>
      <dsp:txXfrm>
        <a:off x="4381970" y="819718"/>
        <a:ext cx="2238724" cy="3345500"/>
      </dsp:txXfrm>
    </dsp:sp>
    <dsp:sp modelId="{8B41932B-F816-4BD3-8D85-C794DEB0BB7C}">
      <dsp:nvSpPr>
        <dsp:cNvPr id="0" name=""/>
        <dsp:cNvSpPr/>
      </dsp:nvSpPr>
      <dsp:spPr>
        <a:xfrm>
          <a:off x="6563779" y="137239"/>
          <a:ext cx="764259" cy="59205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6563779" y="255651"/>
        <a:ext cx="586641" cy="355235"/>
      </dsp:txXfrm>
    </dsp:sp>
    <dsp:sp modelId="{87140395-470A-4A0C-A5CC-3A4B2FF63D0E}">
      <dsp:nvSpPr>
        <dsp:cNvPr id="0" name=""/>
        <dsp:cNvSpPr/>
      </dsp:nvSpPr>
      <dsp:spPr>
        <a:xfrm>
          <a:off x="7645279" y="116469"/>
          <a:ext cx="2378024" cy="95040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83820" numCol="1" spcCol="1270" anchor="t" anchorCtr="0">
          <a:noAutofit/>
        </a:bodyPr>
        <a:lstStyle/>
        <a:p>
          <a:pPr marL="0" lvl="0" indent="0" algn="l" defTabSz="977900">
            <a:lnSpc>
              <a:spcPct val="90000"/>
            </a:lnSpc>
            <a:spcBef>
              <a:spcPct val="0"/>
            </a:spcBef>
            <a:spcAft>
              <a:spcPct val="35000"/>
            </a:spcAft>
            <a:buNone/>
          </a:pPr>
          <a:r>
            <a:rPr lang="en-US" sz="2200" kern="1200" dirty="0"/>
            <a:t>Application</a:t>
          </a:r>
        </a:p>
      </dsp:txBody>
      <dsp:txXfrm>
        <a:off x="7645279" y="116469"/>
        <a:ext cx="2378024" cy="633600"/>
      </dsp:txXfrm>
    </dsp:sp>
    <dsp:sp modelId="{FC6C69BF-0C7E-45FC-9846-6C6D10B475BE}">
      <dsp:nvSpPr>
        <dsp:cNvPr id="0" name=""/>
        <dsp:cNvSpPr/>
      </dsp:nvSpPr>
      <dsp:spPr>
        <a:xfrm>
          <a:off x="8132345" y="750068"/>
          <a:ext cx="2378024" cy="348480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Mortality and Severity  Prediction</a:t>
          </a:r>
        </a:p>
      </dsp:txBody>
      <dsp:txXfrm>
        <a:off x="8201995" y="819718"/>
        <a:ext cx="2238724" cy="3345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66EFF6-080E-41F7-9298-0B328C0F486D}"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1703399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6EFF6-080E-41F7-9298-0B328C0F486D}"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3611461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6EFF6-080E-41F7-9298-0B328C0F486D}"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953819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6EFF6-080E-41F7-9298-0B328C0F486D}"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198646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6EFF6-080E-41F7-9298-0B328C0F486D}"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4267192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66EFF6-080E-41F7-9298-0B328C0F486D}"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2206781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66EFF6-080E-41F7-9298-0B328C0F486D}" type="datetimeFigureOut">
              <a:rPr lang="en-US" smtClean="0"/>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267423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66EFF6-080E-41F7-9298-0B328C0F486D}" type="datetimeFigureOut">
              <a:rPr lang="en-US" smtClean="0"/>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266208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6EFF6-080E-41F7-9298-0B328C0F486D}" type="datetimeFigureOut">
              <a:rPr lang="en-US" smtClean="0"/>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242504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66EFF6-080E-41F7-9298-0B328C0F486D}"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380287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66EFF6-080E-41F7-9298-0B328C0F486D}"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9ACD1E-9715-4270-8582-8613ACB10B7D}" type="slidenum">
              <a:rPr lang="en-US" smtClean="0"/>
              <a:t>‹#›</a:t>
            </a:fld>
            <a:endParaRPr lang="en-US"/>
          </a:p>
        </p:txBody>
      </p:sp>
    </p:spTree>
    <p:extLst>
      <p:ext uri="{BB962C8B-B14F-4D97-AF65-F5344CB8AC3E}">
        <p14:creationId xmlns:p14="http://schemas.microsoft.com/office/powerpoint/2010/main" val="2455125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6EFF6-080E-41F7-9298-0B328C0F486D}" type="datetimeFigureOut">
              <a:rPr lang="en-US" smtClean="0"/>
              <a:t>3/16/2023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9ACD1E-9715-4270-8582-8613ACB10B7D}" type="slidenum">
              <a:rPr lang="en-US" smtClean="0"/>
              <a:t>‹#›</a:t>
            </a:fld>
            <a:endParaRPr lang="en-US"/>
          </a:p>
        </p:txBody>
      </p:sp>
    </p:spTree>
    <p:extLst>
      <p:ext uri="{BB962C8B-B14F-4D97-AF65-F5344CB8AC3E}">
        <p14:creationId xmlns:p14="http://schemas.microsoft.com/office/powerpoint/2010/main" val="1214585832"/>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meirnizri/covid19-datas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hyperlink" Target="https://creativecommons.org/licenses/by-nc-nd/3.0/" TargetMode="External"/><Relationship Id="rId3" Type="http://schemas.openxmlformats.org/officeDocument/2006/relationships/hyperlink" Target="https://www.oercommons.org/courseware/lesson/10511" TargetMode="External"/><Relationship Id="rId7" Type="http://schemas.openxmlformats.org/officeDocument/2006/relationships/hyperlink" Target="http://flickr.com/photos/vinothchandar/8530944828" TargetMode="External"/><Relationship Id="rId2" Type="http://schemas.openxmlformats.org/officeDocument/2006/relationships/image" Target="../media/image12.jpg"/><Relationship Id="rId1" Type="http://schemas.openxmlformats.org/officeDocument/2006/relationships/slideLayout" Target="../slideLayouts/slideLayout4.xml"/><Relationship Id="rId6" Type="http://schemas.openxmlformats.org/officeDocument/2006/relationships/image" Target="../media/image14.jpg"/><Relationship Id="rId5" Type="http://schemas.openxmlformats.org/officeDocument/2006/relationships/hyperlink" Target="https://researchoutreach.org/articles/laboratory-lungs-implications-lung-organoids-health-disease/" TargetMode="External"/><Relationship Id="rId4" Type="http://schemas.openxmlformats.org/officeDocument/2006/relationships/image" Target="../media/image13.jpg"/><Relationship Id="rId9" Type="http://schemas.openxmlformats.org/officeDocument/2006/relationships/hyperlink" Target="https://creativecommons.org/licenses/by/3.0/"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vroomiii/group_hub" TargetMode="External"/><Relationship Id="rId2" Type="http://schemas.openxmlformats.org/officeDocument/2006/relationships/hyperlink" Target="https://public.tableau.com/app/profile/jialin.huang3459/viz/CovidmortalitygroupprojectMar-2023/Story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CF708-324E-9B02-AA20-D151919B992A}"/>
              </a:ext>
            </a:extLst>
          </p:cNvPr>
          <p:cNvSpPr>
            <a:spLocks noGrp="1"/>
          </p:cNvSpPr>
          <p:nvPr>
            <p:ph type="ctrTitle"/>
          </p:nvPr>
        </p:nvSpPr>
        <p:spPr>
          <a:xfrm>
            <a:off x="4711958" y="621522"/>
            <a:ext cx="7480042" cy="2387600"/>
          </a:xfrm>
        </p:spPr>
        <p:txBody>
          <a:bodyPr>
            <a:noAutofit/>
          </a:bodyPr>
          <a:lstStyle/>
          <a:p>
            <a:pPr algn="r"/>
            <a:r>
              <a:rPr lang="en-US" sz="5400"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Machine Learning Models To Predict Covid Mortality</a:t>
            </a:r>
          </a:p>
        </p:txBody>
      </p:sp>
      <p:sp>
        <p:nvSpPr>
          <p:cNvPr id="3" name="Subtitle 2">
            <a:extLst>
              <a:ext uri="{FF2B5EF4-FFF2-40B4-BE49-F238E27FC236}">
                <a16:creationId xmlns:a16="http://schemas.microsoft.com/office/drawing/2014/main" id="{40331C86-FB79-4EC0-3373-2B770898C22C}"/>
              </a:ext>
            </a:extLst>
          </p:cNvPr>
          <p:cNvSpPr>
            <a:spLocks noGrp="1"/>
          </p:cNvSpPr>
          <p:nvPr>
            <p:ph type="subTitle" idx="1"/>
          </p:nvPr>
        </p:nvSpPr>
        <p:spPr>
          <a:xfrm>
            <a:off x="2945364" y="4313141"/>
            <a:ext cx="9144000" cy="1655762"/>
          </a:xfrm>
        </p:spPr>
        <p:txBody>
          <a:bodyPr>
            <a:normAutofit fontScale="92500" lnSpcReduction="20000"/>
          </a:bodyPr>
          <a:lstStyle/>
          <a:p>
            <a:pPr algn="r"/>
            <a:r>
              <a:rPr lang="en-US" sz="2800" b="1" dirty="0">
                <a:solidFill>
                  <a:schemeClr val="bg1"/>
                </a:solidFill>
                <a:effectLst>
                  <a:outerShdw blurRad="38100" dist="38100" dir="2700000" algn="tl">
                    <a:srgbClr val="000000">
                      <a:alpha val="43137"/>
                    </a:srgbClr>
                  </a:outerShdw>
                </a:effectLst>
              </a:rPr>
              <a:t>Rutgers Bootcamp for Data Science</a:t>
            </a:r>
          </a:p>
          <a:p>
            <a:pPr algn="r"/>
            <a:r>
              <a:rPr lang="en-US" sz="2800" b="1" dirty="0">
                <a:solidFill>
                  <a:schemeClr val="bg1"/>
                </a:solidFill>
                <a:effectLst>
                  <a:outerShdw blurRad="38100" dist="38100" dir="2700000" algn="tl">
                    <a:srgbClr val="000000">
                      <a:alpha val="43137"/>
                    </a:srgbClr>
                  </a:outerShdw>
                </a:effectLst>
              </a:rPr>
              <a:t>Abraham Abate, Ashish Shukla, </a:t>
            </a:r>
          </a:p>
          <a:p>
            <a:pPr algn="r"/>
            <a:r>
              <a:rPr lang="en-US" sz="2800" b="1" dirty="0" err="1">
                <a:solidFill>
                  <a:schemeClr val="bg1"/>
                </a:solidFill>
                <a:effectLst>
                  <a:outerShdw blurRad="38100" dist="38100" dir="2700000" algn="tl">
                    <a:srgbClr val="000000">
                      <a:alpha val="43137"/>
                    </a:srgbClr>
                  </a:outerShdw>
                </a:effectLst>
              </a:rPr>
              <a:t>Jialin</a:t>
            </a:r>
            <a:r>
              <a:rPr lang="en-US" sz="2800" b="1" dirty="0">
                <a:solidFill>
                  <a:schemeClr val="bg1"/>
                </a:solidFill>
                <a:effectLst>
                  <a:outerShdw blurRad="38100" dist="38100" dir="2700000" algn="tl">
                    <a:srgbClr val="000000">
                      <a:alpha val="43137"/>
                    </a:srgbClr>
                  </a:outerShdw>
                </a:effectLst>
              </a:rPr>
              <a:t> Huang, Roger Vroom</a:t>
            </a:r>
          </a:p>
          <a:p>
            <a:pPr algn="r"/>
            <a:r>
              <a:rPr lang="en-US" sz="2800" b="1" dirty="0">
                <a:solidFill>
                  <a:schemeClr val="bg1"/>
                </a:solidFill>
                <a:effectLst>
                  <a:outerShdw blurRad="38100" dist="38100" dir="2700000" algn="tl">
                    <a:srgbClr val="000000">
                      <a:alpha val="43137"/>
                    </a:srgbClr>
                  </a:outerShdw>
                </a:effectLst>
              </a:rPr>
              <a:t>March 23, 2023</a:t>
            </a:r>
          </a:p>
        </p:txBody>
      </p:sp>
      <p:sp>
        <p:nvSpPr>
          <p:cNvPr id="6" name="TextBox 5">
            <a:extLst>
              <a:ext uri="{FF2B5EF4-FFF2-40B4-BE49-F238E27FC236}">
                <a16:creationId xmlns:a16="http://schemas.microsoft.com/office/drawing/2014/main" id="{8D0504D3-F573-0353-8846-C2A82AE123AC}"/>
              </a:ext>
            </a:extLst>
          </p:cNvPr>
          <p:cNvSpPr txBox="1"/>
          <p:nvPr/>
        </p:nvSpPr>
        <p:spPr>
          <a:xfrm>
            <a:off x="9349555" y="6543385"/>
            <a:ext cx="2842445" cy="253916"/>
          </a:xfrm>
          <a:prstGeom prst="rect">
            <a:avLst/>
          </a:prstGeom>
          <a:noFill/>
        </p:spPr>
        <p:txBody>
          <a:bodyPr wrap="none" rtlCol="0">
            <a:spAutoFit/>
          </a:bodyPr>
          <a:lstStyle/>
          <a:p>
            <a:r>
              <a:rPr lang="en-US" sz="1050" b="0" i="0" dirty="0">
                <a:solidFill>
                  <a:srgbClr val="000000"/>
                </a:solidFill>
                <a:effectLst/>
              </a:rPr>
              <a:t>Image: Corona Borealis Studio/Shutterstock.com</a:t>
            </a:r>
            <a:endParaRPr lang="en-US" sz="1050" dirty="0"/>
          </a:p>
        </p:txBody>
      </p:sp>
    </p:spTree>
    <p:extLst>
      <p:ext uri="{BB962C8B-B14F-4D97-AF65-F5344CB8AC3E}">
        <p14:creationId xmlns:p14="http://schemas.microsoft.com/office/powerpoint/2010/main" val="957864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5C51E-2C92-671C-39F3-025BBEC2D2BC}"/>
              </a:ext>
            </a:extLst>
          </p:cNvPr>
          <p:cNvSpPr>
            <a:spLocks noGrp="1"/>
          </p:cNvSpPr>
          <p:nvPr>
            <p:ph type="title"/>
          </p:nvPr>
        </p:nvSpPr>
        <p:spPr>
          <a:xfrm>
            <a:off x="1075767" y="1188637"/>
            <a:ext cx="2988234" cy="4480726"/>
          </a:xfrm>
        </p:spPr>
        <p:txBody>
          <a:bodyPr>
            <a:normAutofit/>
          </a:bodyPr>
          <a:lstStyle/>
          <a:p>
            <a:pPr algn="r"/>
            <a:r>
              <a:rPr lang="en-US" sz="6600"/>
              <a:t>Credits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FEC1FB-3A27-9B1C-1E42-3AABAE33938A}"/>
              </a:ext>
            </a:extLst>
          </p:cNvPr>
          <p:cNvSpPr>
            <a:spLocks noGrp="1"/>
          </p:cNvSpPr>
          <p:nvPr>
            <p:ph idx="1"/>
          </p:nvPr>
        </p:nvSpPr>
        <p:spPr>
          <a:xfrm>
            <a:off x="5255260" y="1648870"/>
            <a:ext cx="4702848" cy="3560260"/>
          </a:xfrm>
        </p:spPr>
        <p:txBody>
          <a:bodyPr anchor="ctr">
            <a:normAutofit/>
          </a:bodyPr>
          <a:lstStyle/>
          <a:p>
            <a:r>
              <a:rPr lang="en-US" sz="1100" dirty="0"/>
              <a:t>Data Source: </a:t>
            </a:r>
            <a:r>
              <a:rPr lang="en-US" sz="1100" i="0" u="none" strike="noStrike" dirty="0">
                <a:effectLst/>
                <a:latin typeface="-apple-system"/>
                <a:hlinkClick r:id="rId2"/>
              </a:rPr>
              <a:t>https://www.kaggle.com/datasets/meirnizri/covid19-dataset</a:t>
            </a:r>
            <a:endParaRPr lang="en-US" sz="1100" dirty="0"/>
          </a:p>
          <a:p>
            <a:r>
              <a:rPr lang="en-US" sz="1100" dirty="0"/>
              <a:t>Software/Tool used:</a:t>
            </a:r>
          </a:p>
          <a:p>
            <a:pPr lvl="1"/>
            <a:r>
              <a:rPr lang="en-US" sz="1100" b="0" dirty="0">
                <a:effectLst/>
              </a:rPr>
              <a:t>Python</a:t>
            </a:r>
          </a:p>
          <a:p>
            <a:pPr lvl="1"/>
            <a:r>
              <a:rPr lang="en-US" sz="1100" b="0" dirty="0">
                <a:effectLst/>
              </a:rPr>
              <a:t>Pandas</a:t>
            </a:r>
          </a:p>
          <a:p>
            <a:pPr lvl="1"/>
            <a:r>
              <a:rPr lang="en-US" sz="1100" b="0" dirty="0">
                <a:effectLst/>
              </a:rPr>
              <a:t>Matplotlib</a:t>
            </a:r>
            <a:endParaRPr lang="en-US" sz="1100" dirty="0"/>
          </a:p>
          <a:p>
            <a:pPr lvl="1"/>
            <a:r>
              <a:rPr lang="en-US" sz="1100" b="0" dirty="0">
                <a:effectLst/>
              </a:rPr>
              <a:t>NumPy</a:t>
            </a:r>
            <a:endParaRPr lang="en-US" sz="1100" dirty="0"/>
          </a:p>
          <a:p>
            <a:pPr lvl="1"/>
            <a:r>
              <a:rPr lang="en-US" sz="1100" b="0" dirty="0">
                <a:effectLst/>
              </a:rPr>
              <a:t>SciPy</a:t>
            </a:r>
          </a:p>
          <a:p>
            <a:pPr lvl="1"/>
            <a:r>
              <a:rPr lang="en-US" sz="1100" b="0" dirty="0" err="1">
                <a:effectLst/>
              </a:rPr>
              <a:t>Jupyter</a:t>
            </a:r>
            <a:r>
              <a:rPr lang="en-US" sz="1100" b="0" dirty="0">
                <a:effectLst/>
              </a:rPr>
              <a:t> Notebook</a:t>
            </a:r>
          </a:p>
          <a:p>
            <a:pPr lvl="1"/>
            <a:r>
              <a:rPr lang="en-US" sz="1100" b="0" dirty="0">
                <a:effectLst/>
              </a:rPr>
              <a:t>Visual Code Studio</a:t>
            </a:r>
          </a:p>
          <a:p>
            <a:r>
              <a:rPr lang="en-US" sz="1100" b="0" i="0" dirty="0">
                <a:effectLst/>
                <a:latin typeface="Roboto" panose="02000000000000000000" pitchFamily="2" charset="0"/>
              </a:rPr>
              <a:t>Any recommendations for a future analysis. (10 points)</a:t>
            </a:r>
          </a:p>
          <a:p>
            <a:pPr>
              <a:buFont typeface="Arial" panose="020B0604020202020204" pitchFamily="34" charset="0"/>
              <a:buChar char="•"/>
            </a:pPr>
            <a:r>
              <a:rPr lang="en-US" sz="1100" b="0" i="0" dirty="0">
                <a:effectLst/>
                <a:latin typeface="Roboto" panose="02000000000000000000" pitchFamily="2" charset="0"/>
              </a:rPr>
              <a:t>Anything that the team would have done differently if they had more time. (10 points)</a:t>
            </a:r>
          </a:p>
          <a:p>
            <a:pPr lvl="1"/>
            <a:r>
              <a:rPr lang="en-US" sz="1100" dirty="0">
                <a:latin typeface="Roboto" panose="02000000000000000000" pitchFamily="2" charset="0"/>
              </a:rPr>
              <a:t>We can use US/CDC data (large file we didn’t use this time)</a:t>
            </a:r>
          </a:p>
          <a:p>
            <a:pPr lvl="1"/>
            <a:r>
              <a:rPr lang="en-US" sz="1100" dirty="0">
                <a:latin typeface="Roboto" panose="02000000000000000000" pitchFamily="2" charset="0"/>
              </a:rPr>
              <a:t>CDC data as support for current data </a:t>
            </a:r>
          </a:p>
          <a:p>
            <a:pPr lvl="1"/>
            <a:r>
              <a:rPr lang="en-US" sz="1100" dirty="0">
                <a:latin typeface="Roboto" panose="02000000000000000000" pitchFamily="2" charset="0"/>
              </a:rPr>
              <a:t>Pneumonia + age group (broken down into more groups) as the highest correlation factors</a:t>
            </a:r>
          </a:p>
          <a:p>
            <a:pPr lvl="1"/>
            <a:endParaRPr lang="en-US" sz="1100" dirty="0">
              <a:latin typeface="Roboto" panose="02000000000000000000" pitchFamily="2" charset="0"/>
            </a:endParaRPr>
          </a:p>
          <a:p>
            <a:pPr lvl="1"/>
            <a:endParaRPr lang="en-US" sz="1100" b="0" i="0" dirty="0">
              <a:effectLst/>
              <a:latin typeface="Roboto" panose="02000000000000000000" pitchFamily="2" charset="0"/>
            </a:endParaRPr>
          </a:p>
          <a:p>
            <a:endParaRPr lang="en-US" sz="1100" dirty="0"/>
          </a:p>
          <a:p>
            <a:endParaRPr lang="en-US" sz="1100" dirty="0"/>
          </a:p>
        </p:txBody>
      </p:sp>
    </p:spTree>
    <p:extLst>
      <p:ext uri="{BB962C8B-B14F-4D97-AF65-F5344CB8AC3E}">
        <p14:creationId xmlns:p14="http://schemas.microsoft.com/office/powerpoint/2010/main" val="55110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5" name="Rectangle 8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Freeform: Shape 9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5" name="Rectangle 9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BE960-ECBE-FA8F-CCFE-3645F7A89AD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Background</a:t>
            </a:r>
          </a:p>
        </p:txBody>
      </p:sp>
      <p:sp>
        <p:nvSpPr>
          <p:cNvPr id="3" name="Content Placeholder 2">
            <a:extLst>
              <a:ext uri="{FF2B5EF4-FFF2-40B4-BE49-F238E27FC236}">
                <a16:creationId xmlns:a16="http://schemas.microsoft.com/office/drawing/2014/main" id="{FFC683BC-3561-5346-3BE8-3C57C9AF045F}"/>
              </a:ext>
            </a:extLst>
          </p:cNvPr>
          <p:cNvSpPr>
            <a:spLocks noGrp="1"/>
          </p:cNvSpPr>
          <p:nvPr>
            <p:ph idx="1"/>
          </p:nvPr>
        </p:nvSpPr>
        <p:spPr>
          <a:xfrm>
            <a:off x="4630765" y="1582992"/>
            <a:ext cx="7343985" cy="5546047"/>
          </a:xfrm>
        </p:spPr>
        <p:txBody>
          <a:bodyPr anchor="ctr">
            <a:normAutofit/>
          </a:bodyPr>
          <a:lstStyle/>
          <a:p>
            <a:pPr>
              <a:spcBef>
                <a:spcPts val="0"/>
              </a:spcBef>
            </a:pPr>
            <a:r>
              <a:rPr lang="en-US" sz="2300" i="0" dirty="0">
                <a:effectLst/>
              </a:rPr>
              <a:t>Coronavirus disease (COVID-19) is an infectious disease caused by a newly discovered coronavirus. Most people infected with COVID-19 virus will experience mild to moderate respiratory illness and recover without requiring special treatment. Older people, and those with underlying medical problems like cardiovascular disease, diabetes, chronic respiratory disease, and cancer are more likely to develop serious illness.</a:t>
            </a:r>
          </a:p>
          <a:p>
            <a:pPr marL="0" indent="0">
              <a:spcBef>
                <a:spcPts val="0"/>
              </a:spcBef>
              <a:buNone/>
            </a:pPr>
            <a:endParaRPr lang="en-US" sz="2300" i="0" dirty="0">
              <a:effectLst/>
            </a:endParaRPr>
          </a:p>
          <a:p>
            <a:pPr>
              <a:spcBef>
                <a:spcPts val="0"/>
              </a:spcBef>
            </a:pPr>
            <a:r>
              <a:rPr lang="en-US" sz="2300" i="0" dirty="0">
                <a:effectLst/>
              </a:rPr>
              <a:t>The main goal of this project is to build a machine learning model that, given a Covid-19 patient's current symptom, status, and medical history, will predict whether the patient is in high risk or not. We decided to focus on Covid-19 due to its continued impact on the world's population. While deaths have declined, we are still interested in the factors that lead to severe complications.</a:t>
            </a:r>
          </a:p>
          <a:p>
            <a:pPr>
              <a:spcBef>
                <a:spcPts val="0"/>
              </a:spcBef>
            </a:pPr>
            <a:endParaRPr lang="en-US" sz="2300" dirty="0"/>
          </a:p>
          <a:p>
            <a:endParaRPr lang="en-US" sz="2300" b="0" i="0" dirty="0">
              <a:effectLst/>
              <a:latin typeface="-apple-system"/>
            </a:endParaRPr>
          </a:p>
          <a:p>
            <a:endParaRPr lang="en-US" sz="2300" dirty="0"/>
          </a:p>
          <a:p>
            <a:endParaRPr lang="en-US" sz="2300" dirty="0"/>
          </a:p>
        </p:txBody>
      </p:sp>
    </p:spTree>
    <p:extLst>
      <p:ext uri="{BB962C8B-B14F-4D97-AF65-F5344CB8AC3E}">
        <p14:creationId xmlns:p14="http://schemas.microsoft.com/office/powerpoint/2010/main" val="2348965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27CB91-95D8-B5E0-E09C-5D88ACCB578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Goals:</a:t>
            </a:r>
          </a:p>
        </p:txBody>
      </p:sp>
      <p:graphicFrame>
        <p:nvGraphicFramePr>
          <p:cNvPr id="5" name="Content Placeholder 2">
            <a:extLst>
              <a:ext uri="{FF2B5EF4-FFF2-40B4-BE49-F238E27FC236}">
                <a16:creationId xmlns:a16="http://schemas.microsoft.com/office/drawing/2014/main" id="{BECC3F18-142A-7A8F-0988-B78691EA76F8}"/>
              </a:ext>
            </a:extLst>
          </p:cNvPr>
          <p:cNvGraphicFramePr>
            <a:graphicFrameLocks noGrp="1"/>
          </p:cNvGraphicFramePr>
          <p:nvPr>
            <p:ph idx="1"/>
            <p:extLst>
              <p:ext uri="{D42A27DB-BD31-4B8C-83A1-F6EECF244321}">
                <p14:modId xmlns:p14="http://schemas.microsoft.com/office/powerpoint/2010/main" val="302080341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71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F30F2A-B401-09CF-4568-3EB747BB9970}"/>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Data Exploration:</a:t>
            </a:r>
          </a:p>
        </p:txBody>
      </p:sp>
      <p:graphicFrame>
        <p:nvGraphicFramePr>
          <p:cNvPr id="5" name="Content Placeholder 2">
            <a:extLst>
              <a:ext uri="{FF2B5EF4-FFF2-40B4-BE49-F238E27FC236}">
                <a16:creationId xmlns:a16="http://schemas.microsoft.com/office/drawing/2014/main" id="{C2091591-2A4B-A2A3-4079-7A7AD7D98F45}"/>
              </a:ext>
            </a:extLst>
          </p:cNvPr>
          <p:cNvGraphicFramePr>
            <a:graphicFrameLocks noGrp="1"/>
          </p:cNvGraphicFramePr>
          <p:nvPr>
            <p:ph idx="1"/>
            <p:extLst>
              <p:ext uri="{D42A27DB-BD31-4B8C-83A1-F6EECF244321}">
                <p14:modId xmlns:p14="http://schemas.microsoft.com/office/powerpoint/2010/main" val="304320777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95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C45AC87-1D03-4452-BBE4-712E10796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3A66E38-056D-4A0A-BF1D-682AB05298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080500" y="6"/>
            <a:ext cx="31114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7D0A197-F7EC-4629-86FB-48D5D3B82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
            <a:ext cx="12192000" cy="2835780"/>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55">
            <a:extLst>
              <a:ext uri="{FF2B5EF4-FFF2-40B4-BE49-F238E27FC236}">
                <a16:creationId xmlns:a16="http://schemas.microsoft.com/office/drawing/2014/main" id="{47251444-A29D-44A8-9E2E-263F0C215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26042" y="9496"/>
            <a:ext cx="11765956" cy="2826288"/>
          </a:xfrm>
          <a:prstGeom prst="rect">
            <a:avLst/>
          </a:prstGeom>
          <a:gradFill>
            <a:gsLst>
              <a:gs pos="0">
                <a:srgbClr val="000000">
                  <a:alpha val="8000"/>
                </a:srgbClr>
              </a:gs>
              <a:gs pos="76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36C417-793B-D4A2-F319-91F2F7BC80D8}"/>
              </a:ext>
            </a:extLst>
          </p:cNvPr>
          <p:cNvSpPr>
            <a:spLocks noGrp="1"/>
          </p:cNvSpPr>
          <p:nvPr>
            <p:ph type="title"/>
          </p:nvPr>
        </p:nvSpPr>
        <p:spPr>
          <a:xfrm>
            <a:off x="1371600" y="488826"/>
            <a:ext cx="9448801" cy="1047132"/>
          </a:xfrm>
        </p:spPr>
        <p:txBody>
          <a:bodyPr vert="horz" lIns="91440" tIns="45720" rIns="91440" bIns="45720" rtlCol="0" anchor="ctr">
            <a:normAutofit/>
          </a:bodyPr>
          <a:lstStyle/>
          <a:p>
            <a:r>
              <a:rPr lang="en-US" sz="4000" kern="1200">
                <a:solidFill>
                  <a:srgbClr val="FFFFFF"/>
                </a:solidFill>
                <a:latin typeface="+mj-lt"/>
                <a:ea typeface="+mj-ea"/>
                <a:cs typeface="+mj-cs"/>
              </a:rPr>
              <a:t>Pre-existing Diseases or Conditions</a:t>
            </a:r>
          </a:p>
        </p:txBody>
      </p:sp>
      <p:pic>
        <p:nvPicPr>
          <p:cNvPr id="22" name="Picture 21">
            <a:extLst>
              <a:ext uri="{FF2B5EF4-FFF2-40B4-BE49-F238E27FC236}">
                <a16:creationId xmlns:a16="http://schemas.microsoft.com/office/drawing/2014/main" id="{4D56A99C-0D2A-325F-9CBC-92025999F82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019" r="14728" b="-4"/>
          <a:stretch/>
        </p:blipFill>
        <p:spPr>
          <a:xfrm>
            <a:off x="1826653" y="1801891"/>
            <a:ext cx="2593464" cy="2593464"/>
          </a:xfrm>
          <a:custGeom>
            <a:avLst/>
            <a:gdLst/>
            <a:ahLst/>
            <a:cxnLst/>
            <a:rect l="l" t="t" r="r" b="b"/>
            <a:pathLst>
              <a:path w="2593464" h="2593464">
                <a:moveTo>
                  <a:pt x="1296732" y="0"/>
                </a:moveTo>
                <a:cubicBezTo>
                  <a:pt x="2012897" y="0"/>
                  <a:pt x="2593464" y="580567"/>
                  <a:pt x="2593464" y="1296732"/>
                </a:cubicBezTo>
                <a:cubicBezTo>
                  <a:pt x="2593464" y="2012897"/>
                  <a:pt x="2012897" y="2593464"/>
                  <a:pt x="1296732" y="2593464"/>
                </a:cubicBezTo>
                <a:cubicBezTo>
                  <a:pt x="580567" y="2593464"/>
                  <a:pt x="0" y="2012897"/>
                  <a:pt x="0" y="1296732"/>
                </a:cubicBezTo>
                <a:cubicBezTo>
                  <a:pt x="0" y="580567"/>
                  <a:pt x="580567" y="0"/>
                  <a:pt x="1296732" y="0"/>
                </a:cubicBezTo>
                <a:close/>
              </a:path>
            </a:pathLst>
          </a:custGeom>
        </p:spPr>
      </p:pic>
      <p:pic>
        <p:nvPicPr>
          <p:cNvPr id="19" name="Content Placeholder 18">
            <a:extLst>
              <a:ext uri="{FF2B5EF4-FFF2-40B4-BE49-F238E27FC236}">
                <a16:creationId xmlns:a16="http://schemas.microsoft.com/office/drawing/2014/main" id="{DC431DCC-A76C-6983-FCE1-360BEA95AFD7}"/>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5487" r="27760" b="-4"/>
          <a:stretch/>
        </p:blipFill>
        <p:spPr>
          <a:xfrm>
            <a:off x="4813890" y="1801891"/>
            <a:ext cx="2593464" cy="2593464"/>
          </a:xfrm>
          <a:custGeom>
            <a:avLst/>
            <a:gdLst/>
            <a:ahLst/>
            <a:cxnLst/>
            <a:rect l="l" t="t" r="r" b="b"/>
            <a:pathLst>
              <a:path w="2593464" h="2593464">
                <a:moveTo>
                  <a:pt x="1296732" y="0"/>
                </a:moveTo>
                <a:cubicBezTo>
                  <a:pt x="2012897" y="0"/>
                  <a:pt x="2593464" y="580567"/>
                  <a:pt x="2593464" y="1296732"/>
                </a:cubicBezTo>
                <a:cubicBezTo>
                  <a:pt x="2593464" y="2012897"/>
                  <a:pt x="2012897" y="2593464"/>
                  <a:pt x="1296732" y="2593464"/>
                </a:cubicBezTo>
                <a:cubicBezTo>
                  <a:pt x="580567" y="2593464"/>
                  <a:pt x="0" y="2012897"/>
                  <a:pt x="0" y="1296732"/>
                </a:cubicBezTo>
                <a:cubicBezTo>
                  <a:pt x="0" y="580567"/>
                  <a:pt x="580567" y="0"/>
                  <a:pt x="1296732" y="0"/>
                </a:cubicBezTo>
                <a:close/>
              </a:path>
            </a:pathLst>
          </a:custGeom>
        </p:spPr>
      </p:pic>
      <p:pic>
        <p:nvPicPr>
          <p:cNvPr id="29" name="Picture 28">
            <a:extLst>
              <a:ext uri="{FF2B5EF4-FFF2-40B4-BE49-F238E27FC236}">
                <a16:creationId xmlns:a16="http://schemas.microsoft.com/office/drawing/2014/main" id="{188FDEEB-65D7-05B5-1CC1-FFCCDEC1D336}"/>
              </a:ext>
            </a:extLst>
          </p:cNvPr>
          <p:cNvPicPr>
            <a:picLocks noChangeAspect="1"/>
          </p:cNvPicPr>
          <p:nvPr/>
        </p:nvPicPr>
        <p:blipFill rotWithShape="1">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19626" r="13621" b="-4"/>
          <a:stretch/>
        </p:blipFill>
        <p:spPr>
          <a:xfrm>
            <a:off x="7801127" y="1801891"/>
            <a:ext cx="2593464" cy="2593464"/>
          </a:xfrm>
          <a:custGeom>
            <a:avLst/>
            <a:gdLst/>
            <a:ahLst/>
            <a:cxnLst/>
            <a:rect l="l" t="t" r="r" b="b"/>
            <a:pathLst>
              <a:path w="2593464" h="2593464">
                <a:moveTo>
                  <a:pt x="1296732" y="0"/>
                </a:moveTo>
                <a:cubicBezTo>
                  <a:pt x="2012897" y="0"/>
                  <a:pt x="2593464" y="580567"/>
                  <a:pt x="2593464" y="1296732"/>
                </a:cubicBezTo>
                <a:cubicBezTo>
                  <a:pt x="2593464" y="2012897"/>
                  <a:pt x="2012897" y="2593464"/>
                  <a:pt x="1296732" y="2593464"/>
                </a:cubicBezTo>
                <a:cubicBezTo>
                  <a:pt x="580567" y="2593464"/>
                  <a:pt x="0" y="2012897"/>
                  <a:pt x="0" y="1296732"/>
                </a:cubicBezTo>
                <a:cubicBezTo>
                  <a:pt x="0" y="580567"/>
                  <a:pt x="580567" y="0"/>
                  <a:pt x="1296732" y="0"/>
                </a:cubicBezTo>
                <a:close/>
              </a:path>
            </a:pathLst>
          </a:custGeom>
        </p:spPr>
      </p:pic>
      <p:sp>
        <p:nvSpPr>
          <p:cNvPr id="83" name="Content Placeholder 44">
            <a:extLst>
              <a:ext uri="{FF2B5EF4-FFF2-40B4-BE49-F238E27FC236}">
                <a16:creationId xmlns:a16="http://schemas.microsoft.com/office/drawing/2014/main" id="{5CF96A2E-FD74-F44B-739D-EF6BE3771853}"/>
              </a:ext>
            </a:extLst>
          </p:cNvPr>
          <p:cNvSpPr>
            <a:spLocks noGrp="1"/>
          </p:cNvSpPr>
          <p:nvPr>
            <p:ph sz="half" idx="1"/>
          </p:nvPr>
        </p:nvSpPr>
        <p:spPr>
          <a:xfrm>
            <a:off x="1371601" y="4786744"/>
            <a:ext cx="9448800" cy="1442631"/>
          </a:xfrm>
        </p:spPr>
        <p:txBody>
          <a:bodyPr vert="horz" lIns="91440" tIns="45720" rIns="91440" bIns="45720" rtlCol="0">
            <a:normAutofit/>
          </a:bodyPr>
          <a:lstStyle/>
          <a:p>
            <a:endParaRPr lang="en-US" sz="2000"/>
          </a:p>
        </p:txBody>
      </p:sp>
      <p:sp>
        <p:nvSpPr>
          <p:cNvPr id="20" name="TextBox 19">
            <a:extLst>
              <a:ext uri="{FF2B5EF4-FFF2-40B4-BE49-F238E27FC236}">
                <a16:creationId xmlns:a16="http://schemas.microsoft.com/office/drawing/2014/main" id="{553445FF-F3B4-6E3E-51C1-96DE5C2F73FE}"/>
              </a:ext>
            </a:extLst>
          </p:cNvPr>
          <p:cNvSpPr txBox="1"/>
          <p:nvPr/>
        </p:nvSpPr>
        <p:spPr>
          <a:xfrm>
            <a:off x="7260646" y="6870700"/>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researchoutreach.org/articles/laboratory-lungs-implications-lung-organoids-health-diseas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8"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
        <p:nvSpPr>
          <p:cNvPr id="23" name="TextBox 22">
            <a:extLst>
              <a:ext uri="{FF2B5EF4-FFF2-40B4-BE49-F238E27FC236}">
                <a16:creationId xmlns:a16="http://schemas.microsoft.com/office/drawing/2014/main" id="{73955EE9-0447-BEFF-0331-DF519CDB2C4C}"/>
              </a:ext>
            </a:extLst>
          </p:cNvPr>
          <p:cNvSpPr txBox="1"/>
          <p:nvPr/>
        </p:nvSpPr>
        <p:spPr>
          <a:xfrm>
            <a:off x="9732673" y="6870700"/>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oercommons.org/courseware/lesson/10511">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8"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
        <p:nvSpPr>
          <p:cNvPr id="30" name="TextBox 29">
            <a:extLst>
              <a:ext uri="{FF2B5EF4-FFF2-40B4-BE49-F238E27FC236}">
                <a16:creationId xmlns:a16="http://schemas.microsoft.com/office/drawing/2014/main" id="{9DDB6113-3E49-4FA2-2819-A1DAFBDC3D88}"/>
              </a:ext>
            </a:extLst>
          </p:cNvPr>
          <p:cNvSpPr txBox="1"/>
          <p:nvPr/>
        </p:nvSpPr>
        <p:spPr>
          <a:xfrm>
            <a:off x="5061129" y="6870700"/>
            <a:ext cx="218681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7" tooltip="http://flickr.com/photos/vinothchandar/8530944828">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9"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2784044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9B44-82F1-4795-6B86-E6BBC065A15F}"/>
              </a:ext>
            </a:extLst>
          </p:cNvPr>
          <p:cNvSpPr>
            <a:spLocks noGrp="1"/>
          </p:cNvSpPr>
          <p:nvPr>
            <p:ph type="title"/>
          </p:nvPr>
        </p:nvSpPr>
        <p:spPr>
          <a:xfrm>
            <a:off x="838200" y="365125"/>
            <a:ext cx="10515600" cy="1325563"/>
          </a:xfrm>
        </p:spPr>
        <p:txBody>
          <a:bodyPr>
            <a:normAutofit/>
          </a:bodyPr>
          <a:lstStyle/>
          <a:p>
            <a:r>
              <a:rPr lang="en-US"/>
              <a:t>Prediction Model/Machine Learning</a:t>
            </a:r>
            <a:endParaRPr lang="en-US" dirty="0"/>
          </a:p>
        </p:txBody>
      </p:sp>
      <p:graphicFrame>
        <p:nvGraphicFramePr>
          <p:cNvPr id="8" name="Content Placeholder 7">
            <a:extLst>
              <a:ext uri="{FF2B5EF4-FFF2-40B4-BE49-F238E27FC236}">
                <a16:creationId xmlns:a16="http://schemas.microsoft.com/office/drawing/2014/main" id="{C91B6332-05F6-5DF8-5679-FC001C9B68B6}"/>
              </a:ext>
            </a:extLst>
          </p:cNvPr>
          <p:cNvGraphicFramePr>
            <a:graphicFrameLocks noGrp="1"/>
          </p:cNvGraphicFramePr>
          <p:nvPr>
            <p:ph idx="1"/>
            <p:extLst>
              <p:ext uri="{D42A27DB-BD31-4B8C-83A1-F6EECF244321}">
                <p14:modId xmlns:p14="http://schemas.microsoft.com/office/powerpoint/2010/main" val="25509492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277523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ABDF11-8EFD-0A48-C9FD-2E5DBFDD71B5}"/>
              </a:ext>
            </a:extLst>
          </p:cNvPr>
          <p:cNvSpPr>
            <a:spLocks noGrp="1"/>
          </p:cNvSpPr>
          <p:nvPr>
            <p:ph type="title"/>
          </p:nvPr>
        </p:nvSpPr>
        <p:spPr>
          <a:xfrm>
            <a:off x="673296" y="670743"/>
            <a:ext cx="3410712" cy="1106424"/>
          </a:xfrm>
        </p:spPr>
        <p:txBody>
          <a:bodyPr vert="horz" lIns="91440" tIns="45720" rIns="91440" bIns="45720" rtlCol="0" anchor="ctr">
            <a:normAutofit/>
          </a:bodyPr>
          <a:lstStyle/>
          <a:p>
            <a:r>
              <a:rPr lang="en-US" sz="2800" kern="1200" dirty="0">
                <a:solidFill>
                  <a:schemeClr val="tx1"/>
                </a:solidFill>
                <a:latin typeface="+mj-lt"/>
                <a:ea typeface="+mj-ea"/>
                <a:cs typeface="+mj-cs"/>
              </a:rPr>
              <a:t>Accuracies of Different ML Models</a:t>
            </a:r>
          </a:p>
        </p:txBody>
      </p:sp>
      <p:sp>
        <p:nvSpPr>
          <p:cNvPr id="44" name="Rectangle 4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6" name="Rectangle 4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3C20A958-CB06-570E-8FC9-7814B7FBCC59}"/>
              </a:ext>
            </a:extLst>
          </p:cNvPr>
          <p:cNvSpPr txBox="1"/>
          <p:nvPr/>
        </p:nvSpPr>
        <p:spPr>
          <a:xfrm>
            <a:off x="841248" y="2252870"/>
            <a:ext cx="3572132" cy="3709764"/>
          </a:xfrm>
          <a:prstGeom prst="rect">
            <a:avLst/>
          </a:prstGeom>
        </p:spPr>
        <p:txBody>
          <a:bodyPr vert="horz" lIns="91440" tIns="45720" rIns="91440" bIns="45720" rtlCol="0">
            <a:normAutofit/>
          </a:bodyPr>
          <a:lstStyle/>
          <a:p>
            <a:pPr marL="285750" indent="-285750" defTabSz="914400">
              <a:lnSpc>
                <a:spcPct val="90000"/>
              </a:lnSpc>
              <a:spcAft>
                <a:spcPts val="600"/>
              </a:spcAft>
              <a:buFont typeface="Arial" panose="020B0604020202020204" pitchFamily="34" charset="0"/>
              <a:buChar char="•"/>
            </a:pPr>
            <a:r>
              <a:rPr lang="en-US" dirty="0"/>
              <a:t>Accuracy Score =  % of Covid patients with underlying disease having a high risk to develop severe Covid leading to fatality </a:t>
            </a:r>
          </a:p>
          <a:p>
            <a:pPr marL="285750" indent="-285750" defTabSz="914400">
              <a:lnSpc>
                <a:spcPct val="90000"/>
              </a:lnSpc>
              <a:spcAft>
                <a:spcPts val="600"/>
              </a:spcAft>
              <a:buFont typeface="Arial" panose="020B0604020202020204" pitchFamily="34" charset="0"/>
              <a:buChar char="•"/>
            </a:pPr>
            <a:r>
              <a:rPr lang="en-US" dirty="0"/>
              <a:t>Training Dataset: Logistic Regression model performance best with an accuracy of 91.4% followed by SVM (91.3%) and Deep learning (91.2%).</a:t>
            </a:r>
          </a:p>
          <a:p>
            <a:pPr indent="-228600" defTabSz="914400">
              <a:lnSpc>
                <a:spcPct val="90000"/>
              </a:lnSpc>
              <a:spcAft>
                <a:spcPts val="600"/>
              </a:spcAft>
              <a:buFont typeface="Arial" panose="020B0604020202020204" pitchFamily="34" charset="0"/>
              <a:buChar char="•"/>
            </a:pPr>
            <a:endParaRPr lang="en-US" dirty="0"/>
          </a:p>
        </p:txBody>
      </p:sp>
      <p:graphicFrame>
        <p:nvGraphicFramePr>
          <p:cNvPr id="4" name="Table 4">
            <a:extLst>
              <a:ext uri="{FF2B5EF4-FFF2-40B4-BE49-F238E27FC236}">
                <a16:creationId xmlns:a16="http://schemas.microsoft.com/office/drawing/2014/main" id="{AF16E245-1238-8EBD-41B6-23B5A52BF652}"/>
              </a:ext>
            </a:extLst>
          </p:cNvPr>
          <p:cNvGraphicFramePr>
            <a:graphicFrameLocks noGrp="1"/>
          </p:cNvGraphicFramePr>
          <p:nvPr>
            <p:ph idx="1"/>
            <p:extLst>
              <p:ext uri="{D42A27DB-BD31-4B8C-83A1-F6EECF244321}">
                <p14:modId xmlns:p14="http://schemas.microsoft.com/office/powerpoint/2010/main" val="2301514922"/>
              </p:ext>
            </p:extLst>
          </p:nvPr>
        </p:nvGraphicFramePr>
        <p:xfrm>
          <a:off x="4952679" y="975209"/>
          <a:ext cx="6656834" cy="2555321"/>
        </p:xfrm>
        <a:graphic>
          <a:graphicData uri="http://schemas.openxmlformats.org/drawingml/2006/table">
            <a:tbl>
              <a:tblPr firstRow="1" bandRow="1">
                <a:tableStyleId>{5C22544A-7EE6-4342-B048-85BDC9FD1C3A}</a:tableStyleId>
              </a:tblPr>
              <a:tblGrid>
                <a:gridCol w="932682">
                  <a:extLst>
                    <a:ext uri="{9D8B030D-6E8A-4147-A177-3AD203B41FA5}">
                      <a16:colId xmlns:a16="http://schemas.microsoft.com/office/drawing/2014/main" val="1615546408"/>
                    </a:ext>
                  </a:extLst>
                </a:gridCol>
                <a:gridCol w="1098173">
                  <a:extLst>
                    <a:ext uri="{9D8B030D-6E8A-4147-A177-3AD203B41FA5}">
                      <a16:colId xmlns:a16="http://schemas.microsoft.com/office/drawing/2014/main" val="3540987589"/>
                    </a:ext>
                  </a:extLst>
                </a:gridCol>
                <a:gridCol w="875549">
                  <a:extLst>
                    <a:ext uri="{9D8B030D-6E8A-4147-A177-3AD203B41FA5}">
                      <a16:colId xmlns:a16="http://schemas.microsoft.com/office/drawing/2014/main" val="1638274081"/>
                    </a:ext>
                  </a:extLst>
                </a:gridCol>
                <a:gridCol w="981935">
                  <a:extLst>
                    <a:ext uri="{9D8B030D-6E8A-4147-A177-3AD203B41FA5}">
                      <a16:colId xmlns:a16="http://schemas.microsoft.com/office/drawing/2014/main" val="3870064255"/>
                    </a:ext>
                  </a:extLst>
                </a:gridCol>
                <a:gridCol w="997697">
                  <a:extLst>
                    <a:ext uri="{9D8B030D-6E8A-4147-A177-3AD203B41FA5}">
                      <a16:colId xmlns:a16="http://schemas.microsoft.com/office/drawing/2014/main" val="4164197742"/>
                    </a:ext>
                  </a:extLst>
                </a:gridCol>
                <a:gridCol w="875549">
                  <a:extLst>
                    <a:ext uri="{9D8B030D-6E8A-4147-A177-3AD203B41FA5}">
                      <a16:colId xmlns:a16="http://schemas.microsoft.com/office/drawing/2014/main" val="3040331975"/>
                    </a:ext>
                  </a:extLst>
                </a:gridCol>
                <a:gridCol w="895249">
                  <a:extLst>
                    <a:ext uri="{9D8B030D-6E8A-4147-A177-3AD203B41FA5}">
                      <a16:colId xmlns:a16="http://schemas.microsoft.com/office/drawing/2014/main" val="302277599"/>
                    </a:ext>
                  </a:extLst>
                </a:gridCol>
              </a:tblGrid>
              <a:tr h="1129167">
                <a:tc>
                  <a:txBody>
                    <a:bodyPr/>
                    <a:lstStyle/>
                    <a:p>
                      <a:pPr lvl="0"/>
                      <a:endParaRPr lang="en-US" sz="1400"/>
                    </a:p>
                  </a:txBody>
                  <a:tcPr marL="43552" marR="43552" marT="21775" marB="217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Logistic Regression</a:t>
                      </a:r>
                    </a:p>
                  </a:txBody>
                  <a:tcPr marL="43552" marR="43552" marT="21775" marB="217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Random Forest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i="0" kern="1200">
                        <a:solidFill>
                          <a:schemeClr val="lt1"/>
                        </a:solidFill>
                        <a:effectLst/>
                        <a:latin typeface="+mn-lt"/>
                        <a:ea typeface="+mn-ea"/>
                        <a:cs typeface="+mn-cs"/>
                      </a:endParaRPr>
                    </a:p>
                  </a:txBody>
                  <a:tcPr marL="43552" marR="43552" marT="21775" marB="217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Gradient Boosted Classifier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a:p>
                  </a:txBody>
                  <a:tcPr marL="43552" marR="43552" marT="21775" marB="217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Easy Ensemble AdaBoost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kern="1200">
                          <a:solidFill>
                            <a:schemeClr val="lt1"/>
                          </a:solidFill>
                          <a:effectLst/>
                          <a:latin typeface="+mn-lt"/>
                          <a:ea typeface="+mn-ea"/>
                          <a:cs typeface="+mn-cs"/>
                        </a:rPr>
                        <a:t>Classifier</a:t>
                      </a:r>
                    </a:p>
                    <a:p>
                      <a:pPr algn="ctr"/>
                      <a:endParaRPr lang="en-US" sz="1400"/>
                    </a:p>
                  </a:txBody>
                  <a:tcPr marL="43552" marR="43552" marT="21775" marB="217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Support Vector Machine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a:p>
                  </a:txBody>
                  <a:tcPr marL="43552" marR="43552" marT="21775" marB="217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Deep Learning</a:t>
                      </a:r>
                    </a:p>
                  </a:txBody>
                  <a:tcPr marL="43552" marR="43552" marT="21775" marB="21775"/>
                </a:tc>
                <a:extLst>
                  <a:ext uri="{0D108BD9-81ED-4DB2-BD59-A6C34878D82A}">
                    <a16:rowId xmlns:a16="http://schemas.microsoft.com/office/drawing/2014/main" val="1009436775"/>
                  </a:ext>
                </a:extLst>
              </a:tr>
              <a:tr h="921122">
                <a:tc>
                  <a:txBody>
                    <a:bodyPr/>
                    <a:lstStyle/>
                    <a:p>
                      <a:r>
                        <a:rPr lang="en-US" sz="1400"/>
                        <a:t>Training Data Accuracy Score</a:t>
                      </a:r>
                    </a:p>
                  </a:txBody>
                  <a:tcPr marL="43552" marR="43552" marT="21775" marB="21775"/>
                </a:tc>
                <a:tc>
                  <a:txBody>
                    <a:bodyPr/>
                    <a:lstStyle/>
                    <a:p>
                      <a:pPr algn="ctr"/>
                      <a:r>
                        <a:rPr lang="en-US" sz="1400" b="1">
                          <a:solidFill>
                            <a:srgbClr val="FF0000"/>
                          </a:solidFill>
                        </a:rPr>
                        <a:t>0.914</a:t>
                      </a:r>
                    </a:p>
                  </a:txBody>
                  <a:tcPr marL="43552" marR="43552" marT="21775" marB="21775"/>
                </a:tc>
                <a:tc>
                  <a:txBody>
                    <a:bodyPr/>
                    <a:lstStyle/>
                    <a:p>
                      <a:pPr algn="ctr"/>
                      <a:r>
                        <a:rPr lang="en-US" sz="1400"/>
                        <a:t>0.896</a:t>
                      </a:r>
                    </a:p>
                  </a:txBody>
                  <a:tcPr marL="43552" marR="43552" marT="21775" marB="21775"/>
                </a:tc>
                <a:tc>
                  <a:txBody>
                    <a:bodyPr/>
                    <a:lstStyle/>
                    <a:p>
                      <a:pPr algn="ctr"/>
                      <a:r>
                        <a:rPr lang="en-US" sz="1400"/>
                        <a:t>0.896</a:t>
                      </a:r>
                    </a:p>
                  </a:txBody>
                  <a:tcPr marL="43552" marR="43552" marT="21775" marB="21775"/>
                </a:tc>
                <a:tc>
                  <a:txBody>
                    <a:bodyPr/>
                    <a:lstStyle/>
                    <a:p>
                      <a:pPr algn="ctr"/>
                      <a:r>
                        <a:rPr lang="en-US" sz="1400"/>
                        <a:t>0.849</a:t>
                      </a:r>
                    </a:p>
                  </a:txBody>
                  <a:tcPr marL="43552" marR="43552" marT="21775" marB="21775"/>
                </a:tc>
                <a:tc>
                  <a:txBody>
                    <a:bodyPr/>
                    <a:lstStyle/>
                    <a:p>
                      <a:pPr algn="ctr"/>
                      <a:r>
                        <a:rPr lang="en-US" sz="1400" b="1">
                          <a:solidFill>
                            <a:srgbClr val="FF0000"/>
                          </a:solidFill>
                        </a:rPr>
                        <a:t>0.913</a:t>
                      </a:r>
                    </a:p>
                  </a:txBody>
                  <a:tcPr marL="43552" marR="43552" marT="21775" marB="21775"/>
                </a:tc>
                <a:tc>
                  <a:txBody>
                    <a:bodyPr/>
                    <a:lstStyle/>
                    <a:p>
                      <a:pPr algn="ctr"/>
                      <a:endParaRPr lang="en-US" sz="1500"/>
                    </a:p>
                  </a:txBody>
                  <a:tcPr marL="43552" marR="43552" marT="21775" marB="21775"/>
                </a:tc>
                <a:extLst>
                  <a:ext uri="{0D108BD9-81ED-4DB2-BD59-A6C34878D82A}">
                    <a16:rowId xmlns:a16="http://schemas.microsoft.com/office/drawing/2014/main" val="466452152"/>
                  </a:ext>
                </a:extLst>
              </a:tr>
              <a:tr h="505032">
                <a:tc>
                  <a:txBody>
                    <a:bodyPr/>
                    <a:lstStyle/>
                    <a:p>
                      <a:r>
                        <a:rPr lang="en-US" sz="1400"/>
                        <a:t>Accuracy Score</a:t>
                      </a:r>
                    </a:p>
                  </a:txBody>
                  <a:tcPr marL="43552" marR="43552" marT="21775" marB="21775"/>
                </a:tc>
                <a:tc>
                  <a:txBody>
                    <a:bodyPr/>
                    <a:lstStyle/>
                    <a:p>
                      <a:pPr algn="ctr"/>
                      <a:r>
                        <a:rPr lang="en-US" sz="1400" b="1">
                          <a:solidFill>
                            <a:srgbClr val="FF0000"/>
                          </a:solidFill>
                        </a:rPr>
                        <a:t>0.912</a:t>
                      </a:r>
                    </a:p>
                  </a:txBody>
                  <a:tcPr marL="43552" marR="43552" marT="21775" marB="21775"/>
                </a:tc>
                <a:tc>
                  <a:txBody>
                    <a:bodyPr/>
                    <a:lstStyle/>
                    <a:p>
                      <a:pPr algn="ctr"/>
                      <a:r>
                        <a:rPr lang="en-US" sz="1400"/>
                        <a:t>0.911</a:t>
                      </a:r>
                    </a:p>
                  </a:txBody>
                  <a:tcPr marL="43552" marR="43552" marT="21775" marB="21775"/>
                </a:tc>
                <a:tc>
                  <a:txBody>
                    <a:bodyPr/>
                    <a:lstStyle/>
                    <a:p>
                      <a:pPr algn="ctr"/>
                      <a:r>
                        <a:rPr lang="en-US" sz="1400"/>
                        <a:t>0.912</a:t>
                      </a:r>
                    </a:p>
                  </a:txBody>
                  <a:tcPr marL="43552" marR="43552" marT="21775" marB="21775"/>
                </a:tc>
                <a:tc>
                  <a:txBody>
                    <a:bodyPr/>
                    <a:lstStyle/>
                    <a:p>
                      <a:pPr algn="ctr"/>
                      <a:r>
                        <a:rPr lang="en-US" sz="1400"/>
                        <a:t>0.845</a:t>
                      </a:r>
                    </a:p>
                  </a:txBody>
                  <a:tcPr marL="43552" marR="43552" marT="21775" marB="21775"/>
                </a:tc>
                <a:tc>
                  <a:txBody>
                    <a:bodyPr/>
                    <a:lstStyle/>
                    <a:p>
                      <a:pPr algn="ctr"/>
                      <a:r>
                        <a:rPr lang="en-US" sz="1400"/>
                        <a:t>0.104</a:t>
                      </a:r>
                    </a:p>
                  </a:txBody>
                  <a:tcPr marL="43552" marR="43552" marT="21775" marB="21775"/>
                </a:tc>
                <a:tc>
                  <a:txBody>
                    <a:bodyPr/>
                    <a:lstStyle/>
                    <a:p>
                      <a:pPr algn="ctr"/>
                      <a:r>
                        <a:rPr lang="en-US" sz="1400" b="1" dirty="0">
                          <a:solidFill>
                            <a:srgbClr val="FF0000"/>
                          </a:solidFill>
                        </a:rPr>
                        <a:t>0.912</a:t>
                      </a:r>
                    </a:p>
                  </a:txBody>
                  <a:tcPr marL="43552" marR="43552" marT="21775" marB="21775"/>
                </a:tc>
                <a:extLst>
                  <a:ext uri="{0D108BD9-81ED-4DB2-BD59-A6C34878D82A}">
                    <a16:rowId xmlns:a16="http://schemas.microsoft.com/office/drawing/2014/main" val="1921966841"/>
                  </a:ext>
                </a:extLst>
              </a:tr>
            </a:tbl>
          </a:graphicData>
        </a:graphic>
      </p:graphicFrame>
      <p:sp>
        <p:nvSpPr>
          <p:cNvPr id="6" name="TextBox 5">
            <a:extLst>
              <a:ext uri="{FF2B5EF4-FFF2-40B4-BE49-F238E27FC236}">
                <a16:creationId xmlns:a16="http://schemas.microsoft.com/office/drawing/2014/main" id="{823B800F-DC00-ED87-4F58-1F06F0E72B2B}"/>
              </a:ext>
            </a:extLst>
          </p:cNvPr>
          <p:cNvSpPr txBox="1"/>
          <p:nvPr/>
        </p:nvSpPr>
        <p:spPr>
          <a:xfrm>
            <a:off x="4952679" y="4077011"/>
            <a:ext cx="6766569" cy="2052533"/>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apple-system"/>
              </a:rPr>
              <a:t>Testing Dataset: four models (Logistic Regression, Gradient Boosting Classifier, neural network) had the best performance with an accuracy of 91.2%, followed by random forest (91.1%) accuracy rate. SVM has the least accuracy rate of 10.4%. Easy Ensemble AdaBoost Classifier model is the only model with high sensitivity rate of 84% .</a:t>
            </a:r>
          </a:p>
          <a:p>
            <a:endParaRPr lang="en-US" dirty="0"/>
          </a:p>
        </p:txBody>
      </p:sp>
    </p:spTree>
    <p:extLst>
      <p:ext uri="{BB962C8B-B14F-4D97-AF65-F5344CB8AC3E}">
        <p14:creationId xmlns:p14="http://schemas.microsoft.com/office/powerpoint/2010/main" val="81875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D12F7E-DDE7-86D6-6E76-54F939F75F53}"/>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Feature Importance for Random Forest</a:t>
            </a:r>
          </a:p>
        </p:txBody>
      </p:sp>
      <p:sp>
        <p:nvSpPr>
          <p:cNvPr id="25"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5302C16-421D-6392-C8E0-3AA5218E7615}"/>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marL="285750" indent="-228600" defTabSz="914400">
              <a:lnSpc>
                <a:spcPct val="90000"/>
              </a:lnSpc>
              <a:spcAft>
                <a:spcPts val="600"/>
              </a:spcAft>
              <a:buFont typeface="Arial" panose="020B0604020202020204" pitchFamily="34" charset="0"/>
              <a:buChar char="•"/>
            </a:pPr>
            <a:r>
              <a:rPr lang="en-US"/>
              <a:t>Pneumonia contributes the most to decision tree model of ML prediction</a:t>
            </a:r>
          </a:p>
          <a:p>
            <a:pPr marL="285750" indent="-228600" defTabSz="914400">
              <a:lnSpc>
                <a:spcPct val="90000"/>
              </a:lnSpc>
              <a:spcAft>
                <a:spcPts val="600"/>
              </a:spcAft>
              <a:buFont typeface="Arial" panose="020B0604020202020204" pitchFamily="34" charset="0"/>
              <a:buChar char="•"/>
            </a:pPr>
            <a:r>
              <a:rPr lang="en-US"/>
              <a:t>Age group (under and over 65)</a:t>
            </a:r>
          </a:p>
          <a:p>
            <a:pPr marL="285750" indent="-228600" defTabSz="914400">
              <a:lnSpc>
                <a:spcPct val="90000"/>
              </a:lnSpc>
              <a:spcAft>
                <a:spcPts val="600"/>
              </a:spcAft>
              <a:buFont typeface="Arial" panose="020B0604020202020204" pitchFamily="34" charset="0"/>
              <a:buChar char="•"/>
            </a:pPr>
            <a:r>
              <a:rPr lang="en-US"/>
              <a:t>Hypertension </a:t>
            </a:r>
          </a:p>
          <a:p>
            <a:pPr indent="-228600" defTabSz="914400">
              <a:lnSpc>
                <a:spcPct val="90000"/>
              </a:lnSpc>
              <a:spcAft>
                <a:spcPts val="600"/>
              </a:spcAft>
              <a:buFont typeface="Arial" panose="020B0604020202020204" pitchFamily="34" charset="0"/>
              <a:buChar char="•"/>
            </a:pPr>
            <a:r>
              <a:rPr lang="en-US"/>
              <a:t>- New chart with age groups split into 2</a:t>
            </a:r>
          </a:p>
        </p:txBody>
      </p:sp>
      <p:sp>
        <p:nvSpPr>
          <p:cNvPr id="26"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6A7952A-8752-D985-CAC9-C0FF34E94AD7}"/>
              </a:ext>
            </a:extLst>
          </p:cNvPr>
          <p:cNvPicPr>
            <a:picLocks noGrp="1" noChangeAspect="1"/>
          </p:cNvPicPr>
          <p:nvPr>
            <p:ph idx="1"/>
          </p:nvPr>
        </p:nvPicPr>
        <p:blipFill>
          <a:blip r:embed="rId2"/>
          <a:stretch>
            <a:fillRect/>
          </a:stretch>
        </p:blipFill>
        <p:spPr>
          <a:xfrm>
            <a:off x="5987738" y="786992"/>
            <a:ext cx="5628018" cy="5051145"/>
          </a:xfrm>
          <a:prstGeom prst="rect">
            <a:avLst/>
          </a:prstGeom>
        </p:spPr>
      </p:pic>
    </p:spTree>
    <p:extLst>
      <p:ext uri="{BB962C8B-B14F-4D97-AF65-F5344CB8AC3E}">
        <p14:creationId xmlns:p14="http://schemas.microsoft.com/office/powerpoint/2010/main" val="3907890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579E5-3F2F-D1E0-6A27-132194ADAE30}"/>
              </a:ext>
            </a:extLst>
          </p:cNvPr>
          <p:cNvSpPr>
            <a:spLocks noGrp="1"/>
          </p:cNvSpPr>
          <p:nvPr>
            <p:ph type="title"/>
          </p:nvPr>
        </p:nvSpPr>
        <p:spPr>
          <a:xfrm>
            <a:off x="1075767" y="1188637"/>
            <a:ext cx="2988234" cy="4480726"/>
          </a:xfrm>
        </p:spPr>
        <p:txBody>
          <a:bodyPr>
            <a:normAutofit/>
          </a:bodyPr>
          <a:lstStyle/>
          <a:p>
            <a:pPr algn="r"/>
            <a:r>
              <a:rPr lang="en-US" sz="5100"/>
              <a:t>Additional resources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E728D4-9335-BD58-CE88-ABA936A74C97}"/>
              </a:ext>
            </a:extLst>
          </p:cNvPr>
          <p:cNvSpPr>
            <a:spLocks noGrp="1"/>
          </p:cNvSpPr>
          <p:nvPr>
            <p:ph idx="1"/>
          </p:nvPr>
        </p:nvSpPr>
        <p:spPr>
          <a:xfrm>
            <a:off x="5255260" y="1648870"/>
            <a:ext cx="4702848" cy="3560260"/>
          </a:xfrm>
        </p:spPr>
        <p:txBody>
          <a:bodyPr anchor="ctr">
            <a:normAutofit/>
          </a:bodyPr>
          <a:lstStyle/>
          <a:p>
            <a:r>
              <a:rPr lang="en-US" sz="2400"/>
              <a:t>Tableau - </a:t>
            </a:r>
            <a:r>
              <a:rPr lang="en-US" sz="2400" b="0" i="0" u="none" strike="noStrike">
                <a:effectLst/>
                <a:latin typeface="Slack-Lato"/>
                <a:hlinkClick r:id="rId2"/>
              </a:rPr>
              <a:t>https://public.tableau.com/app/profile/jialin.huang3459/viz/CovidmortalitygroupprojectMar-2023/Story1</a:t>
            </a:r>
            <a:endParaRPr lang="en-US" sz="2400"/>
          </a:p>
          <a:p>
            <a:r>
              <a:rPr lang="en-US" sz="2400"/>
              <a:t>Github - </a:t>
            </a:r>
            <a:r>
              <a:rPr lang="en-US" sz="2400">
                <a:hlinkClick r:id="rId3"/>
              </a:rPr>
              <a:t>https://github.com/rvroomiii/group_hub</a:t>
            </a:r>
            <a:endParaRPr lang="en-US" sz="2400"/>
          </a:p>
          <a:p>
            <a:r>
              <a:rPr lang="en-US" sz="2400"/>
              <a:t>Website</a:t>
            </a:r>
          </a:p>
        </p:txBody>
      </p:sp>
    </p:spTree>
    <p:extLst>
      <p:ext uri="{BB962C8B-B14F-4D97-AF65-F5344CB8AC3E}">
        <p14:creationId xmlns:p14="http://schemas.microsoft.com/office/powerpoint/2010/main" val="31105974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372</TotalTime>
  <Words>663</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Calibri</vt:lpstr>
      <vt:lpstr>Calibri Light</vt:lpstr>
      <vt:lpstr>Roboto</vt:lpstr>
      <vt:lpstr>Segoe UI</vt:lpstr>
      <vt:lpstr>Slack-Lato</vt:lpstr>
      <vt:lpstr>Office Theme</vt:lpstr>
      <vt:lpstr>Machine Learning Models To Predict Covid Mortality</vt:lpstr>
      <vt:lpstr>Background</vt:lpstr>
      <vt:lpstr>Goals:</vt:lpstr>
      <vt:lpstr>Data Exploration:</vt:lpstr>
      <vt:lpstr>Pre-existing Diseases or Conditions</vt:lpstr>
      <vt:lpstr>Prediction Model/Machine Learning</vt:lpstr>
      <vt:lpstr>Accuracies of Different ML Models</vt:lpstr>
      <vt:lpstr>Feature Importance for Random Forest</vt:lpstr>
      <vt:lpstr>Additional resources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Mortality Rate</dc:title>
  <dc:creator>Grace Huang</dc:creator>
  <cp:lastModifiedBy>Abate, Abraham</cp:lastModifiedBy>
  <cp:revision>9</cp:revision>
  <dcterms:created xsi:type="dcterms:W3CDTF">2023-03-09T23:59:39Z</dcterms:created>
  <dcterms:modified xsi:type="dcterms:W3CDTF">2023-03-16T23:54:26Z</dcterms:modified>
</cp:coreProperties>
</file>