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3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  <p:sldMasterId id="2147483667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 type="screen16x9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PT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 bwMode="auto"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 bwMode="auto"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 bwMode="auto"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 bwMode="auto"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ue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50" name="Google Shape;50;p12"/>
          <p:cNvSpPr/>
          <p:nvPr/>
        </p:nvSpPr>
        <p:spPr bwMode="auto"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Red" preserve="0" showMasterPhAnim="0" userDrawn="1">
  <p:cSld name="BLANK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53" name="Google Shape;53;p13"/>
          <p:cNvSpPr/>
          <p:nvPr/>
        </p:nvSpPr>
        <p:spPr bwMode="auto"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Red 2" preserve="0" showMasterPhAnim="0" userDrawn="1">
  <p:cSld name="BLANK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56" name="Google Shape;56;p14"/>
          <p:cNvSpPr/>
          <p:nvPr/>
        </p:nvSpPr>
        <p:spPr bwMode="auto"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Yellow 2" preserve="0" showMasterPhAnim="0" userDrawn="1">
  <p:cSld name="BLANK_1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59" name="Google Shape;59;p15"/>
          <p:cNvSpPr/>
          <p:nvPr/>
        </p:nvSpPr>
        <p:spPr bwMode="auto"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Green 2" preserve="0" showMasterPhAnim="0" userDrawn="1">
  <p:cSld name="BLANK_1_2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62" name="Google Shape;62;p16"/>
          <p:cNvSpPr/>
          <p:nvPr/>
        </p:nvSpPr>
        <p:spPr bwMode="auto"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Yellow" preserve="0" showMasterPhAnim="0" userDrawn="1">
  <p:cSld name="BLANK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65" name="Google Shape;65;p17"/>
          <p:cNvSpPr/>
          <p:nvPr/>
        </p:nvSpPr>
        <p:spPr bwMode="auto"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Green" preserve="0" showMasterPhAnim="0" userDrawn="1">
  <p:cSld name="BLANK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68" name="Google Shape;68;p18"/>
          <p:cNvSpPr/>
          <p:nvPr/>
        </p:nvSpPr>
        <p:spPr bwMode="auto"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Gray" preserve="0" showMasterPhAnim="0" userDrawn="1">
  <p:cSld name="BLANK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71" name="Google Shape;71;p19"/>
          <p:cNvSpPr/>
          <p:nvPr/>
        </p:nvSpPr>
        <p:spPr bwMode="auto"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ctrTitle"/>
          </p:nvPr>
        </p:nvSpPr>
        <p:spPr bwMode="auto"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ubTitle" idx="1"/>
          </p:nvPr>
        </p:nvSpPr>
        <p:spPr bwMode="auto"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 bwMode="auto"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 bwMode="auto"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1"/>
          </p:nvPr>
        </p:nvSpPr>
        <p:spPr bwMode="auto"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body" idx="2"/>
          </p:nvPr>
        </p:nvSpPr>
        <p:spPr bwMode="auto">
          <a:xfrm>
            <a:off x="4832399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 bwMode="auto"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/>
          <p:nvPr/>
        </p:nvSpPr>
        <p:spPr bwMode="auto"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 bwMode="auto">
          <a:xfrm>
            <a:off x="265500" y="1233175"/>
            <a:ext cx="4045199" cy="14823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subTitle" idx="1"/>
          </p:nvPr>
        </p:nvSpPr>
        <p:spPr bwMode="auto">
          <a:xfrm>
            <a:off x="265500" y="28030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body" idx="2"/>
          </p:nvPr>
        </p:nvSpPr>
        <p:spPr bwMode="auto"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 bwMode="auto"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>
            <a:spLocks noGrp="1"/>
          </p:cNvSpPr>
          <p:nvPr>
            <p:ph type="title" hasCustomPrompt="1"/>
          </p:nvPr>
        </p:nvSpPr>
        <p:spPr bwMode="auto"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body" idx="1"/>
          </p:nvPr>
        </p:nvSpPr>
        <p:spPr bwMode="auto"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ue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/>
          <p:nvPr/>
        </p:nvSpPr>
        <p:spPr bwMode="auto"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16" name="Google Shape;116;p3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Red" preserve="0" showMasterPhAnim="0" userDrawn="1">
  <p:cSld name="BLANK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/>
          <p:nvPr/>
        </p:nvSpPr>
        <p:spPr bwMode="auto"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19" name="Google Shape;119;p3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Red 2" preserve="0" showMasterPhAnim="0" userDrawn="1">
  <p:cSld name="BLANK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/>
          <p:nvPr/>
        </p:nvSpPr>
        <p:spPr bwMode="auto"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22" name="Google Shape;122;p3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Yellow 2" preserve="0" showMasterPhAnim="0" userDrawn="1">
  <p:cSld name="BLANK_1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/>
          <p:nvPr/>
        </p:nvSpPr>
        <p:spPr bwMode="auto"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25" name="Google Shape;125;p3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Green 2" preserve="0" showMasterPhAnim="0" userDrawn="1">
  <p:cSld name="BLANK_1_2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/>
          <p:nvPr/>
        </p:nvSpPr>
        <p:spPr bwMode="auto"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28" name="Google Shape;128;p3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Yellow" preserve="0" showMasterPhAnim="0" userDrawn="1">
  <p:cSld name="BLANK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/>
          <p:nvPr/>
        </p:nvSpPr>
        <p:spPr bwMode="auto"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31" name="Google Shape;131;p3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Green" preserve="0" showMasterPhAnim="0" userDrawn="1">
  <p:cSld name="BLANK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/>
          <p:nvPr/>
        </p:nvSpPr>
        <p:spPr bwMode="auto"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34" name="Google Shape;134;p3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Gray" preserve="0" showMasterPhAnim="0" userDrawn="1">
  <p:cSld name="BLANK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" name="Google Shape;136;p38"/>
          <p:cNvSpPr/>
          <p:nvPr/>
        </p:nvSpPr>
        <p:spPr bwMode="auto"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37" name="Google Shape;137;p3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1" preserve="0" showMasterPhAnim="0" userDrawn="1">
  <p:cSld name="TITLE_ONLY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9" name="Google Shape;139;p3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 bwMode="auto"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 bwMode="auto">
          <a:xfrm>
            <a:off x="4832399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 bwMode="auto"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 bwMode="auto"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 bwMode="auto">
          <a:xfrm>
            <a:off x="265500" y="1233175"/>
            <a:ext cx="4045199" cy="14823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 bwMode="auto">
          <a:xfrm>
            <a:off x="265500" y="28030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 bwMode="auto"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 bwMode="auto"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37.xml"/><Relationship Id="rId20" Type="http://schemas.openxmlformats.org/officeDocument/2006/relationships/theme" Target="../theme/theme2.xml"/><Relationship Id="rId2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5" name="Google Shape;75;p20"/>
          <p:cNvPicPr/>
          <p:nvPr/>
        </p:nvPicPr>
        <p:blipFill>
          <a:blip r:embed="rId21">
            <a:alphaModFix/>
          </a:blip>
          <a:stretch/>
        </p:blipFill>
        <p:spPr bwMode="auto"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://rvsfara@gmail.com" TargetMode="Externa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4285F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" name="Google Shape;144;p40"/>
          <p:cNvSpPr txBox="1"/>
          <p:nvPr/>
        </p:nvSpPr>
        <p:spPr bwMode="auto">
          <a:xfrm>
            <a:off x="517673" y="1819737"/>
            <a:ext cx="5971632" cy="73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3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</a:rPr>
              <a:t>Clínica de Nutrição</a:t>
            </a:r>
            <a:endParaRPr sz="3600">
              <a:solidFill>
                <a:srgbClr val="FFFFFF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45" name="Google Shape;145;p40"/>
          <p:cNvSpPr txBox="1"/>
          <p:nvPr/>
        </p:nvSpPr>
        <p:spPr bwMode="auto">
          <a:xfrm>
            <a:off x="517674" y="2769662"/>
            <a:ext cx="4932576" cy="54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240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Rafael Vieira dos Santos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cxnSp>
        <p:nvCxnSpPr>
          <p:cNvPr id="146" name="Google Shape;146;p40"/>
          <p:cNvCxnSpPr>
            <a:cxnSpLocks/>
          </p:cNvCxnSpPr>
          <p:nvPr/>
        </p:nvCxnSpPr>
        <p:spPr bwMode="auto">
          <a:xfrm rot="10800000">
            <a:off x="517650" y="2670825"/>
            <a:ext cx="5808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4339583" name="Google Shape;310;p56"/>
          <p:cNvSpPr txBox="1"/>
          <p:nvPr/>
        </p:nvSpPr>
        <p:spPr bwMode="auto">
          <a:xfrm>
            <a:off x="517674" y="524349"/>
            <a:ext cx="7000907" cy="54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4" rIns="91424" bIns="91424" rtlCol="0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Dia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28337832" name="Google Shape;311;p56"/>
          <p:cNvSpPr txBox="1"/>
          <p:nvPr/>
        </p:nvSpPr>
        <p:spPr bwMode="auto">
          <a:xfrm flipH="0" flipV="0">
            <a:off x="517674" y="1438299"/>
            <a:ext cx="3141628" cy="1143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4" rIns="91424" bIns="91424" rtlCol="0" anchor="t" anchorCtr="0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Informações de consumo </a:t>
            </a:r>
            <a:endParaRPr lang="pt"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do dia atual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36866856" name="Google Shape;316;p56"/>
          <p:cNvSpPr txBox="1"/>
          <p:nvPr/>
        </p:nvSpPr>
        <p:spPr bwMode="auto">
          <a:xfrm>
            <a:off x="4271668" y="785949"/>
            <a:ext cx="3562603" cy="57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rtlCol="0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1200">
                <a:solidFill>
                  <a:srgbClr val="34A853"/>
                </a:solidFill>
                <a:latin typeface="Open Sans"/>
                <a:ea typeface="Open Sans"/>
                <a:cs typeface="Open Sans"/>
              </a:rPr>
              <a:t>Página Diário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1967D2"/>
              </a:solidFill>
            </a:endParaRPr>
          </a:p>
        </p:txBody>
      </p:sp>
      <p:pic>
        <p:nvPicPr>
          <p:cNvPr id="60891674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864694" y="1745091"/>
            <a:ext cx="6279305" cy="2707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4586717" name="Google Shape;310;p56"/>
          <p:cNvSpPr txBox="1"/>
          <p:nvPr/>
        </p:nvSpPr>
        <p:spPr bwMode="auto">
          <a:xfrm>
            <a:off x="517674" y="524349"/>
            <a:ext cx="7001663" cy="54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4" rIns="91424" bIns="91424" rtlCol="0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Andamento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038048588" name="Google Shape;311;p56"/>
          <p:cNvSpPr txBox="1"/>
          <p:nvPr/>
        </p:nvSpPr>
        <p:spPr bwMode="auto">
          <a:xfrm flipH="0" flipV="0">
            <a:off x="517674" y="1438299"/>
            <a:ext cx="3142168" cy="82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4" rIns="91424" bIns="91424" rtlCol="0" anchor="t" anchorCtr="0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Progresso do Cliente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74061872" name="Google Shape;316;p56"/>
          <p:cNvSpPr txBox="1"/>
          <p:nvPr/>
        </p:nvSpPr>
        <p:spPr bwMode="auto">
          <a:xfrm>
            <a:off x="4271668" y="785949"/>
            <a:ext cx="3563467" cy="57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rtlCol="0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1200">
                <a:solidFill>
                  <a:srgbClr val="34A853"/>
                </a:solidFill>
                <a:latin typeface="Open Sans"/>
                <a:ea typeface="Open Sans"/>
                <a:cs typeface="Open Sans"/>
              </a:rPr>
              <a:t>Progresso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1967D2"/>
              </a:solidFill>
            </a:endParaRPr>
          </a:p>
        </p:txBody>
      </p:sp>
      <p:pic>
        <p:nvPicPr>
          <p:cNvPr id="95655352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980881" y="1647755"/>
            <a:ext cx="6143781" cy="24703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4636970" name="Google Shape;310;p56"/>
          <p:cNvSpPr txBox="1"/>
          <p:nvPr/>
        </p:nvSpPr>
        <p:spPr bwMode="auto">
          <a:xfrm>
            <a:off x="517674" y="524349"/>
            <a:ext cx="7001771" cy="54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4" rIns="91424" bIns="91424" rtlCol="0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Medições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820363031" name="Google Shape;311;p56"/>
          <p:cNvSpPr txBox="1"/>
          <p:nvPr/>
        </p:nvSpPr>
        <p:spPr bwMode="auto">
          <a:xfrm flipH="0" flipV="0">
            <a:off x="517674" y="1438299"/>
            <a:ext cx="3141916" cy="1143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4" rIns="91424" bIns="91424" rtlCol="0" anchor="t" anchorCtr="0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Dados calculados pelo</a:t>
            </a:r>
            <a:endParaRPr lang="pt"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nutricionista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24543794" name="Google Shape;316;p56"/>
          <p:cNvSpPr txBox="1"/>
          <p:nvPr/>
        </p:nvSpPr>
        <p:spPr bwMode="auto">
          <a:xfrm>
            <a:off x="4271668" y="785949"/>
            <a:ext cx="3562603" cy="57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rtlCol="0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1200">
                <a:solidFill>
                  <a:srgbClr val="34A853"/>
                </a:solidFill>
                <a:latin typeface="Open Sans"/>
                <a:ea typeface="Open Sans"/>
                <a:cs typeface="Open Sans"/>
              </a:rPr>
              <a:t>Página Médica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1967D2"/>
              </a:solidFill>
            </a:endParaRPr>
          </a:p>
        </p:txBody>
      </p:sp>
      <p:pic>
        <p:nvPicPr>
          <p:cNvPr id="27038720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831498" y="1933324"/>
            <a:ext cx="6442548" cy="27496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1180445" name="Google Shape;310;p56"/>
          <p:cNvSpPr txBox="1"/>
          <p:nvPr/>
        </p:nvSpPr>
        <p:spPr bwMode="auto">
          <a:xfrm>
            <a:off x="517674" y="524349"/>
            <a:ext cx="7002059" cy="54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4" rIns="91424" bIns="91424" rtlCol="0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Consulta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707306695" name="Google Shape;311;p56"/>
          <p:cNvSpPr txBox="1"/>
          <p:nvPr/>
        </p:nvSpPr>
        <p:spPr bwMode="auto">
          <a:xfrm flipH="0" flipV="0">
            <a:off x="517674" y="1438299"/>
            <a:ext cx="3143140" cy="1143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4" rIns="91424" bIns="91424" rtlCol="0" anchor="t" anchorCtr="0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Agendamento consultas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pelo cliente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49365279" name="Google Shape;316;p56"/>
          <p:cNvSpPr txBox="1"/>
          <p:nvPr/>
        </p:nvSpPr>
        <p:spPr bwMode="auto">
          <a:xfrm>
            <a:off x="4271668" y="785949"/>
            <a:ext cx="3562927" cy="57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rtlCol="0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1200">
                <a:solidFill>
                  <a:srgbClr val="34A853"/>
                </a:solidFill>
                <a:latin typeface="Open Sans"/>
                <a:ea typeface="Open Sans"/>
                <a:cs typeface="Open Sans"/>
              </a:rPr>
              <a:t>Consultas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1967D2"/>
              </a:solidFill>
            </a:endParaRPr>
          </a:p>
        </p:txBody>
      </p:sp>
      <p:pic>
        <p:nvPicPr>
          <p:cNvPr id="152386321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661176" y="1585182"/>
            <a:ext cx="6459010" cy="29352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8257443" name="Google Shape;310;p56"/>
          <p:cNvSpPr txBox="1"/>
          <p:nvPr/>
        </p:nvSpPr>
        <p:spPr bwMode="auto">
          <a:xfrm>
            <a:off x="517674" y="524349"/>
            <a:ext cx="7002491" cy="54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4" rIns="91424" bIns="91424" rtlCol="0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Recomendações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35684982" name="Google Shape;311;p56"/>
          <p:cNvSpPr txBox="1"/>
          <p:nvPr/>
        </p:nvSpPr>
        <p:spPr bwMode="auto">
          <a:xfrm flipH="0" flipV="0">
            <a:off x="517674" y="1438299"/>
            <a:ext cx="3142636" cy="82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4" rIns="91424" bIns="91424" rtlCol="0" anchor="t" anchorCtr="0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Recomendações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161636" name="Google Shape;316;p56"/>
          <p:cNvSpPr txBox="1"/>
          <p:nvPr/>
        </p:nvSpPr>
        <p:spPr bwMode="auto">
          <a:xfrm>
            <a:off x="4271668" y="785949"/>
            <a:ext cx="3563287" cy="39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rtlCol="0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>
                <a:solidFill>
                  <a:srgbClr val="1967D2"/>
                </a:solidFill>
              </a:rPr>
              <a:t>Recomendações</a:t>
            </a:r>
            <a:endParaRPr>
              <a:solidFill>
                <a:srgbClr val="1967D2"/>
              </a:solidFill>
            </a:endParaRPr>
          </a:p>
        </p:txBody>
      </p:sp>
      <p:pic>
        <p:nvPicPr>
          <p:cNvPr id="156860302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142729" y="1599602"/>
            <a:ext cx="5820482" cy="26198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9986132" name="Google Shape;310;p56"/>
          <p:cNvSpPr txBox="1"/>
          <p:nvPr/>
        </p:nvSpPr>
        <p:spPr bwMode="auto">
          <a:xfrm>
            <a:off x="517674" y="524349"/>
            <a:ext cx="7002203" cy="54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4" rIns="91424" bIns="91424" rtlCol="0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Clínica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504128665" name="Google Shape;311;p56"/>
          <p:cNvSpPr txBox="1"/>
          <p:nvPr/>
        </p:nvSpPr>
        <p:spPr bwMode="auto">
          <a:xfrm flipH="0" flipV="0">
            <a:off x="517674" y="1438299"/>
            <a:ext cx="3144616" cy="1143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4" rIns="91424" bIns="91424" rtlCol="0" anchor="t" anchorCtr="0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Consultas e gráficos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de trabalho e pacientes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4690359" name="Google Shape;316;p56"/>
          <p:cNvSpPr txBox="1"/>
          <p:nvPr/>
        </p:nvSpPr>
        <p:spPr bwMode="auto">
          <a:xfrm>
            <a:off x="4271668" y="785949"/>
            <a:ext cx="3563971" cy="57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rtlCol="0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1200">
                <a:solidFill>
                  <a:srgbClr val="34A853"/>
                </a:solidFill>
                <a:latin typeface="Open Sans"/>
                <a:ea typeface="Open Sans"/>
                <a:cs typeface="Open Sans"/>
              </a:rPr>
              <a:t>Página acesso exclusivo nutricionista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1967D2"/>
              </a:solidFill>
            </a:endParaRPr>
          </a:p>
        </p:txBody>
      </p:sp>
      <p:pic>
        <p:nvPicPr>
          <p:cNvPr id="129857865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089557" y="1159755"/>
            <a:ext cx="5926825" cy="38057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/>
        </p:nvSpPr>
        <p:spPr bwMode="auto"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Vamos nos conectar!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08" name="Google Shape;408;p64"/>
          <p:cNvSpPr txBox="1"/>
          <p:nvPr/>
        </p:nvSpPr>
        <p:spPr bwMode="auto">
          <a:xfrm>
            <a:off x="3064600" y="-1016100"/>
            <a:ext cx="6509400" cy="7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Insira algumas frases resumindo os próximos passos que você daria com este projeto e por quê. Sinta-se à vontade para organizar os próximos passos em uma lista de pontos.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09" name="Google Shape;409;p64"/>
          <p:cNvSpPr/>
          <p:nvPr/>
        </p:nvSpPr>
        <p:spPr bwMode="auto"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0" name="Google Shape;410;p64"/>
          <p:cNvSpPr txBox="1"/>
          <p:nvPr/>
        </p:nvSpPr>
        <p:spPr bwMode="auto">
          <a:xfrm>
            <a:off x="919074" y="2461799"/>
            <a:ext cx="7138404" cy="1024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pt" sz="2400" u="sng">
                <a:solidFill>
                  <a:srgbClr val="5F6368"/>
                </a:solidFill>
                <a:latin typeface="Open Sans"/>
                <a:ea typeface="Open Sans"/>
                <a:cs typeface="Open Sans"/>
                <a:hlinkClick r:id="rId2" tooltip="http://rvsfara@gmail.com"/>
              </a:rPr>
              <a:t>rvsfara@gmail.com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Brasil +55 Telefone: 55 9 9639 7802</a:t>
            </a:r>
            <a:endParaRPr sz="2400" b="1">
              <a:solidFill>
                <a:srgbClr val="1967D2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11" name="Google Shape;411;p64"/>
          <p:cNvSpPr/>
          <p:nvPr/>
        </p:nvSpPr>
        <p:spPr bwMode="auto">
          <a:xfrm>
            <a:off x="4230475" y="1602212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2" name="Google Shape;412;p64"/>
          <p:cNvSpPr/>
          <p:nvPr/>
        </p:nvSpPr>
        <p:spPr bwMode="auto">
          <a:xfrm>
            <a:off x="4361825" y="1734124"/>
            <a:ext cx="250599" cy="249449"/>
          </a:xfrm>
          <a:custGeom>
            <a:avLst/>
            <a:gdLst/>
            <a:ahLst/>
            <a:cxnLst/>
            <a:rect l="l" t="t" r="r" b="b"/>
            <a:pathLst>
              <a:path w="964" h="962" fill="norm" stroke="1" extrusionOk="0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4285F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" name="Google Shape;417;p65"/>
          <p:cNvSpPr txBox="1"/>
          <p:nvPr/>
        </p:nvSpPr>
        <p:spPr bwMode="auto">
          <a:xfrm>
            <a:off x="2106450" y="2202300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360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Obrigado!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/>
          <p:nvPr/>
        </p:nvSpPr>
        <p:spPr bwMode="auto">
          <a:xfrm flipH="0" flipV="0">
            <a:off x="5611423" y="631149"/>
            <a:ext cx="3147100" cy="35125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4" tIns="91424" rIns="91424" bIns="91424" rtlCol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2" name="Google Shape;152;p41"/>
          <p:cNvSpPr txBox="1"/>
          <p:nvPr/>
        </p:nvSpPr>
        <p:spPr bwMode="auto">
          <a:xfrm>
            <a:off x="1231074" y="1604199"/>
            <a:ext cx="4086036" cy="1051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</a:rPr>
              <a:t>O produto: 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pt" sz="1200" b="0" i="0" u="none" strike="noStrike" cap="none" spc="0">
                <a:solidFill>
                  <a:srgbClr val="5F6368"/>
                </a:solidFill>
                <a:latin typeface="Open Sans"/>
                <a:cs typeface="Open Sans"/>
              </a:rPr>
              <a:t>Software para nutricionistas com aplicativo para clientes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53" name="Google Shape;153;p41"/>
          <p:cNvSpPr txBox="1"/>
          <p:nvPr/>
        </p:nvSpPr>
        <p:spPr bwMode="auto"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Visão geral do projeto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54" name="Google Shape;154;p41"/>
          <p:cNvSpPr/>
          <p:nvPr/>
        </p:nvSpPr>
        <p:spPr bwMode="auto">
          <a:xfrm>
            <a:off x="517675" y="16042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5" name="Google Shape;155;p41"/>
          <p:cNvSpPr txBox="1"/>
          <p:nvPr/>
        </p:nvSpPr>
        <p:spPr bwMode="auto">
          <a:xfrm>
            <a:off x="1231074" y="3172984"/>
            <a:ext cx="3446568" cy="7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pt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</a:rPr>
              <a:t>Duração do projeto: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2 Meses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56" name="Google Shape;156;p41"/>
          <p:cNvSpPr/>
          <p:nvPr/>
        </p:nvSpPr>
        <p:spPr bwMode="auto">
          <a:xfrm>
            <a:off x="517675" y="3172985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7" name="Google Shape;157;p41"/>
          <p:cNvSpPr/>
          <p:nvPr/>
        </p:nvSpPr>
        <p:spPr bwMode="auto">
          <a:xfrm>
            <a:off x="643388" y="3299236"/>
            <a:ext cx="261874" cy="260801"/>
          </a:xfrm>
          <a:custGeom>
            <a:avLst/>
            <a:gdLst/>
            <a:ahLst/>
            <a:cxnLst/>
            <a:rect l="l" t="t" r="r" b="b"/>
            <a:pathLst>
              <a:path w="1048" h="1045" fill="norm" stroke="1" extrusionOk="0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latin typeface="Calibri"/>
              <a:ea typeface="Calibri"/>
              <a:cs typeface="Calibri"/>
            </a:endParaRPr>
          </a:p>
        </p:txBody>
      </p:sp>
      <p:sp>
        <p:nvSpPr>
          <p:cNvPr id="158" name="Google Shape;158;p41"/>
          <p:cNvSpPr/>
          <p:nvPr/>
        </p:nvSpPr>
        <p:spPr bwMode="auto">
          <a:xfrm>
            <a:off x="610514" y="1752262"/>
            <a:ext cx="327623" cy="217176"/>
          </a:xfrm>
          <a:custGeom>
            <a:avLst/>
            <a:gdLst/>
            <a:ahLst/>
            <a:cxnLst/>
            <a:rect l="l" t="t" r="r" b="b"/>
            <a:pathLst>
              <a:path w="1149" h="765" fill="norm" stroke="1" extrusionOk="0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latin typeface="Calibri"/>
              <a:ea typeface="Calibri"/>
              <a:cs typeface="Calibri"/>
            </a:endParaRPr>
          </a:p>
        </p:txBody>
      </p:sp>
      <p:sp>
        <p:nvSpPr>
          <p:cNvPr id="159" name="Google Shape;159;p41"/>
          <p:cNvSpPr txBox="1"/>
          <p:nvPr/>
        </p:nvSpPr>
        <p:spPr bwMode="auto">
          <a:xfrm>
            <a:off x="6301825" y="2412325"/>
            <a:ext cx="181109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Pré-visualização de designs aprimorados selecionados.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115531211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426199" y="631149"/>
            <a:ext cx="3562349" cy="35623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 txBox="1"/>
          <p:nvPr/>
        </p:nvSpPr>
        <p:spPr bwMode="auto">
          <a:xfrm>
            <a:off x="517674" y="2237974"/>
            <a:ext cx="3451140" cy="132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pt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</a:rPr>
              <a:t>O problema: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Conectar Nutricionistas e Clientes com </a:t>
            </a:r>
            <a:endParaRPr lang="pt" sz="1200"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dados centralizados e acessíveis de qualquer</a:t>
            </a:r>
            <a:endParaRPr lang="pt" sz="1200"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lugar.</a:t>
            </a:r>
            <a:endParaRPr lang="pt" sz="1200" b="1">
              <a:solidFill>
                <a:srgbClr val="4285F4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65" name="Google Shape;165;p42"/>
          <p:cNvSpPr txBox="1"/>
          <p:nvPr/>
        </p:nvSpPr>
        <p:spPr bwMode="auto"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Visão geral do projeto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66" name="Google Shape;166;p42"/>
          <p:cNvSpPr/>
          <p:nvPr/>
        </p:nvSpPr>
        <p:spPr bwMode="auto"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7" name="Google Shape;167;p42"/>
          <p:cNvSpPr txBox="1"/>
          <p:nvPr/>
        </p:nvSpPr>
        <p:spPr bwMode="auto">
          <a:xfrm>
            <a:off x="4572000" y="2237974"/>
            <a:ext cx="3448404" cy="1051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</a:rPr>
              <a:t>A meta: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Cliente poder acompanhar sus índices em tempo real.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68" name="Google Shape;168;p42"/>
          <p:cNvSpPr/>
          <p:nvPr/>
        </p:nvSpPr>
        <p:spPr bwMode="auto"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9" name="Google Shape;169;p42"/>
          <p:cNvSpPr/>
          <p:nvPr/>
        </p:nvSpPr>
        <p:spPr bwMode="auto">
          <a:xfrm>
            <a:off x="4684212" y="1653525"/>
            <a:ext cx="288875" cy="274249"/>
          </a:xfrm>
          <a:custGeom>
            <a:avLst/>
            <a:gdLst/>
            <a:ahLst/>
            <a:cxnLst/>
            <a:rect l="l" t="t" r="r" b="b"/>
            <a:pathLst>
              <a:path w="1045" h="993" fill="norm" stroke="1" extrusionOk="0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latin typeface="Calibri"/>
              <a:ea typeface="Calibri"/>
              <a:cs typeface="Calibri"/>
            </a:endParaRPr>
          </a:p>
        </p:txBody>
      </p:sp>
      <p:sp>
        <p:nvSpPr>
          <p:cNvPr id="170" name="Google Shape;170;p42"/>
          <p:cNvSpPr/>
          <p:nvPr/>
        </p:nvSpPr>
        <p:spPr bwMode="auto">
          <a:xfrm>
            <a:off x="640475" y="1656801"/>
            <a:ext cx="267700" cy="267700"/>
          </a:xfrm>
          <a:custGeom>
            <a:avLst/>
            <a:gdLst/>
            <a:ahLst/>
            <a:cxnLst/>
            <a:rect l="l" t="t" r="r" b="b"/>
            <a:pathLst>
              <a:path w="209550" h="209550" fill="norm" stroke="1" extrusionOk="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" name="Google Shape;175;p43"/>
          <p:cNvSpPr txBox="1"/>
          <p:nvPr/>
        </p:nvSpPr>
        <p:spPr bwMode="auto">
          <a:xfrm>
            <a:off x="517674" y="2237974"/>
            <a:ext cx="3446604" cy="7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</a:rPr>
              <a:t>Minha função: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Pesquisador UX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76" name="Google Shape;176;p43"/>
          <p:cNvSpPr txBox="1"/>
          <p:nvPr/>
        </p:nvSpPr>
        <p:spPr bwMode="auto"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Visão geral do projeto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77" name="Google Shape;177;p43"/>
          <p:cNvSpPr/>
          <p:nvPr/>
        </p:nvSpPr>
        <p:spPr bwMode="auto"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8" name="Google Shape;178;p43"/>
          <p:cNvSpPr txBox="1"/>
          <p:nvPr/>
        </p:nvSpPr>
        <p:spPr bwMode="auto">
          <a:xfrm>
            <a:off x="4572000" y="2237974"/>
            <a:ext cx="3448296" cy="132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</a:rPr>
              <a:t>Responsabilidades</a:t>
            </a:r>
            <a:r>
              <a:rPr lang="pt">
                <a:solidFill>
                  <a:srgbClr val="1967D2"/>
                </a:solidFill>
                <a:latin typeface="Open Sans SemiBold"/>
                <a:ea typeface="Open Sans SemiBold"/>
                <a:cs typeface="Open Sans SemiBold"/>
              </a:rPr>
              <a:t>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Pesquisa de usuários, wireframe, prototipagem, análise e estudo de possíveis concorrentes. 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79" name="Google Shape;179;p43"/>
          <p:cNvSpPr/>
          <p:nvPr/>
        </p:nvSpPr>
        <p:spPr bwMode="auto"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0" name="Google Shape;180;p43"/>
          <p:cNvSpPr/>
          <p:nvPr/>
        </p:nvSpPr>
        <p:spPr bwMode="auto">
          <a:xfrm>
            <a:off x="645441" y="1662440"/>
            <a:ext cx="257757" cy="256421"/>
          </a:xfrm>
          <a:custGeom>
            <a:avLst/>
            <a:gdLst/>
            <a:ahLst/>
            <a:cxnLst/>
            <a:rect l="l" t="t" r="r" b="b"/>
            <a:pathLst>
              <a:path w="851" h="847" fill="norm" stroke="1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latin typeface="Calibri"/>
              <a:ea typeface="Calibri"/>
              <a:cs typeface="Calibri"/>
            </a:endParaRPr>
          </a:p>
        </p:txBody>
      </p:sp>
      <p:sp>
        <p:nvSpPr>
          <p:cNvPr id="181" name="Google Shape;181;p43"/>
          <p:cNvSpPr/>
          <p:nvPr/>
        </p:nvSpPr>
        <p:spPr bwMode="auto">
          <a:xfrm>
            <a:off x="4685687" y="1710781"/>
            <a:ext cx="285935" cy="159748"/>
          </a:xfrm>
          <a:custGeom>
            <a:avLst/>
            <a:gdLst/>
            <a:ahLst/>
            <a:cxnLst/>
            <a:rect l="l" t="t" r="r" b="b"/>
            <a:pathLst>
              <a:path w="941" h="526" fill="norm" stroke="1" extrusionOk="0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EA4335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/>
        </p:nvSpPr>
        <p:spPr bwMode="auto">
          <a:xfrm>
            <a:off x="403997" y="2082300"/>
            <a:ext cx="2840378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240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Entendendo o usuário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87" name="Google Shape;187;p44"/>
          <p:cNvSpPr txBox="1"/>
          <p:nvPr/>
        </p:nvSpPr>
        <p:spPr bwMode="auto">
          <a:xfrm>
            <a:off x="3712425" y="1886850"/>
            <a:ext cx="39465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Pesquisa com usuários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Personagens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Declarações de problema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Mapas da jornada do usuário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cxnSp>
        <p:nvCxnSpPr>
          <p:cNvPr id="188" name="Google Shape;188;p44"/>
          <p:cNvCxnSpPr>
            <a:cxnSpLocks/>
          </p:cNvCxnSpPr>
          <p:nvPr/>
        </p:nvCxnSpPr>
        <p:spPr bwMode="auto"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" name="Google Shape;193;p45"/>
          <p:cNvSpPr/>
          <p:nvPr/>
        </p:nvSpPr>
        <p:spPr bwMode="auto"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4" name="Google Shape;194;p45"/>
          <p:cNvSpPr txBox="1"/>
          <p:nvPr/>
        </p:nvSpPr>
        <p:spPr bwMode="auto"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Pesquisa com usuários: resumo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95" name="Google Shape;195;p45"/>
          <p:cNvSpPr txBox="1"/>
          <p:nvPr/>
        </p:nvSpPr>
        <p:spPr bwMode="auto">
          <a:xfrm>
            <a:off x="919074" y="2461799"/>
            <a:ext cx="7139484" cy="165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800" b="1">
                <a:solidFill>
                  <a:srgbClr val="1967D2"/>
                </a:solidFill>
                <a:latin typeface="Open Sans"/>
                <a:ea typeface="Open Sans"/>
                <a:cs typeface="Open Sans"/>
              </a:rPr>
              <a:t>Moradores do Local e colegas de aula, quais funções gostariam de ver no aplicativo?</a:t>
            </a:r>
            <a:endParaRPr sz="2800" b="1">
              <a:solidFill>
                <a:srgbClr val="1967D2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96" name="Google Shape;196;p45"/>
          <p:cNvSpPr/>
          <p:nvPr/>
        </p:nvSpPr>
        <p:spPr bwMode="auto"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7" name="Google Shape;197;p45"/>
          <p:cNvSpPr/>
          <p:nvPr/>
        </p:nvSpPr>
        <p:spPr bwMode="auto">
          <a:xfrm>
            <a:off x="4373201" y="1744926"/>
            <a:ext cx="227849" cy="227849"/>
          </a:xfrm>
          <a:custGeom>
            <a:avLst/>
            <a:gdLst/>
            <a:ahLst/>
            <a:cxnLst/>
            <a:rect l="l" t="t" r="r" b="b"/>
            <a:pathLst>
              <a:path w="940" h="941" fill="norm" stroke="1" extrusionOk="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/>
          <p:nvPr/>
        </p:nvSpPr>
        <p:spPr bwMode="auto">
          <a:xfrm>
            <a:off x="517675" y="524350"/>
            <a:ext cx="702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Pesquisa com usuários: aspectos problemáticos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03" name="Google Shape;203;p46"/>
          <p:cNvSpPr txBox="1"/>
          <p:nvPr/>
        </p:nvSpPr>
        <p:spPr bwMode="auto">
          <a:xfrm>
            <a:off x="44146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</a:rPr>
              <a:t>Aspecto problemático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204" name="Google Shape;204;p46"/>
          <p:cNvSpPr txBox="1"/>
          <p:nvPr/>
        </p:nvSpPr>
        <p:spPr bwMode="auto">
          <a:xfrm>
            <a:off x="441474" y="2668294"/>
            <a:ext cx="1875803" cy="1024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Desenvolver um aplicativo com as informações que cliente deseja ver.</a:t>
            </a:r>
            <a:endParaRPr sz="1200"/>
          </a:p>
        </p:txBody>
      </p:sp>
      <p:sp>
        <p:nvSpPr>
          <p:cNvPr id="205" name="Google Shape;205;p46"/>
          <p:cNvSpPr txBox="1"/>
          <p:nvPr/>
        </p:nvSpPr>
        <p:spPr bwMode="auto">
          <a:xfrm>
            <a:off x="258271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</a:rPr>
              <a:t>Aspecto problemático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206" name="Google Shape;206;p46"/>
          <p:cNvSpPr txBox="1"/>
          <p:nvPr/>
        </p:nvSpPr>
        <p:spPr bwMode="auto">
          <a:xfrm>
            <a:off x="2582724" y="2668294"/>
            <a:ext cx="1875875" cy="1024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lvl="0" algn="ctr">
              <a:lnSpc>
                <a:spcPct val="114999"/>
              </a:lnSpc>
              <a:defRPr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Desenvolver telas que rapidamente o nutricionista possa avaliar o perfil do cliente</a:t>
            </a:r>
            <a:endParaRPr lang="en-US" sz="1200"/>
          </a:p>
        </p:txBody>
      </p:sp>
      <p:sp>
        <p:nvSpPr>
          <p:cNvPr id="207" name="Google Shape;207;p46"/>
          <p:cNvSpPr txBox="1"/>
          <p:nvPr/>
        </p:nvSpPr>
        <p:spPr bwMode="auto">
          <a:xfrm>
            <a:off x="472396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</a:rPr>
              <a:t>Aspecto problemático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208" name="Google Shape;208;p46"/>
          <p:cNvSpPr txBox="1"/>
          <p:nvPr/>
        </p:nvSpPr>
        <p:spPr bwMode="auto">
          <a:xfrm>
            <a:off x="4723968" y="2668294"/>
            <a:ext cx="1874795" cy="81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lvl="0" algn="ctr">
              <a:lnSpc>
                <a:spcPct val="114999"/>
              </a:lnSpc>
              <a:defRPr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Tornar as telas acessíveis para diversos usuários</a:t>
            </a:r>
            <a:endParaRPr lang="en-US" sz="1200"/>
          </a:p>
        </p:txBody>
      </p:sp>
      <p:sp>
        <p:nvSpPr>
          <p:cNvPr id="209" name="Google Shape;209;p46"/>
          <p:cNvSpPr txBox="1"/>
          <p:nvPr/>
        </p:nvSpPr>
        <p:spPr bwMode="auto">
          <a:xfrm>
            <a:off x="686521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</a:rPr>
              <a:t>Aspecto problemático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210" name="Google Shape;210;p46"/>
          <p:cNvSpPr txBox="1"/>
          <p:nvPr/>
        </p:nvSpPr>
        <p:spPr bwMode="auto">
          <a:xfrm>
            <a:off x="6865218" y="2668294"/>
            <a:ext cx="1875659" cy="1024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lvl="0" algn="ctr">
              <a:lnSpc>
                <a:spcPct val="114999"/>
              </a:lnSpc>
              <a:defRPr/>
            </a:pPr>
            <a:r>
              <a:rPr lang="pt" sz="1200"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A aplicação deve ser intuítiva com uma curva de aprendizado bem baixa</a:t>
            </a:r>
            <a:endParaRPr lang="en-US" sz="1200"/>
          </a:p>
        </p:txBody>
      </p:sp>
      <p:sp>
        <p:nvSpPr>
          <p:cNvPr id="211" name="Google Shape;211;p46"/>
          <p:cNvSpPr/>
          <p:nvPr/>
        </p:nvSpPr>
        <p:spPr bwMode="auto"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</a:endParaRPr>
          </a:p>
        </p:txBody>
      </p:sp>
      <p:sp>
        <p:nvSpPr>
          <p:cNvPr id="212" name="Google Shape;212;p46"/>
          <p:cNvSpPr/>
          <p:nvPr/>
        </p:nvSpPr>
        <p:spPr bwMode="auto">
          <a:xfrm>
            <a:off x="32623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</a:endParaRPr>
          </a:p>
        </p:txBody>
      </p:sp>
      <p:sp>
        <p:nvSpPr>
          <p:cNvPr id="213" name="Google Shape;213;p46"/>
          <p:cNvSpPr/>
          <p:nvPr/>
        </p:nvSpPr>
        <p:spPr bwMode="auto">
          <a:xfrm>
            <a:off x="54036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</a:endParaRPr>
          </a:p>
        </p:txBody>
      </p:sp>
      <p:sp>
        <p:nvSpPr>
          <p:cNvPr id="214" name="Google Shape;214;p46"/>
          <p:cNvSpPr/>
          <p:nvPr/>
        </p:nvSpPr>
        <p:spPr bwMode="auto">
          <a:xfrm>
            <a:off x="75448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</a:rPr>
              <a:t>4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34A85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3" name="Google Shape;303;p55"/>
          <p:cNvSpPr txBox="1"/>
          <p:nvPr/>
        </p:nvSpPr>
        <p:spPr bwMode="auto">
          <a:xfrm>
            <a:off x="3721275" y="2048400"/>
            <a:ext cx="3990539" cy="1143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Maquetes /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Protótipo de alta fidelidade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  <a:defRPr/>
            </a:pPr>
            <a:r>
              <a:rPr lang="pt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Acessibilidade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304" name="Google Shape;304;p55"/>
          <p:cNvSpPr txBox="1"/>
          <p:nvPr/>
        </p:nvSpPr>
        <p:spPr bwMode="auto">
          <a:xfrm>
            <a:off x="-468874" y="2082299"/>
            <a:ext cx="3704616" cy="60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240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cxnSp>
        <p:nvCxnSpPr>
          <p:cNvPr id="305" name="Google Shape;305;p55"/>
          <p:cNvCxnSpPr>
            <a:cxnSpLocks/>
          </p:cNvCxnSpPr>
          <p:nvPr/>
        </p:nvCxnSpPr>
        <p:spPr bwMode="auto"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 txBox="1"/>
          <p:nvPr/>
        </p:nvSpPr>
        <p:spPr bwMode="auto">
          <a:xfrm>
            <a:off x="517674" y="524349"/>
            <a:ext cx="7001015" cy="54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rtlCol="0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2400"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Inicio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311" name="Google Shape;311;p56"/>
          <p:cNvSpPr txBox="1"/>
          <p:nvPr/>
        </p:nvSpPr>
        <p:spPr bwMode="auto">
          <a:xfrm flipH="0" flipV="0">
            <a:off x="517674" y="1438299"/>
            <a:ext cx="3140152" cy="1143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4" rIns="91424" bIns="91424" rtlCol="0" anchor="t" anchorCtr="0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>
                <a:solidFill>
                  <a:srgbClr val="5F6368"/>
                </a:solidFill>
                <a:latin typeface="Open Sans"/>
                <a:ea typeface="Open Sans"/>
                <a:cs typeface="Open Sans"/>
              </a:rPr>
              <a:t>Exemplo de página inicial com resumo de informações.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6" name="Google Shape;316;p56"/>
          <p:cNvSpPr txBox="1"/>
          <p:nvPr/>
        </p:nvSpPr>
        <p:spPr bwMode="auto">
          <a:xfrm>
            <a:off x="4271668" y="785949"/>
            <a:ext cx="3562207" cy="57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" sz="1200">
                <a:solidFill>
                  <a:srgbClr val="34A853"/>
                </a:solidFill>
                <a:latin typeface="Open Sans"/>
                <a:ea typeface="Open Sans"/>
                <a:cs typeface="Open Sans"/>
              </a:rPr>
              <a:t>Página Inicial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1967D2"/>
              </a:solidFill>
            </a:endParaRPr>
          </a:p>
        </p:txBody>
      </p:sp>
      <p:pic>
        <p:nvPicPr>
          <p:cNvPr id="200470025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159361" y="1126313"/>
            <a:ext cx="5786822" cy="35374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ONLYOFFICE/7.2.1.36</Application>
  <DocSecurity>0</DocSecurity>
  <PresentationFormat>On-screen Show (16:9)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dc:identifier/>
  <dc:language/>
  <cp:lastModifiedBy/>
  <cp:revision>3</cp:revision>
  <dcterms:modified xsi:type="dcterms:W3CDTF">2022-11-11T15:52:42Z</dcterms:modified>
  <cp:category/>
  <cp:contentStatus/>
  <cp:version/>
</cp:coreProperties>
</file>