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B130EF6-D496-4E4D-99B8-BA00AD19950C}">
  <a:tblStyle styleId="{EB130EF6-D496-4E4D-99B8-BA00AD1995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8779cb2a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8779cb2a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86e48c14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86e48c14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86e48c14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86e48c14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86e48c14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86e48c14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86e48c14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86e48c14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86e48c14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86e48c14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6e48c14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6e48c14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6e48c14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6e48c14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779cb2a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779cb2a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86e48c14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86e48c14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779cb2aa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779cb2a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6e48c14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6e48c14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6e48c14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6e48c14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86e48c14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86e48c14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3408150" y="-684000"/>
            <a:ext cx="23277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5463750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42900" lvl="2" marL="1371600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–"/>
              <a:defRPr/>
            </a:lvl4pPr>
            <a:lvl5pPr indent="-292100" lvl="4" marL="2286000" rtl="0"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1035563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645028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3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575050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57203" y="1076327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91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685800" y="767820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IntelliWeb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438400" y="2914650"/>
            <a:ext cx="4536900" cy="22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FNU Vivek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Rithish Koneru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Aayushi Agrawal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Ravindersingh Rajpal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03950" y="1788850"/>
            <a:ext cx="7736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Intelligent w</a:t>
            </a:r>
            <a:r>
              <a:rPr lang="en" sz="2400"/>
              <a:t>eb page classification</a:t>
            </a:r>
            <a:endParaRPr sz="2400"/>
          </a:p>
        </p:txBody>
      </p:sp>
      <p:sp>
        <p:nvSpPr>
          <p:cNvPr id="91" name="Google Shape;91;p14"/>
          <p:cNvSpPr txBox="1"/>
          <p:nvPr/>
        </p:nvSpPr>
        <p:spPr>
          <a:xfrm>
            <a:off x="6143950" y="2977825"/>
            <a:ext cx="2577600" cy="17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Group: P08</a:t>
            </a:r>
            <a:endParaRPr sz="1800"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- Model Summary</a:t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3250" t="0"/>
          <a:stretch/>
        </p:blipFill>
        <p:spPr>
          <a:xfrm>
            <a:off x="128875" y="1017150"/>
            <a:ext cx="5791451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5920325" y="1082850"/>
            <a:ext cx="31659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Parameters: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Glove: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Embedding dim = 100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Vocabulary size =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100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Max length of document = 100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LSTM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loss='categorical_crossentropy'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optimizer='adam'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batch_size = 1000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epochs = 50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validation_split = 0.1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metrics=[metrics.mae, metrics.categorical_accuracy]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RESULTS (F1-measure) -  After 5 fold CV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00" y="921013"/>
            <a:ext cx="2591699" cy="194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 rotWithShape="1">
          <a:blip r:embed="rId4">
            <a:alphaModFix/>
          </a:blip>
          <a:srcRect b="3600" l="-4412" r="1805" t="-3600"/>
          <a:stretch/>
        </p:blipFill>
        <p:spPr>
          <a:xfrm>
            <a:off x="2426794" y="878925"/>
            <a:ext cx="2394006" cy="18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 rotWithShape="1">
          <a:blip r:embed="rId5">
            <a:alphaModFix/>
          </a:blip>
          <a:srcRect b="0" l="4425" r="0" t="0"/>
          <a:stretch/>
        </p:blipFill>
        <p:spPr>
          <a:xfrm>
            <a:off x="4644300" y="921025"/>
            <a:ext cx="2476960" cy="19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375" y="2942900"/>
            <a:ext cx="2591651" cy="20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9525" y="2942909"/>
            <a:ext cx="2698211" cy="2023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9700" y="2982850"/>
            <a:ext cx="2591699" cy="194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27572" y="921012"/>
            <a:ext cx="2216429" cy="194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311700" y="920425"/>
            <a:ext cx="8520600" cy="3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 average, F1-score for LSTM model is better for most of the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entities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Accuracy is highest for LSTM ( ~ 95%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on average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 enough data to train the classifiers in case of ‘staff’ and ‘department’.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SVM always performs better than Naive Bayes. But LSTM is best.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Pre-trained GloVe embeddings performs better than trainable Word Embeddings.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SVM performs at par with LSTM as the dataset is not large enough for LSTM.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Dataset size small for training LSTM.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Computational resource availability to train deeper neural network.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xploration of 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nsemble methods.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Establish relationship model between the entities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–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 the relationship model for classification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Hyper-parameter Optimization of LSTM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Statistical tests for significance and effect size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 Deep Learning module on larger amount of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Exploration of other types of web page classification problem e.g. news websites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227650" y="551275"/>
            <a:ext cx="8520600" cy="8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11700" y="1609350"/>
            <a:ext cx="8520600" cy="236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/>
              <a:t>[1] Freitag, D.\ (1998) Information extraction from HTML: Application of a general machine learning approach. AAAI/IAAI}.</a:t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/>
              <a:t>[2] </a:t>
            </a:r>
            <a:r>
              <a:rPr lang="en" sz="1200"/>
              <a:t>Furnkranz, J., Mitchell, T.\&amp; Riloff, E. (1998) A case study in using linguistic phrases for text categorization on the WWW. { </a:t>
            </a:r>
            <a:r>
              <a:rPr i="1" lang="en" sz="1200"/>
              <a:t>Working Notes of the AAAI/ICML</a:t>
            </a:r>
            <a:r>
              <a:rPr lang="en" sz="1200"/>
              <a:t>}, { </a:t>
            </a:r>
            <a:r>
              <a:rPr i="1" lang="en" sz="1200"/>
              <a:t>Workshop on Learning for Text Categorization</a:t>
            </a:r>
            <a:r>
              <a:rPr lang="en" sz="1200"/>
              <a:t>}.</a:t>
            </a:r>
            <a:r>
              <a:rPr lang="en" sz="1200"/>
              <a:t>	</a:t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/>
              <a:t>[3] Shen, D., Chen, Z., Yang, Q., Zeng, H., Zhang, B., Lu, Y., Ma, W. (2004), Web-page classification through summarization. { </a:t>
            </a:r>
            <a:r>
              <a:rPr i="1" lang="en" sz="1200"/>
              <a:t>Proceedings of the 27th annual international ACM SIGIR 04 conference on Research and Development in Information Retrieval</a:t>
            </a:r>
            <a:r>
              <a:rPr lang="en" sz="1200"/>
              <a:t>}, New York, ACM Press, pp:242- 249.</a:t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/>
              <a:t>[4] McCallum, A.\ \&amp; Nigam, K.\ (1998) A Comparison of Event Models for Naive Bayes Text Classification {</a:t>
            </a:r>
            <a:r>
              <a:rPr i="1" lang="en" sz="1200"/>
              <a:t>AAAI Workshop</a:t>
            </a:r>
            <a:r>
              <a:rPr lang="en" sz="1200"/>
              <a:t>},{ </a:t>
            </a:r>
            <a:r>
              <a:rPr i="1" lang="en" sz="1200"/>
              <a:t>Workshop on Learning for Text Categorization</a:t>
            </a:r>
            <a:r>
              <a:rPr lang="en" sz="1200"/>
              <a:t>}</a:t>
            </a:r>
            <a:endParaRPr sz="1200"/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534425"/>
            <a:ext cx="8520600" cy="8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640950"/>
            <a:ext cx="8520600" cy="3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xplosive growth on the Internet, with millions of web pages on every topic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Important task is to collect relevant information from Web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Typical search engines usually include invalid links and irrelevant web-pages through keyword inputs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Need web-page classification for facilitating user searches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Web-page classification is the primary requirement for search engines, which retrieve documents in response to the user query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75600"/>
            <a:ext cx="8520600" cy="8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359050"/>
            <a:ext cx="8520600" cy="3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Web provides dynamically changing environment, which makes it difficult to build a classification model that can fit to classify different web pages.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Many experiments like text based classification, link based classification have been done to enhance the efficiency of classification.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After literature review, various studies show that linear SVM performs better for web page classification.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Naïve Bayes being a probabilistic model also works well for text classification.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Sequence models in Deep Learning such as LSTMs have been known to perform well in text-based classification.</a:t>
            </a:r>
            <a:endParaRPr sz="1800"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Discussion about IntelliWeb Approach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Classification Algorithms used: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Naïve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Bayes with TF-IDF vectorization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Support Vector Machine with TF-IDF vectorization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GloVe based LSTM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Evaluation results after 5 fold cross validation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WORKFLOW &amp; DATASET (WebKb)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2130400"/>
            <a:ext cx="7239001" cy="2907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p18"/>
          <p:cNvGraphicFramePr/>
          <p:nvPr/>
        </p:nvGraphicFramePr>
        <p:xfrm>
          <a:off x="952500" y="122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{EB130EF6-D496-4E4D-99B8-BA00AD19950C}</a:tableStyleId>
              </a:tblPr>
              <a:tblGrid>
                <a:gridCol w="904875"/>
                <a:gridCol w="904875"/>
                <a:gridCol w="904875"/>
                <a:gridCol w="634150"/>
                <a:gridCol w="1152050"/>
                <a:gridCol w="798950"/>
                <a:gridCol w="975500"/>
                <a:gridCol w="963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Staff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docs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1641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1124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3764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8"/>
          <p:cNvSpPr txBox="1"/>
          <p:nvPr/>
        </p:nvSpPr>
        <p:spPr>
          <a:xfrm>
            <a:off x="94150" y="4743325"/>
            <a:ext cx="2095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http://www.cs.cmu.edu/~webkb/</a:t>
            </a:r>
            <a:endParaRPr sz="800"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49" y="1255725"/>
            <a:ext cx="2141700" cy="12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3415" l="0" r="0" t="4273"/>
          <a:stretch/>
        </p:blipFill>
        <p:spPr>
          <a:xfrm>
            <a:off x="3151650" y="1355500"/>
            <a:ext cx="2621975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5">
            <a:alphaModFix/>
          </a:blip>
          <a:srcRect b="5233" l="2752" r="0" t="5616"/>
          <a:stretch/>
        </p:blipFill>
        <p:spPr>
          <a:xfrm>
            <a:off x="480625" y="2928450"/>
            <a:ext cx="2519749" cy="15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3625" y="2395075"/>
            <a:ext cx="3058675" cy="11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8288" y="2517125"/>
            <a:ext cx="2239975" cy="19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8">
            <a:alphaModFix/>
          </a:blip>
          <a:srcRect b="18900" l="7278" r="10659" t="28958"/>
          <a:stretch/>
        </p:blipFill>
        <p:spPr>
          <a:xfrm>
            <a:off x="5488075" y="3898075"/>
            <a:ext cx="3503899" cy="7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9">
            <a:alphaModFix/>
          </a:blip>
          <a:srcRect b="0" l="1516" r="0" t="0"/>
          <a:stretch/>
        </p:blipFill>
        <p:spPr>
          <a:xfrm>
            <a:off x="6000750" y="1432725"/>
            <a:ext cx="275360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NAÏVE 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BAYES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25225"/>
            <a:ext cx="8520600" cy="367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Naive Bayes Assumption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independence among the features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and Effective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Lower computation complexity for large number of features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probability of each attribute in each class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Frequency of words transformed to conditional probabilities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use Multinomial Naive Bayes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documents are said to be correlated if they belong to the same category specified by the conditional probabilities based on the frequency of word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235500" y="1225225"/>
            <a:ext cx="6197100" cy="33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Classify data using single or multiple hyperplanes.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Less prone to overfitting.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Can be trained in higher dimensions using "kernel trick".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Computationally inexpensive compared to other classifiers.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Input vector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Preprocessed data of web page content using NLTK.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TF-IDF Vectorization of preprocessed text.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Performed Grid Search for SVM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Best parameters: C = 10 and kernel = ‘linear’.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Various modifications of features tested with the inclusion of title of the webpage and hyperlinks.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900" y="2527525"/>
            <a:ext cx="2895100" cy="24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4508925" y="4560325"/>
            <a:ext cx="2139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https://scikit-learn.org</a:t>
            </a:r>
            <a:endParaRPr sz="900"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-152400" y="1107000"/>
            <a:ext cx="6225600" cy="364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Global word-word co-occurrence matrix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Log-bilinear model with a weighted least-squares objective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Word vector such that dot product equals the logarithm of the words' probability of co-occurrence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Embed 'glove.6B.100d.txt' in our corpus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LSTM - Long Short-term Memory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Special kind of Recurrent Neural Network, learn long term dependencies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Cell state regulated by structures called gates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Forget gate - Sigmoid layer to throw away information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Input gate - tanh layer to update cell state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Output gate - tanh layer used to filter what to output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351900"/>
            <a:ext cx="8520600" cy="8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GloVe and LSTM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6707" t="5944"/>
          <a:stretch/>
        </p:blipFill>
        <p:spPr>
          <a:xfrm>
            <a:off x="5949675" y="3307375"/>
            <a:ext cx="3111224" cy="16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2095050" y="4808350"/>
            <a:ext cx="41547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http://colah.github.io/posts/2015-08-Understanding-LSTMs/</a:t>
            </a:r>
            <a:endParaRPr sz="800"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600" y="948400"/>
            <a:ext cx="2748300" cy="20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6703800" y="3024900"/>
            <a:ext cx="24402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https://nlp.stanford.edu/projects/glove/</a:t>
            </a:r>
            <a:endParaRPr sz="800"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