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8" r:id="rId9"/>
    <p:sldId id="269" r:id="rId10"/>
    <p:sldId id="270" r:id="rId11"/>
    <p:sldId id="264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Bank churn analysis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012" y="5744616"/>
            <a:ext cx="6801612" cy="1239894"/>
          </a:xfrm>
        </p:spPr>
        <p:txBody>
          <a:bodyPr/>
          <a:lstStyle/>
          <a:p>
            <a:r>
              <a:rPr lang="en-IN" dirty="0" smtClean="0"/>
              <a:t>Suneeth Ravilla</a:t>
            </a:r>
          </a:p>
          <a:p>
            <a:r>
              <a:rPr lang="en-IN" dirty="0" smtClean="0"/>
              <a:t>Bowling Green State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10" y="150127"/>
            <a:ext cx="6605514" cy="1188720"/>
          </a:xfrm>
        </p:spPr>
        <p:txBody>
          <a:bodyPr/>
          <a:lstStyle/>
          <a:p>
            <a:r>
              <a:rPr lang="en-IN" dirty="0" smtClean="0"/>
              <a:t>Decision tree model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89" y="3702942"/>
            <a:ext cx="8982711" cy="315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10" y="1454170"/>
            <a:ext cx="6919412" cy="5288507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Decision tree is build to predict the response variable “Exited”.</a:t>
            </a:r>
          </a:p>
          <a:p>
            <a:pPr algn="just"/>
            <a:r>
              <a:rPr lang="en-IN" sz="2000" dirty="0" smtClean="0"/>
              <a:t>The model starts with </a:t>
            </a:r>
            <a:r>
              <a:rPr lang="en-IN" sz="2000" dirty="0" smtClean="0"/>
              <a:t>X1 </a:t>
            </a:r>
            <a:r>
              <a:rPr lang="en-IN" sz="2000" dirty="0" smtClean="0"/>
              <a:t>variable splitting if the value is less than 0.295. Here X1 is credit score the value is less because it is scaled in pre-processing</a:t>
            </a:r>
          </a:p>
          <a:p>
            <a:pPr algn="just"/>
            <a:r>
              <a:rPr lang="en-IN" sz="2000" dirty="0" smtClean="0"/>
              <a:t>The fitted model is then used for prediction and from the confusion matrix we can say that the model has predicted with an accuracy of 91%</a:t>
            </a:r>
          </a:p>
          <a:p>
            <a:pPr algn="just"/>
            <a:r>
              <a:rPr lang="en-IN" sz="2000" dirty="0" smtClean="0"/>
              <a:t>Out of 3046 customers, the model has predicted 1317 customers are likely to be exited from the bank. Which is nearly half number of customers in the test set.</a:t>
            </a:r>
          </a:p>
          <a:p>
            <a:pPr algn="just"/>
            <a:r>
              <a:rPr lang="en-IN" sz="2000" dirty="0" smtClean="0"/>
              <a:t>By checking the ROC, the model indicates that 92% </a:t>
            </a:r>
          </a:p>
          <a:p>
            <a:pPr marL="287338" indent="0" algn="just">
              <a:buNone/>
            </a:pPr>
            <a:r>
              <a:rPr lang="en-IN" sz="2000" dirty="0" smtClean="0"/>
              <a:t>of the time </a:t>
            </a:r>
            <a:r>
              <a:rPr lang="en-IN" sz="2000" dirty="0"/>
              <a:t>a randomly </a:t>
            </a:r>
            <a:r>
              <a:rPr lang="en-IN" sz="2000" dirty="0" smtClean="0"/>
              <a:t>selected pair</a:t>
            </a:r>
          </a:p>
          <a:p>
            <a:pPr marL="287338" indent="0" algn="just">
              <a:buNone/>
            </a:pPr>
            <a:r>
              <a:rPr lang="en-IN" sz="2000" dirty="0"/>
              <a:t>of </a:t>
            </a:r>
            <a:r>
              <a:rPr lang="en-IN" sz="2000" dirty="0" smtClean="0"/>
              <a:t>subjects </a:t>
            </a:r>
            <a:r>
              <a:rPr lang="en-IN" sz="2000" dirty="0"/>
              <a:t>will be correctly predicted </a:t>
            </a:r>
            <a:endParaRPr lang="en-IN" sz="2000" dirty="0" smtClean="0"/>
          </a:p>
          <a:p>
            <a:pPr marL="341313" indent="0" algn="just">
              <a:buNone/>
            </a:pPr>
            <a:r>
              <a:rPr lang="en-IN" sz="2000" dirty="0" smtClean="0"/>
              <a:t>by </a:t>
            </a:r>
            <a:r>
              <a:rPr lang="en-IN" sz="2000" dirty="0"/>
              <a:t>the model.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22" y="0"/>
            <a:ext cx="5013278" cy="36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2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186771"/>
            <a:ext cx="6810233" cy="1188720"/>
          </a:xfrm>
        </p:spPr>
        <p:txBody>
          <a:bodyPr/>
          <a:lstStyle/>
          <a:p>
            <a:r>
              <a:rPr lang="en-IN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71" y="1573518"/>
            <a:ext cx="6705599" cy="5284482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R</a:t>
            </a:r>
            <a:r>
              <a:rPr lang="en-IN" sz="2000" dirty="0" smtClean="0"/>
              <a:t>andom forest </a:t>
            </a:r>
            <a:r>
              <a:rPr lang="en-IN" sz="2000" dirty="0"/>
              <a:t>model is build to predict the response variable “Exited</a:t>
            </a:r>
            <a:r>
              <a:rPr lang="en-IN" sz="2000" dirty="0" smtClean="0"/>
              <a:t>” and also to check the feature importance.</a:t>
            </a:r>
          </a:p>
          <a:p>
            <a:pPr algn="just"/>
            <a:r>
              <a:rPr lang="en-IN" sz="2000" dirty="0" smtClean="0"/>
              <a:t>From the feature importance graph, we can see that Credit score is the most contributing feature to the model then followed with Age, Tenure, Balance and no of products.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fitted model is then used for prediction and from the confusion matrix we can say that the model has predicted with an accuracy of </a:t>
            </a:r>
            <a:r>
              <a:rPr lang="en-IN" sz="2000" dirty="0" smtClean="0"/>
              <a:t>94%</a:t>
            </a:r>
            <a:endParaRPr lang="en-IN" sz="2000" dirty="0"/>
          </a:p>
          <a:p>
            <a:pPr algn="just"/>
            <a:r>
              <a:rPr lang="en-IN" sz="2000" dirty="0"/>
              <a:t>Out of 3046 customers, the model has predicted </a:t>
            </a:r>
            <a:r>
              <a:rPr lang="en-IN" sz="2000" dirty="0" smtClean="0"/>
              <a:t>1396 </a:t>
            </a:r>
            <a:r>
              <a:rPr lang="en-IN" sz="2000" dirty="0"/>
              <a:t>customers are likely to be exited from the </a:t>
            </a:r>
            <a:r>
              <a:rPr lang="en-IN" sz="2000" dirty="0" smtClean="0"/>
              <a:t>bank which is more than the prediction of decision tree model.</a:t>
            </a:r>
            <a:endParaRPr lang="en-IN" sz="2000" dirty="0"/>
          </a:p>
          <a:p>
            <a:pPr algn="just"/>
            <a:r>
              <a:rPr lang="en-IN" sz="2000" dirty="0"/>
              <a:t>By checking the ROC, the model indicates that </a:t>
            </a:r>
            <a:r>
              <a:rPr lang="en-IN" sz="2000" dirty="0" smtClean="0"/>
              <a:t>94% </a:t>
            </a:r>
            <a:r>
              <a:rPr lang="en-IN" sz="2000" dirty="0"/>
              <a:t>of the time a randomly selected pair of subjects will be correctly predicted by the model.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97" y="1"/>
            <a:ext cx="4849504" cy="3382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98" y="3382117"/>
            <a:ext cx="4849504" cy="34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4" y="336896"/>
            <a:ext cx="7729728" cy="1188720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2" y="1525616"/>
            <a:ext cx="11027391" cy="5202595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In this analysis of bank customers data, the models were build </a:t>
            </a:r>
            <a:r>
              <a:rPr lang="en-IN" sz="2000" dirty="0"/>
              <a:t>to predict how likely a customer is going to </a:t>
            </a:r>
            <a:r>
              <a:rPr lang="en-IN" sz="2000" dirty="0" smtClean="0"/>
              <a:t>be exited from the bank.</a:t>
            </a:r>
          </a:p>
          <a:p>
            <a:pPr algn="just"/>
            <a:r>
              <a:rPr lang="en-IN" sz="2000" dirty="0" smtClean="0"/>
              <a:t>In exploratory analysis, we found that the ratio of customers churned in Germany is higher than other two countries, </a:t>
            </a:r>
            <a:r>
              <a:rPr lang="en-IN" sz="2000" dirty="0"/>
              <a:t>also the we found out that the female customer are the most likely to </a:t>
            </a:r>
            <a:r>
              <a:rPr lang="en-IN" sz="2000" dirty="0" smtClean="0"/>
              <a:t>churn and also the customer using only one bank service (product) are likely to get churned.</a:t>
            </a:r>
          </a:p>
          <a:p>
            <a:pPr algn="just"/>
            <a:r>
              <a:rPr lang="en-IN" sz="2000" dirty="0" smtClean="0"/>
              <a:t> Almost 40% of the customers are inactive in the bank and the ratio of exiting the bank for inactive members is high.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After </a:t>
            </a:r>
            <a:r>
              <a:rPr lang="en-IN" sz="2000" dirty="0"/>
              <a:t>building several model we ended up with Random Forest which performed better than others</a:t>
            </a:r>
            <a:r>
              <a:rPr lang="en-IN" sz="2000" dirty="0" smtClean="0"/>
              <a:t>. The accuracy of Random forest and decision tree is higher but Random forest is best with 94%. It has classified 1473 as good customers </a:t>
            </a:r>
            <a:r>
              <a:rPr lang="en-IN" sz="2000" dirty="0"/>
              <a:t>and 1396 customers are likely to be exited from the </a:t>
            </a:r>
            <a:r>
              <a:rPr lang="en-IN" sz="2000" dirty="0" smtClean="0"/>
              <a:t>bank. Using most efficient metric </a:t>
            </a:r>
            <a:r>
              <a:rPr lang="en-IN" sz="2000" dirty="0"/>
              <a:t>ROC the model indicates that 94% of the time </a:t>
            </a:r>
            <a:r>
              <a:rPr lang="en-IN" sz="2000" dirty="0" smtClean="0"/>
              <a:t>the model will predict correctly.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34" y="3658154"/>
            <a:ext cx="5950424" cy="176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618" y="1214651"/>
            <a:ext cx="8707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THANK YOU !</a:t>
            </a:r>
          </a:p>
          <a:p>
            <a:endParaRPr lang="en-IN" sz="4800" dirty="0"/>
          </a:p>
          <a:p>
            <a:endParaRPr lang="en-IN" sz="4800" dirty="0" smtClean="0"/>
          </a:p>
          <a:p>
            <a:endParaRPr lang="en-IN" sz="4800" dirty="0"/>
          </a:p>
          <a:p>
            <a:r>
              <a:rPr lang="en-IN" sz="4800" dirty="0" smtClean="0"/>
              <a:t>				ANY QUESTIONS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257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IN" dirty="0" smtClean="0"/>
              <a:t>Goal behind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69" y="1969303"/>
            <a:ext cx="10590662" cy="3994768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Churn </a:t>
            </a:r>
            <a:r>
              <a:rPr lang="en-IN" sz="2400" dirty="0"/>
              <a:t>is generally defined as a customer who stops using a product or service for a given period of time. </a:t>
            </a:r>
            <a:endParaRPr lang="en-US" altLang="en-US" sz="2400" dirty="0">
              <a:sym typeface="Comfortaa"/>
            </a:endParaRPr>
          </a:p>
          <a:p>
            <a:pPr algn="just"/>
            <a:r>
              <a:rPr lang="en-IN" sz="2400" dirty="0" smtClean="0"/>
              <a:t>Customer </a:t>
            </a:r>
            <a:r>
              <a:rPr lang="en-IN" sz="2400" dirty="0"/>
              <a:t>churn is a major problem of customers leaving </a:t>
            </a:r>
            <a:r>
              <a:rPr lang="en-IN" sz="2400" dirty="0" smtClean="0"/>
              <a:t>your products/subscription </a:t>
            </a:r>
            <a:r>
              <a:rPr lang="en-IN" sz="2400" dirty="0"/>
              <a:t>and moving to another service.</a:t>
            </a:r>
            <a:endParaRPr lang="en-US" sz="2400" dirty="0"/>
          </a:p>
          <a:p>
            <a:pPr algn="just"/>
            <a:r>
              <a:rPr lang="en-US" altLang="en-US" sz="2400" dirty="0" smtClean="0">
                <a:sym typeface="Comfortaa"/>
              </a:rPr>
              <a:t>Banking </a:t>
            </a:r>
            <a:r>
              <a:rPr lang="en-US" altLang="en-US" sz="2400" dirty="0">
                <a:sym typeface="Comfortaa"/>
              </a:rPr>
              <a:t>is one of the highly competitive sector where customer relations is of the utmost importance for any bank. </a:t>
            </a:r>
          </a:p>
          <a:p>
            <a:pPr algn="just"/>
            <a:r>
              <a:rPr lang="en-IN" sz="2400" dirty="0"/>
              <a:t>Marketing costs to acquire new customers are high. Therefore, it is important to retain customers so that the initial investment is not </a:t>
            </a:r>
            <a:r>
              <a:rPr lang="en-IN" sz="2400" dirty="0" smtClean="0"/>
              <a:t>wasted.</a:t>
            </a:r>
            <a:endParaRPr lang="en-IN" sz="2400" dirty="0"/>
          </a:p>
          <a:p>
            <a:pPr algn="just"/>
            <a:r>
              <a:rPr lang="en-IN" sz="2400" dirty="0" smtClean="0"/>
              <a:t>Aim of this analysis is to develop a </a:t>
            </a:r>
            <a:r>
              <a:rPr lang="en-IN" sz="2400" dirty="0"/>
              <a:t>model to predict the probability of a customer is likely to </a:t>
            </a:r>
            <a:r>
              <a:rPr lang="en-IN" sz="2400" dirty="0" smtClean="0"/>
              <a:t>discontinue and preventing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28766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68656"/>
            <a:ext cx="7729728" cy="1188720"/>
          </a:xfrm>
        </p:spPr>
        <p:txBody>
          <a:bodyPr/>
          <a:lstStyle/>
          <a:p>
            <a:r>
              <a:rPr lang="en-IN" dirty="0" smtClean="0"/>
              <a:t>About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367" y="1580206"/>
            <a:ext cx="11052411" cy="3392612"/>
          </a:xfrm>
        </p:spPr>
        <p:txBody>
          <a:bodyPr numCol="2">
            <a:noAutofit/>
          </a:bodyPr>
          <a:lstStyle/>
          <a:p>
            <a:pPr algn="just"/>
            <a:r>
              <a:rPr lang="en-IN" sz="2000" dirty="0" smtClean="0"/>
              <a:t>Dataset contains 10,000 observations of bank customers with 14 variables, numerical </a:t>
            </a:r>
            <a:r>
              <a:rPr lang="en-IN" sz="2000" dirty="0"/>
              <a:t>variables are 7, categorical variables are 4, and </a:t>
            </a:r>
            <a:r>
              <a:rPr lang="en-IN" sz="2000" dirty="0" smtClean="0"/>
              <a:t>Boolean </a:t>
            </a:r>
            <a:r>
              <a:rPr lang="en-IN" sz="2000" dirty="0"/>
              <a:t>variables are 3.</a:t>
            </a:r>
            <a:endParaRPr lang="en-IN" sz="2000" dirty="0" smtClean="0"/>
          </a:p>
          <a:p>
            <a:pPr algn="just"/>
            <a:r>
              <a:rPr lang="en-IN" sz="2000" dirty="0" err="1"/>
              <a:t>RowNumber</a:t>
            </a:r>
            <a:r>
              <a:rPr lang="en-IN" sz="2000" dirty="0"/>
              <a:t> : Row Numbers from 1 to </a:t>
            </a:r>
            <a:r>
              <a:rPr lang="en-IN" sz="2000" dirty="0" smtClean="0"/>
              <a:t>10000</a:t>
            </a:r>
            <a:endParaRPr lang="en-IN" sz="2000" dirty="0"/>
          </a:p>
          <a:p>
            <a:pPr algn="just"/>
            <a:r>
              <a:rPr lang="en-IN" sz="2000" dirty="0" err="1" smtClean="0"/>
              <a:t>CustomerId</a:t>
            </a:r>
            <a:r>
              <a:rPr lang="en-IN" sz="2000" dirty="0" smtClean="0"/>
              <a:t> : </a:t>
            </a:r>
            <a:r>
              <a:rPr lang="en-IN" sz="2000" dirty="0"/>
              <a:t>Unique Ids for bank customer </a:t>
            </a:r>
            <a:r>
              <a:rPr lang="en-IN" sz="2000" dirty="0" smtClean="0"/>
              <a:t>identification</a:t>
            </a:r>
            <a:endParaRPr lang="en-IN" sz="2000" dirty="0"/>
          </a:p>
          <a:p>
            <a:pPr algn="just"/>
            <a:r>
              <a:rPr lang="en-IN" sz="2000" dirty="0" smtClean="0"/>
              <a:t>Surname : </a:t>
            </a:r>
            <a:r>
              <a:rPr lang="en-IN" sz="2000" dirty="0"/>
              <a:t>Customer's last </a:t>
            </a:r>
            <a:r>
              <a:rPr lang="en-IN" sz="2000" dirty="0" smtClean="0"/>
              <a:t>name</a:t>
            </a:r>
            <a:endParaRPr lang="en-IN" sz="2000" dirty="0"/>
          </a:p>
          <a:p>
            <a:pPr algn="just"/>
            <a:r>
              <a:rPr lang="en-IN" sz="2000" dirty="0"/>
              <a:t>Geography</a:t>
            </a:r>
            <a:r>
              <a:rPr lang="en-IN" sz="2000" dirty="0" smtClean="0"/>
              <a:t>:  </a:t>
            </a:r>
            <a:r>
              <a:rPr lang="en-IN" sz="2000" dirty="0"/>
              <a:t>The country from which the customer </a:t>
            </a:r>
            <a:r>
              <a:rPr lang="en-IN" sz="2000" dirty="0" smtClean="0"/>
              <a:t>belongs</a:t>
            </a:r>
            <a:endParaRPr lang="en-IN" sz="2000" dirty="0"/>
          </a:p>
          <a:p>
            <a:pPr algn="just"/>
            <a:r>
              <a:rPr lang="en-IN" sz="2000" dirty="0" smtClean="0"/>
              <a:t>Gender : </a:t>
            </a:r>
            <a:r>
              <a:rPr lang="en-IN" sz="2000" dirty="0"/>
              <a:t>Male or </a:t>
            </a:r>
            <a:r>
              <a:rPr lang="en-IN" sz="2000" dirty="0" smtClean="0"/>
              <a:t>Female</a:t>
            </a:r>
            <a:endParaRPr lang="en-IN" sz="2000" dirty="0"/>
          </a:p>
          <a:p>
            <a:pPr algn="just"/>
            <a:r>
              <a:rPr lang="en-IN" sz="2000" dirty="0" smtClean="0"/>
              <a:t>Age : </a:t>
            </a:r>
            <a:r>
              <a:rPr lang="en-IN" sz="2000" dirty="0"/>
              <a:t>Age of the </a:t>
            </a:r>
            <a:r>
              <a:rPr lang="en-IN" sz="2000" dirty="0" smtClean="0"/>
              <a:t>customer</a:t>
            </a:r>
            <a:endParaRPr lang="en-IN" sz="2000" dirty="0"/>
          </a:p>
          <a:p>
            <a:pPr algn="just"/>
            <a:r>
              <a:rPr lang="en-IN" sz="2000" dirty="0" err="1"/>
              <a:t>EstimatedSalary</a:t>
            </a:r>
            <a:r>
              <a:rPr lang="en-IN" sz="2000" dirty="0"/>
              <a:t> : Estimated salary of the customer in </a:t>
            </a:r>
            <a:r>
              <a:rPr lang="en-IN" sz="2000" dirty="0" smtClean="0"/>
              <a:t>Dollars</a:t>
            </a:r>
            <a:endParaRPr lang="en-IN" sz="2000" dirty="0"/>
          </a:p>
          <a:p>
            <a:pPr algn="just"/>
            <a:r>
              <a:rPr lang="en-IN" sz="2000" dirty="0" err="1"/>
              <a:t>CreditScore</a:t>
            </a:r>
            <a:r>
              <a:rPr lang="en-IN" sz="2000" dirty="0"/>
              <a:t> : Credit score of the </a:t>
            </a:r>
            <a:r>
              <a:rPr lang="en-IN" sz="2000" dirty="0" smtClean="0"/>
              <a:t>customer</a:t>
            </a:r>
            <a:endParaRPr lang="en-IN" sz="2000" dirty="0"/>
          </a:p>
          <a:p>
            <a:pPr algn="just"/>
            <a:r>
              <a:rPr lang="en-IN" sz="2000" dirty="0" smtClean="0"/>
              <a:t>Tenure : </a:t>
            </a:r>
            <a:r>
              <a:rPr lang="en-IN" sz="2000" dirty="0"/>
              <a:t>Number of years for which the customer has been with the </a:t>
            </a:r>
            <a:r>
              <a:rPr lang="en-IN" sz="2000" dirty="0" smtClean="0"/>
              <a:t>bank</a:t>
            </a:r>
            <a:endParaRPr lang="en-IN" sz="2000" dirty="0"/>
          </a:p>
          <a:p>
            <a:pPr algn="just"/>
            <a:r>
              <a:rPr lang="en-IN" sz="2000" dirty="0" smtClean="0"/>
              <a:t>Balance : </a:t>
            </a:r>
            <a:r>
              <a:rPr lang="en-IN" sz="2000" dirty="0"/>
              <a:t>Bank balance of the </a:t>
            </a:r>
            <a:r>
              <a:rPr lang="en-IN" sz="2000" dirty="0" smtClean="0"/>
              <a:t>customer</a:t>
            </a:r>
            <a:endParaRPr lang="en-IN" sz="2000" dirty="0"/>
          </a:p>
          <a:p>
            <a:pPr algn="just"/>
            <a:r>
              <a:rPr lang="en-IN" sz="2000" dirty="0" err="1"/>
              <a:t>NumOfProducts</a:t>
            </a:r>
            <a:r>
              <a:rPr lang="en-IN" sz="2000" dirty="0"/>
              <a:t> : Number of bank products the customer is </a:t>
            </a:r>
            <a:r>
              <a:rPr lang="en-IN" sz="2000" dirty="0" smtClean="0"/>
              <a:t>utilizing</a:t>
            </a:r>
            <a:endParaRPr lang="en-IN" sz="2000" dirty="0"/>
          </a:p>
          <a:p>
            <a:pPr algn="just"/>
            <a:r>
              <a:rPr lang="en-IN" sz="2000" dirty="0" err="1"/>
              <a:t>HasCrCard</a:t>
            </a:r>
            <a:r>
              <a:rPr lang="en-IN" sz="2000" dirty="0"/>
              <a:t> : Binary Flag for whether the customer holds a credit card with </a:t>
            </a:r>
            <a:r>
              <a:rPr lang="en-IN" sz="2000" dirty="0" smtClean="0"/>
              <a:t>the bank </a:t>
            </a:r>
            <a:r>
              <a:rPr lang="en-IN" sz="2000" dirty="0"/>
              <a:t>or not</a:t>
            </a:r>
          </a:p>
          <a:p>
            <a:pPr algn="just"/>
            <a:r>
              <a:rPr lang="en-IN" sz="2000" dirty="0" err="1" smtClean="0"/>
              <a:t>IsActiveMember</a:t>
            </a:r>
            <a:r>
              <a:rPr lang="en-IN" sz="2000" dirty="0" smtClean="0"/>
              <a:t> </a:t>
            </a:r>
            <a:r>
              <a:rPr lang="en-IN" sz="2000" dirty="0"/>
              <a:t>: Binary Flag for whether the customer is an active member </a:t>
            </a:r>
            <a:r>
              <a:rPr lang="en-IN" sz="2000" dirty="0" smtClean="0"/>
              <a:t>with the </a:t>
            </a:r>
            <a:r>
              <a:rPr lang="en-IN" sz="2000" dirty="0"/>
              <a:t>bank or </a:t>
            </a:r>
            <a:r>
              <a:rPr lang="en-IN" sz="2000" dirty="0" smtClean="0"/>
              <a:t>not</a:t>
            </a:r>
            <a:endParaRPr lang="en-IN" sz="2000" dirty="0"/>
          </a:p>
          <a:p>
            <a:pPr algn="just"/>
            <a:r>
              <a:rPr lang="en-IN" sz="2000" dirty="0" smtClean="0"/>
              <a:t>Exited : </a:t>
            </a:r>
            <a:r>
              <a:rPr lang="en-IN" sz="2000" dirty="0"/>
              <a:t>Binary flag 1 if the customer closed account with bank and 0 if </a:t>
            </a:r>
            <a:r>
              <a:rPr lang="en-IN" sz="2000" dirty="0" smtClean="0"/>
              <a:t>the customer </a:t>
            </a:r>
            <a:r>
              <a:rPr lang="en-IN" sz="2000" dirty="0"/>
              <a:t>is retained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26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884"/>
            <a:ext cx="7729728" cy="1188720"/>
          </a:xfrm>
        </p:spPr>
        <p:txBody>
          <a:bodyPr/>
          <a:lstStyle/>
          <a:p>
            <a:r>
              <a:rPr lang="en-IN" dirty="0" smtClean="0"/>
              <a:t>Exploring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593" y="1486656"/>
            <a:ext cx="6746543" cy="5371344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In data there are three countries, France, Spain and Germany</a:t>
            </a:r>
          </a:p>
          <a:p>
            <a:pPr algn="just"/>
            <a:r>
              <a:rPr lang="en-IN" sz="2000" dirty="0" smtClean="0"/>
              <a:t>Here, Exited means the customer has left the bank</a:t>
            </a:r>
          </a:p>
          <a:p>
            <a:pPr algn="just"/>
            <a:r>
              <a:rPr lang="en-IN" sz="2000" dirty="0" smtClean="0"/>
              <a:t>France has most number of customers in the data</a:t>
            </a:r>
          </a:p>
          <a:p>
            <a:pPr algn="just"/>
            <a:r>
              <a:rPr lang="en-IN" sz="2000" dirty="0" smtClean="0"/>
              <a:t>Even though </a:t>
            </a:r>
            <a:r>
              <a:rPr lang="en-IN" sz="2000" dirty="0"/>
              <a:t>F</a:t>
            </a:r>
            <a:r>
              <a:rPr lang="en-IN" sz="2000" dirty="0" smtClean="0"/>
              <a:t>rance and Germany has  same amount of churn, </a:t>
            </a:r>
            <a:r>
              <a:rPr lang="en-IN" sz="2000" dirty="0"/>
              <a:t>Germany has most churn when compared </a:t>
            </a:r>
            <a:r>
              <a:rPr lang="en-IN" sz="2000" dirty="0" smtClean="0"/>
              <a:t>with total number of customers with </a:t>
            </a:r>
            <a:r>
              <a:rPr lang="en-IN" sz="2000" dirty="0"/>
              <a:t>other two </a:t>
            </a:r>
            <a:r>
              <a:rPr lang="en-IN" sz="2000" dirty="0" smtClean="0"/>
              <a:t>countries.</a:t>
            </a:r>
          </a:p>
          <a:p>
            <a:pPr algn="just"/>
            <a:r>
              <a:rPr lang="en-IN" sz="2000" dirty="0"/>
              <a:t>The proportion of churned customers is </a:t>
            </a:r>
            <a:r>
              <a:rPr lang="en-IN" sz="2000" dirty="0" smtClean="0"/>
              <a:t>inversely </a:t>
            </a:r>
            <a:r>
              <a:rPr lang="en-IN" sz="2000" dirty="0"/>
              <a:t>related to the population of </a:t>
            </a:r>
            <a:r>
              <a:rPr lang="en-IN" sz="2000" dirty="0" smtClean="0"/>
              <a:t>customers, indirectly the </a:t>
            </a:r>
            <a:r>
              <a:rPr lang="en-IN" sz="2000" dirty="0"/>
              <a:t>bank possibly having a problem in the areas where it has fewer clients.</a:t>
            </a:r>
            <a:endParaRPr lang="en-IN" sz="2000" dirty="0" smtClean="0"/>
          </a:p>
          <a:p>
            <a:pPr algn="just"/>
            <a:r>
              <a:rPr lang="en-IN" sz="2000" dirty="0" smtClean="0"/>
              <a:t>Male customers are high compared with female.</a:t>
            </a:r>
          </a:p>
          <a:p>
            <a:pPr algn="just"/>
            <a:r>
              <a:rPr lang="en-IN" sz="2000" dirty="0" smtClean="0"/>
              <a:t>Comparing the churn data among male and female customers, female customers are most likely to get churn than male customers.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728" y="0"/>
            <a:ext cx="4462272" cy="3409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29" y="3409950"/>
            <a:ext cx="446227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4884"/>
            <a:ext cx="7729728" cy="1188720"/>
          </a:xfrm>
        </p:spPr>
        <p:txBody>
          <a:bodyPr/>
          <a:lstStyle/>
          <a:p>
            <a:r>
              <a:rPr lang="en-IN" dirty="0" smtClean="0"/>
              <a:t>Exploring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34" y="1606277"/>
            <a:ext cx="6929059" cy="3994768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Customer </a:t>
            </a:r>
            <a:r>
              <a:rPr lang="en-IN" sz="2000" dirty="0" smtClean="0"/>
              <a:t>who is currently having back account but does not perform any transactions from </a:t>
            </a:r>
            <a:r>
              <a:rPr lang="en-IN" sz="2000" dirty="0" smtClean="0"/>
              <a:t>some period of time </a:t>
            </a:r>
            <a:r>
              <a:rPr lang="en-IN" sz="2000" dirty="0" smtClean="0"/>
              <a:t>is considered as in-active and vice versa.</a:t>
            </a:r>
          </a:p>
          <a:p>
            <a:pPr algn="just"/>
            <a:r>
              <a:rPr lang="en-IN" sz="2000" dirty="0" smtClean="0"/>
              <a:t>Comparing number of customers who has exited, Customers </a:t>
            </a:r>
            <a:r>
              <a:rPr lang="en-IN" sz="2000" dirty="0" smtClean="0"/>
              <a:t>who are not active </a:t>
            </a:r>
            <a:r>
              <a:rPr lang="en-IN" sz="2000" dirty="0" smtClean="0"/>
              <a:t>has exited more in number.</a:t>
            </a:r>
            <a:endParaRPr lang="en-IN" sz="2000" dirty="0" smtClean="0"/>
          </a:p>
          <a:p>
            <a:pPr algn="just"/>
            <a:r>
              <a:rPr lang="en-IN" sz="2000" dirty="0" smtClean="0"/>
              <a:t>Comparing non exited vs active member (Blue bar) we can see that more than 40% of the customers are in-active state which means there are likely to get churned.</a:t>
            </a:r>
          </a:p>
          <a:p>
            <a:pPr algn="just"/>
            <a:r>
              <a:rPr lang="en-IN" sz="2000" dirty="0" smtClean="0"/>
              <a:t>Products means number of services a customer posses in a bank.</a:t>
            </a:r>
          </a:p>
          <a:p>
            <a:pPr algn="just"/>
            <a:r>
              <a:rPr lang="en-IN" sz="2000" dirty="0" smtClean="0"/>
              <a:t>Customer enrolling at least 2 </a:t>
            </a:r>
            <a:r>
              <a:rPr lang="en-IN" sz="2000" dirty="0" smtClean="0"/>
              <a:t>products are </a:t>
            </a:r>
            <a:r>
              <a:rPr lang="en-IN" sz="2000" dirty="0" smtClean="0"/>
              <a:t>high in number and their exit level is very </a:t>
            </a:r>
            <a:r>
              <a:rPr lang="en-IN" sz="2000" dirty="0" smtClean="0"/>
              <a:t>low.</a:t>
            </a:r>
            <a:endParaRPr lang="en-IN" sz="2000" dirty="0" smtClean="0"/>
          </a:p>
          <a:p>
            <a:pPr algn="just"/>
            <a:r>
              <a:rPr lang="en-IN" sz="2000" dirty="0" smtClean="0"/>
              <a:t>But customer enrolling to only one service has high chance of  getting churned.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728" y="3402216"/>
            <a:ext cx="4462271" cy="3455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28" y="0"/>
            <a:ext cx="4462271" cy="34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9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04884"/>
            <a:ext cx="6907381" cy="1188720"/>
          </a:xfrm>
        </p:spPr>
        <p:txBody>
          <a:bodyPr/>
          <a:lstStyle/>
          <a:p>
            <a:r>
              <a:rPr lang="en-IN" dirty="0" smtClean="0"/>
              <a:t>Exploring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7" y="1719618"/>
            <a:ext cx="6168788" cy="5008728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 We can see the Age distribution when people exited from bank. Most of the customers started to churn from </a:t>
            </a:r>
            <a:r>
              <a:rPr lang="en-IN" sz="2000" dirty="0" smtClean="0"/>
              <a:t>40’s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At the same time we can see more number of customers present in the back from Age 30 to 40</a:t>
            </a:r>
          </a:p>
          <a:p>
            <a:pPr algn="just"/>
            <a:r>
              <a:rPr lang="en-IN" sz="2000" dirty="0"/>
              <a:t>It seems younger customers tend to stick with the company more compared to older </a:t>
            </a:r>
            <a:r>
              <a:rPr lang="en-IN" sz="2000" dirty="0" smtClean="0"/>
              <a:t>customers.</a:t>
            </a:r>
          </a:p>
          <a:p>
            <a:pPr algn="just"/>
            <a:r>
              <a:rPr lang="en-IN" sz="2000" dirty="0" smtClean="0"/>
              <a:t>From correlation matrix, there is no much correlation among the variables which shows very low correlation.</a:t>
            </a:r>
          </a:p>
          <a:p>
            <a:pPr algn="just"/>
            <a:r>
              <a:rPr lang="en-IN" sz="2000" dirty="0" smtClean="0"/>
              <a:t>The highest positive correlation is 0.4 that is between Age and Exited</a:t>
            </a:r>
            <a:r>
              <a:rPr lang="en-US" sz="2000" dirty="0" smtClean="0"/>
              <a:t>.</a:t>
            </a:r>
          </a:p>
          <a:p>
            <a:pPr algn="just"/>
            <a:r>
              <a:rPr lang="en-IN" sz="2000" dirty="0" smtClean="0"/>
              <a:t>The highest negative correlation is -0.3 that is between Balance and number of products.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80" y="2635226"/>
            <a:ext cx="5284621" cy="4222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81" y="0"/>
            <a:ext cx="5284620" cy="263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9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95952"/>
            <a:ext cx="7729728" cy="1188720"/>
          </a:xfrm>
        </p:spPr>
        <p:txBody>
          <a:bodyPr/>
          <a:lstStyle/>
          <a:p>
            <a:r>
              <a:rPr lang="en-IN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69" y="1662068"/>
            <a:ext cx="10590662" cy="3994768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Row number is not required for our analysis.</a:t>
            </a:r>
          </a:p>
          <a:p>
            <a:pPr algn="just"/>
            <a:r>
              <a:rPr lang="en-IN" sz="2000" dirty="0"/>
              <a:t>Customer Id is not required</a:t>
            </a:r>
          </a:p>
          <a:p>
            <a:pPr algn="just"/>
            <a:r>
              <a:rPr lang="en-IN" sz="2000" dirty="0"/>
              <a:t>Surname has high cardinality and </a:t>
            </a:r>
            <a:r>
              <a:rPr lang="en-IN" sz="2000" dirty="0" smtClean="0"/>
              <a:t>I </a:t>
            </a:r>
            <a:r>
              <a:rPr lang="en-IN" sz="2000" dirty="0"/>
              <a:t>will remove it from the </a:t>
            </a:r>
            <a:r>
              <a:rPr lang="en-IN" sz="2000" dirty="0" smtClean="0"/>
              <a:t>modelling </a:t>
            </a:r>
            <a:r>
              <a:rPr lang="en-IN" sz="2000" dirty="0"/>
              <a:t>part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Geography has 3 categories. Germany</a:t>
            </a:r>
            <a:r>
              <a:rPr lang="en-IN" sz="2000" dirty="0" smtClean="0"/>
              <a:t>, Spain</a:t>
            </a:r>
            <a:r>
              <a:rPr lang="en-IN" sz="2000" dirty="0"/>
              <a:t>, France. so we need to encode </a:t>
            </a:r>
            <a:r>
              <a:rPr lang="en-IN" sz="2000" dirty="0" smtClean="0"/>
              <a:t>this.</a:t>
            </a:r>
            <a:endParaRPr lang="en-IN" sz="2000" dirty="0"/>
          </a:p>
          <a:p>
            <a:pPr algn="just"/>
            <a:r>
              <a:rPr lang="en-IN" sz="2000" dirty="0"/>
              <a:t>Gender is categorical and has two categories and we need to encode this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Number of products is categorical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Removing the observations who’s age is greater than 60.</a:t>
            </a:r>
          </a:p>
          <a:p>
            <a:pPr algn="just"/>
            <a:r>
              <a:rPr lang="en-IN" sz="2000" dirty="0" smtClean="0"/>
              <a:t>Also dropping the customers who has credit score less than 400.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672" y="4491201"/>
            <a:ext cx="3746384" cy="71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133" y="5385130"/>
            <a:ext cx="8238867" cy="147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97183"/>
            <a:ext cx="3924996" cy="10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079" y="158429"/>
            <a:ext cx="7729728" cy="1188720"/>
          </a:xfrm>
        </p:spPr>
        <p:txBody>
          <a:bodyPr/>
          <a:lstStyle/>
          <a:p>
            <a:r>
              <a:rPr lang="en-IN" dirty="0" smtClean="0"/>
              <a:t>Data preparation for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20" y="1456898"/>
            <a:ext cx="7850402" cy="513838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Our main goal is to predict churn customers i.e. who are likely to exit from the bank.</a:t>
            </a:r>
          </a:p>
          <a:p>
            <a:pPr algn="just"/>
            <a:r>
              <a:rPr lang="en-IN" sz="2000" dirty="0" smtClean="0"/>
              <a:t>Upon checking the number of customers who has accounts in </a:t>
            </a:r>
            <a:r>
              <a:rPr lang="en-IN" sz="2000" dirty="0"/>
              <a:t>bank is </a:t>
            </a:r>
            <a:r>
              <a:rPr lang="en-IN" sz="2000" dirty="0" smtClean="0"/>
              <a:t>7614 and number of customers who exited the bank </a:t>
            </a:r>
            <a:r>
              <a:rPr lang="en-IN" sz="2000" dirty="0"/>
              <a:t>is </a:t>
            </a:r>
            <a:r>
              <a:rPr lang="en-IN" sz="2000" dirty="0" smtClean="0"/>
              <a:t>1903.</a:t>
            </a:r>
          </a:p>
          <a:p>
            <a:pPr algn="just"/>
            <a:r>
              <a:rPr lang="en-IN" sz="2000" dirty="0" smtClean="0"/>
              <a:t>Performing over sampling process to make sure the predicted model does not have any sampling error.</a:t>
            </a:r>
          </a:p>
          <a:p>
            <a:pPr algn="just"/>
            <a:r>
              <a:rPr lang="en-IN" sz="2000" dirty="0" smtClean="0"/>
              <a:t>Target variable is “Exited” and Independent variables are “Credit score”, “Age”, “Tenure”, “Balance”, “Number of products”, “Has credit card”, “Is active member”, “Estimated salary</a:t>
            </a:r>
            <a:r>
              <a:rPr lang="en-IN" sz="2000" dirty="0" smtClean="0"/>
              <a:t>”.</a:t>
            </a:r>
          </a:p>
          <a:p>
            <a:pPr algn="just"/>
            <a:r>
              <a:rPr lang="en-IN" sz="2000" dirty="0" smtClean="0"/>
              <a:t> Partitioning </a:t>
            </a:r>
            <a:r>
              <a:rPr lang="en-IN" sz="2000" dirty="0" smtClean="0"/>
              <a:t>the data randomly into 80% train set and 20% test set.</a:t>
            </a:r>
          </a:p>
          <a:p>
            <a:pPr algn="just"/>
            <a:r>
              <a:rPr lang="en-IN" sz="2000" dirty="0" smtClean="0"/>
              <a:t>Scaling the complete data using </a:t>
            </a:r>
            <a:r>
              <a:rPr lang="en-IN" sz="2000" dirty="0" err="1" smtClean="0"/>
              <a:t>StandardScaler</a:t>
            </a:r>
            <a:r>
              <a:rPr lang="en-IN" sz="2000" dirty="0" smtClean="0"/>
              <a:t> function.</a:t>
            </a:r>
          </a:p>
          <a:p>
            <a:pPr algn="just"/>
            <a:r>
              <a:rPr lang="en-IN" sz="2000" dirty="0"/>
              <a:t>We need to get the best algorithm which is giving us the best output as predictability. So, we need to try out with various </a:t>
            </a:r>
            <a:r>
              <a:rPr lang="en-IN" sz="2000" dirty="0" smtClean="0"/>
              <a:t>models and </a:t>
            </a:r>
            <a:r>
              <a:rPr lang="en-IN" sz="2000" dirty="0"/>
              <a:t>then we can select the best ones which </a:t>
            </a:r>
            <a:r>
              <a:rPr lang="en-IN" sz="2000" dirty="0" smtClean="0"/>
              <a:t>will </a:t>
            </a:r>
            <a:r>
              <a:rPr lang="en-IN" sz="2000" dirty="0"/>
              <a:t>give us the best </a:t>
            </a:r>
            <a:r>
              <a:rPr lang="en-IN" sz="2000" dirty="0" smtClean="0"/>
              <a:t>performance</a:t>
            </a:r>
            <a:r>
              <a:rPr lang="en-IN" sz="2000" dirty="0"/>
              <a:t> </a:t>
            </a:r>
            <a:r>
              <a:rPr lang="en-IN" sz="2000" dirty="0" smtClean="0"/>
              <a:t>based on accuracy.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495" y="1514935"/>
            <a:ext cx="3256218" cy="1187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95" y="4394578"/>
            <a:ext cx="3604547" cy="2018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95" y="2870006"/>
            <a:ext cx="3058464" cy="13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9" y="227713"/>
            <a:ext cx="6444861" cy="1188720"/>
          </a:xfrm>
        </p:spPr>
        <p:txBody>
          <a:bodyPr/>
          <a:lstStyle/>
          <a:p>
            <a:r>
              <a:rPr lang="en-IN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4" y="1569493"/>
            <a:ext cx="6110216" cy="4550533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/>
              <a:t>Logistic model is build to predict the response variable “Exited”.</a:t>
            </a:r>
          </a:p>
          <a:p>
            <a:pPr algn="just"/>
            <a:r>
              <a:rPr lang="en-IN" sz="2000" dirty="0" smtClean="0"/>
              <a:t>Almost all the variables are significant to the model expect variable x6 and x10 where x6 represents whether customer is active or not and x10 represents the country </a:t>
            </a:r>
            <a:r>
              <a:rPr lang="en-IN" sz="2000" dirty="0"/>
              <a:t>S</a:t>
            </a:r>
            <a:r>
              <a:rPr lang="en-IN" sz="2000" dirty="0" smtClean="0"/>
              <a:t>pain.</a:t>
            </a:r>
          </a:p>
          <a:p>
            <a:pPr algn="just"/>
            <a:r>
              <a:rPr lang="en-IN" sz="2000" dirty="0" smtClean="0"/>
              <a:t>The fitted model is then used for prediction and from the confusion matrix we can say that the model has predicted with an accuracy of 71%</a:t>
            </a:r>
          </a:p>
          <a:p>
            <a:pPr algn="just"/>
            <a:r>
              <a:rPr lang="en-IN" sz="2000" dirty="0" smtClean="0"/>
              <a:t>Out of 3046 customers, the model has predicted 1118 customers are likely to be exited from the bank.</a:t>
            </a:r>
          </a:p>
          <a:p>
            <a:pPr algn="just"/>
            <a:r>
              <a:rPr lang="en-IN" sz="2000" dirty="0" smtClean="0"/>
              <a:t>By checking the ROC, the model indicates that 72% of the time </a:t>
            </a:r>
            <a:r>
              <a:rPr lang="en-IN" sz="2000" dirty="0"/>
              <a:t>a randomly </a:t>
            </a:r>
            <a:r>
              <a:rPr lang="en-IN" sz="2000" dirty="0" smtClean="0"/>
              <a:t>selected </a:t>
            </a:r>
            <a:r>
              <a:rPr lang="en-IN" sz="2000" dirty="0"/>
              <a:t>pair of subjects will be correctly predicted by the model.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32" y="0"/>
            <a:ext cx="5144067" cy="385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31" y="3850582"/>
            <a:ext cx="5144069" cy="29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604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824</TotalTime>
  <Words>1488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Comfortaa</vt:lpstr>
      <vt:lpstr>Gill Sans MT</vt:lpstr>
      <vt:lpstr>Parcel</vt:lpstr>
      <vt:lpstr>Bank churn analysis using Python</vt:lpstr>
      <vt:lpstr>Goal behind analysis</vt:lpstr>
      <vt:lpstr>About dataset</vt:lpstr>
      <vt:lpstr>Exploring Data</vt:lpstr>
      <vt:lpstr>Exploring Data</vt:lpstr>
      <vt:lpstr>Exploring Data</vt:lpstr>
      <vt:lpstr>Data Pre-processing</vt:lpstr>
      <vt:lpstr>Data preparation for modelling</vt:lpstr>
      <vt:lpstr>Logistic regression model</vt:lpstr>
      <vt:lpstr>Decision tree model</vt:lpstr>
      <vt:lpstr>Random forest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analysis using Python</dc:title>
  <dc:creator>Venkata Sai Suneeth Ravilla</dc:creator>
  <cp:lastModifiedBy>Venkata Sai Suneeth Ravilla</cp:lastModifiedBy>
  <cp:revision>49</cp:revision>
  <dcterms:created xsi:type="dcterms:W3CDTF">2020-06-29T20:14:08Z</dcterms:created>
  <dcterms:modified xsi:type="dcterms:W3CDTF">2020-06-30T18:07:14Z</dcterms:modified>
</cp:coreProperties>
</file>