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80" r:id="rId8"/>
    <p:sldId id="267" r:id="rId9"/>
    <p:sldId id="268" r:id="rId10"/>
    <p:sldId id="279" r:id="rId11"/>
    <p:sldId id="281" r:id="rId12"/>
    <p:sldId id="282" r:id="rId13"/>
    <p:sldId id="27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C3C343-E360-41A7-9E1D-18393B001EE2}">
          <p14:sldIdLst>
            <p14:sldId id="256"/>
            <p14:sldId id="258"/>
            <p14:sldId id="263"/>
            <p14:sldId id="264"/>
            <p14:sldId id="265"/>
            <p14:sldId id="266"/>
            <p14:sldId id="280"/>
            <p14:sldId id="267"/>
            <p14:sldId id="268"/>
            <p14:sldId id="279"/>
            <p14:sldId id="281"/>
            <p14:sldId id="282"/>
            <p14:sldId id="27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921FA-73A0-4F3B-9744-EE345C97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Cereal nutrition analysis using r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7E8A-D97E-45EE-81F6-DE1B25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alpha val="80000"/>
                  </a:schemeClr>
                </a:solidFill>
              </a:rPr>
              <a:t>Suneeth Ravilla</a:t>
            </a:r>
          </a:p>
          <a:p>
            <a:r>
              <a:rPr lang="en-IN" dirty="0">
                <a:solidFill>
                  <a:schemeClr val="tx1">
                    <a:alpha val="80000"/>
                  </a:schemeClr>
                </a:solidFill>
              </a:rPr>
              <a:t>Bowling Green State University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16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3" y="257175"/>
            <a:ext cx="7981859" cy="888044"/>
          </a:xfrm>
        </p:spPr>
        <p:txBody>
          <a:bodyPr>
            <a:normAutofit/>
          </a:bodyPr>
          <a:lstStyle/>
          <a:p>
            <a:r>
              <a:rPr lang="en-US" sz="3600" dirty="0"/>
              <a:t>Manufacturer vs shelf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4" y="1384918"/>
            <a:ext cx="5514976" cy="521590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Focusing on count only two manufacturers, </a:t>
            </a:r>
            <a:r>
              <a:rPr lang="en-US" sz="1800" dirty="0" err="1">
                <a:solidFill>
                  <a:schemeClr val="tx1"/>
                </a:solidFill>
              </a:rPr>
              <a:t>Kellogs</a:t>
            </a:r>
            <a:r>
              <a:rPr lang="en-US" sz="1800" dirty="0">
                <a:solidFill>
                  <a:schemeClr val="tx1"/>
                </a:solidFill>
              </a:rPr>
              <a:t> and Quaker Oats are fallen under 3 groups of average.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Out of  23 products of General Mills 10 products ratings are below 35 which is poor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/>
                </a:solidFill>
              </a:rPr>
              <a:t>Kellogs</a:t>
            </a:r>
            <a:r>
              <a:rPr lang="en-US" sz="1800" dirty="0">
                <a:solidFill>
                  <a:schemeClr val="tx1"/>
                </a:solidFill>
              </a:rPr>
              <a:t> and General Mills has same number of products in group 2 with 12 each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But Nabisco and American Food is exception, it has all its products in group 1 which is highest rating group of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/>
                </a:solidFill>
              </a:rPr>
              <a:t>Kellogs</a:t>
            </a:r>
            <a:r>
              <a:rPr lang="en-US" sz="1800" dirty="0">
                <a:solidFill>
                  <a:schemeClr val="tx1"/>
                </a:solidFill>
              </a:rPr>
              <a:t> has 7 products in group 1 but General Mills failed to have single product rating over 54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Let's perform K Means clustering for better results.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0478E-4E72-4097-BDC4-7C8FE56A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44" y="203817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257175"/>
            <a:ext cx="5478356" cy="808145"/>
          </a:xfrm>
        </p:spPr>
        <p:txBody>
          <a:bodyPr>
            <a:normAutofit/>
          </a:bodyPr>
          <a:lstStyle/>
          <a:p>
            <a:r>
              <a:rPr lang="en-US" sz="3600" dirty="0"/>
              <a:t>K- 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3" y="1207363"/>
            <a:ext cx="5868973" cy="46075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For choosing right amount of clusters, performed Sum of Squares of the distances of each data point in the cluster to their centroid.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From elbow point graph, the optimal k value for the cluster is chosen as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sizes of 3 clusters are of 14, 16 and 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can see more number of data in cluster 3 with average Rating of 37.7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Highest average Rating is obtained in cluster 2 with 54 which is not so good but better than the average Rating of the complete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can observe less amount of sugar and calories in cluster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5BFCB-B5FE-4AF5-9A9E-7DF882ED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2" y="3048932"/>
            <a:ext cx="4771425" cy="2944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23D70-2B66-4DE9-BD64-6167281C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43" y="104282"/>
            <a:ext cx="4771424" cy="2944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0907EA-46F2-405E-945B-CAD9CBD8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3" y="5530790"/>
            <a:ext cx="8343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3" y="257175"/>
            <a:ext cx="4901307" cy="861411"/>
          </a:xfrm>
        </p:spPr>
        <p:txBody>
          <a:bodyPr>
            <a:normAutofit/>
          </a:bodyPr>
          <a:lstStyle/>
          <a:p>
            <a:r>
              <a:rPr lang="en-US" sz="3600" dirty="0"/>
              <a:t>CLUSTER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4" y="1402672"/>
            <a:ext cx="5334462" cy="47495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Performed analysis on the output of the cluster with Manufacturer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We can observe out of 7, 5 Manufacturer lie in cluster 3 which we mentioned as less Rating earlier.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Manufacturer like Nabisco and American is in cluster 2 which has better rating and less sugars.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Even though General Mills has multiple products it failed to gain spot in better ratings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C0F31-68E7-4AE3-8AFE-D44A43F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69" y="1609368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876" y="269474"/>
            <a:ext cx="8001000" cy="1072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5F89-111E-4BDC-A8B0-599E973A39E6}"/>
              </a:ext>
            </a:extLst>
          </p:cNvPr>
          <p:cNvSpPr txBox="1"/>
          <p:nvPr/>
        </p:nvSpPr>
        <p:spPr>
          <a:xfrm>
            <a:off x="1509205" y="1535836"/>
            <a:ext cx="9676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Rating can be predicted with the variables </a:t>
            </a:r>
            <a:r>
              <a:rPr lang="en-US" dirty="0" err="1"/>
              <a:t>Fibre</a:t>
            </a:r>
            <a:r>
              <a:rPr lang="en-US" dirty="0"/>
              <a:t>, Sugar, Calories and Sodium.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Cereal Rating is 42.6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Potassium is highly correlated with </a:t>
            </a:r>
            <a:r>
              <a:rPr lang="en-US" dirty="0" err="1"/>
              <a:t>Fibre</a:t>
            </a:r>
            <a:r>
              <a:rPr lang="en-US" dirty="0"/>
              <a:t>, but Calories and Sugar are correlated with Rating.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Group 3 contains high amount of sugars based on ECDF plot but on average it also has less ratings.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Almost all the manufacturer products are in Group 2 and 3 except Nabisco who seems to focus on Ratings.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Sodium variable seem to follow the normality assumptions with slight skewness.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is clustered into 3 groups using K-Means Clustering and on average 3rd cluster has more data with least average of rating than other two clusters.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Analyzing clusters with manufacturer we can see Nabisco and American Home stands Cluster 2 which has better Rating and on average contains less amount of sugar.</a:t>
            </a:r>
          </a:p>
        </p:txBody>
      </p:sp>
    </p:spTree>
    <p:extLst>
      <p:ext uri="{BB962C8B-B14F-4D97-AF65-F5344CB8AC3E}">
        <p14:creationId xmlns:p14="http://schemas.microsoft.com/office/powerpoint/2010/main" val="133158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3" y="225426"/>
            <a:ext cx="6368858" cy="1873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pic>
        <p:nvPicPr>
          <p:cNvPr id="39" name="Graphic 38" descr="Questions">
            <a:extLst>
              <a:ext uri="{FF2B5EF4-FFF2-40B4-BE49-F238E27FC236}">
                <a16:creationId xmlns:a16="http://schemas.microsoft.com/office/drawing/2014/main" id="{194EC529-468B-4837-8C68-A96F5DF0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084B1-90B4-4375-A674-29AC00EC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742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About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CD2B-1E54-4D23-8C3F-CD113183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1520294"/>
            <a:ext cx="9439198" cy="44455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Nutrition data on 77 cereal products with 16 variables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Name of cereal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Manufacturer of cereal (7 manufacturers)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Type: Hot or Cold 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Nutrition factors like calories, protein, fat, sodium, fiber, carbohydrates, sugars, potassium, vitamins and minerals (0, 25, or 100), weight, cups.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display Shelf (1, 2, or 3, counting from the floor)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</a:rPr>
              <a:t>Rating (0-100) – Target Variable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Ratings are divided into 3 groups,</a:t>
            </a:r>
          </a:p>
          <a:p>
            <a:pPr lvl="2" indent="-4572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Group 3 – Ratings less than 35</a:t>
            </a:r>
          </a:p>
          <a:p>
            <a:pPr lvl="2" indent="-4572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Group 2 – Ratings between 35 and 54</a:t>
            </a:r>
          </a:p>
          <a:p>
            <a:pPr lvl="2" indent="-4572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Group 1 – Ratings greater than 54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1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6385-BBD0-4F7D-9E0B-15ED218D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91" y="213725"/>
            <a:ext cx="8534400" cy="1126803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F4DD85-1FE0-4D3C-8B72-0351A1F384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4522524"/>
            <a:ext cx="7180671" cy="212175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5287C82-9E18-4BBA-908B-9FA1B515D190}"/>
              </a:ext>
            </a:extLst>
          </p:cNvPr>
          <p:cNvSpPr txBox="1">
            <a:spLocks/>
          </p:cNvSpPr>
          <p:nvPr/>
        </p:nvSpPr>
        <p:spPr>
          <a:xfrm>
            <a:off x="1100291" y="1527616"/>
            <a:ext cx="8534400" cy="265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Average user Rating of the cereal is 42.67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General Mills and Kellogg's are producing different type of cereals than other 5 manufacturers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Most of the cereals are placed on Shelf 3 assuming Shelfs are decided based on age group and height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Cold consumption of cereal are more in number with 74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On average, calories per serving is 107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/>
              <a:t>Average Group 2 contains more number of data with 40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AC4E9-DFFD-49BB-97A8-F0B06EF6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90" y="5055175"/>
            <a:ext cx="5123002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950A-85C4-44B0-9132-BB6983AD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64" y="343731"/>
            <a:ext cx="3657600" cy="1023430"/>
          </a:xfrm>
        </p:spPr>
        <p:txBody>
          <a:bodyPr>
            <a:normAutofit/>
          </a:bodyPr>
          <a:lstStyle/>
          <a:p>
            <a:r>
              <a:rPr lang="en-US" sz="3600" dirty="0"/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6791A-88DE-4FC1-973E-86C4B9C9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692" y="1804231"/>
            <a:ext cx="5943600" cy="3249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3988B-EDA0-4660-B84F-8A7F7891B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664" y="1429305"/>
            <a:ext cx="5078028" cy="4900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Considering Rating as the target variable.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All the variables are assumed. Later upon step-wise regression we left with 4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/>
                </a:solidFill>
              </a:rPr>
              <a:t>Fibre</a:t>
            </a:r>
            <a:r>
              <a:rPr lang="en-US" sz="1800" dirty="0">
                <a:solidFill>
                  <a:schemeClr val="tx1"/>
                </a:solidFill>
              </a:rPr>
              <a:t>, Sugar, Calories, Sodium are the factors effecting the Rating of the product.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Adj R-squared is 0.9 which shows this model can be used to predict Rating for other cereals.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Regression model output,</a:t>
            </a:r>
          </a:p>
          <a:p>
            <a:r>
              <a:rPr lang="en-US" sz="1800" dirty="0">
                <a:solidFill>
                  <a:schemeClr val="tx1"/>
                </a:solidFill>
              </a:rPr>
              <a:t>Rating = 68.71 + (</a:t>
            </a:r>
            <a:r>
              <a:rPr lang="en-US" sz="1800" dirty="0" err="1">
                <a:solidFill>
                  <a:schemeClr val="tx1"/>
                </a:solidFill>
              </a:rPr>
              <a:t>Fibre</a:t>
            </a:r>
            <a:r>
              <a:rPr lang="en-US" sz="1800" dirty="0">
                <a:solidFill>
                  <a:schemeClr val="tx1"/>
                </a:solidFill>
              </a:rPr>
              <a:t>)  2.58 – (Sugar) 1.85 – 	        (Calories) 0.10 – (Sodium) 0.04</a:t>
            </a:r>
          </a:p>
        </p:txBody>
      </p:sp>
    </p:spTree>
    <p:extLst>
      <p:ext uri="{BB962C8B-B14F-4D97-AF65-F5344CB8AC3E}">
        <p14:creationId xmlns:p14="http://schemas.microsoft.com/office/powerpoint/2010/main" val="4703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68" y="381463"/>
            <a:ext cx="3657600" cy="843656"/>
          </a:xfrm>
        </p:spPr>
        <p:txBody>
          <a:bodyPr>
            <a:normAutofit/>
          </a:bodyPr>
          <a:lstStyle/>
          <a:p>
            <a:r>
              <a:rPr lang="en-US" sz="3600" dirty="0"/>
              <a:t>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93E55D-B787-4386-AE49-B98042DD8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132" y="1609900"/>
            <a:ext cx="5334462" cy="32921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3" y="1411550"/>
            <a:ext cx="4892429" cy="3897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Ratings of all the products are distributed towards right causing right skewed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Most of the ratings fall between the range of 30 and 50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This shows on average the customer is neither satisfied nor unhappy with the product</a:t>
            </a:r>
          </a:p>
        </p:txBody>
      </p:sp>
    </p:spTree>
    <p:extLst>
      <p:ext uri="{BB962C8B-B14F-4D97-AF65-F5344CB8AC3E}">
        <p14:creationId xmlns:p14="http://schemas.microsoft.com/office/powerpoint/2010/main" val="101679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532876"/>
            <a:ext cx="3657600" cy="874173"/>
          </a:xfrm>
        </p:spPr>
        <p:txBody>
          <a:bodyPr>
            <a:normAutofit/>
          </a:bodyPr>
          <a:lstStyle/>
          <a:p>
            <a:r>
              <a:rPr lang="en-US" sz="3600" dirty="0"/>
              <a:t>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4" y="1535837"/>
            <a:ext cx="5168902" cy="45719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Considering Rating, Sugar and Calories are highly correlated negatively with 0.76 and 0.69 respectively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tx1"/>
                </a:solidFill>
              </a:rPr>
              <a:t>Fibre</a:t>
            </a:r>
            <a:r>
              <a:rPr lang="en-US" sz="1800" dirty="0">
                <a:solidFill>
                  <a:schemeClr val="tx1"/>
                </a:solidFill>
              </a:rPr>
              <a:t> is positively correlated with Rating with correlation value of 0.58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Considering other variables, </a:t>
            </a:r>
            <a:r>
              <a:rPr lang="en-US" sz="1800" dirty="0" err="1">
                <a:solidFill>
                  <a:schemeClr val="tx1"/>
                </a:solidFill>
              </a:rPr>
              <a:t>Fibre</a:t>
            </a:r>
            <a:r>
              <a:rPr lang="en-US" sz="1800" dirty="0">
                <a:solidFill>
                  <a:schemeClr val="tx1"/>
                </a:solidFill>
              </a:rPr>
              <a:t> and Potassium are highly correlated with 0.9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D792E5-851A-4185-85D2-EDCC4CC0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51" y="969962"/>
            <a:ext cx="5381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0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257175"/>
            <a:ext cx="3657600" cy="825901"/>
          </a:xfrm>
        </p:spPr>
        <p:txBody>
          <a:bodyPr>
            <a:normAutofit/>
          </a:bodyPr>
          <a:lstStyle/>
          <a:p>
            <a:r>
              <a:rPr lang="en-US" sz="3600" dirty="0"/>
              <a:t>Normality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4" y="1411550"/>
            <a:ext cx="4810358" cy="452761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Normality assumption is performed on Sodium variable.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The points lie along the Q-Q Line of the normal distribution with skewness below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Considering normality of ECDF plot, the data points fit through the curve which seems to have normal above zero but below zero we can see the skewness.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DF958-3BED-47F4-B13B-E0122B3A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19" y="136875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FBA54-A7CD-4359-B5C2-2CAA63F1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19" y="3429000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257175"/>
            <a:ext cx="3657600" cy="950188"/>
          </a:xfrm>
        </p:spPr>
        <p:txBody>
          <a:bodyPr>
            <a:normAutofit/>
          </a:bodyPr>
          <a:lstStyle/>
          <a:p>
            <a:r>
              <a:rPr lang="en-US" sz="3600" dirty="0"/>
              <a:t>ECDF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3" y="1491450"/>
            <a:ext cx="4945695" cy="458087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 From ECDF plot we can see that Group 3 contains a high number of sugar content than other two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Sugar content in Group 2 is almost normally distributed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When considered sugar content at 7 and above we can see more number of products with high content of sugar in Group 2 and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6E983-0E2D-4134-B715-3D3B2EBF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84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02-6D9F-48FE-8D7F-339D06D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257175"/>
            <a:ext cx="3657600" cy="888044"/>
          </a:xfrm>
        </p:spPr>
        <p:txBody>
          <a:bodyPr>
            <a:normAutofit/>
          </a:bodyPr>
          <a:lstStyle/>
          <a:p>
            <a:r>
              <a:rPr lang="en-US" sz="3600" dirty="0"/>
              <a:t>BOX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21A9A-FEEB-4E15-BFB3-1EB01594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1524" y="1455938"/>
            <a:ext cx="5025594" cy="44921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Box plot shows the clear representation of Rating Group with Sugars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Group 3 which has lowest number of ratings has high amount of sugars with very less standard deviation.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Group 1 which have more number of ratings has low sugars but it has high variation in the data.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C0C6D-7DA2-41E3-B8F8-659D002C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84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10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952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Cereal nutrition analysis using r</vt:lpstr>
      <vt:lpstr>About dataset</vt:lpstr>
      <vt:lpstr>Data summary</vt:lpstr>
      <vt:lpstr>REGRESSION</vt:lpstr>
      <vt:lpstr>Distribution</vt:lpstr>
      <vt:lpstr>CORRELATION</vt:lpstr>
      <vt:lpstr>Normality</vt:lpstr>
      <vt:lpstr>ECDF PLOT</vt:lpstr>
      <vt:lpstr>BOX PLOT</vt:lpstr>
      <vt:lpstr>Manufacturer vs shelf</vt:lpstr>
      <vt:lpstr>K- MEANS CLUSTERING</vt:lpstr>
      <vt:lpstr>CLUSTER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Cereal nutrition analysis using r</dc:title>
  <dc:creator>RV Saisuneeth</dc:creator>
  <cp:lastModifiedBy>RV Saisuneeth</cp:lastModifiedBy>
  <cp:revision>17</cp:revision>
  <dcterms:created xsi:type="dcterms:W3CDTF">2020-04-27T08:24:32Z</dcterms:created>
  <dcterms:modified xsi:type="dcterms:W3CDTF">2020-04-29T23:34:20Z</dcterms:modified>
</cp:coreProperties>
</file>