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661" r:id="rId2"/>
  </p:sldMasterIdLst>
  <p:notesMasterIdLst>
    <p:notesMasterId r:id="rId18"/>
  </p:notesMasterIdLst>
  <p:sldIdLst>
    <p:sldId id="256" r:id="rId3"/>
    <p:sldId id="275" r:id="rId4"/>
    <p:sldId id="260" r:id="rId5"/>
    <p:sldId id="265" r:id="rId6"/>
    <p:sldId id="262" r:id="rId7"/>
    <p:sldId id="266" r:id="rId8"/>
    <p:sldId id="269" r:id="rId9"/>
    <p:sldId id="268" r:id="rId10"/>
    <p:sldId id="274" r:id="rId11"/>
    <p:sldId id="273" r:id="rId12"/>
    <p:sldId id="272" r:id="rId13"/>
    <p:sldId id="271" r:id="rId14"/>
    <p:sldId id="263" r:id="rId15"/>
    <p:sldId id="26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453424-A05B-4FA7-84AF-24CA7B737152}">
          <p14:sldIdLst>
            <p14:sldId id="256"/>
            <p14:sldId id="275"/>
            <p14:sldId id="260"/>
            <p14:sldId id="265"/>
            <p14:sldId id="262"/>
            <p14:sldId id="266"/>
            <p14:sldId id="269"/>
            <p14:sldId id="268"/>
            <p14:sldId id="274"/>
            <p14:sldId id="273"/>
            <p14:sldId id="272"/>
            <p14:sldId id="271"/>
            <p14:sldId id="263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10871-4395-4EB2-96AE-04C63878DC25}" type="datetimeFigureOut">
              <a:rPr lang="en-IN" smtClean="0"/>
              <a:t>14-12-2019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6BA0C-0EA0-4C9C-B24A-E99688D89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4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0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71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90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61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0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3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6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98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597693" y="8919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597693" y="211351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33" y="1439200"/>
            <a:ext cx="12192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2226467" y="2476000"/>
            <a:ext cx="77392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49" r:id="rId3"/>
    <p:sldLayoutId id="2147483650" r:id="rId4"/>
    <p:sldLayoutId id="214748365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espncricinfo.com/ci/content/records/83548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FA910-123B-4FAC-8050-3BCD9014F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9022D-924A-4BFB-919C-60AE746FC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4" y="2199879"/>
            <a:ext cx="5113800" cy="2531147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Runs Scored in One – Day Cricket</a:t>
            </a:r>
            <a:endParaRPr lang="en-IN" sz="60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66FE1-DB34-4CF4-93AC-B6F90D191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904" y="6030655"/>
            <a:ext cx="4775075" cy="1218692"/>
          </a:xfrm>
        </p:spPr>
        <p:txBody>
          <a:bodyPr>
            <a:normAutofit/>
          </a:bodyPr>
          <a:lstStyle/>
          <a:p>
            <a:pPr algn="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Suneeth Ravilla</a:t>
            </a:r>
          </a:p>
        </p:txBody>
      </p:sp>
    </p:spTree>
    <p:extLst>
      <p:ext uri="{BB962C8B-B14F-4D97-AF65-F5344CB8AC3E}">
        <p14:creationId xmlns:p14="http://schemas.microsoft.com/office/powerpoint/2010/main" val="346829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0D2D3-A39D-4CC3-8B31-FF0BC16020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t="703" r="36238" b="10828"/>
          <a:stretch/>
        </p:blipFill>
        <p:spPr>
          <a:xfrm>
            <a:off x="5711483" y="1451657"/>
            <a:ext cx="6121270" cy="4775682"/>
          </a:xfrm>
          <a:prstGeom prst="rect">
            <a:avLst/>
          </a:prstGeom>
        </p:spPr>
      </p:pic>
      <p:sp>
        <p:nvSpPr>
          <p:cNvPr id="4" name="Google Shape;814;p20">
            <a:extLst>
              <a:ext uri="{FF2B5EF4-FFF2-40B4-BE49-F238E27FC236}">
                <a16:creationId xmlns:a16="http://schemas.microsoft.com/office/drawing/2014/main" id="{1150D3CA-163E-4F85-98BB-013C3E8D7E1F}"/>
              </a:ext>
            </a:extLst>
          </p:cNvPr>
          <p:cNvSpPr txBox="1">
            <a:spLocks/>
          </p:cNvSpPr>
          <p:nvPr/>
        </p:nvSpPr>
        <p:spPr>
          <a:xfrm>
            <a:off x="618929" y="405493"/>
            <a:ext cx="10363200" cy="104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en-IN" sz="5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 Analysis</a:t>
            </a:r>
            <a:endParaRPr lang="en-IN" sz="5000" kern="0" dirty="0"/>
          </a:p>
        </p:txBody>
      </p:sp>
      <p:sp>
        <p:nvSpPr>
          <p:cNvPr id="5" name="Google Shape;808;p19">
            <a:extLst>
              <a:ext uri="{FF2B5EF4-FFF2-40B4-BE49-F238E27FC236}">
                <a16:creationId xmlns:a16="http://schemas.microsoft.com/office/drawing/2014/main" id="{F203CD62-FBE6-476B-B055-BFAC9B3919AA}"/>
              </a:ext>
            </a:extLst>
          </p:cNvPr>
          <p:cNvSpPr txBox="1">
            <a:spLocks/>
          </p:cNvSpPr>
          <p:nvPr/>
        </p:nvSpPr>
        <p:spPr>
          <a:xfrm>
            <a:off x="528798" y="1279474"/>
            <a:ext cx="5127246" cy="484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609585" marR="0" lvl="0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indent="0" defTabSz="914400">
              <a:spcBef>
                <a:spcPts val="800"/>
              </a:spcBef>
              <a:buNone/>
            </a:pPr>
            <a:r>
              <a:rPr lang="en-IN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IN" sz="2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▫"/>
            </a:pPr>
            <a:r>
              <a:rPr lang="en-IN" sz="2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looking at the graph, we can see that there is no pattern to determine any correlation between Runs scored and Strike rate.</a:t>
            </a:r>
          </a:p>
          <a:p>
            <a:pPr marL="444498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▫"/>
            </a:pPr>
            <a:r>
              <a:rPr lang="en-IN" sz="2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points were scattered all over the graph which is indicating neither of the variables is dependent on others.</a:t>
            </a:r>
          </a:p>
        </p:txBody>
      </p:sp>
    </p:spTree>
    <p:extLst>
      <p:ext uri="{BB962C8B-B14F-4D97-AF65-F5344CB8AC3E}">
        <p14:creationId xmlns:p14="http://schemas.microsoft.com/office/powerpoint/2010/main" val="84313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"/>
          <p:cNvSpPr/>
          <p:nvPr/>
        </p:nvSpPr>
        <p:spPr>
          <a:xfrm>
            <a:off x="9198239" y="2520968"/>
            <a:ext cx="1877333" cy="36018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sz="2489"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Google Shape;814;p20">
            <a:extLst>
              <a:ext uri="{FF2B5EF4-FFF2-40B4-BE49-F238E27FC236}">
                <a16:creationId xmlns:a16="http://schemas.microsoft.com/office/drawing/2014/main" id="{E1E5E8FB-ED27-41E2-8601-6B7D43EA2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2524" y="391630"/>
            <a:ext cx="10363200" cy="104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 Analysis</a:t>
            </a:r>
            <a:endParaRPr sz="5000" dirty="0"/>
          </a:p>
        </p:txBody>
      </p:sp>
      <p:sp>
        <p:nvSpPr>
          <p:cNvPr id="6" name="Google Shape;808;p19">
            <a:extLst>
              <a:ext uri="{FF2B5EF4-FFF2-40B4-BE49-F238E27FC236}">
                <a16:creationId xmlns:a16="http://schemas.microsoft.com/office/drawing/2014/main" id="{04134564-2074-4ADE-9AAC-4FFF5D2021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2524" y="1437793"/>
            <a:ext cx="5127625" cy="40100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Plot:</a:t>
            </a:r>
          </a:p>
          <a:p>
            <a:pPr marL="444498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vs Strike Rate</a:t>
            </a:r>
          </a:p>
          <a:p>
            <a:pPr marL="444498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Almost all the countries have the same average strike.</a:t>
            </a:r>
          </a:p>
          <a:p>
            <a:pPr marL="444498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Australia is having the highest average strike rate of 80.</a:t>
            </a:r>
          </a:p>
          <a:p>
            <a:pPr marL="444498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Bangladesh is having the lowest average strike rate of 70.</a:t>
            </a:r>
          </a:p>
          <a:p>
            <a:pPr marL="444498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average strike rate of players is maintained it doesn’t help them in scoring more runs.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E6EA31-0711-40A7-A3DD-A26016344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18" y="1431099"/>
            <a:ext cx="5933870" cy="45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3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646112" y="1448009"/>
            <a:ext cx="5127246" cy="4009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lvl="0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tillium Web"/>
              </a:rPr>
              <a:t>Runs vs Average</a:t>
            </a:r>
          </a:p>
          <a:p>
            <a:pPr marL="444498" lvl="0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tillium Web"/>
              </a:rPr>
              <a:t>The scatterplot shows the trend of the points as the runs scored is high average is also high.</a:t>
            </a:r>
          </a:p>
          <a:p>
            <a:pPr marL="444498" indent="-3429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tillium Web"/>
              </a:rPr>
              <a:t>From the analysis,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tillium Web"/>
              </a:rPr>
              <a:t>b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atsmen scoring more runs tend to maintain the higher average.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9198239" y="2520968"/>
            <a:ext cx="1877333" cy="36018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sz="2489"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Google Shape;814;p20">
            <a:extLst>
              <a:ext uri="{FF2B5EF4-FFF2-40B4-BE49-F238E27FC236}">
                <a16:creationId xmlns:a16="http://schemas.microsoft.com/office/drawing/2014/main" id="{95BD3F33-15A3-42F2-907F-F6337F636F4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6112" y="401846"/>
            <a:ext cx="10363200" cy="104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 Analysis</a:t>
            </a:r>
            <a:endParaRPr sz="5000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64CD40-88B8-4FE7-A4BC-8E345F9A6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7" y="1099930"/>
            <a:ext cx="6029739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6"/>
          <p:cNvSpPr/>
          <p:nvPr/>
        </p:nvSpPr>
        <p:spPr>
          <a:xfrm rot="21111023">
            <a:off x="9320158" y="2745765"/>
            <a:ext cx="1595493" cy="11543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9438577" y="718106"/>
            <a:ext cx="2738493" cy="2091899"/>
            <a:chOff x="4419278" y="1370323"/>
            <a:chExt cx="2053870" cy="1568924"/>
          </a:xfrm>
        </p:grpSpPr>
        <p:sp>
          <p:nvSpPr>
            <p:cNvPr id="883" name="Google Shape;883;p26"/>
            <p:cNvSpPr/>
            <p:nvPr/>
          </p:nvSpPr>
          <p:spPr>
            <a:xfrm rot="19810524">
              <a:off x="5349997" y="2746834"/>
              <a:ext cx="192413" cy="192413"/>
            </a:xfrm>
            <a:prstGeom prst="ellipse">
              <a:avLst/>
            </a:prstGeom>
            <a:solidFill>
              <a:srgbClr val="6E86B6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5033785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None/>
              </a:pPr>
              <a:endParaRPr sz="1333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4419278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 rot="10800000">
              <a:off x="5392219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4472313" y="1370323"/>
              <a:ext cx="1947741" cy="843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None/>
              </a:pPr>
              <a:r>
                <a:rPr lang="en-IN" sz="2200" dirty="0">
                  <a:solidFill>
                    <a:srgbClr val="6E86B6"/>
                  </a:solidFill>
                  <a:latin typeface="Times New Roman" panose="02020603050405020304" pitchFamily="18" charset="0"/>
                  <a:ea typeface="Titillium Web"/>
                  <a:cs typeface="Times New Roman" panose="02020603050405020304" pitchFamily="18" charset="0"/>
                  <a:sym typeface="Titillium Web"/>
                </a:rPr>
                <a:t>Batting Average should be maintained</a:t>
              </a:r>
              <a:endParaRPr sz="2200" dirty="0">
                <a:solidFill>
                  <a:srgbClr val="6E86B6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endParaRPr>
            </a:p>
          </p:txBody>
        </p:sp>
      </p:grpSp>
      <p:sp>
        <p:nvSpPr>
          <p:cNvPr id="888" name="Google Shape;888;p26"/>
          <p:cNvSpPr/>
          <p:nvPr/>
        </p:nvSpPr>
        <p:spPr>
          <a:xfrm rot="433983" flipH="1">
            <a:off x="8003441" y="2734189"/>
            <a:ext cx="1484594" cy="109215"/>
          </a:xfrm>
          <a:prstGeom prst="roundRect">
            <a:avLst>
              <a:gd name="adj" fmla="val 50000"/>
            </a:avLst>
          </a:prstGeom>
          <a:solidFill>
            <a:srgbClr val="6E86B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33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89" name="Google Shape;889;p26"/>
          <p:cNvGrpSpPr/>
          <p:nvPr/>
        </p:nvGrpSpPr>
        <p:grpSpPr>
          <a:xfrm>
            <a:off x="8076575" y="2754573"/>
            <a:ext cx="2738493" cy="1921023"/>
            <a:chOff x="2912587" y="3074718"/>
            <a:chExt cx="2053870" cy="1440767"/>
          </a:xfrm>
        </p:grpSpPr>
        <p:sp>
          <p:nvSpPr>
            <p:cNvPr id="890" name="Google Shape;890;p26"/>
            <p:cNvSpPr txBox="1"/>
            <p:nvPr/>
          </p:nvSpPr>
          <p:spPr>
            <a:xfrm>
              <a:off x="3521663" y="3272001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None/>
              </a:pPr>
              <a:endParaRPr sz="1333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 rot="-1789476">
              <a:off x="3843305" y="3074718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912587" y="3671848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3" name="Google Shape;893;p26"/>
            <p:cNvSpPr txBox="1"/>
            <p:nvPr/>
          </p:nvSpPr>
          <p:spPr>
            <a:xfrm>
              <a:off x="2999631" y="3573046"/>
              <a:ext cx="1947741" cy="871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None/>
              </a:pPr>
              <a:r>
                <a:rPr lang="en-IN" sz="2200" dirty="0">
                  <a:solidFill>
                    <a:srgbClr val="FFFFFF"/>
                  </a:solidFill>
                  <a:latin typeface="Times New Roman" panose="02020603050405020304" pitchFamily="18" charset="0"/>
                  <a:ea typeface="Titillium Web"/>
                  <a:cs typeface="Times New Roman" panose="02020603050405020304" pitchFamily="18" charset="0"/>
                  <a:sym typeface="Titillium Web"/>
                </a:rPr>
                <a:t>Strike Rate will not effect batsmen  scoring runs</a:t>
              </a:r>
              <a:endParaRPr sz="2200" dirty="0">
                <a:solidFill>
                  <a:srgbClr val="FFFFFF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3885558" y="3594321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896" name="Google Shape;896;p26"/>
          <p:cNvGrpSpPr/>
          <p:nvPr/>
        </p:nvGrpSpPr>
        <p:grpSpPr>
          <a:xfrm>
            <a:off x="6680954" y="696104"/>
            <a:ext cx="2738493" cy="2105802"/>
            <a:chOff x="1369440" y="1359895"/>
            <a:chExt cx="2053870" cy="1579352"/>
          </a:xfrm>
        </p:grpSpPr>
        <p:sp>
          <p:nvSpPr>
            <p:cNvPr id="897" name="Google Shape;897;p26"/>
            <p:cNvSpPr/>
            <p:nvPr/>
          </p:nvSpPr>
          <p:spPr>
            <a:xfrm>
              <a:off x="1369440" y="1479246"/>
              <a:ext cx="2053870" cy="843637"/>
            </a:xfrm>
            <a:prstGeom prst="roundRect">
              <a:avLst>
                <a:gd name="adj" fmla="val 4485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8" name="Google Shape;898;p26"/>
            <p:cNvSpPr txBox="1"/>
            <p:nvPr/>
          </p:nvSpPr>
          <p:spPr>
            <a:xfrm>
              <a:off x="1977517" y="2397059"/>
              <a:ext cx="835722" cy="330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None/>
              </a:pPr>
              <a:endParaRPr sz="1333" dirty="0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 rot="10800000">
              <a:off x="2342381" y="2317599"/>
              <a:ext cx="107928" cy="80946"/>
            </a:xfrm>
            <a:prstGeom prst="triangle">
              <a:avLst>
                <a:gd name="adj" fmla="val 50000"/>
              </a:avLst>
            </a:prstGeom>
            <a:solidFill>
              <a:srgbClr val="6E86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00" name="Google Shape;900;p26"/>
            <p:cNvSpPr txBox="1"/>
            <p:nvPr/>
          </p:nvSpPr>
          <p:spPr>
            <a:xfrm>
              <a:off x="1419105" y="1359895"/>
              <a:ext cx="1947741" cy="950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None/>
              </a:pPr>
              <a:r>
                <a:rPr lang="en-IN" sz="2200" dirty="0">
                  <a:solidFill>
                    <a:srgbClr val="FFFFFF"/>
                  </a:solidFill>
                  <a:latin typeface="Times New Roman" panose="02020603050405020304" pitchFamily="18" charset="0"/>
                  <a:ea typeface="Titillium Web"/>
                  <a:cs typeface="Times New Roman" panose="02020603050405020304" pitchFamily="18" charset="0"/>
                  <a:sym typeface="Titillium Web"/>
                </a:rPr>
                <a:t>Batsmen need to face more Number of balls</a:t>
              </a:r>
              <a:endParaRPr sz="2200" dirty="0">
                <a:solidFill>
                  <a:srgbClr val="FFFFFF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 rot="-1789476">
              <a:off x="2296769" y="2746834"/>
              <a:ext cx="192413" cy="192413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E86B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3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20D3979-5ABC-48E3-BD09-10E74E82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7" y="170212"/>
            <a:ext cx="10248000" cy="1094796"/>
          </a:xfrm>
        </p:spPr>
        <p:txBody>
          <a:bodyPr/>
          <a:lstStyle/>
          <a:p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84A79-9C3F-4191-9656-389385185C7F}"/>
              </a:ext>
            </a:extLst>
          </p:cNvPr>
          <p:cNvSpPr txBox="1"/>
          <p:nvPr/>
        </p:nvSpPr>
        <p:spPr>
          <a:xfrm>
            <a:off x="339888" y="1050399"/>
            <a:ext cx="6407381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98" lvl="0" indent="-342900" defTabSz="9144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kern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tillium Web"/>
              </a:rPr>
              <a:t>India holds the most number of players in the top scoring list of batsmen who played at least 50 matches.</a:t>
            </a:r>
          </a:p>
          <a:p>
            <a:pPr marL="444498" lvl="0" indent="-342900" defTabSz="9144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India produces more number of players it does not have the highest mean due to the high variation in the runs scored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4498" lvl="0" indent="-342900" defTabSz="9144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high correlation between runs scored vs balls faced when compared to all the variables affecting runs scored.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88A72-B3C0-4FE2-9168-BAA566A0DD9D}"/>
              </a:ext>
            </a:extLst>
          </p:cNvPr>
          <p:cNvSpPr txBox="1"/>
          <p:nvPr/>
        </p:nvSpPr>
        <p:spPr>
          <a:xfrm>
            <a:off x="339888" y="4671066"/>
            <a:ext cx="1206982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98" lvl="0" indent="-342900" defTabSz="9144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the least correlation between runs scored vs strike rate even though the average strike rate of all the teams are almost the same. </a:t>
            </a:r>
          </a:p>
          <a:p>
            <a:pPr marL="444498" lvl="0" indent="-342900" defTabSz="9144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runs with average, batsmen who scored more runs has maintained a good average.</a:t>
            </a:r>
          </a:p>
          <a:p>
            <a:pPr marL="444498" lvl="0" indent="-342900" defTabSz="914400">
              <a:spcBef>
                <a:spcPts val="800"/>
              </a:spcBef>
              <a:buClr>
                <a:srgbClr val="FFFFFF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in order to score more runs, batsmen have to face more number of balls while maintaining a good average irrespective of strike rate.</a:t>
            </a:r>
          </a:p>
        </p:txBody>
      </p:sp>
    </p:spTree>
    <p:extLst>
      <p:ext uri="{BB962C8B-B14F-4D97-AF65-F5344CB8AC3E}">
        <p14:creationId xmlns:p14="http://schemas.microsoft.com/office/powerpoint/2010/main" val="277301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597693" y="891923"/>
            <a:ext cx="10363200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597692" y="2113513"/>
            <a:ext cx="11236499" cy="4009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http://stats.espncricinfo.com/ci/content/records/83548.html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" name="Google Shape;809;p19"/>
          <p:cNvSpPr/>
          <p:nvPr/>
        </p:nvSpPr>
        <p:spPr>
          <a:xfrm>
            <a:off x="9198239" y="2520968"/>
            <a:ext cx="1877333" cy="36018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sz="2489"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81329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603632" y="1062552"/>
            <a:ext cx="5313600" cy="11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br>
              <a:rPr lang="e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Y</a:t>
            </a:r>
            <a:r>
              <a:rPr lang="en-I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8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7019077" y="3743081"/>
            <a:ext cx="5313600" cy="413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E4772-3CCA-41CE-9045-36EFF84B52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67A224-5336-4E48-823A-F7B700E3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3" y="349367"/>
            <a:ext cx="10248000" cy="1143200"/>
          </a:xfrm>
        </p:spPr>
        <p:txBody>
          <a:bodyPr/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Analysing the dataset</a:t>
            </a:r>
          </a:p>
        </p:txBody>
      </p:sp>
      <p:sp>
        <p:nvSpPr>
          <p:cNvPr id="5" name="Google Shape;801;p18">
            <a:extLst>
              <a:ext uri="{FF2B5EF4-FFF2-40B4-BE49-F238E27FC236}">
                <a16:creationId xmlns:a16="http://schemas.microsoft.com/office/drawing/2014/main" id="{CF841222-8834-4086-9D00-DFF95EAD9A4F}"/>
              </a:ext>
            </a:extLst>
          </p:cNvPr>
          <p:cNvSpPr txBox="1">
            <a:spLocks/>
          </p:cNvSpPr>
          <p:nvPr/>
        </p:nvSpPr>
        <p:spPr>
          <a:xfrm>
            <a:off x="972000" y="1492567"/>
            <a:ext cx="10370244" cy="490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609585" marR="0" lvl="0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defTabSz="914400">
              <a:spcBef>
                <a:spcPts val="800"/>
              </a:spcBef>
              <a:buClr>
                <a:schemeClr val="bg1"/>
              </a:buClr>
              <a:buNone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relationship between variables to obtain useful and usable information of  Runs scored by batsmen</a:t>
            </a:r>
          </a:p>
          <a:p>
            <a:pPr marL="717550" indent="365125" defTabSz="914400">
              <a:spcBef>
                <a:spcPts val="8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runs scored by players </a:t>
            </a:r>
            <a:r>
              <a:rPr lang="en-IN" sz="2800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their country’s using Frequency and Statistical analysis.</a:t>
            </a:r>
          </a:p>
          <a:p>
            <a:pPr marL="717550" indent="365125" defTabSz="914400">
              <a:spcBef>
                <a:spcPts val="8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correlation function to analyse variables affecting runs scored by batsmen.</a:t>
            </a:r>
          </a:p>
          <a:p>
            <a:pPr marL="717550" indent="365125" defTabSz="914400">
              <a:spcBef>
                <a:spcPts val="8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analysis of variables contributing to runs scored.</a:t>
            </a:r>
          </a:p>
          <a:p>
            <a:pPr marL="717550" indent="365125" defTabSz="914400">
              <a:spcBef>
                <a:spcPts val="8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analysis of strike rate vs runs scored by players using a bar plot.</a:t>
            </a:r>
          </a:p>
        </p:txBody>
      </p:sp>
    </p:spTree>
    <p:extLst>
      <p:ext uri="{BB962C8B-B14F-4D97-AF65-F5344CB8AC3E}">
        <p14:creationId xmlns:p14="http://schemas.microsoft.com/office/powerpoint/2010/main" val="361626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595368" y="1484243"/>
            <a:ext cx="5486400" cy="49033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runs scored by batsmen from different teams in one day cricket and the factors involved during the runs scored.</a:t>
            </a:r>
          </a:p>
          <a:p>
            <a:pPr marL="342900" indent="-342900">
              <a:spcBef>
                <a:spcPts val="8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dataset contains 15 Variables and 1400+ records</a:t>
            </a:r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data set contains numeric values</a:t>
            </a:r>
          </a:p>
        </p:txBody>
      </p:sp>
      <p:sp>
        <p:nvSpPr>
          <p:cNvPr id="4" name="Google Shape;784;p16">
            <a:extLst>
              <a:ext uri="{FF2B5EF4-FFF2-40B4-BE49-F238E27FC236}">
                <a16:creationId xmlns:a16="http://schemas.microsoft.com/office/drawing/2014/main" id="{616214BD-9649-4DD5-A002-0AD46D17B77F}"/>
              </a:ext>
            </a:extLst>
          </p:cNvPr>
          <p:cNvSpPr txBox="1">
            <a:spLocks/>
          </p:cNvSpPr>
          <p:nvPr/>
        </p:nvSpPr>
        <p:spPr>
          <a:xfrm>
            <a:off x="595368" y="341043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en-IN" sz="5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Data Set</a:t>
            </a:r>
          </a:p>
        </p:txBody>
      </p:sp>
      <p:sp>
        <p:nvSpPr>
          <p:cNvPr id="5" name="Google Shape;801;p18">
            <a:extLst>
              <a:ext uri="{FF2B5EF4-FFF2-40B4-BE49-F238E27FC236}">
                <a16:creationId xmlns:a16="http://schemas.microsoft.com/office/drawing/2014/main" id="{58DA3A98-7543-4475-B63D-6632D38AECAF}"/>
              </a:ext>
            </a:extLst>
          </p:cNvPr>
          <p:cNvSpPr txBox="1">
            <a:spLocks/>
          </p:cNvSpPr>
          <p:nvPr/>
        </p:nvSpPr>
        <p:spPr>
          <a:xfrm>
            <a:off x="6472633" y="1419695"/>
            <a:ext cx="5486400" cy="490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609585" marR="0" lvl="0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▫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played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Innings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Outs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Score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Balls Faced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 Rate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100’s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50’s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0’s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4’s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6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6’s</a:t>
            </a:r>
          </a:p>
        </p:txBody>
      </p:sp>
    </p:spTree>
    <p:extLst>
      <p:ext uri="{BB962C8B-B14F-4D97-AF65-F5344CB8AC3E}">
        <p14:creationId xmlns:p14="http://schemas.microsoft.com/office/powerpoint/2010/main" val="155914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"/>
          <p:cNvSpPr txBox="1">
            <a:spLocks noGrp="1"/>
          </p:cNvSpPr>
          <p:nvPr>
            <p:ph type="body" idx="1"/>
          </p:nvPr>
        </p:nvSpPr>
        <p:spPr>
          <a:xfrm>
            <a:off x="609600" y="1419694"/>
            <a:ext cx="5486400" cy="49033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Batsmen who played at least 50 Matches during 1989 to 2019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top 10 countries are part of this analysis</a:t>
            </a: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None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15 variables, I considered only 5 variables which are significant in analysing the runs scored using 400+ records</a:t>
            </a:r>
          </a:p>
        </p:txBody>
      </p:sp>
      <p:sp>
        <p:nvSpPr>
          <p:cNvPr id="4" name="Google Shape;784;p16">
            <a:extLst>
              <a:ext uri="{FF2B5EF4-FFF2-40B4-BE49-F238E27FC236}">
                <a16:creationId xmlns:a16="http://schemas.microsoft.com/office/drawing/2014/main" id="{616214BD-9649-4DD5-A002-0AD46D17B77F}"/>
              </a:ext>
            </a:extLst>
          </p:cNvPr>
          <p:cNvSpPr txBox="1">
            <a:spLocks/>
          </p:cNvSpPr>
          <p:nvPr/>
        </p:nvSpPr>
        <p:spPr>
          <a:xfrm>
            <a:off x="622853" y="301287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en-IN" sz="5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for Analysis</a:t>
            </a:r>
          </a:p>
        </p:txBody>
      </p:sp>
      <p:sp>
        <p:nvSpPr>
          <p:cNvPr id="5" name="Google Shape;801;p18">
            <a:extLst>
              <a:ext uri="{FF2B5EF4-FFF2-40B4-BE49-F238E27FC236}">
                <a16:creationId xmlns:a16="http://schemas.microsoft.com/office/drawing/2014/main" id="{58DA3A98-7543-4475-B63D-6632D38AECAF}"/>
              </a:ext>
            </a:extLst>
          </p:cNvPr>
          <p:cNvSpPr txBox="1">
            <a:spLocks/>
          </p:cNvSpPr>
          <p:nvPr/>
        </p:nvSpPr>
        <p:spPr>
          <a:xfrm>
            <a:off x="6612835" y="1419695"/>
            <a:ext cx="5346198" cy="490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609585" marR="0" lvl="0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▫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587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– Country which batsmen is representing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– Runs scored by batsmen in his career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– Average runs scored in each match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Balls Faced – Number of balls scored in his career</a:t>
            </a:r>
          </a:p>
          <a:p>
            <a:pPr marL="342900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Strike Rate – Percentage of number of runs scored per ball</a:t>
            </a:r>
          </a:p>
        </p:txBody>
      </p:sp>
    </p:spTree>
    <p:extLst>
      <p:ext uri="{BB962C8B-B14F-4D97-AF65-F5344CB8AC3E}">
        <p14:creationId xmlns:p14="http://schemas.microsoft.com/office/powerpoint/2010/main" val="227202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654930" y="319650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</a:t>
            </a:r>
            <a:endParaRPr sz="5000"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492369" y="1462850"/>
            <a:ext cx="5431353" cy="413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buNone/>
            </a:pPr>
            <a:r>
              <a:rPr lang="en-IN" sz="28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Country:</a:t>
            </a:r>
            <a:endParaRPr lang="en-I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tillium Web"/>
            </a:endParaRPr>
          </a:p>
          <a:p>
            <a:pPr lvl="0">
              <a:spcBef>
                <a:spcPts val="800"/>
              </a:spcBef>
              <a:buClr>
                <a:srgbClr val="FFFFFF"/>
              </a:buClr>
              <a:buFont typeface="Titillium Web"/>
              <a:buChar char="▫"/>
            </a:pPr>
            <a:r>
              <a:rPr lang="en-IN" sz="28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frequency count of players w.r.t country they are representing.</a:t>
            </a:r>
          </a:p>
          <a:p>
            <a:pPr>
              <a:spcBef>
                <a:spcPts val="800"/>
              </a:spcBef>
              <a:buClr>
                <a:srgbClr val="FFFFFF"/>
              </a:buClr>
              <a:buFont typeface="Titillium Web"/>
              <a:buChar char="▫"/>
            </a:pPr>
            <a:r>
              <a:rPr lang="en-IN" sz="28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Frequency = 52 (IND)</a:t>
            </a:r>
          </a:p>
          <a:p>
            <a:pPr>
              <a:spcBef>
                <a:spcPts val="800"/>
              </a:spcBef>
              <a:buClr>
                <a:srgbClr val="FFFFFF"/>
              </a:buClr>
              <a:buFont typeface="Titillium Web"/>
              <a:buChar char="▫"/>
            </a:pPr>
            <a:r>
              <a:rPr lang="en-IN" sz="28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Frequency = 10 (AFG)</a:t>
            </a:r>
          </a:p>
          <a:p>
            <a:pPr>
              <a:spcBef>
                <a:spcPts val="800"/>
              </a:spcBef>
              <a:buClr>
                <a:srgbClr val="FFFFFF"/>
              </a:buClr>
              <a:buFont typeface="Titillium Web"/>
              <a:buChar char="▫"/>
            </a:pPr>
            <a:r>
              <a:rPr lang="en-IN" sz="28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this, we can analyse that, India produces good batsmen than any other country.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593178-BA76-4869-BC43-40807B99D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1476102"/>
            <a:ext cx="5883965" cy="42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641677" y="300738"/>
            <a:ext cx="10248000" cy="114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sz="5000"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548911" y="1176652"/>
            <a:ext cx="5374811" cy="413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Mean:</a:t>
            </a:r>
          </a:p>
          <a:p>
            <a:pPr>
              <a:spcBef>
                <a:spcPts val="800"/>
              </a:spcBef>
              <a:buClr>
                <a:schemeClr val="bg1"/>
              </a:buClr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Runs scored by players at each Country level</a:t>
            </a:r>
          </a:p>
          <a:p>
            <a:pPr>
              <a:spcBef>
                <a:spcPts val="800"/>
              </a:spcBef>
              <a:buClr>
                <a:schemeClr val="bg1"/>
              </a:buClr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Lankan batsmen have scored more runs with Mean of 3878.74</a:t>
            </a:r>
          </a:p>
          <a:p>
            <a:pPr>
              <a:spcBef>
                <a:spcPts val="800"/>
              </a:spcBef>
              <a:buClr>
                <a:schemeClr val="bg1"/>
              </a:buClr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India produces high scoring batsmen it has lower mean compared to Sri Lankan batsmen due to high Std. Deviation of 3974.80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8AB5F3-943B-4FBB-8711-AB38C68A0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2" y="1417433"/>
            <a:ext cx="5896645" cy="45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528798" y="1279474"/>
            <a:ext cx="5127246" cy="48433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lvl="0" indent="0">
              <a:spcBef>
                <a:spcPts val="800"/>
              </a:spcBef>
              <a:buSzPts val="24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Correlation: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Scored vs Balls Faced</a:t>
            </a: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high correlation among Runs scored vs Balls Faced</a:t>
            </a:r>
          </a:p>
          <a:p>
            <a:pPr marL="101598" lvl="0" indent="0">
              <a:spcBef>
                <a:spcPts val="800"/>
              </a:spcBef>
              <a:buClr>
                <a:schemeClr val="bg1"/>
              </a:buClr>
              <a:buSzPts val="2400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Correlation = 0.98</a:t>
            </a: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Batsmen who scored more Runs has faced more number of balls.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9198239" y="2520968"/>
            <a:ext cx="1877333" cy="36018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sz="2489"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Google Shape;814;p20">
            <a:extLst>
              <a:ext uri="{FF2B5EF4-FFF2-40B4-BE49-F238E27FC236}">
                <a16:creationId xmlns:a16="http://schemas.microsoft.com/office/drawing/2014/main" id="{ED649CBE-DA95-4905-952E-719131B898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929" y="405493"/>
            <a:ext cx="10363200" cy="104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endParaRPr sz="5000"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BAC38F4-4466-49EF-9DF1-4D8C5C54B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3" y="1428507"/>
            <a:ext cx="6278344" cy="43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1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1371E-68E0-491C-A4EB-6E69F41E3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29" y="1451656"/>
            <a:ext cx="6049428" cy="5144600"/>
          </a:xfrm>
          <a:prstGeom prst="rect">
            <a:avLst/>
          </a:prstGeom>
        </p:spPr>
      </p:pic>
      <p:sp>
        <p:nvSpPr>
          <p:cNvPr id="4" name="Google Shape;814;p20">
            <a:extLst>
              <a:ext uri="{FF2B5EF4-FFF2-40B4-BE49-F238E27FC236}">
                <a16:creationId xmlns:a16="http://schemas.microsoft.com/office/drawing/2014/main" id="{D3A96C52-BFB2-4B06-972E-FCFD1F273C6C}"/>
              </a:ext>
            </a:extLst>
          </p:cNvPr>
          <p:cNvSpPr txBox="1">
            <a:spLocks/>
          </p:cNvSpPr>
          <p:nvPr/>
        </p:nvSpPr>
        <p:spPr>
          <a:xfrm>
            <a:off x="618929" y="405493"/>
            <a:ext cx="10363200" cy="104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/>
            <a:r>
              <a:rPr lang="en-IN" sz="5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 Analysis</a:t>
            </a:r>
            <a:endParaRPr lang="en-IN" sz="5000" kern="0" dirty="0"/>
          </a:p>
        </p:txBody>
      </p:sp>
      <p:sp>
        <p:nvSpPr>
          <p:cNvPr id="5" name="Google Shape;808;p19">
            <a:extLst>
              <a:ext uri="{FF2B5EF4-FFF2-40B4-BE49-F238E27FC236}">
                <a16:creationId xmlns:a16="http://schemas.microsoft.com/office/drawing/2014/main" id="{03213C46-1C8D-4AFE-AE3D-4BC6CA686FFC}"/>
              </a:ext>
            </a:extLst>
          </p:cNvPr>
          <p:cNvSpPr txBox="1">
            <a:spLocks/>
          </p:cNvSpPr>
          <p:nvPr/>
        </p:nvSpPr>
        <p:spPr>
          <a:xfrm>
            <a:off x="528798" y="1279474"/>
            <a:ext cx="5127246" cy="484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609585" marR="0" lvl="0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indent="0" defTabSz="914400">
              <a:spcBef>
                <a:spcPts val="800"/>
              </a:spcBef>
              <a:buNone/>
            </a:pPr>
            <a:r>
              <a:rPr lang="en-IN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IN" sz="2800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▫"/>
            </a:pPr>
            <a:r>
              <a:rPr lang="en-IN" sz="2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follows a pattern which shows Runs scored and Balls faced are correlated with each other falling on the same line.</a:t>
            </a:r>
          </a:p>
          <a:p>
            <a:pPr marL="444498" indent="-342900" defTabSz="914400"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▫"/>
            </a:pPr>
            <a:r>
              <a:rPr lang="en-IN" sz="24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Runs scored increases, balls faced also increased which shows the correlation is high between these 2 variables.</a:t>
            </a:r>
          </a:p>
        </p:txBody>
      </p:sp>
    </p:spTree>
    <p:extLst>
      <p:ext uri="{BB962C8B-B14F-4D97-AF65-F5344CB8AC3E}">
        <p14:creationId xmlns:p14="http://schemas.microsoft.com/office/powerpoint/2010/main" val="31192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509662" y="1238828"/>
            <a:ext cx="5127246" cy="4009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598" lvl="0" indent="0">
              <a:spcBef>
                <a:spcPts val="800"/>
              </a:spcBef>
              <a:buSzPts val="24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Correlation:</a:t>
            </a: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vs Strike Rate</a:t>
            </a: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least correlation between Runs and Strike rate</a:t>
            </a:r>
          </a:p>
          <a:p>
            <a:pPr marL="101598" indent="0">
              <a:spcBef>
                <a:spcPts val="800"/>
              </a:spcBef>
              <a:buClr>
                <a:schemeClr val="bg1"/>
              </a:buClr>
              <a:buSzPts val="2400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Correlation = 0.07</a:t>
            </a:r>
          </a:p>
          <a:p>
            <a:pPr marL="101598" lvl="0" indent="0">
              <a:spcBef>
                <a:spcPts val="800"/>
              </a:spcBef>
              <a:buClr>
                <a:schemeClr val="bg1"/>
              </a:buClr>
              <a:buSzPts val="2400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498" lvl="0" indent="-342900">
              <a:spcBef>
                <a:spcPts val="800"/>
              </a:spcBef>
              <a:buClr>
                <a:schemeClr val="bg1"/>
              </a:buClr>
              <a:buSzPts val="2400"/>
              <a:buFont typeface="Arial" panose="020B0604020202020204" pitchFamily="34" charset="0"/>
              <a:buChar char="▫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analysing this we can conclude that the Strike rate is not effecting in scoring runs.</a:t>
            </a:r>
          </a:p>
        </p:txBody>
      </p:sp>
      <p:sp>
        <p:nvSpPr>
          <p:cNvPr id="809" name="Google Shape;809;p19"/>
          <p:cNvSpPr/>
          <p:nvPr/>
        </p:nvSpPr>
        <p:spPr>
          <a:xfrm>
            <a:off x="9198239" y="2520968"/>
            <a:ext cx="1877333" cy="36018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sz="2489"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Google Shape;814;p20">
            <a:extLst>
              <a:ext uri="{FF2B5EF4-FFF2-40B4-BE49-F238E27FC236}">
                <a16:creationId xmlns:a16="http://schemas.microsoft.com/office/drawing/2014/main" id="{ED649CBE-DA95-4905-952E-719131B898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2427" y="405527"/>
            <a:ext cx="10363200" cy="10461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IN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endParaRPr sz="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10909-DEF4-4C0F-9098-99F1C0B23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628" y="1428575"/>
            <a:ext cx="5946328" cy="4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35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941"/>
      </a:dk2>
      <a:lt2>
        <a:srgbClr val="E2E8E2"/>
      </a:lt2>
      <a:accent1>
        <a:srgbClr val="D433DD"/>
      </a:accent1>
      <a:accent2>
        <a:srgbClr val="8937D0"/>
      </a:accent2>
      <a:accent3>
        <a:srgbClr val="5C4AE1"/>
      </a:accent3>
      <a:accent4>
        <a:srgbClr val="2A5BCD"/>
      </a:accent4>
      <a:accent5>
        <a:srgbClr val="33ADDD"/>
      </a:accent5>
      <a:accent6>
        <a:srgbClr val="1EB5A1"/>
      </a:accent6>
      <a:hlink>
        <a:srgbClr val="3F86BF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799</Words>
  <Application>Microsoft Office PowerPoint</Application>
  <PresentationFormat>Widescreen</PresentationFormat>
  <Paragraphs>116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Garamond</vt:lpstr>
      <vt:lpstr>Times New Roman</vt:lpstr>
      <vt:lpstr>Titillium Web</vt:lpstr>
      <vt:lpstr>Titillium Web ExtraLight</vt:lpstr>
      <vt:lpstr>Wingdings</vt:lpstr>
      <vt:lpstr>SavonVTI</vt:lpstr>
      <vt:lpstr>Thaliard template</vt:lpstr>
      <vt:lpstr>Analysis of Runs Scored in One – Day Cricket</vt:lpstr>
      <vt:lpstr>Objective of Analysing the dataset</vt:lpstr>
      <vt:lpstr>PowerPoint Presentation</vt:lpstr>
      <vt:lpstr>PowerPoint Presentation</vt:lpstr>
      <vt:lpstr>Frequency Analysis</vt:lpstr>
      <vt:lpstr>Statistical Analysis</vt:lpstr>
      <vt:lpstr>Correlation Analysis</vt:lpstr>
      <vt:lpstr>PowerPoint Presentation</vt:lpstr>
      <vt:lpstr>Correlation Analysis</vt:lpstr>
      <vt:lpstr>PowerPoint Presentation</vt:lpstr>
      <vt:lpstr>Bar Plot Analysis</vt:lpstr>
      <vt:lpstr>Scatterplot Analysis</vt:lpstr>
      <vt:lpstr>Conclusion</vt:lpstr>
      <vt:lpstr>Source</vt:lpstr>
      <vt:lpstr>THANK 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Sai Suneeth Ravilla</dc:creator>
  <cp:lastModifiedBy>Venkata Sai Suneeth Ravilla</cp:lastModifiedBy>
  <cp:revision>71</cp:revision>
  <dcterms:created xsi:type="dcterms:W3CDTF">2019-11-16T20:08:20Z</dcterms:created>
  <dcterms:modified xsi:type="dcterms:W3CDTF">2019-12-15T23:44:37Z</dcterms:modified>
</cp:coreProperties>
</file>