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1" r:id="rId4"/>
    <p:sldId id="260" r:id="rId5"/>
    <p:sldId id="263" r:id="rId6"/>
    <p:sldId id="276" r:id="rId7"/>
    <p:sldId id="268" r:id="rId8"/>
    <p:sldId id="264" r:id="rId9"/>
    <p:sldId id="266" r:id="rId10"/>
    <p:sldId id="267" r:id="rId11"/>
    <p:sldId id="269" r:id="rId12"/>
    <p:sldId id="270" r:id="rId13"/>
    <p:sldId id="280" r:id="rId14"/>
    <p:sldId id="272" r:id="rId15"/>
    <p:sldId id="275"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5C717F-9CDB-45F5-A50D-756827B02867}"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B8E7FB90-131A-4E22-875C-E37F125EEF8C}">
      <dgm:prSet/>
      <dgm:spPr/>
      <dgm:t>
        <a:bodyPr/>
        <a:lstStyle/>
        <a:p>
          <a:r>
            <a:rPr lang="en-IN" dirty="0"/>
            <a:t>The purpose of analysing this dataset is to obtain useful and usable information of predictor variable</a:t>
          </a:r>
          <a:endParaRPr lang="en-US" dirty="0"/>
        </a:p>
      </dgm:t>
    </dgm:pt>
    <dgm:pt modelId="{85AD03F0-1E04-4E12-8115-8484DB9A1822}" type="parTrans" cxnId="{C06C8058-2C2A-479C-8C7D-28E58C79375B}">
      <dgm:prSet/>
      <dgm:spPr/>
      <dgm:t>
        <a:bodyPr/>
        <a:lstStyle/>
        <a:p>
          <a:endParaRPr lang="en-US"/>
        </a:p>
      </dgm:t>
    </dgm:pt>
    <dgm:pt modelId="{310B5E96-CC28-4BA4-94F6-DBCC7678611C}" type="sibTrans" cxnId="{C06C8058-2C2A-479C-8C7D-28E58C79375B}">
      <dgm:prSet/>
      <dgm:spPr/>
      <dgm:t>
        <a:bodyPr/>
        <a:lstStyle/>
        <a:p>
          <a:endParaRPr lang="en-US"/>
        </a:p>
      </dgm:t>
    </dgm:pt>
    <dgm:pt modelId="{87B81656-9491-47A9-B1C4-8B8A7F3D945B}">
      <dgm:prSet/>
      <dgm:spPr/>
      <dgm:t>
        <a:bodyPr/>
        <a:lstStyle/>
        <a:p>
          <a:r>
            <a:rPr lang="en-IN" dirty="0"/>
            <a:t>Factors affecting mpg</a:t>
          </a:r>
          <a:endParaRPr lang="en-US" dirty="0"/>
        </a:p>
      </dgm:t>
    </dgm:pt>
    <dgm:pt modelId="{E0955634-DFFD-4345-87D8-CDEF62925D07}" type="parTrans" cxnId="{744E4163-DC80-4AE9-ABA3-C65497233972}">
      <dgm:prSet/>
      <dgm:spPr/>
      <dgm:t>
        <a:bodyPr/>
        <a:lstStyle/>
        <a:p>
          <a:endParaRPr lang="en-US"/>
        </a:p>
      </dgm:t>
    </dgm:pt>
    <dgm:pt modelId="{96467F43-CFB7-4E93-9096-E4462BFF4B72}" type="sibTrans" cxnId="{744E4163-DC80-4AE9-ABA3-C65497233972}">
      <dgm:prSet/>
      <dgm:spPr/>
      <dgm:t>
        <a:bodyPr/>
        <a:lstStyle/>
        <a:p>
          <a:endParaRPr lang="en-US"/>
        </a:p>
      </dgm:t>
    </dgm:pt>
    <dgm:pt modelId="{DC612640-C473-4A2F-A806-5FAA6AAABA34}">
      <dgm:prSet/>
      <dgm:spPr/>
      <dgm:t>
        <a:bodyPr/>
        <a:lstStyle/>
        <a:p>
          <a:r>
            <a:rPr lang="en-IN" dirty="0"/>
            <a:t>Identifying relationship between variables</a:t>
          </a:r>
          <a:endParaRPr lang="en-US" dirty="0"/>
        </a:p>
      </dgm:t>
    </dgm:pt>
    <dgm:pt modelId="{2FD64BCA-36A2-45F6-ADCE-D9277FB5ED72}" type="parTrans" cxnId="{1B8E6031-24EE-4E07-8AD9-61D2E0498565}">
      <dgm:prSet/>
      <dgm:spPr/>
      <dgm:t>
        <a:bodyPr/>
        <a:lstStyle/>
        <a:p>
          <a:endParaRPr lang="en-US"/>
        </a:p>
      </dgm:t>
    </dgm:pt>
    <dgm:pt modelId="{C0600CE2-3585-4B28-92E6-92FCEF8BB2B9}" type="sibTrans" cxnId="{1B8E6031-24EE-4E07-8AD9-61D2E0498565}">
      <dgm:prSet/>
      <dgm:spPr/>
      <dgm:t>
        <a:bodyPr/>
        <a:lstStyle/>
        <a:p>
          <a:endParaRPr lang="en-US"/>
        </a:p>
      </dgm:t>
    </dgm:pt>
    <dgm:pt modelId="{04113F52-88BF-4A6A-AEED-11F2BDA926AA}">
      <dgm:prSet/>
      <dgm:spPr/>
      <dgm:t>
        <a:bodyPr/>
        <a:lstStyle/>
        <a:p>
          <a:r>
            <a:rPr lang="en-IN" dirty="0"/>
            <a:t>Detecting outliers within the variables</a:t>
          </a:r>
          <a:endParaRPr lang="en-US" dirty="0"/>
        </a:p>
      </dgm:t>
    </dgm:pt>
    <dgm:pt modelId="{EB6CA68B-C0C4-4F16-8AFB-6945FABD6FE3}" type="parTrans" cxnId="{E2E06263-896E-4B67-B7F6-7574B0D3585B}">
      <dgm:prSet/>
      <dgm:spPr/>
      <dgm:t>
        <a:bodyPr/>
        <a:lstStyle/>
        <a:p>
          <a:endParaRPr lang="en-US"/>
        </a:p>
      </dgm:t>
    </dgm:pt>
    <dgm:pt modelId="{0E97902B-F12D-41B4-870A-EC2E895E60AD}" type="sibTrans" cxnId="{E2E06263-896E-4B67-B7F6-7574B0D3585B}">
      <dgm:prSet/>
      <dgm:spPr/>
      <dgm:t>
        <a:bodyPr/>
        <a:lstStyle/>
        <a:p>
          <a:endParaRPr lang="en-US"/>
        </a:p>
      </dgm:t>
    </dgm:pt>
    <dgm:pt modelId="{8162FC9E-A4FE-4A0A-BEC9-18FC8376832F}">
      <dgm:prSet/>
      <dgm:spPr/>
      <dgm:t>
        <a:bodyPr/>
        <a:lstStyle/>
        <a:p>
          <a:r>
            <a:rPr lang="en-IN" dirty="0"/>
            <a:t>Distribution patterns of numerical variables using Histogram</a:t>
          </a:r>
          <a:endParaRPr lang="en-US" dirty="0"/>
        </a:p>
      </dgm:t>
    </dgm:pt>
    <dgm:pt modelId="{91F6F76F-E506-4341-9B7E-3D4422A4B84C}" type="parTrans" cxnId="{6FDFDE36-D5BE-49EE-88F5-55A2FC7F3A9A}">
      <dgm:prSet/>
      <dgm:spPr/>
      <dgm:t>
        <a:bodyPr/>
        <a:lstStyle/>
        <a:p>
          <a:endParaRPr lang="en-US"/>
        </a:p>
      </dgm:t>
    </dgm:pt>
    <dgm:pt modelId="{B899025E-1E3F-4B5E-B226-16CCDE294923}" type="sibTrans" cxnId="{6FDFDE36-D5BE-49EE-88F5-55A2FC7F3A9A}">
      <dgm:prSet/>
      <dgm:spPr/>
      <dgm:t>
        <a:bodyPr/>
        <a:lstStyle/>
        <a:p>
          <a:endParaRPr lang="en-US"/>
        </a:p>
      </dgm:t>
    </dgm:pt>
    <dgm:pt modelId="{84E23560-19EF-440A-8B2C-2847BB2EA4E5}">
      <dgm:prSet/>
      <dgm:spPr/>
      <dgm:t>
        <a:bodyPr/>
        <a:lstStyle/>
        <a:p>
          <a:r>
            <a:rPr lang="en-IN" dirty="0"/>
            <a:t>Analysis of categorical variables using boxplot</a:t>
          </a:r>
          <a:endParaRPr lang="en-US" dirty="0"/>
        </a:p>
      </dgm:t>
    </dgm:pt>
    <dgm:pt modelId="{198D88FD-EB87-4018-AB23-61A22ABDDFF2}" type="parTrans" cxnId="{BAD094A9-C073-46C1-A482-DFD3FC6D65DF}">
      <dgm:prSet/>
      <dgm:spPr/>
      <dgm:t>
        <a:bodyPr/>
        <a:lstStyle/>
        <a:p>
          <a:endParaRPr lang="en-US"/>
        </a:p>
      </dgm:t>
    </dgm:pt>
    <dgm:pt modelId="{446D24FF-4E84-482E-BE35-1DE69EB5FFEB}" type="sibTrans" cxnId="{BAD094A9-C073-46C1-A482-DFD3FC6D65DF}">
      <dgm:prSet/>
      <dgm:spPr/>
      <dgm:t>
        <a:bodyPr/>
        <a:lstStyle/>
        <a:p>
          <a:endParaRPr lang="en-US"/>
        </a:p>
      </dgm:t>
    </dgm:pt>
    <dgm:pt modelId="{2495F7D2-716F-46CC-8DB2-CB616FBEC25B}">
      <dgm:prSet/>
      <dgm:spPr/>
      <dgm:t>
        <a:bodyPr/>
        <a:lstStyle/>
        <a:p>
          <a:r>
            <a:rPr lang="en-IN" dirty="0"/>
            <a:t>Correlation between variables</a:t>
          </a:r>
          <a:endParaRPr lang="en-US" dirty="0"/>
        </a:p>
      </dgm:t>
    </dgm:pt>
    <dgm:pt modelId="{2FB489EF-C66F-48DA-8BCF-3C29B48C3283}" type="parTrans" cxnId="{4AB94F08-7462-4B88-9815-9A7B41DE7027}">
      <dgm:prSet/>
      <dgm:spPr/>
      <dgm:t>
        <a:bodyPr/>
        <a:lstStyle/>
        <a:p>
          <a:endParaRPr lang="en-US"/>
        </a:p>
      </dgm:t>
    </dgm:pt>
    <dgm:pt modelId="{17764858-EA23-446E-81C0-A338689A795C}" type="sibTrans" cxnId="{4AB94F08-7462-4B88-9815-9A7B41DE7027}">
      <dgm:prSet/>
      <dgm:spPr/>
      <dgm:t>
        <a:bodyPr/>
        <a:lstStyle/>
        <a:p>
          <a:endParaRPr lang="en-US"/>
        </a:p>
      </dgm:t>
    </dgm:pt>
    <dgm:pt modelId="{9881AD14-B3F5-4290-B8C2-5E12D7239283}">
      <dgm:prSet/>
      <dgm:spPr/>
      <dgm:t>
        <a:bodyPr/>
        <a:lstStyle/>
        <a:p>
          <a:r>
            <a:rPr lang="en-IN" dirty="0"/>
            <a:t>Residual Plot analysis</a:t>
          </a:r>
          <a:endParaRPr lang="en-US" dirty="0"/>
        </a:p>
      </dgm:t>
    </dgm:pt>
    <dgm:pt modelId="{9000F995-5CEF-44C9-98A7-243DB2FF471B}" type="parTrans" cxnId="{2D121671-03FF-4DBB-BB88-7D6136E628B5}">
      <dgm:prSet/>
      <dgm:spPr/>
      <dgm:t>
        <a:bodyPr/>
        <a:lstStyle/>
        <a:p>
          <a:endParaRPr lang="en-US"/>
        </a:p>
      </dgm:t>
    </dgm:pt>
    <dgm:pt modelId="{ABB8C296-C618-445A-A64A-EAF86177DE7F}" type="sibTrans" cxnId="{2D121671-03FF-4DBB-BB88-7D6136E628B5}">
      <dgm:prSet/>
      <dgm:spPr/>
      <dgm:t>
        <a:bodyPr/>
        <a:lstStyle/>
        <a:p>
          <a:endParaRPr lang="en-US"/>
        </a:p>
      </dgm:t>
    </dgm:pt>
    <dgm:pt modelId="{7C1944DC-26A8-439D-A2EC-6FC6F2F1E441}">
      <dgm:prSet/>
      <dgm:spPr/>
      <dgm:t>
        <a:bodyPr/>
        <a:lstStyle/>
        <a:p>
          <a:r>
            <a:rPr lang="en-IN" dirty="0"/>
            <a:t>Symmetric analysis using Hinkley statistical method </a:t>
          </a:r>
          <a:endParaRPr lang="en-US" dirty="0"/>
        </a:p>
      </dgm:t>
    </dgm:pt>
    <dgm:pt modelId="{52E29CA3-4E04-4F04-971F-16E4140F3157}" type="parTrans" cxnId="{9CE7AE1A-089C-4D31-AE14-F14E3F7BDBBA}">
      <dgm:prSet/>
      <dgm:spPr/>
      <dgm:t>
        <a:bodyPr/>
        <a:lstStyle/>
        <a:p>
          <a:endParaRPr lang="en-US"/>
        </a:p>
      </dgm:t>
    </dgm:pt>
    <dgm:pt modelId="{7407983D-5602-437C-8695-B73D5CC7BDB8}" type="sibTrans" cxnId="{9CE7AE1A-089C-4D31-AE14-F14E3F7BDBBA}">
      <dgm:prSet/>
      <dgm:spPr/>
      <dgm:t>
        <a:bodyPr/>
        <a:lstStyle/>
        <a:p>
          <a:endParaRPr lang="en-US"/>
        </a:p>
      </dgm:t>
    </dgm:pt>
    <dgm:pt modelId="{10011272-2350-46AF-8B7E-F2E5DE4A314E}" type="pres">
      <dgm:prSet presAssocID="{F65C717F-9CDB-45F5-A50D-756827B02867}" presName="Name0" presStyleCnt="0">
        <dgm:presLayoutVars>
          <dgm:dir/>
          <dgm:animLvl val="lvl"/>
          <dgm:resizeHandles val="exact"/>
        </dgm:presLayoutVars>
      </dgm:prSet>
      <dgm:spPr/>
    </dgm:pt>
    <dgm:pt modelId="{D1CAD09C-48F9-40DB-9392-3061A826030A}" type="pres">
      <dgm:prSet presAssocID="{B8E7FB90-131A-4E22-875C-E37F125EEF8C}" presName="linNode" presStyleCnt="0"/>
      <dgm:spPr/>
    </dgm:pt>
    <dgm:pt modelId="{98AA7162-3078-4A8E-B626-068B2CC3DB7F}" type="pres">
      <dgm:prSet presAssocID="{B8E7FB90-131A-4E22-875C-E37F125EEF8C}" presName="parentText" presStyleLbl="node1" presStyleIdx="0" presStyleCnt="1">
        <dgm:presLayoutVars>
          <dgm:chMax val="1"/>
          <dgm:bulletEnabled val="1"/>
        </dgm:presLayoutVars>
      </dgm:prSet>
      <dgm:spPr/>
    </dgm:pt>
    <dgm:pt modelId="{5CB4721E-8605-49C5-8F1A-F150ACBDFF5C}" type="pres">
      <dgm:prSet presAssocID="{B8E7FB90-131A-4E22-875C-E37F125EEF8C}" presName="descendantText" presStyleLbl="alignAccFollowNode1" presStyleIdx="0" presStyleCnt="1">
        <dgm:presLayoutVars>
          <dgm:bulletEnabled val="1"/>
        </dgm:presLayoutVars>
      </dgm:prSet>
      <dgm:spPr/>
    </dgm:pt>
  </dgm:ptLst>
  <dgm:cxnLst>
    <dgm:cxn modelId="{4AB94F08-7462-4B88-9815-9A7B41DE7027}" srcId="{B8E7FB90-131A-4E22-875C-E37F125EEF8C}" destId="{2495F7D2-716F-46CC-8DB2-CB616FBEC25B}" srcOrd="5" destOrd="0" parTransId="{2FB489EF-C66F-48DA-8BCF-3C29B48C3283}" sibTransId="{17764858-EA23-446E-81C0-A338689A795C}"/>
    <dgm:cxn modelId="{9CE7AE1A-089C-4D31-AE14-F14E3F7BDBBA}" srcId="{B8E7FB90-131A-4E22-875C-E37F125EEF8C}" destId="{7C1944DC-26A8-439D-A2EC-6FC6F2F1E441}" srcOrd="7" destOrd="0" parTransId="{52E29CA3-4E04-4F04-971F-16E4140F3157}" sibTransId="{7407983D-5602-437C-8695-B73D5CC7BDB8}"/>
    <dgm:cxn modelId="{1B8E6031-24EE-4E07-8AD9-61D2E0498565}" srcId="{B8E7FB90-131A-4E22-875C-E37F125EEF8C}" destId="{DC612640-C473-4A2F-A806-5FAA6AAABA34}" srcOrd="1" destOrd="0" parTransId="{2FD64BCA-36A2-45F6-ADCE-D9277FB5ED72}" sibTransId="{C0600CE2-3585-4B28-92E6-92FCEF8BB2B9}"/>
    <dgm:cxn modelId="{6FDFDE36-D5BE-49EE-88F5-55A2FC7F3A9A}" srcId="{B8E7FB90-131A-4E22-875C-E37F125EEF8C}" destId="{8162FC9E-A4FE-4A0A-BEC9-18FC8376832F}" srcOrd="3" destOrd="0" parTransId="{91F6F76F-E506-4341-9B7E-3D4422A4B84C}" sibTransId="{B899025E-1E3F-4B5E-B226-16CCDE294923}"/>
    <dgm:cxn modelId="{744E4163-DC80-4AE9-ABA3-C65497233972}" srcId="{B8E7FB90-131A-4E22-875C-E37F125EEF8C}" destId="{87B81656-9491-47A9-B1C4-8B8A7F3D945B}" srcOrd="0" destOrd="0" parTransId="{E0955634-DFFD-4345-87D8-CDEF62925D07}" sibTransId="{96467F43-CFB7-4E93-9096-E4462BFF4B72}"/>
    <dgm:cxn modelId="{E2E06263-896E-4B67-B7F6-7574B0D3585B}" srcId="{B8E7FB90-131A-4E22-875C-E37F125EEF8C}" destId="{04113F52-88BF-4A6A-AEED-11F2BDA926AA}" srcOrd="2" destOrd="0" parTransId="{EB6CA68B-C0C4-4F16-8AFB-6945FABD6FE3}" sibTransId="{0E97902B-F12D-41B4-870A-EC2E895E60AD}"/>
    <dgm:cxn modelId="{A8E5A347-E96B-4628-AA33-FA27FBB6D183}" type="presOf" srcId="{8162FC9E-A4FE-4A0A-BEC9-18FC8376832F}" destId="{5CB4721E-8605-49C5-8F1A-F150ACBDFF5C}" srcOrd="0" destOrd="3" presId="urn:microsoft.com/office/officeart/2005/8/layout/vList5"/>
    <dgm:cxn modelId="{2D121671-03FF-4DBB-BB88-7D6136E628B5}" srcId="{B8E7FB90-131A-4E22-875C-E37F125EEF8C}" destId="{9881AD14-B3F5-4290-B8C2-5E12D7239283}" srcOrd="6" destOrd="0" parTransId="{9000F995-5CEF-44C9-98A7-243DB2FF471B}" sibTransId="{ABB8C296-C618-445A-A64A-EAF86177DE7F}"/>
    <dgm:cxn modelId="{10715253-AA67-440E-BC3B-2CEECA7F30B9}" type="presOf" srcId="{B8E7FB90-131A-4E22-875C-E37F125EEF8C}" destId="{98AA7162-3078-4A8E-B626-068B2CC3DB7F}" srcOrd="0" destOrd="0" presId="urn:microsoft.com/office/officeart/2005/8/layout/vList5"/>
    <dgm:cxn modelId="{68DF1955-BCB4-4556-8DAB-5CA02C4AC37C}" type="presOf" srcId="{9881AD14-B3F5-4290-B8C2-5E12D7239283}" destId="{5CB4721E-8605-49C5-8F1A-F150ACBDFF5C}" srcOrd="0" destOrd="6" presId="urn:microsoft.com/office/officeart/2005/8/layout/vList5"/>
    <dgm:cxn modelId="{C06C8058-2C2A-479C-8C7D-28E58C79375B}" srcId="{F65C717F-9CDB-45F5-A50D-756827B02867}" destId="{B8E7FB90-131A-4E22-875C-E37F125EEF8C}" srcOrd="0" destOrd="0" parTransId="{85AD03F0-1E04-4E12-8115-8484DB9A1822}" sibTransId="{310B5E96-CC28-4BA4-94F6-DBCC7678611C}"/>
    <dgm:cxn modelId="{E529A596-03E6-4612-B88D-43A151D60AED}" type="presOf" srcId="{DC612640-C473-4A2F-A806-5FAA6AAABA34}" destId="{5CB4721E-8605-49C5-8F1A-F150ACBDFF5C}" srcOrd="0" destOrd="1" presId="urn:microsoft.com/office/officeart/2005/8/layout/vList5"/>
    <dgm:cxn modelId="{BAD094A9-C073-46C1-A482-DFD3FC6D65DF}" srcId="{B8E7FB90-131A-4E22-875C-E37F125EEF8C}" destId="{84E23560-19EF-440A-8B2C-2847BB2EA4E5}" srcOrd="4" destOrd="0" parTransId="{198D88FD-EB87-4018-AB23-61A22ABDDFF2}" sibTransId="{446D24FF-4E84-482E-BE35-1DE69EB5FFEB}"/>
    <dgm:cxn modelId="{E2B21DBD-0D15-4904-9B76-14F527A45966}" type="presOf" srcId="{87B81656-9491-47A9-B1C4-8B8A7F3D945B}" destId="{5CB4721E-8605-49C5-8F1A-F150ACBDFF5C}" srcOrd="0" destOrd="0" presId="urn:microsoft.com/office/officeart/2005/8/layout/vList5"/>
    <dgm:cxn modelId="{49AE74C7-463D-4156-9AC7-C221104EAC9D}" type="presOf" srcId="{7C1944DC-26A8-439D-A2EC-6FC6F2F1E441}" destId="{5CB4721E-8605-49C5-8F1A-F150ACBDFF5C}" srcOrd="0" destOrd="7" presId="urn:microsoft.com/office/officeart/2005/8/layout/vList5"/>
    <dgm:cxn modelId="{91E76BDB-5C14-4512-A87F-80228355F9CB}" type="presOf" srcId="{2495F7D2-716F-46CC-8DB2-CB616FBEC25B}" destId="{5CB4721E-8605-49C5-8F1A-F150ACBDFF5C}" srcOrd="0" destOrd="5" presId="urn:microsoft.com/office/officeart/2005/8/layout/vList5"/>
    <dgm:cxn modelId="{BBCDB8DF-5C74-4B2B-ABF4-9470A9C88F69}" type="presOf" srcId="{04113F52-88BF-4A6A-AEED-11F2BDA926AA}" destId="{5CB4721E-8605-49C5-8F1A-F150ACBDFF5C}" srcOrd="0" destOrd="2" presId="urn:microsoft.com/office/officeart/2005/8/layout/vList5"/>
    <dgm:cxn modelId="{6DAD7BE3-1900-46AD-A485-5D7D95B62A01}" type="presOf" srcId="{F65C717F-9CDB-45F5-A50D-756827B02867}" destId="{10011272-2350-46AF-8B7E-F2E5DE4A314E}" srcOrd="0" destOrd="0" presId="urn:microsoft.com/office/officeart/2005/8/layout/vList5"/>
    <dgm:cxn modelId="{BD5018F6-9CE0-402F-B6BA-9355E00BF9E0}" type="presOf" srcId="{84E23560-19EF-440A-8B2C-2847BB2EA4E5}" destId="{5CB4721E-8605-49C5-8F1A-F150ACBDFF5C}" srcOrd="0" destOrd="4" presId="urn:microsoft.com/office/officeart/2005/8/layout/vList5"/>
    <dgm:cxn modelId="{83F8ABEA-3233-450A-8E9C-BE5715B442C0}" type="presParOf" srcId="{10011272-2350-46AF-8B7E-F2E5DE4A314E}" destId="{D1CAD09C-48F9-40DB-9392-3061A826030A}" srcOrd="0" destOrd="0" presId="urn:microsoft.com/office/officeart/2005/8/layout/vList5"/>
    <dgm:cxn modelId="{3E94C187-A2B8-40C1-AAA2-C554F105B5A0}" type="presParOf" srcId="{D1CAD09C-48F9-40DB-9392-3061A826030A}" destId="{98AA7162-3078-4A8E-B626-068B2CC3DB7F}" srcOrd="0" destOrd="0" presId="urn:microsoft.com/office/officeart/2005/8/layout/vList5"/>
    <dgm:cxn modelId="{E2110170-2FD3-4082-880F-50BBB5F02780}" type="presParOf" srcId="{D1CAD09C-48F9-40DB-9392-3061A826030A}" destId="{5CB4721E-8605-49C5-8F1A-F150ACBDFF5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4721E-8605-49C5-8F1A-F150ACBDFF5C}">
      <dsp:nvSpPr>
        <dsp:cNvPr id="0" name=""/>
        <dsp:cNvSpPr/>
      </dsp:nvSpPr>
      <dsp:spPr>
        <a:xfrm rot="5400000">
          <a:off x="2539992" y="446081"/>
          <a:ext cx="4211823" cy="4372615"/>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Factors affecting mpg</a:t>
          </a:r>
          <a:endParaRPr lang="en-US" sz="1800" kern="1200" dirty="0"/>
        </a:p>
        <a:p>
          <a:pPr marL="171450" lvl="1" indent="-171450" algn="l" defTabSz="800100">
            <a:lnSpc>
              <a:spcPct val="90000"/>
            </a:lnSpc>
            <a:spcBef>
              <a:spcPct val="0"/>
            </a:spcBef>
            <a:spcAft>
              <a:spcPct val="15000"/>
            </a:spcAft>
            <a:buChar char="•"/>
          </a:pPr>
          <a:r>
            <a:rPr lang="en-IN" sz="1800" kern="1200" dirty="0"/>
            <a:t>Identifying relationship between variables</a:t>
          </a:r>
          <a:endParaRPr lang="en-US" sz="1800" kern="1200" dirty="0"/>
        </a:p>
        <a:p>
          <a:pPr marL="171450" lvl="1" indent="-171450" algn="l" defTabSz="800100">
            <a:lnSpc>
              <a:spcPct val="90000"/>
            </a:lnSpc>
            <a:spcBef>
              <a:spcPct val="0"/>
            </a:spcBef>
            <a:spcAft>
              <a:spcPct val="15000"/>
            </a:spcAft>
            <a:buChar char="•"/>
          </a:pPr>
          <a:r>
            <a:rPr lang="en-IN" sz="1800" kern="1200" dirty="0"/>
            <a:t>Detecting outliers within the variables</a:t>
          </a:r>
          <a:endParaRPr lang="en-US" sz="1800" kern="1200" dirty="0"/>
        </a:p>
        <a:p>
          <a:pPr marL="171450" lvl="1" indent="-171450" algn="l" defTabSz="800100">
            <a:lnSpc>
              <a:spcPct val="90000"/>
            </a:lnSpc>
            <a:spcBef>
              <a:spcPct val="0"/>
            </a:spcBef>
            <a:spcAft>
              <a:spcPct val="15000"/>
            </a:spcAft>
            <a:buChar char="•"/>
          </a:pPr>
          <a:r>
            <a:rPr lang="en-IN" sz="1800" kern="1200" dirty="0"/>
            <a:t>Distribution patterns of numerical variables using Histogram</a:t>
          </a:r>
          <a:endParaRPr lang="en-US" sz="1800" kern="1200" dirty="0"/>
        </a:p>
        <a:p>
          <a:pPr marL="171450" lvl="1" indent="-171450" algn="l" defTabSz="800100">
            <a:lnSpc>
              <a:spcPct val="90000"/>
            </a:lnSpc>
            <a:spcBef>
              <a:spcPct val="0"/>
            </a:spcBef>
            <a:spcAft>
              <a:spcPct val="15000"/>
            </a:spcAft>
            <a:buChar char="•"/>
          </a:pPr>
          <a:r>
            <a:rPr lang="en-IN" sz="1800" kern="1200" dirty="0"/>
            <a:t>Analysis of categorical variables using boxplot</a:t>
          </a:r>
          <a:endParaRPr lang="en-US" sz="1800" kern="1200" dirty="0"/>
        </a:p>
        <a:p>
          <a:pPr marL="171450" lvl="1" indent="-171450" algn="l" defTabSz="800100">
            <a:lnSpc>
              <a:spcPct val="90000"/>
            </a:lnSpc>
            <a:spcBef>
              <a:spcPct val="0"/>
            </a:spcBef>
            <a:spcAft>
              <a:spcPct val="15000"/>
            </a:spcAft>
            <a:buChar char="•"/>
          </a:pPr>
          <a:r>
            <a:rPr lang="en-IN" sz="1800" kern="1200" dirty="0"/>
            <a:t>Correlation between variables</a:t>
          </a:r>
          <a:endParaRPr lang="en-US" sz="1800" kern="1200" dirty="0"/>
        </a:p>
        <a:p>
          <a:pPr marL="171450" lvl="1" indent="-171450" algn="l" defTabSz="800100">
            <a:lnSpc>
              <a:spcPct val="90000"/>
            </a:lnSpc>
            <a:spcBef>
              <a:spcPct val="0"/>
            </a:spcBef>
            <a:spcAft>
              <a:spcPct val="15000"/>
            </a:spcAft>
            <a:buChar char="•"/>
          </a:pPr>
          <a:r>
            <a:rPr lang="en-IN" sz="1800" kern="1200" dirty="0"/>
            <a:t>Residual Plot analysis</a:t>
          </a:r>
          <a:endParaRPr lang="en-US" sz="1800" kern="1200" dirty="0"/>
        </a:p>
        <a:p>
          <a:pPr marL="171450" lvl="1" indent="-171450" algn="l" defTabSz="800100">
            <a:lnSpc>
              <a:spcPct val="90000"/>
            </a:lnSpc>
            <a:spcBef>
              <a:spcPct val="0"/>
            </a:spcBef>
            <a:spcAft>
              <a:spcPct val="15000"/>
            </a:spcAft>
            <a:buChar char="•"/>
          </a:pPr>
          <a:r>
            <a:rPr lang="en-IN" sz="1800" kern="1200" dirty="0"/>
            <a:t>Symmetric analysis using Hinkley statistical method </a:t>
          </a:r>
          <a:endParaRPr lang="en-US" sz="1800" kern="1200" dirty="0"/>
        </a:p>
      </dsp:txBody>
      <dsp:txXfrm rot="-5400000">
        <a:off x="2459596" y="732081"/>
        <a:ext cx="4167011" cy="3800615"/>
      </dsp:txXfrm>
    </dsp:sp>
    <dsp:sp modelId="{98AA7162-3078-4A8E-B626-068B2CC3DB7F}">
      <dsp:nvSpPr>
        <dsp:cNvPr id="0" name=""/>
        <dsp:cNvSpPr/>
      </dsp:nvSpPr>
      <dsp:spPr>
        <a:xfrm>
          <a:off x="0" y="0"/>
          <a:ext cx="2459596" cy="5264779"/>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IN" sz="2800" kern="1200" dirty="0"/>
            <a:t>The purpose of analysing this dataset is to obtain useful and usable information of predictor variable</a:t>
          </a:r>
          <a:endParaRPr lang="en-US" sz="2800" kern="1200" dirty="0"/>
        </a:p>
      </dsp:txBody>
      <dsp:txXfrm>
        <a:off x="120068" y="120068"/>
        <a:ext cx="2219460" cy="50246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rchive.ics.uci.edu/ml/datasets/auto+mp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49ED-D613-4109-8F9E-89BAD6FB96BA}"/>
              </a:ext>
            </a:extLst>
          </p:cNvPr>
          <p:cNvSpPr>
            <a:spLocks noGrp="1"/>
          </p:cNvSpPr>
          <p:nvPr>
            <p:ph type="ctrTitle"/>
          </p:nvPr>
        </p:nvSpPr>
        <p:spPr>
          <a:xfrm>
            <a:off x="2269898" y="2937177"/>
            <a:ext cx="8915399" cy="2262781"/>
          </a:xfrm>
        </p:spPr>
        <p:txBody>
          <a:bodyPr/>
          <a:lstStyle/>
          <a:p>
            <a:r>
              <a:rPr lang="en-IN" dirty="0"/>
              <a:t>Analysis of Auto-Mpg</a:t>
            </a:r>
          </a:p>
        </p:txBody>
      </p:sp>
      <p:sp>
        <p:nvSpPr>
          <p:cNvPr id="3" name="Subtitle 2">
            <a:extLst>
              <a:ext uri="{FF2B5EF4-FFF2-40B4-BE49-F238E27FC236}">
                <a16:creationId xmlns:a16="http://schemas.microsoft.com/office/drawing/2014/main" id="{20882A50-1B4D-4B28-8CEB-3496838C9D9B}"/>
              </a:ext>
            </a:extLst>
          </p:cNvPr>
          <p:cNvSpPr>
            <a:spLocks noGrp="1"/>
          </p:cNvSpPr>
          <p:nvPr>
            <p:ph type="subTitle" idx="1"/>
          </p:nvPr>
        </p:nvSpPr>
        <p:spPr>
          <a:xfrm>
            <a:off x="8053583" y="5731717"/>
            <a:ext cx="8915399" cy="1126283"/>
          </a:xfrm>
        </p:spPr>
        <p:txBody>
          <a:bodyPr/>
          <a:lstStyle/>
          <a:p>
            <a:r>
              <a:rPr lang="en-IN" dirty="0"/>
              <a:t>Venkata Sai Suneeth Ravilla</a:t>
            </a:r>
          </a:p>
          <a:p>
            <a:r>
              <a:rPr lang="en-IN" dirty="0"/>
              <a:t>Bowling Green State University</a:t>
            </a:r>
          </a:p>
        </p:txBody>
      </p:sp>
      <p:sp>
        <p:nvSpPr>
          <p:cNvPr id="4" name="TextBox 3">
            <a:extLst>
              <a:ext uri="{FF2B5EF4-FFF2-40B4-BE49-F238E27FC236}">
                <a16:creationId xmlns:a16="http://schemas.microsoft.com/office/drawing/2014/main" id="{1E9D4114-042E-4AF1-B1B8-7C51843C4511}"/>
              </a:ext>
            </a:extLst>
          </p:cNvPr>
          <p:cNvSpPr txBox="1"/>
          <p:nvPr/>
        </p:nvSpPr>
        <p:spPr>
          <a:xfrm>
            <a:off x="3708625" y="972457"/>
            <a:ext cx="6037943" cy="1077218"/>
          </a:xfrm>
          <a:prstGeom prst="rect">
            <a:avLst/>
          </a:prstGeom>
          <a:noFill/>
        </p:spPr>
        <p:txBody>
          <a:bodyPr wrap="square" rtlCol="0">
            <a:spAutoFit/>
          </a:bodyPr>
          <a:lstStyle/>
          <a:p>
            <a:r>
              <a:rPr lang="en-IN" sz="6400" dirty="0"/>
              <a:t>EDA Project</a:t>
            </a:r>
          </a:p>
        </p:txBody>
      </p:sp>
    </p:spTree>
    <p:extLst>
      <p:ext uri="{BB962C8B-B14F-4D97-AF65-F5344CB8AC3E}">
        <p14:creationId xmlns:p14="http://schemas.microsoft.com/office/powerpoint/2010/main" val="268895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90F1CDB-7FEA-4C3B-A02F-71A47AD9EB55}"/>
              </a:ext>
            </a:extLst>
          </p:cNvPr>
          <p:cNvSpPr>
            <a:spLocks noGrp="1"/>
          </p:cNvSpPr>
          <p:nvPr>
            <p:ph type="title"/>
          </p:nvPr>
        </p:nvSpPr>
        <p:spPr>
          <a:xfrm>
            <a:off x="1821813" y="291344"/>
            <a:ext cx="9351500" cy="976312"/>
          </a:xfrm>
        </p:spPr>
        <p:txBody>
          <a:bodyPr>
            <a:noAutofit/>
          </a:bodyPr>
          <a:lstStyle/>
          <a:p>
            <a:r>
              <a:rPr lang="en-IN" sz="3600" dirty="0"/>
              <a:t>Parallel box plot (Cylinders vs Mpg)</a:t>
            </a:r>
          </a:p>
        </p:txBody>
      </p:sp>
      <p:sp>
        <p:nvSpPr>
          <p:cNvPr id="9" name="Text Placeholder 8">
            <a:extLst>
              <a:ext uri="{FF2B5EF4-FFF2-40B4-BE49-F238E27FC236}">
                <a16:creationId xmlns:a16="http://schemas.microsoft.com/office/drawing/2014/main" id="{7C955F4E-43CF-450D-8712-7422484E8832}"/>
              </a:ext>
            </a:extLst>
          </p:cNvPr>
          <p:cNvSpPr>
            <a:spLocks noGrp="1"/>
          </p:cNvSpPr>
          <p:nvPr>
            <p:ph type="body" sz="half" idx="2"/>
          </p:nvPr>
        </p:nvSpPr>
        <p:spPr>
          <a:xfrm>
            <a:off x="1659989" y="1616765"/>
            <a:ext cx="4436012" cy="4949891"/>
          </a:xfrm>
        </p:spPr>
        <p:txBody>
          <a:bodyPr>
            <a:normAutofit/>
          </a:bodyPr>
          <a:lstStyle/>
          <a:p>
            <a:pPr marL="285750" indent="-285750" algn="just">
              <a:buFont typeface="Wingdings 3" panose="05040102010807070707" pitchFamily="18" charset="2"/>
              <a:buChar char=""/>
            </a:pPr>
            <a:r>
              <a:rPr lang="en-IN" sz="1800" dirty="0"/>
              <a:t>The general trend of mpg shows that as the number of cylinders increased mpg has decreased.</a:t>
            </a:r>
          </a:p>
          <a:p>
            <a:pPr marL="285750" indent="-285750" algn="just">
              <a:buFont typeface="Wingdings 3" panose="05040102010807070707" pitchFamily="18" charset="2"/>
              <a:buChar char=""/>
            </a:pPr>
            <a:r>
              <a:rPr lang="en-IN" sz="1800" dirty="0"/>
              <a:t>We can expect a right skewed distribution graph.</a:t>
            </a:r>
          </a:p>
          <a:p>
            <a:pPr marL="285750" indent="-285750" algn="just">
              <a:buFont typeface="Wingdings 3" panose="05040102010807070707" pitchFamily="18" charset="2"/>
              <a:buChar char=""/>
            </a:pPr>
            <a:r>
              <a:rPr lang="en-IN" sz="1800" dirty="0"/>
              <a:t>Highest average mpg was obtained when a car is installed with 4 cylinders.</a:t>
            </a:r>
          </a:p>
          <a:p>
            <a:pPr marL="285750" indent="-285750" algn="just">
              <a:buFont typeface="Wingdings 3" panose="05040102010807070707" pitchFamily="18" charset="2"/>
              <a:buChar char=""/>
            </a:pPr>
            <a:r>
              <a:rPr lang="en-IN" sz="1800" dirty="0"/>
              <a:t>There is high variance when 4 and 5 cylinders were used. The average mpg is also comparatively high which shows that different factors are implemented to achieve the best performance by choosing cylinders either 4 or 5 as default.</a:t>
            </a:r>
          </a:p>
        </p:txBody>
      </p:sp>
      <p:pic>
        <p:nvPicPr>
          <p:cNvPr id="4" name="Picture 3">
            <a:extLst>
              <a:ext uri="{FF2B5EF4-FFF2-40B4-BE49-F238E27FC236}">
                <a16:creationId xmlns:a16="http://schemas.microsoft.com/office/drawing/2014/main" id="{C910C53E-0027-43BA-8F3F-A03C430E6703}"/>
              </a:ext>
            </a:extLst>
          </p:cNvPr>
          <p:cNvPicPr>
            <a:picLocks noChangeAspect="1"/>
          </p:cNvPicPr>
          <p:nvPr/>
        </p:nvPicPr>
        <p:blipFill>
          <a:blip r:embed="rId2"/>
          <a:stretch>
            <a:fillRect/>
          </a:stretch>
        </p:blipFill>
        <p:spPr>
          <a:xfrm>
            <a:off x="6096001" y="1616766"/>
            <a:ext cx="5408610" cy="4593394"/>
          </a:xfrm>
          <a:prstGeom prst="rect">
            <a:avLst/>
          </a:prstGeom>
        </p:spPr>
      </p:pic>
    </p:spTree>
    <p:extLst>
      <p:ext uri="{BB962C8B-B14F-4D97-AF65-F5344CB8AC3E}">
        <p14:creationId xmlns:p14="http://schemas.microsoft.com/office/powerpoint/2010/main" val="4229711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90F1CDB-7FEA-4C3B-A02F-71A47AD9EB55}"/>
              </a:ext>
            </a:extLst>
          </p:cNvPr>
          <p:cNvSpPr>
            <a:spLocks noGrp="1"/>
          </p:cNvSpPr>
          <p:nvPr>
            <p:ph type="title"/>
          </p:nvPr>
        </p:nvSpPr>
        <p:spPr>
          <a:xfrm>
            <a:off x="1821813" y="291344"/>
            <a:ext cx="9351500" cy="976312"/>
          </a:xfrm>
        </p:spPr>
        <p:txBody>
          <a:bodyPr>
            <a:noAutofit/>
          </a:bodyPr>
          <a:lstStyle/>
          <a:p>
            <a:r>
              <a:rPr lang="en-IN" sz="3600"/>
              <a:t>Correlation matrix</a:t>
            </a:r>
            <a:endParaRPr lang="en-IN" sz="3600" dirty="0"/>
          </a:p>
        </p:txBody>
      </p:sp>
      <p:sp>
        <p:nvSpPr>
          <p:cNvPr id="9" name="Text Placeholder 8">
            <a:extLst>
              <a:ext uri="{FF2B5EF4-FFF2-40B4-BE49-F238E27FC236}">
                <a16:creationId xmlns:a16="http://schemas.microsoft.com/office/drawing/2014/main" id="{7C955F4E-43CF-450D-8712-7422484E8832}"/>
              </a:ext>
            </a:extLst>
          </p:cNvPr>
          <p:cNvSpPr>
            <a:spLocks noGrp="1"/>
          </p:cNvSpPr>
          <p:nvPr>
            <p:ph type="body" sz="half" idx="2"/>
          </p:nvPr>
        </p:nvSpPr>
        <p:spPr>
          <a:xfrm>
            <a:off x="1913204" y="1404731"/>
            <a:ext cx="4838247" cy="5333694"/>
          </a:xfrm>
        </p:spPr>
        <p:txBody>
          <a:bodyPr>
            <a:normAutofit lnSpcReduction="10000"/>
          </a:bodyPr>
          <a:lstStyle/>
          <a:p>
            <a:pPr marL="285750" indent="-285750" algn="just">
              <a:buFont typeface="Wingdings 3" panose="05040102010807070707" pitchFamily="18" charset="2"/>
              <a:buChar char=""/>
            </a:pPr>
            <a:r>
              <a:rPr lang="en-IN" sz="1800" dirty="0"/>
              <a:t>The highest correlation among all continuous variables is between weight and displacement with the correlation of 93% which shows that displacement of the car is dependent on the weight which is significantly known that as the weight increases the power required for displacement also increases.</a:t>
            </a:r>
          </a:p>
          <a:p>
            <a:pPr marL="285750" indent="-285750" algn="just">
              <a:buFont typeface="Wingdings 3" panose="05040102010807070707" pitchFamily="18" charset="2"/>
              <a:buChar char=""/>
            </a:pPr>
            <a:r>
              <a:rPr lang="en-IN" sz="1800" dirty="0"/>
              <a:t>Mpg is positively correlated with only one numerical  variable which is Acceleration with 42%.</a:t>
            </a:r>
          </a:p>
          <a:p>
            <a:pPr marL="285750" indent="-285750" algn="just">
              <a:buFont typeface="Wingdings 3" panose="05040102010807070707" pitchFamily="18" charset="2"/>
              <a:buChar char=""/>
            </a:pPr>
            <a:r>
              <a:rPr lang="en-IN" sz="1800" dirty="0"/>
              <a:t>The highest correlation between mpg and any of the other variable is with weight and it has a negative correlation of 83%. This makes sense, the more a car weighs the more energy is required to move it down the road and the energy is from the gasoline which means mpg is going to be affected.</a:t>
            </a:r>
          </a:p>
        </p:txBody>
      </p:sp>
      <p:pic>
        <p:nvPicPr>
          <p:cNvPr id="3" name="Picture 2">
            <a:extLst>
              <a:ext uri="{FF2B5EF4-FFF2-40B4-BE49-F238E27FC236}">
                <a16:creationId xmlns:a16="http://schemas.microsoft.com/office/drawing/2014/main" id="{3AC53FA8-C479-4500-BA22-993AE41FA1B4}"/>
              </a:ext>
            </a:extLst>
          </p:cNvPr>
          <p:cNvPicPr>
            <a:picLocks noChangeAspect="1"/>
          </p:cNvPicPr>
          <p:nvPr/>
        </p:nvPicPr>
        <p:blipFill>
          <a:blip r:embed="rId2"/>
          <a:stretch>
            <a:fillRect/>
          </a:stretch>
        </p:blipFill>
        <p:spPr>
          <a:xfrm>
            <a:off x="6908800" y="1404731"/>
            <a:ext cx="4838247" cy="4662240"/>
          </a:xfrm>
          <a:prstGeom prst="rect">
            <a:avLst/>
          </a:prstGeom>
        </p:spPr>
      </p:pic>
    </p:spTree>
    <p:extLst>
      <p:ext uri="{BB962C8B-B14F-4D97-AF65-F5344CB8AC3E}">
        <p14:creationId xmlns:p14="http://schemas.microsoft.com/office/powerpoint/2010/main" val="2655789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2727-70F0-4BDC-A2C7-4D1612A9C9C8}"/>
              </a:ext>
            </a:extLst>
          </p:cNvPr>
          <p:cNvSpPr>
            <a:spLocks noGrp="1"/>
          </p:cNvSpPr>
          <p:nvPr>
            <p:ph type="title"/>
          </p:nvPr>
        </p:nvSpPr>
        <p:spPr>
          <a:xfrm>
            <a:off x="1779852" y="648772"/>
            <a:ext cx="8911687" cy="1280890"/>
          </a:xfrm>
        </p:spPr>
        <p:txBody>
          <a:bodyPr/>
          <a:lstStyle/>
          <a:p>
            <a:r>
              <a:rPr lang="en-IN" dirty="0"/>
              <a:t>Scatter Plot</a:t>
            </a:r>
          </a:p>
        </p:txBody>
      </p:sp>
      <p:sp>
        <p:nvSpPr>
          <p:cNvPr id="3" name="Text Placeholder 2">
            <a:extLst>
              <a:ext uri="{FF2B5EF4-FFF2-40B4-BE49-F238E27FC236}">
                <a16:creationId xmlns:a16="http://schemas.microsoft.com/office/drawing/2014/main" id="{FCF37331-B617-4953-8AB0-E097C5BDEA60}"/>
              </a:ext>
            </a:extLst>
          </p:cNvPr>
          <p:cNvSpPr>
            <a:spLocks noGrp="1"/>
          </p:cNvSpPr>
          <p:nvPr>
            <p:ph type="body" idx="1"/>
          </p:nvPr>
        </p:nvSpPr>
        <p:spPr>
          <a:xfrm>
            <a:off x="1897327" y="1134125"/>
            <a:ext cx="4598502" cy="1719167"/>
          </a:xfrm>
        </p:spPr>
        <p:txBody>
          <a:bodyPr/>
          <a:lstStyle/>
          <a:p>
            <a:pPr algn="just"/>
            <a:r>
              <a:rPr lang="en-IN" sz="1800" dirty="0"/>
              <a:t>Acceleration vs Mpg</a:t>
            </a:r>
          </a:p>
          <a:p>
            <a:pPr algn="just"/>
            <a:r>
              <a:rPr lang="en-IN" sz="1800" dirty="0"/>
              <a:t>There is less correlation between these two variables, the points are scattered all over the graph.</a:t>
            </a:r>
          </a:p>
        </p:txBody>
      </p:sp>
      <p:sp>
        <p:nvSpPr>
          <p:cNvPr id="5" name="Text Placeholder 4">
            <a:extLst>
              <a:ext uri="{FF2B5EF4-FFF2-40B4-BE49-F238E27FC236}">
                <a16:creationId xmlns:a16="http://schemas.microsoft.com/office/drawing/2014/main" id="{7D4038FF-EECA-4B8D-BEB4-19B7B4722BB6}"/>
              </a:ext>
            </a:extLst>
          </p:cNvPr>
          <p:cNvSpPr>
            <a:spLocks noGrp="1"/>
          </p:cNvSpPr>
          <p:nvPr>
            <p:ph type="body" sz="quarter" idx="3"/>
          </p:nvPr>
        </p:nvSpPr>
        <p:spPr>
          <a:xfrm>
            <a:off x="6898618" y="1134125"/>
            <a:ext cx="4598497" cy="1943286"/>
          </a:xfrm>
        </p:spPr>
        <p:txBody>
          <a:bodyPr/>
          <a:lstStyle/>
          <a:p>
            <a:pPr algn="just"/>
            <a:r>
              <a:rPr lang="en-IN" sz="1800" dirty="0"/>
              <a:t>Displacement vs Mpg</a:t>
            </a:r>
          </a:p>
          <a:p>
            <a:pPr algn="just"/>
            <a:r>
              <a:rPr lang="en-IN" sz="1800" dirty="0"/>
              <a:t>The trend between these two variables indicates that as the displacement increased, mpg is decreasing which shows a negative correlation.</a:t>
            </a:r>
          </a:p>
        </p:txBody>
      </p:sp>
      <p:cxnSp>
        <p:nvCxnSpPr>
          <p:cNvPr id="11" name="Straight Connector 10">
            <a:extLst>
              <a:ext uri="{FF2B5EF4-FFF2-40B4-BE49-F238E27FC236}">
                <a16:creationId xmlns:a16="http://schemas.microsoft.com/office/drawing/2014/main" id="{7E5A5F3E-3635-4549-8627-CC3905FDB340}"/>
              </a:ext>
            </a:extLst>
          </p:cNvPr>
          <p:cNvCxnSpPr/>
          <p:nvPr/>
        </p:nvCxnSpPr>
        <p:spPr>
          <a:xfrm>
            <a:off x="6898620" y="1358244"/>
            <a:ext cx="0" cy="4875645"/>
          </a:xfrm>
          <a:prstGeom prst="line">
            <a:avLst/>
          </a:prstGeom>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0C7F962B-FB47-492B-B3EC-BCEB75F53B1C}"/>
              </a:ext>
            </a:extLst>
          </p:cNvPr>
          <p:cNvPicPr>
            <a:picLocks noGrp="1" noChangeAspect="1"/>
          </p:cNvPicPr>
          <p:nvPr>
            <p:ph sz="half" idx="2"/>
          </p:nvPr>
        </p:nvPicPr>
        <p:blipFill>
          <a:blip r:embed="rId2"/>
          <a:stretch>
            <a:fillRect/>
          </a:stretch>
        </p:blipFill>
        <p:spPr>
          <a:xfrm>
            <a:off x="1641616" y="3077411"/>
            <a:ext cx="5113702" cy="3156478"/>
          </a:xfrm>
          <a:prstGeom prst="rect">
            <a:avLst/>
          </a:prstGeom>
        </p:spPr>
      </p:pic>
      <p:pic>
        <p:nvPicPr>
          <p:cNvPr id="13" name="Content Placeholder 12">
            <a:extLst>
              <a:ext uri="{FF2B5EF4-FFF2-40B4-BE49-F238E27FC236}">
                <a16:creationId xmlns:a16="http://schemas.microsoft.com/office/drawing/2014/main" id="{1E78049B-C86F-4B90-AD08-52CC0461B67F}"/>
              </a:ext>
            </a:extLst>
          </p:cNvPr>
          <p:cNvPicPr>
            <a:picLocks noGrp="1" noChangeAspect="1"/>
          </p:cNvPicPr>
          <p:nvPr>
            <p:ph sz="quarter" idx="4"/>
          </p:nvPr>
        </p:nvPicPr>
        <p:blipFill>
          <a:blip r:embed="rId3"/>
          <a:stretch>
            <a:fillRect/>
          </a:stretch>
        </p:blipFill>
        <p:spPr>
          <a:xfrm>
            <a:off x="6937958" y="3077411"/>
            <a:ext cx="5114931" cy="3156478"/>
          </a:xfrm>
          <a:prstGeom prst="rect">
            <a:avLst/>
          </a:prstGeom>
        </p:spPr>
      </p:pic>
    </p:spTree>
    <p:extLst>
      <p:ext uri="{BB962C8B-B14F-4D97-AF65-F5344CB8AC3E}">
        <p14:creationId xmlns:p14="http://schemas.microsoft.com/office/powerpoint/2010/main" val="3688773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2727-70F0-4BDC-A2C7-4D1612A9C9C8}"/>
              </a:ext>
            </a:extLst>
          </p:cNvPr>
          <p:cNvSpPr>
            <a:spLocks noGrp="1"/>
          </p:cNvSpPr>
          <p:nvPr>
            <p:ph type="title"/>
          </p:nvPr>
        </p:nvSpPr>
        <p:spPr>
          <a:xfrm>
            <a:off x="1730455" y="624111"/>
            <a:ext cx="8911687" cy="1280890"/>
          </a:xfrm>
        </p:spPr>
        <p:txBody>
          <a:bodyPr/>
          <a:lstStyle/>
          <a:p>
            <a:r>
              <a:rPr lang="en-IN" dirty="0"/>
              <a:t>Scatter Plot</a:t>
            </a:r>
          </a:p>
        </p:txBody>
      </p:sp>
      <p:sp>
        <p:nvSpPr>
          <p:cNvPr id="3" name="Text Placeholder 2">
            <a:extLst>
              <a:ext uri="{FF2B5EF4-FFF2-40B4-BE49-F238E27FC236}">
                <a16:creationId xmlns:a16="http://schemas.microsoft.com/office/drawing/2014/main" id="{FCF37331-B617-4953-8AB0-E097C5BDEA60}"/>
              </a:ext>
            </a:extLst>
          </p:cNvPr>
          <p:cNvSpPr>
            <a:spLocks noGrp="1"/>
          </p:cNvSpPr>
          <p:nvPr>
            <p:ph type="body" idx="1"/>
          </p:nvPr>
        </p:nvSpPr>
        <p:spPr>
          <a:xfrm>
            <a:off x="1995618" y="1397034"/>
            <a:ext cx="4347224" cy="1680377"/>
          </a:xfrm>
        </p:spPr>
        <p:txBody>
          <a:bodyPr/>
          <a:lstStyle/>
          <a:p>
            <a:pPr algn="just"/>
            <a:r>
              <a:rPr lang="en-IN" sz="1800" dirty="0"/>
              <a:t>Weight vs Mpg</a:t>
            </a:r>
          </a:p>
          <a:p>
            <a:pPr algn="just"/>
            <a:r>
              <a:rPr lang="en-IN" sz="1800" dirty="0"/>
              <a:t>As the weight increases mpg of the car is decreasing so in order to increase mpg, the weight of the car should be considered.</a:t>
            </a:r>
          </a:p>
        </p:txBody>
      </p:sp>
      <p:sp>
        <p:nvSpPr>
          <p:cNvPr id="5" name="Text Placeholder 4">
            <a:extLst>
              <a:ext uri="{FF2B5EF4-FFF2-40B4-BE49-F238E27FC236}">
                <a16:creationId xmlns:a16="http://schemas.microsoft.com/office/drawing/2014/main" id="{7D4038FF-EECA-4B8D-BEB4-19B7B4722BB6}"/>
              </a:ext>
            </a:extLst>
          </p:cNvPr>
          <p:cNvSpPr>
            <a:spLocks noGrp="1"/>
          </p:cNvSpPr>
          <p:nvPr>
            <p:ph type="body" sz="quarter" idx="3"/>
          </p:nvPr>
        </p:nvSpPr>
        <p:spPr>
          <a:xfrm>
            <a:off x="6898619" y="1134125"/>
            <a:ext cx="4228924" cy="1943286"/>
          </a:xfrm>
        </p:spPr>
        <p:txBody>
          <a:bodyPr/>
          <a:lstStyle/>
          <a:p>
            <a:pPr algn="just"/>
            <a:r>
              <a:rPr lang="en-IN" sz="1800" dirty="0"/>
              <a:t>Horsepower vs Mpg</a:t>
            </a:r>
          </a:p>
          <a:p>
            <a:pPr algn="just"/>
            <a:r>
              <a:rPr lang="en-IN" sz="1800" dirty="0"/>
              <a:t>Horsepower is also effecting mpg in a negative way, as the horsepower increases mpg gradually decreases</a:t>
            </a:r>
          </a:p>
        </p:txBody>
      </p:sp>
      <p:cxnSp>
        <p:nvCxnSpPr>
          <p:cNvPr id="11" name="Straight Connector 10">
            <a:extLst>
              <a:ext uri="{FF2B5EF4-FFF2-40B4-BE49-F238E27FC236}">
                <a16:creationId xmlns:a16="http://schemas.microsoft.com/office/drawing/2014/main" id="{7E5A5F3E-3635-4549-8627-CC3905FDB340}"/>
              </a:ext>
            </a:extLst>
          </p:cNvPr>
          <p:cNvCxnSpPr/>
          <p:nvPr/>
        </p:nvCxnSpPr>
        <p:spPr>
          <a:xfrm>
            <a:off x="6898620" y="1358244"/>
            <a:ext cx="0" cy="4875645"/>
          </a:xfrm>
          <a:prstGeom prst="line">
            <a:avLst/>
          </a:prstGeom>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5C09AAF9-4435-4D9F-A396-3ECA0362192A}"/>
              </a:ext>
            </a:extLst>
          </p:cNvPr>
          <p:cNvPicPr>
            <a:picLocks noGrp="1" noChangeAspect="1"/>
          </p:cNvPicPr>
          <p:nvPr>
            <p:ph sz="half" idx="2"/>
          </p:nvPr>
        </p:nvPicPr>
        <p:blipFill>
          <a:blip r:embed="rId2"/>
          <a:stretch>
            <a:fillRect/>
          </a:stretch>
        </p:blipFill>
        <p:spPr>
          <a:xfrm>
            <a:off x="1730455" y="3077411"/>
            <a:ext cx="5128828" cy="3169500"/>
          </a:xfrm>
          <a:prstGeom prst="rect">
            <a:avLst/>
          </a:prstGeom>
        </p:spPr>
      </p:pic>
      <p:pic>
        <p:nvPicPr>
          <p:cNvPr id="12" name="Content Placeholder 11">
            <a:extLst>
              <a:ext uri="{FF2B5EF4-FFF2-40B4-BE49-F238E27FC236}">
                <a16:creationId xmlns:a16="http://schemas.microsoft.com/office/drawing/2014/main" id="{332F018A-E844-443D-BC11-A67070406D77}"/>
              </a:ext>
            </a:extLst>
          </p:cNvPr>
          <p:cNvPicPr>
            <a:picLocks noGrp="1" noChangeAspect="1"/>
          </p:cNvPicPr>
          <p:nvPr>
            <p:ph sz="quarter" idx="4"/>
          </p:nvPr>
        </p:nvPicPr>
        <p:blipFill>
          <a:blip r:embed="rId3"/>
          <a:stretch>
            <a:fillRect/>
          </a:stretch>
        </p:blipFill>
        <p:spPr>
          <a:xfrm>
            <a:off x="6937957" y="3077411"/>
            <a:ext cx="5108512" cy="3156478"/>
          </a:xfrm>
          <a:prstGeom prst="rect">
            <a:avLst/>
          </a:prstGeom>
        </p:spPr>
      </p:pic>
    </p:spTree>
    <p:extLst>
      <p:ext uri="{BB962C8B-B14F-4D97-AF65-F5344CB8AC3E}">
        <p14:creationId xmlns:p14="http://schemas.microsoft.com/office/powerpoint/2010/main" val="1486890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90F1CDB-7FEA-4C3B-A02F-71A47AD9EB55}"/>
              </a:ext>
            </a:extLst>
          </p:cNvPr>
          <p:cNvSpPr>
            <a:spLocks noGrp="1"/>
          </p:cNvSpPr>
          <p:nvPr>
            <p:ph type="title"/>
          </p:nvPr>
        </p:nvSpPr>
        <p:spPr>
          <a:xfrm>
            <a:off x="1582058" y="291344"/>
            <a:ext cx="9351500" cy="976312"/>
          </a:xfrm>
        </p:spPr>
        <p:txBody>
          <a:bodyPr>
            <a:noAutofit/>
          </a:bodyPr>
          <a:lstStyle/>
          <a:p>
            <a:r>
              <a:rPr lang="en-IN" sz="3600" dirty="0"/>
              <a:t>Residual Plot (Model Year vs Mpg)</a:t>
            </a:r>
          </a:p>
        </p:txBody>
      </p:sp>
      <p:sp>
        <p:nvSpPr>
          <p:cNvPr id="9" name="Text Placeholder 8">
            <a:extLst>
              <a:ext uri="{FF2B5EF4-FFF2-40B4-BE49-F238E27FC236}">
                <a16:creationId xmlns:a16="http://schemas.microsoft.com/office/drawing/2014/main" id="{7C955F4E-43CF-450D-8712-7422484E8832}"/>
              </a:ext>
            </a:extLst>
          </p:cNvPr>
          <p:cNvSpPr>
            <a:spLocks noGrp="1"/>
          </p:cNvSpPr>
          <p:nvPr>
            <p:ph type="body" sz="half" idx="2"/>
          </p:nvPr>
        </p:nvSpPr>
        <p:spPr>
          <a:xfrm>
            <a:off x="1258442" y="1267656"/>
            <a:ext cx="5998699" cy="5590344"/>
          </a:xfrm>
        </p:spPr>
        <p:txBody>
          <a:bodyPr>
            <a:noAutofit/>
          </a:bodyPr>
          <a:lstStyle/>
          <a:p>
            <a:pPr marL="285750" indent="-285750" algn="just">
              <a:buFont typeface="Wingdings 3" panose="05040102010807070707" pitchFamily="18" charset="2"/>
              <a:buChar char=""/>
            </a:pPr>
            <a:r>
              <a:rPr lang="en-IN" sz="1800" dirty="0"/>
              <a:t>The slope of the line is 1.4 which means that, for the years 70 to 82, the mpg of cars has been increasing about 1.4 miles per gallon per year.</a:t>
            </a:r>
          </a:p>
          <a:p>
            <a:pPr marL="285750" indent="-285750" algn="just">
              <a:buFont typeface="Wingdings 3" panose="05040102010807070707" pitchFamily="18" charset="2"/>
              <a:buChar char=""/>
            </a:pPr>
            <a:r>
              <a:rPr lang="en-IN" sz="1800" dirty="0"/>
              <a:t>mpg = 23.975 + 1.424(model.year-76)</a:t>
            </a:r>
          </a:p>
          <a:p>
            <a:pPr marL="285750" indent="-285750" algn="just">
              <a:buFont typeface="Wingdings 3" panose="05040102010807070707" pitchFamily="18" charset="2"/>
              <a:buChar char=""/>
            </a:pPr>
            <a:r>
              <a:rPr lang="en-IN" sz="1800" dirty="0"/>
              <a:t>Residuals in the graph look constant, there is a large value of mpg in 71 which means that mpg is higher than what is predicted using a linear model.</a:t>
            </a:r>
          </a:p>
          <a:p>
            <a:pPr marL="285750" indent="-285750" algn="just">
              <a:buFont typeface="Wingdings 3" panose="05040102010807070707" pitchFamily="18" charset="2"/>
              <a:buChar char=""/>
            </a:pPr>
            <a:r>
              <a:rPr lang="en-IN" sz="1800" dirty="0"/>
              <a:t>The residual in the year 79 is smaller than all the residuals but it does not have much variation when compared with the previous 4 years.</a:t>
            </a:r>
          </a:p>
          <a:p>
            <a:pPr marL="285750" indent="-285750" algn="just">
              <a:buFont typeface="Wingdings 3" panose="05040102010807070707" pitchFamily="18" charset="2"/>
              <a:buChar char=""/>
            </a:pPr>
            <a:r>
              <a:rPr lang="en-IN" sz="1800" dirty="0"/>
              <a:t>By analysing residual, we can see a strange difference in mpg between year 79 lowest and 80 which is almost high, this can be assumed that due to the increase in fuel price or the availability in fuel made manufacturers consider mpg as major factor in the year 1980 which encouraged them to make better fuel economy cars.</a:t>
            </a:r>
          </a:p>
        </p:txBody>
      </p:sp>
      <p:pic>
        <p:nvPicPr>
          <p:cNvPr id="3" name="Picture 2">
            <a:extLst>
              <a:ext uri="{FF2B5EF4-FFF2-40B4-BE49-F238E27FC236}">
                <a16:creationId xmlns:a16="http://schemas.microsoft.com/office/drawing/2014/main" id="{1949D938-1952-46AE-8236-3A2FCDB5D931}"/>
              </a:ext>
            </a:extLst>
          </p:cNvPr>
          <p:cNvPicPr>
            <a:picLocks noChangeAspect="1"/>
          </p:cNvPicPr>
          <p:nvPr/>
        </p:nvPicPr>
        <p:blipFill>
          <a:blip r:embed="rId2"/>
          <a:stretch>
            <a:fillRect/>
          </a:stretch>
        </p:blipFill>
        <p:spPr>
          <a:xfrm>
            <a:off x="7257142" y="1267656"/>
            <a:ext cx="4743521" cy="2618001"/>
          </a:xfrm>
          <a:prstGeom prst="rect">
            <a:avLst/>
          </a:prstGeom>
        </p:spPr>
      </p:pic>
      <p:pic>
        <p:nvPicPr>
          <p:cNvPr id="7" name="Content Placeholder 6">
            <a:extLst>
              <a:ext uri="{FF2B5EF4-FFF2-40B4-BE49-F238E27FC236}">
                <a16:creationId xmlns:a16="http://schemas.microsoft.com/office/drawing/2014/main" id="{58ADD7B8-F0A1-4831-84E1-E459C0BB6D37}"/>
              </a:ext>
            </a:extLst>
          </p:cNvPr>
          <p:cNvPicPr>
            <a:picLocks noGrp="1" noChangeAspect="1"/>
          </p:cNvPicPr>
          <p:nvPr>
            <p:ph idx="1"/>
          </p:nvPr>
        </p:nvPicPr>
        <p:blipFill>
          <a:blip r:embed="rId3"/>
          <a:stretch>
            <a:fillRect/>
          </a:stretch>
        </p:blipFill>
        <p:spPr>
          <a:xfrm>
            <a:off x="7257142" y="3885657"/>
            <a:ext cx="4743522" cy="2680999"/>
          </a:xfrm>
          <a:prstGeom prst="rect">
            <a:avLst/>
          </a:prstGeom>
        </p:spPr>
      </p:pic>
    </p:spTree>
    <p:extLst>
      <p:ext uri="{BB962C8B-B14F-4D97-AF65-F5344CB8AC3E}">
        <p14:creationId xmlns:p14="http://schemas.microsoft.com/office/powerpoint/2010/main" val="1254769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90F1CDB-7FEA-4C3B-A02F-71A47AD9EB55}"/>
              </a:ext>
            </a:extLst>
          </p:cNvPr>
          <p:cNvSpPr>
            <a:spLocks noGrp="1"/>
          </p:cNvSpPr>
          <p:nvPr>
            <p:ph type="title"/>
          </p:nvPr>
        </p:nvSpPr>
        <p:spPr>
          <a:xfrm>
            <a:off x="1596730" y="326007"/>
            <a:ext cx="9351500" cy="976312"/>
          </a:xfrm>
        </p:spPr>
        <p:txBody>
          <a:bodyPr>
            <a:noAutofit/>
          </a:bodyPr>
          <a:lstStyle/>
          <a:p>
            <a:r>
              <a:rPr lang="en-IN" sz="3600" dirty="0"/>
              <a:t>Skewed to Symmetric</a:t>
            </a:r>
          </a:p>
        </p:txBody>
      </p:sp>
      <p:pic>
        <p:nvPicPr>
          <p:cNvPr id="17" name="Picture 16">
            <a:extLst>
              <a:ext uri="{FF2B5EF4-FFF2-40B4-BE49-F238E27FC236}">
                <a16:creationId xmlns:a16="http://schemas.microsoft.com/office/drawing/2014/main" id="{294D51B8-3F64-4AE5-AF62-349D3B7CA93A}"/>
              </a:ext>
            </a:extLst>
          </p:cNvPr>
          <p:cNvPicPr>
            <a:picLocks noChangeAspect="1"/>
          </p:cNvPicPr>
          <p:nvPr/>
        </p:nvPicPr>
        <p:blipFill>
          <a:blip r:embed="rId2"/>
          <a:stretch>
            <a:fillRect/>
          </a:stretch>
        </p:blipFill>
        <p:spPr>
          <a:xfrm>
            <a:off x="9438530" y="2984873"/>
            <a:ext cx="2477698" cy="876300"/>
          </a:xfrm>
          <a:prstGeom prst="rect">
            <a:avLst/>
          </a:prstGeom>
        </p:spPr>
      </p:pic>
      <p:sp>
        <p:nvSpPr>
          <p:cNvPr id="9" name="Text Placeholder 8">
            <a:extLst>
              <a:ext uri="{FF2B5EF4-FFF2-40B4-BE49-F238E27FC236}">
                <a16:creationId xmlns:a16="http://schemas.microsoft.com/office/drawing/2014/main" id="{7C955F4E-43CF-450D-8712-7422484E8832}"/>
              </a:ext>
            </a:extLst>
          </p:cNvPr>
          <p:cNvSpPr>
            <a:spLocks noGrp="1"/>
          </p:cNvSpPr>
          <p:nvPr>
            <p:ph type="body" sz="half" idx="2"/>
          </p:nvPr>
        </p:nvSpPr>
        <p:spPr>
          <a:xfrm>
            <a:off x="1814732" y="1406769"/>
            <a:ext cx="5106573" cy="5439278"/>
          </a:xfrm>
        </p:spPr>
        <p:txBody>
          <a:bodyPr>
            <a:normAutofit lnSpcReduction="10000"/>
          </a:bodyPr>
          <a:lstStyle/>
          <a:p>
            <a:pPr marL="285750" lvl="0" indent="-285750" algn="just">
              <a:buClr>
                <a:srgbClr val="A53010"/>
              </a:buClr>
              <a:buFont typeface="Wingdings 3" panose="05040102010807070707" pitchFamily="18" charset="2"/>
              <a:buChar char=""/>
            </a:pPr>
            <a:r>
              <a:rPr lang="en-IN" sz="1800" dirty="0">
                <a:solidFill>
                  <a:prstClr val="black">
                    <a:lumMod val="75000"/>
                    <a:lumOff val="25000"/>
                  </a:prstClr>
                </a:solidFill>
              </a:rPr>
              <a:t>Among all the continuous numerical variables Horsepower has a high skewed distribution.</a:t>
            </a:r>
          </a:p>
          <a:p>
            <a:pPr marL="285750" lvl="0" indent="-285750" algn="just">
              <a:buClr>
                <a:srgbClr val="A53010"/>
              </a:buClr>
              <a:buFont typeface="Wingdings 3" panose="05040102010807070707" pitchFamily="18" charset="2"/>
              <a:buChar char=""/>
            </a:pPr>
            <a:r>
              <a:rPr lang="en-IN" sz="1800" dirty="0">
                <a:solidFill>
                  <a:prstClr val="black">
                    <a:lumMod val="75000"/>
                    <a:lumOff val="25000"/>
                  </a:prstClr>
                </a:solidFill>
              </a:rPr>
              <a:t>We can analyse the skewness in distribution using Hinkley’s statistic method.</a:t>
            </a:r>
          </a:p>
          <a:p>
            <a:pPr marL="285750" lvl="0" indent="-285750" algn="just">
              <a:buClr>
                <a:srgbClr val="A53010"/>
              </a:buClr>
              <a:buFont typeface="Wingdings 3" panose="05040102010807070707" pitchFamily="18" charset="2"/>
              <a:buChar char=""/>
            </a:pPr>
            <a:r>
              <a:rPr lang="en-IN" sz="1800" dirty="0">
                <a:solidFill>
                  <a:prstClr val="black">
                    <a:lumMod val="75000"/>
                    <a:lumOff val="25000"/>
                  </a:prstClr>
                </a:solidFill>
              </a:rPr>
              <a:t>From Hinkley’s statistical method we can see that Reciprocal roots has the smallest d value which is nearly equal to zero.</a:t>
            </a:r>
          </a:p>
          <a:p>
            <a:pPr marL="285750" lvl="0" indent="-285750" algn="just">
              <a:buClr>
                <a:srgbClr val="A53010"/>
              </a:buClr>
              <a:buFont typeface="Wingdings 3" panose="05040102010807070707" pitchFamily="18" charset="2"/>
              <a:buChar char=""/>
            </a:pPr>
            <a:r>
              <a:rPr lang="en-IN" sz="1800" dirty="0">
                <a:solidFill>
                  <a:prstClr val="black">
                    <a:lumMod val="75000"/>
                    <a:lumOff val="25000"/>
                  </a:prstClr>
                </a:solidFill>
              </a:rPr>
              <a:t>d value of reciprocal roots = 0.013</a:t>
            </a:r>
          </a:p>
          <a:p>
            <a:pPr marL="285750" lvl="0" indent="-285750" algn="just">
              <a:buClr>
                <a:srgbClr val="A53010"/>
              </a:buClr>
              <a:buFont typeface="Wingdings 3" panose="05040102010807070707" pitchFamily="18" charset="2"/>
              <a:buChar char=""/>
            </a:pPr>
            <a:r>
              <a:rPr lang="en-IN" sz="1800" dirty="0">
                <a:solidFill>
                  <a:prstClr val="black">
                    <a:lumMod val="75000"/>
                    <a:lumOff val="25000"/>
                  </a:prstClr>
                </a:solidFill>
              </a:rPr>
              <a:t>After applying reciprocal roots function to horsepower we can see a normally distributed output which justifies our approach using Hinkley’s statistic method.</a:t>
            </a:r>
          </a:p>
          <a:p>
            <a:pPr marL="285750" lvl="0" indent="-285750" algn="just">
              <a:buClr>
                <a:srgbClr val="A53010"/>
              </a:buClr>
              <a:buFont typeface="Wingdings 3" panose="05040102010807070707" pitchFamily="18" charset="2"/>
              <a:buChar char=""/>
            </a:pPr>
            <a:r>
              <a:rPr lang="en-IN" sz="1800" dirty="0">
                <a:solidFill>
                  <a:prstClr val="black">
                    <a:lumMod val="75000"/>
                    <a:lumOff val="25000"/>
                  </a:prstClr>
                </a:solidFill>
              </a:rPr>
              <a:t>Therefore a normalized horsepower values would give us a better understanding of the data.</a:t>
            </a:r>
            <a:endParaRPr lang="en-IN" sz="1800" dirty="0"/>
          </a:p>
        </p:txBody>
      </p:sp>
      <p:pic>
        <p:nvPicPr>
          <p:cNvPr id="14" name="Picture 13">
            <a:extLst>
              <a:ext uri="{FF2B5EF4-FFF2-40B4-BE49-F238E27FC236}">
                <a16:creationId xmlns:a16="http://schemas.microsoft.com/office/drawing/2014/main" id="{03766BDC-35C9-4E7E-AC4B-4A32B4FF6328}"/>
              </a:ext>
            </a:extLst>
          </p:cNvPr>
          <p:cNvPicPr>
            <a:picLocks noChangeAspect="1"/>
          </p:cNvPicPr>
          <p:nvPr/>
        </p:nvPicPr>
        <p:blipFill>
          <a:blip r:embed="rId3"/>
          <a:stretch>
            <a:fillRect/>
          </a:stretch>
        </p:blipFill>
        <p:spPr>
          <a:xfrm>
            <a:off x="6908130" y="0"/>
            <a:ext cx="5008098" cy="2984874"/>
          </a:xfrm>
          <a:prstGeom prst="rect">
            <a:avLst/>
          </a:prstGeom>
        </p:spPr>
      </p:pic>
      <p:pic>
        <p:nvPicPr>
          <p:cNvPr id="15" name="Picture 14">
            <a:extLst>
              <a:ext uri="{FF2B5EF4-FFF2-40B4-BE49-F238E27FC236}">
                <a16:creationId xmlns:a16="http://schemas.microsoft.com/office/drawing/2014/main" id="{D8140BF0-C515-4080-9D50-8C64A5DDFA64}"/>
              </a:ext>
            </a:extLst>
          </p:cNvPr>
          <p:cNvPicPr>
            <a:picLocks noChangeAspect="1"/>
          </p:cNvPicPr>
          <p:nvPr/>
        </p:nvPicPr>
        <p:blipFill>
          <a:blip r:embed="rId4"/>
          <a:stretch>
            <a:fillRect/>
          </a:stretch>
        </p:blipFill>
        <p:spPr>
          <a:xfrm>
            <a:off x="6921305" y="3861173"/>
            <a:ext cx="4994921" cy="2984874"/>
          </a:xfrm>
          <a:prstGeom prst="rect">
            <a:avLst/>
          </a:prstGeom>
        </p:spPr>
      </p:pic>
      <p:pic>
        <p:nvPicPr>
          <p:cNvPr id="16" name="Picture 15">
            <a:extLst>
              <a:ext uri="{FF2B5EF4-FFF2-40B4-BE49-F238E27FC236}">
                <a16:creationId xmlns:a16="http://schemas.microsoft.com/office/drawing/2014/main" id="{E7FD407D-37D6-46ED-9B7B-3A1F6AB20113}"/>
              </a:ext>
            </a:extLst>
          </p:cNvPr>
          <p:cNvPicPr>
            <a:picLocks noChangeAspect="1"/>
          </p:cNvPicPr>
          <p:nvPr/>
        </p:nvPicPr>
        <p:blipFill>
          <a:blip r:embed="rId5"/>
          <a:stretch>
            <a:fillRect/>
          </a:stretch>
        </p:blipFill>
        <p:spPr>
          <a:xfrm>
            <a:off x="6921305" y="2990850"/>
            <a:ext cx="2504049" cy="876300"/>
          </a:xfrm>
          <a:prstGeom prst="rect">
            <a:avLst/>
          </a:prstGeom>
        </p:spPr>
      </p:pic>
    </p:spTree>
    <p:extLst>
      <p:ext uri="{BB962C8B-B14F-4D97-AF65-F5344CB8AC3E}">
        <p14:creationId xmlns:p14="http://schemas.microsoft.com/office/powerpoint/2010/main" val="1383088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F1A2-23BC-443F-B454-398DCCB0061B}"/>
              </a:ext>
            </a:extLst>
          </p:cNvPr>
          <p:cNvSpPr>
            <a:spLocks noGrp="1"/>
          </p:cNvSpPr>
          <p:nvPr>
            <p:ph type="title"/>
          </p:nvPr>
        </p:nvSpPr>
        <p:spPr>
          <a:xfrm>
            <a:off x="1640156" y="527173"/>
            <a:ext cx="8911687" cy="1280890"/>
          </a:xfrm>
        </p:spPr>
        <p:txBody>
          <a:bodyPr/>
          <a:lstStyle/>
          <a:p>
            <a:r>
              <a:rPr lang="en-IN" dirty="0"/>
              <a:t>Conclusion</a:t>
            </a:r>
          </a:p>
        </p:txBody>
      </p:sp>
      <p:sp>
        <p:nvSpPr>
          <p:cNvPr id="3" name="Content Placeholder 2">
            <a:extLst>
              <a:ext uri="{FF2B5EF4-FFF2-40B4-BE49-F238E27FC236}">
                <a16:creationId xmlns:a16="http://schemas.microsoft.com/office/drawing/2014/main" id="{DFA15BE6-3E33-4DB2-96B1-49CE198B947F}"/>
              </a:ext>
            </a:extLst>
          </p:cNvPr>
          <p:cNvSpPr>
            <a:spLocks noGrp="1"/>
          </p:cNvSpPr>
          <p:nvPr>
            <p:ph idx="1"/>
          </p:nvPr>
        </p:nvSpPr>
        <p:spPr>
          <a:xfrm>
            <a:off x="1237957" y="1378634"/>
            <a:ext cx="10705514" cy="5690382"/>
          </a:xfrm>
        </p:spPr>
        <p:txBody>
          <a:bodyPr>
            <a:normAutofit fontScale="92500" lnSpcReduction="20000"/>
          </a:bodyPr>
          <a:lstStyle/>
          <a:p>
            <a:pPr algn="just"/>
            <a:r>
              <a:rPr lang="en-IN" dirty="0"/>
              <a:t>Outlier analysis of numeric predictor continuous variables we saw that acceleration and horsepower have outliers whereas weight and displacement does not. For a better analysation of data, we have to take care of outliers by either replacing them with mean, median or mode of the respective variable.</a:t>
            </a:r>
          </a:p>
          <a:p>
            <a:pPr algn="just"/>
            <a:r>
              <a:rPr lang="en-IN" dirty="0"/>
              <a:t>Frequency analysis of multivalued discrete variables shows that most of the models use 4 cylinders and the USA produced more number of models than any other country.</a:t>
            </a:r>
          </a:p>
          <a:p>
            <a:pPr algn="just"/>
            <a:r>
              <a:rPr lang="en-IN" dirty="0"/>
              <a:t>Box plot analysis of multivalued discrete variables w.r.t mpg depicts that even though USA has produced more number of models, Japan has succeeded in producing better fuel-efficient models. Average Mpg of the models released has increased over the years in all the countries. The models with 4 cylinders tend to achieve better fuel economy.</a:t>
            </a:r>
          </a:p>
          <a:p>
            <a:pPr algn="just"/>
            <a:r>
              <a:rPr lang="en-IN" dirty="0"/>
              <a:t>In correlation matrix we saw that all the numeric continuous variables are negatively correlated with the target variable mpg except acceleration.</a:t>
            </a:r>
          </a:p>
          <a:p>
            <a:pPr algn="just"/>
            <a:r>
              <a:rPr lang="en-IN" dirty="0"/>
              <a:t>In scatterplot analysis of numerical variables with respective Mpg, we can see that weight, displacement and horsepower are constantly effecting Mpg negatively.</a:t>
            </a:r>
          </a:p>
          <a:p>
            <a:pPr algn="just"/>
            <a:r>
              <a:rPr lang="en-IN" dirty="0"/>
              <a:t>By analysing the residual plot between the model year and mpg, there is a constant increase in mpg value by 1.4 times per year.</a:t>
            </a:r>
          </a:p>
          <a:p>
            <a:pPr algn="just"/>
            <a:r>
              <a:rPr lang="en-IN" dirty="0"/>
              <a:t>Normalization of the variable can be achieved using different functions in Hinkley's statistical method. In this dataset right skewed distributed values of horsepower variable are normalized using reciprocal roots function.</a:t>
            </a:r>
          </a:p>
          <a:p>
            <a:pPr algn="just"/>
            <a:r>
              <a:rPr lang="en-IN" sz="1900" b="1" dirty="0"/>
              <a:t>Finally, in order to choose a fuel-efficient model one has to select a latest vehicle manufactured by Japan with 4 cylinders having low displacement, weight and horsepower.</a:t>
            </a:r>
          </a:p>
        </p:txBody>
      </p:sp>
    </p:spTree>
    <p:extLst>
      <p:ext uri="{BB962C8B-B14F-4D97-AF65-F5344CB8AC3E}">
        <p14:creationId xmlns:p14="http://schemas.microsoft.com/office/powerpoint/2010/main" val="4045162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2054-BEE0-4C95-8A4A-01BF3889D47C}"/>
              </a:ext>
            </a:extLst>
          </p:cNvPr>
          <p:cNvSpPr>
            <a:spLocks noGrp="1"/>
          </p:cNvSpPr>
          <p:nvPr>
            <p:ph type="title"/>
          </p:nvPr>
        </p:nvSpPr>
        <p:spPr/>
        <p:txBody>
          <a:bodyPr>
            <a:normAutofit/>
          </a:bodyPr>
          <a:lstStyle/>
          <a:p>
            <a:r>
              <a:rPr lang="en-IN" sz="3600" dirty="0"/>
              <a:t>Source</a:t>
            </a:r>
          </a:p>
        </p:txBody>
      </p:sp>
      <p:sp>
        <p:nvSpPr>
          <p:cNvPr id="3" name="Text Placeholder 2">
            <a:extLst>
              <a:ext uri="{FF2B5EF4-FFF2-40B4-BE49-F238E27FC236}">
                <a16:creationId xmlns:a16="http://schemas.microsoft.com/office/drawing/2014/main" id="{7A84E5A7-74C1-4A15-8020-4D70FB10B76B}"/>
              </a:ext>
            </a:extLst>
          </p:cNvPr>
          <p:cNvSpPr>
            <a:spLocks noGrp="1"/>
          </p:cNvSpPr>
          <p:nvPr>
            <p:ph type="body" idx="1"/>
          </p:nvPr>
        </p:nvSpPr>
        <p:spPr>
          <a:xfrm>
            <a:off x="2589212" y="3530128"/>
            <a:ext cx="8915399" cy="2237626"/>
          </a:xfrm>
        </p:spPr>
        <p:txBody>
          <a:bodyPr>
            <a:normAutofit/>
          </a:bodyPr>
          <a:lstStyle/>
          <a:p>
            <a:r>
              <a:rPr lang="en-IN" sz="1800" dirty="0">
                <a:hlinkClick r:id="rId2"/>
              </a:rPr>
              <a:t>https://archive.ics.uci.edu/ml/datasets/auto+mpg</a:t>
            </a:r>
            <a:endParaRPr lang="en-IN" sz="1800" dirty="0"/>
          </a:p>
          <a:p>
            <a:r>
              <a:rPr lang="en-IN" sz="1800" dirty="0"/>
              <a:t>This dataset was taken from the </a:t>
            </a:r>
            <a:r>
              <a:rPr lang="en-IN" sz="1800" dirty="0" err="1"/>
              <a:t>StatLib</a:t>
            </a:r>
            <a:r>
              <a:rPr lang="en-IN" sz="1800" dirty="0"/>
              <a:t> library which is maintained at Carnegie Mellon University. The dataset was used in the 1983 American Statistical Association Exposition</a:t>
            </a:r>
          </a:p>
        </p:txBody>
      </p:sp>
    </p:spTree>
    <p:extLst>
      <p:ext uri="{BB962C8B-B14F-4D97-AF65-F5344CB8AC3E}">
        <p14:creationId xmlns:p14="http://schemas.microsoft.com/office/powerpoint/2010/main" val="58455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D8835E-1656-4B1E-A3A8-B3AE225FDC93}"/>
              </a:ext>
            </a:extLst>
          </p:cNvPr>
          <p:cNvSpPr>
            <a:spLocks noGrp="1"/>
          </p:cNvSpPr>
          <p:nvPr>
            <p:ph type="title"/>
          </p:nvPr>
        </p:nvSpPr>
        <p:spPr>
          <a:xfrm>
            <a:off x="1259892" y="3101093"/>
            <a:ext cx="2586393" cy="3029344"/>
          </a:xfrm>
        </p:spPr>
        <p:txBody>
          <a:bodyPr>
            <a:normAutofit/>
          </a:bodyPr>
          <a:lstStyle/>
          <a:p>
            <a:r>
              <a:rPr lang="en-IN" sz="3200" dirty="0">
                <a:solidFill>
                  <a:schemeClr val="bg1"/>
                </a:solidFill>
              </a:rPr>
              <a:t>Objective of Analysing Data Set</a:t>
            </a:r>
          </a:p>
        </p:txBody>
      </p:sp>
      <p:sp>
        <p:nvSpPr>
          <p:cNvPr id="17"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8"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515341FA-2FE4-4F3A-9C5F-568FA778ACAE}"/>
              </a:ext>
            </a:extLst>
          </p:cNvPr>
          <p:cNvGraphicFramePr>
            <a:graphicFrameLocks noGrp="1"/>
          </p:cNvGraphicFramePr>
          <p:nvPr>
            <p:ph idx="1"/>
            <p:extLst>
              <p:ext uri="{D42A27DB-BD31-4B8C-83A1-F6EECF244321}">
                <p14:modId xmlns:p14="http://schemas.microsoft.com/office/powerpoint/2010/main" val="3143326139"/>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2783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EFA60-8D0A-4D23-B525-5BE09BD9D113}"/>
              </a:ext>
            </a:extLst>
          </p:cNvPr>
          <p:cNvSpPr>
            <a:spLocks noGrp="1"/>
          </p:cNvSpPr>
          <p:nvPr>
            <p:ph type="title"/>
          </p:nvPr>
        </p:nvSpPr>
        <p:spPr>
          <a:xfrm>
            <a:off x="2072420" y="666313"/>
            <a:ext cx="8911687" cy="1280890"/>
          </a:xfrm>
        </p:spPr>
        <p:txBody>
          <a:bodyPr/>
          <a:lstStyle/>
          <a:p>
            <a:r>
              <a:rPr lang="en-IN" dirty="0"/>
              <a:t>Introduction of Data Set</a:t>
            </a:r>
          </a:p>
        </p:txBody>
      </p:sp>
      <p:sp>
        <p:nvSpPr>
          <p:cNvPr id="3" name="Content Placeholder 2">
            <a:extLst>
              <a:ext uri="{FF2B5EF4-FFF2-40B4-BE49-F238E27FC236}">
                <a16:creationId xmlns:a16="http://schemas.microsoft.com/office/drawing/2014/main" id="{DC1FE6A5-911E-4EFE-AAE9-84530800F04F}"/>
              </a:ext>
            </a:extLst>
          </p:cNvPr>
          <p:cNvSpPr>
            <a:spLocks noGrp="1"/>
          </p:cNvSpPr>
          <p:nvPr>
            <p:ph idx="1"/>
          </p:nvPr>
        </p:nvSpPr>
        <p:spPr>
          <a:xfrm>
            <a:off x="2195315" y="1630017"/>
            <a:ext cx="9185447" cy="4996070"/>
          </a:xfrm>
        </p:spPr>
        <p:txBody>
          <a:bodyPr>
            <a:normAutofit/>
          </a:bodyPr>
          <a:lstStyle/>
          <a:p>
            <a:pPr algn="just"/>
            <a:r>
              <a:rPr lang="en-IN" dirty="0"/>
              <a:t>According to data scientist Ross Quinlan </a:t>
            </a:r>
            <a:r>
              <a:rPr lang="en-IN" b="1" dirty="0"/>
              <a:t>“the data concerns city-cycle fuel consumption in miles per gallon, to be predicted in terms of 3 multivalued discrete and 5 continuous attributes. ” </a:t>
            </a:r>
            <a:r>
              <a:rPr lang="en-IN" dirty="0"/>
              <a:t>(Quinlan, 1993)</a:t>
            </a:r>
          </a:p>
          <a:p>
            <a:pPr algn="just"/>
            <a:r>
              <a:rPr lang="en-IN" dirty="0"/>
              <a:t>Number of Instances: 398</a:t>
            </a:r>
          </a:p>
          <a:p>
            <a:pPr algn="just"/>
            <a:r>
              <a:rPr lang="en-IN" dirty="0"/>
              <a:t>Number of Attributes: 9</a:t>
            </a:r>
          </a:p>
          <a:p>
            <a:pPr algn="just"/>
            <a:r>
              <a:rPr lang="en-IN" dirty="0"/>
              <a:t>Mpg is the target variable</a:t>
            </a:r>
          </a:p>
          <a:p>
            <a:pPr algn="just"/>
            <a:r>
              <a:rPr lang="en-IN" dirty="0"/>
              <a:t>5 continuous variables: mpg, displacement, horsepower, weight, acceleration</a:t>
            </a:r>
          </a:p>
          <a:p>
            <a:pPr algn="just"/>
            <a:r>
              <a:rPr lang="en-IN" dirty="0"/>
              <a:t>3 multivalued discrete variables: cylinders and </a:t>
            </a:r>
            <a:r>
              <a:rPr lang="en-IN" dirty="0" err="1"/>
              <a:t>model_year</a:t>
            </a:r>
            <a:r>
              <a:rPr lang="en-IN" dirty="0"/>
              <a:t>, origin</a:t>
            </a:r>
          </a:p>
          <a:p>
            <a:pPr algn="just"/>
            <a:r>
              <a:rPr lang="en-IN" dirty="0"/>
              <a:t>1 categorical variable: car name</a:t>
            </a:r>
          </a:p>
          <a:p>
            <a:pPr algn="just"/>
            <a:r>
              <a:rPr lang="en-IN" dirty="0"/>
              <a:t>Except for name of car variable all the remaining variables are numeric.</a:t>
            </a:r>
          </a:p>
        </p:txBody>
      </p:sp>
    </p:spTree>
    <p:extLst>
      <p:ext uri="{BB962C8B-B14F-4D97-AF65-F5344CB8AC3E}">
        <p14:creationId xmlns:p14="http://schemas.microsoft.com/office/powerpoint/2010/main" val="163423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FB0C8-997C-479E-9F17-E91666DB6499}"/>
              </a:ext>
            </a:extLst>
          </p:cNvPr>
          <p:cNvSpPr>
            <a:spLocks noGrp="1"/>
          </p:cNvSpPr>
          <p:nvPr>
            <p:ph type="title"/>
          </p:nvPr>
        </p:nvSpPr>
        <p:spPr>
          <a:xfrm>
            <a:off x="2142759" y="624110"/>
            <a:ext cx="8911687" cy="767368"/>
          </a:xfrm>
        </p:spPr>
        <p:txBody>
          <a:bodyPr/>
          <a:lstStyle/>
          <a:p>
            <a:r>
              <a:rPr lang="en-IN" dirty="0"/>
              <a:t>Attributes Information</a:t>
            </a:r>
          </a:p>
        </p:txBody>
      </p:sp>
      <p:sp>
        <p:nvSpPr>
          <p:cNvPr id="3" name="Content Placeholder 2">
            <a:extLst>
              <a:ext uri="{FF2B5EF4-FFF2-40B4-BE49-F238E27FC236}">
                <a16:creationId xmlns:a16="http://schemas.microsoft.com/office/drawing/2014/main" id="{079590E3-6ECF-40A8-BEDC-B33331BC2963}"/>
              </a:ext>
            </a:extLst>
          </p:cNvPr>
          <p:cNvSpPr>
            <a:spLocks noGrp="1"/>
          </p:cNvSpPr>
          <p:nvPr>
            <p:ph idx="1"/>
          </p:nvPr>
        </p:nvSpPr>
        <p:spPr>
          <a:xfrm>
            <a:off x="2228019" y="1550503"/>
            <a:ext cx="8915400" cy="5102087"/>
          </a:xfrm>
        </p:spPr>
        <p:txBody>
          <a:bodyPr>
            <a:normAutofit/>
          </a:bodyPr>
          <a:lstStyle/>
          <a:p>
            <a:pPr algn="just"/>
            <a:r>
              <a:rPr lang="en-IN" dirty="0"/>
              <a:t>Mpg – MPG stands for Miles Per Gallon</a:t>
            </a:r>
          </a:p>
          <a:p>
            <a:pPr algn="just"/>
            <a:r>
              <a:rPr lang="en-IN" dirty="0"/>
              <a:t>Cylinders – Engine with more cylinders produces more power, while an engine with fewer cylinders produces less power.</a:t>
            </a:r>
          </a:p>
          <a:p>
            <a:pPr algn="just"/>
            <a:r>
              <a:rPr lang="en-IN" dirty="0"/>
              <a:t>Displacement – The higher an engine's displacement the more power it can create, while the lower the displacement the less power.</a:t>
            </a:r>
          </a:p>
          <a:p>
            <a:pPr algn="just"/>
            <a:r>
              <a:rPr lang="en-IN" dirty="0"/>
              <a:t>Horsepower – If you want to go fast, you need more horsepower.</a:t>
            </a:r>
          </a:p>
          <a:p>
            <a:pPr algn="just"/>
            <a:r>
              <a:rPr lang="en-IN" dirty="0"/>
              <a:t>Weight – Weight of a vehicle along with passengers.</a:t>
            </a:r>
          </a:p>
          <a:p>
            <a:pPr algn="just"/>
            <a:r>
              <a:rPr lang="en-IN" dirty="0"/>
              <a:t>Acceleration – Amount of time car takes to reach a velocity of 60 miles per hour when the initial velocity is zero.</a:t>
            </a:r>
          </a:p>
          <a:p>
            <a:pPr algn="just"/>
            <a:r>
              <a:rPr lang="en-IN" dirty="0"/>
              <a:t>Model Year – The version of a model which has been produced over multiple years from 1970 to 1982</a:t>
            </a:r>
          </a:p>
          <a:p>
            <a:pPr algn="just"/>
            <a:r>
              <a:rPr lang="en-IN" dirty="0"/>
              <a:t>Origin – 1 make in America, 2 in Europe and 3 in Japan</a:t>
            </a:r>
          </a:p>
          <a:p>
            <a:pPr algn="just"/>
            <a:r>
              <a:rPr lang="en-IN" dirty="0"/>
              <a:t>Car Name – Name of the car when released into the market</a:t>
            </a:r>
          </a:p>
        </p:txBody>
      </p:sp>
    </p:spTree>
    <p:extLst>
      <p:ext uri="{BB962C8B-B14F-4D97-AF65-F5344CB8AC3E}">
        <p14:creationId xmlns:p14="http://schemas.microsoft.com/office/powerpoint/2010/main" val="227658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ED6A-F348-4F39-AD01-01C69E9381EA}"/>
              </a:ext>
            </a:extLst>
          </p:cNvPr>
          <p:cNvSpPr>
            <a:spLocks noGrp="1"/>
          </p:cNvSpPr>
          <p:nvPr>
            <p:ph type="title"/>
          </p:nvPr>
        </p:nvSpPr>
        <p:spPr>
          <a:xfrm>
            <a:off x="1587356" y="275711"/>
            <a:ext cx="3505199" cy="976312"/>
          </a:xfrm>
        </p:spPr>
        <p:txBody>
          <a:bodyPr>
            <a:normAutofit/>
          </a:bodyPr>
          <a:lstStyle/>
          <a:p>
            <a:r>
              <a:rPr lang="en-IN" sz="3600" dirty="0"/>
              <a:t>Outliers</a:t>
            </a:r>
          </a:p>
        </p:txBody>
      </p:sp>
      <p:sp>
        <p:nvSpPr>
          <p:cNvPr id="4" name="Text Placeholder 3">
            <a:extLst>
              <a:ext uri="{FF2B5EF4-FFF2-40B4-BE49-F238E27FC236}">
                <a16:creationId xmlns:a16="http://schemas.microsoft.com/office/drawing/2014/main" id="{B390D86E-C5DE-4C1D-90A9-8AF71E84DB0C}"/>
              </a:ext>
            </a:extLst>
          </p:cNvPr>
          <p:cNvSpPr>
            <a:spLocks noGrp="1"/>
          </p:cNvSpPr>
          <p:nvPr>
            <p:ph type="body" sz="half" idx="2"/>
          </p:nvPr>
        </p:nvSpPr>
        <p:spPr>
          <a:xfrm>
            <a:off x="1336432" y="1242169"/>
            <a:ext cx="5618100" cy="4851964"/>
          </a:xfrm>
        </p:spPr>
        <p:txBody>
          <a:bodyPr>
            <a:noAutofit/>
          </a:bodyPr>
          <a:lstStyle/>
          <a:p>
            <a:pPr marL="285750" indent="-285750" algn="just">
              <a:buFont typeface="Wingdings 3" panose="05040102010807070707" pitchFamily="18" charset="2"/>
              <a:buChar char=""/>
            </a:pPr>
            <a:r>
              <a:rPr lang="en-IN" sz="1800" dirty="0"/>
              <a:t>For Acceleration, the minimum value is 8 and the maximum value is 24.8, but on average it is </a:t>
            </a:r>
            <a:r>
              <a:rPr lang="en-US" sz="1800" dirty="0"/>
              <a:t>15.5</a:t>
            </a:r>
            <a:r>
              <a:rPr lang="en-IN" sz="1800" dirty="0"/>
              <a:t> with a variation of 7.6. From the 1st graph, we can see there are outliers.</a:t>
            </a:r>
          </a:p>
          <a:p>
            <a:pPr marL="285750" indent="-285750" algn="just">
              <a:buFont typeface="Wingdings 3" panose="05040102010807070707" pitchFamily="18" charset="2"/>
              <a:buChar char=""/>
            </a:pPr>
            <a:r>
              <a:rPr lang="en-IN" sz="1800" dirty="0"/>
              <a:t>Most of the points fall between 12.5 to 20 by which we can say that variance of acceleration is low.</a:t>
            </a:r>
          </a:p>
          <a:p>
            <a:pPr marL="285750" indent="-285750" algn="just">
              <a:buFont typeface="Wingdings 3" panose="05040102010807070707" pitchFamily="18" charset="2"/>
              <a:buChar char=""/>
            </a:pPr>
            <a:r>
              <a:rPr lang="en-IN" sz="1800" dirty="0"/>
              <a:t>Lower fence =  8.7</a:t>
            </a:r>
          </a:p>
          <a:p>
            <a:pPr marL="285750" indent="-285750" algn="just">
              <a:buFont typeface="Wingdings 3" panose="05040102010807070707" pitchFamily="18" charset="2"/>
              <a:buChar char=""/>
            </a:pPr>
            <a:r>
              <a:rPr lang="en-IN" sz="1800" dirty="0"/>
              <a:t>Upper fence = 22.3</a:t>
            </a:r>
          </a:p>
          <a:p>
            <a:pPr marL="285750" indent="-285750" algn="just">
              <a:buFont typeface="Wingdings 3" panose="05040102010807070707" pitchFamily="18" charset="2"/>
              <a:buChar char=""/>
            </a:pPr>
            <a:r>
              <a:rPr lang="en-IN" sz="1800" dirty="0"/>
              <a:t>From 2</a:t>
            </a:r>
            <a:r>
              <a:rPr lang="en-IN" sz="1800" baseline="30000" dirty="0"/>
              <a:t>nd</a:t>
            </a:r>
            <a:r>
              <a:rPr lang="en-IN" sz="1800" dirty="0"/>
              <a:t> graph, we can see there are no outliers for Displacement variable.</a:t>
            </a:r>
          </a:p>
          <a:p>
            <a:pPr marL="285750" indent="-285750" algn="just">
              <a:buFont typeface="Wingdings 3" panose="05040102010807070707" pitchFamily="18" charset="2"/>
              <a:buChar char=""/>
            </a:pPr>
            <a:r>
              <a:rPr lang="en-IN" sz="1800" dirty="0"/>
              <a:t>Lower fence = -133</a:t>
            </a:r>
          </a:p>
          <a:p>
            <a:pPr marL="285750" indent="-285750" algn="just">
              <a:buFont typeface="Wingdings 3" panose="05040102010807070707" pitchFamily="18" charset="2"/>
              <a:buChar char=""/>
            </a:pPr>
            <a:r>
              <a:rPr lang="en-IN" sz="1800" dirty="0"/>
              <a:t>Upper fence = 499</a:t>
            </a:r>
          </a:p>
          <a:p>
            <a:pPr marL="285750" indent="-285750" algn="just">
              <a:buFont typeface="Wingdings 3" panose="05040102010807070707" pitchFamily="18" charset="2"/>
              <a:buChar char=""/>
            </a:pPr>
            <a:r>
              <a:rPr lang="en-IN" sz="1800" dirty="0"/>
              <a:t>Here we can see most of the data falls around 100 and only a few above 400, by which we can assume that graph will be right skewed.</a:t>
            </a:r>
          </a:p>
        </p:txBody>
      </p:sp>
      <p:pic>
        <p:nvPicPr>
          <p:cNvPr id="11" name="Picture 10">
            <a:extLst>
              <a:ext uri="{FF2B5EF4-FFF2-40B4-BE49-F238E27FC236}">
                <a16:creationId xmlns:a16="http://schemas.microsoft.com/office/drawing/2014/main" id="{517D3DB8-9DA8-4696-AFB3-35DC8A914280}"/>
              </a:ext>
            </a:extLst>
          </p:cNvPr>
          <p:cNvPicPr>
            <a:picLocks noChangeAspect="1"/>
          </p:cNvPicPr>
          <p:nvPr/>
        </p:nvPicPr>
        <p:blipFill>
          <a:blip r:embed="rId2"/>
          <a:stretch>
            <a:fillRect/>
          </a:stretch>
        </p:blipFill>
        <p:spPr>
          <a:xfrm>
            <a:off x="6954532" y="3668151"/>
            <a:ext cx="4837107" cy="2986722"/>
          </a:xfrm>
          <a:prstGeom prst="rect">
            <a:avLst/>
          </a:prstGeom>
        </p:spPr>
      </p:pic>
      <p:pic>
        <p:nvPicPr>
          <p:cNvPr id="13" name="Picture 12">
            <a:extLst>
              <a:ext uri="{FF2B5EF4-FFF2-40B4-BE49-F238E27FC236}">
                <a16:creationId xmlns:a16="http://schemas.microsoft.com/office/drawing/2014/main" id="{52C76C98-A0CD-4577-A77E-89435BF6F59F}"/>
              </a:ext>
            </a:extLst>
          </p:cNvPr>
          <p:cNvPicPr>
            <a:picLocks noChangeAspect="1"/>
          </p:cNvPicPr>
          <p:nvPr/>
        </p:nvPicPr>
        <p:blipFill>
          <a:blip r:embed="rId3"/>
          <a:stretch>
            <a:fillRect/>
          </a:stretch>
        </p:blipFill>
        <p:spPr>
          <a:xfrm>
            <a:off x="6954533" y="681429"/>
            <a:ext cx="4837107" cy="2986722"/>
          </a:xfrm>
          <a:prstGeom prst="rect">
            <a:avLst/>
          </a:prstGeom>
        </p:spPr>
      </p:pic>
    </p:spTree>
    <p:extLst>
      <p:ext uri="{BB962C8B-B14F-4D97-AF65-F5344CB8AC3E}">
        <p14:creationId xmlns:p14="http://schemas.microsoft.com/office/powerpoint/2010/main" val="311512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ED6A-F348-4F39-AD01-01C69E9381EA}"/>
              </a:ext>
            </a:extLst>
          </p:cNvPr>
          <p:cNvSpPr>
            <a:spLocks noGrp="1"/>
          </p:cNvSpPr>
          <p:nvPr>
            <p:ph type="title"/>
          </p:nvPr>
        </p:nvSpPr>
        <p:spPr>
          <a:xfrm>
            <a:off x="1591490" y="313567"/>
            <a:ext cx="3505199" cy="976312"/>
          </a:xfrm>
        </p:spPr>
        <p:txBody>
          <a:bodyPr>
            <a:normAutofit/>
          </a:bodyPr>
          <a:lstStyle/>
          <a:p>
            <a:r>
              <a:rPr lang="en-IN" sz="3600" dirty="0"/>
              <a:t>Outliers</a:t>
            </a:r>
          </a:p>
        </p:txBody>
      </p:sp>
      <p:sp>
        <p:nvSpPr>
          <p:cNvPr id="4" name="Text Placeholder 3">
            <a:extLst>
              <a:ext uri="{FF2B5EF4-FFF2-40B4-BE49-F238E27FC236}">
                <a16:creationId xmlns:a16="http://schemas.microsoft.com/office/drawing/2014/main" id="{B390D86E-C5DE-4C1D-90A9-8AF71E84DB0C}"/>
              </a:ext>
            </a:extLst>
          </p:cNvPr>
          <p:cNvSpPr>
            <a:spLocks noGrp="1"/>
          </p:cNvSpPr>
          <p:nvPr>
            <p:ph type="body" sz="half" idx="2"/>
          </p:nvPr>
        </p:nvSpPr>
        <p:spPr>
          <a:xfrm>
            <a:off x="1434906" y="1289879"/>
            <a:ext cx="5393014" cy="5139369"/>
          </a:xfrm>
        </p:spPr>
        <p:txBody>
          <a:bodyPr>
            <a:noAutofit/>
          </a:bodyPr>
          <a:lstStyle/>
          <a:p>
            <a:pPr marL="285750" indent="-285750" algn="just">
              <a:buFont typeface="Wingdings 3" panose="05040102010807070707" pitchFamily="18" charset="2"/>
              <a:buChar char=""/>
            </a:pPr>
            <a:r>
              <a:rPr lang="en-IN" sz="1800" dirty="0"/>
              <a:t>Horsepower also has outliers, but it does not seem to be an extreme outlier as 10 points lie just above the upper fence.</a:t>
            </a:r>
          </a:p>
          <a:p>
            <a:pPr marL="285750" indent="-285750" algn="just">
              <a:buFont typeface="Wingdings 3" panose="05040102010807070707" pitchFamily="18" charset="2"/>
              <a:buChar char=""/>
            </a:pPr>
            <a:r>
              <a:rPr lang="en-IN" sz="1800" dirty="0"/>
              <a:t>Lower Fence = 2.5</a:t>
            </a:r>
          </a:p>
          <a:p>
            <a:pPr marL="285750" indent="-285750" algn="just">
              <a:buFont typeface="Wingdings 3" panose="05040102010807070707" pitchFamily="18" charset="2"/>
              <a:buChar char=""/>
            </a:pPr>
            <a:r>
              <a:rPr lang="en-IN" sz="1800" dirty="0"/>
              <a:t>Upper fence = 198.5</a:t>
            </a:r>
          </a:p>
          <a:p>
            <a:pPr marL="285750" indent="-285750" algn="just">
              <a:buFont typeface="Wingdings 3" panose="05040102010807070707" pitchFamily="18" charset="2"/>
              <a:buChar char=""/>
            </a:pPr>
            <a:r>
              <a:rPr lang="en-IN" sz="1800" dirty="0"/>
              <a:t>Most of the points fall in the range 100 which shows that more than ¾ of the cars are having the same horsepower which can also be assumed as right skewed.</a:t>
            </a:r>
          </a:p>
          <a:p>
            <a:pPr marL="285750" indent="-285750" algn="just">
              <a:buFont typeface="Wingdings 3" panose="05040102010807070707" pitchFamily="18" charset="2"/>
              <a:buChar char=""/>
            </a:pPr>
            <a:r>
              <a:rPr lang="en-IN" sz="1800" dirty="0"/>
              <a:t>Weight does not have any outliers.</a:t>
            </a:r>
          </a:p>
          <a:p>
            <a:pPr marL="285750" indent="-285750" algn="just">
              <a:buFont typeface="Wingdings 3" panose="05040102010807070707" pitchFamily="18" charset="2"/>
              <a:buChar char=""/>
            </a:pPr>
            <a:r>
              <a:rPr lang="en-IN" sz="1800" dirty="0"/>
              <a:t>Lower fence = 144</a:t>
            </a:r>
          </a:p>
          <a:p>
            <a:pPr marL="285750" indent="-285750" algn="just">
              <a:buFont typeface="Wingdings 3" panose="05040102010807070707" pitchFamily="18" charset="2"/>
              <a:buChar char=""/>
            </a:pPr>
            <a:r>
              <a:rPr lang="en-IN" sz="1800" dirty="0"/>
              <a:t>Upper fence = 5688</a:t>
            </a:r>
          </a:p>
          <a:p>
            <a:pPr marL="285750" indent="-285750" algn="just">
              <a:buFont typeface="Wingdings 3" panose="05040102010807070707" pitchFamily="18" charset="2"/>
              <a:buChar char=""/>
            </a:pPr>
            <a:r>
              <a:rPr lang="en-IN" sz="1800" dirty="0"/>
              <a:t>The graph does not show any pattern, as we can see weights are distributed all over from 1500 to 5000.</a:t>
            </a:r>
          </a:p>
        </p:txBody>
      </p:sp>
      <p:pic>
        <p:nvPicPr>
          <p:cNvPr id="3" name="Picture 2">
            <a:extLst>
              <a:ext uri="{FF2B5EF4-FFF2-40B4-BE49-F238E27FC236}">
                <a16:creationId xmlns:a16="http://schemas.microsoft.com/office/drawing/2014/main" id="{BF3108E2-B53B-40BA-9A96-17C15988AA3C}"/>
              </a:ext>
            </a:extLst>
          </p:cNvPr>
          <p:cNvPicPr>
            <a:picLocks noChangeAspect="1"/>
          </p:cNvPicPr>
          <p:nvPr/>
        </p:nvPicPr>
        <p:blipFill>
          <a:blip r:embed="rId2"/>
          <a:stretch>
            <a:fillRect/>
          </a:stretch>
        </p:blipFill>
        <p:spPr>
          <a:xfrm>
            <a:off x="6870656" y="626364"/>
            <a:ext cx="4837108" cy="2986722"/>
          </a:xfrm>
          <a:prstGeom prst="rect">
            <a:avLst/>
          </a:prstGeom>
        </p:spPr>
      </p:pic>
      <p:pic>
        <p:nvPicPr>
          <p:cNvPr id="7" name="Picture 6">
            <a:extLst>
              <a:ext uri="{FF2B5EF4-FFF2-40B4-BE49-F238E27FC236}">
                <a16:creationId xmlns:a16="http://schemas.microsoft.com/office/drawing/2014/main" id="{1C88D87F-165A-4AE6-B094-F249E4C70DCA}"/>
              </a:ext>
            </a:extLst>
          </p:cNvPr>
          <p:cNvPicPr>
            <a:picLocks noChangeAspect="1"/>
          </p:cNvPicPr>
          <p:nvPr/>
        </p:nvPicPr>
        <p:blipFill>
          <a:blip r:embed="rId3"/>
          <a:stretch>
            <a:fillRect/>
          </a:stretch>
        </p:blipFill>
        <p:spPr>
          <a:xfrm>
            <a:off x="6827920" y="3613086"/>
            <a:ext cx="4879844" cy="3013110"/>
          </a:xfrm>
          <a:prstGeom prst="rect">
            <a:avLst/>
          </a:prstGeom>
        </p:spPr>
      </p:pic>
    </p:spTree>
    <p:extLst>
      <p:ext uri="{BB962C8B-B14F-4D97-AF65-F5344CB8AC3E}">
        <p14:creationId xmlns:p14="http://schemas.microsoft.com/office/powerpoint/2010/main" val="188239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ED6A-F348-4F39-AD01-01C69E9381EA}"/>
              </a:ext>
            </a:extLst>
          </p:cNvPr>
          <p:cNvSpPr>
            <a:spLocks noGrp="1"/>
          </p:cNvSpPr>
          <p:nvPr>
            <p:ph type="title"/>
          </p:nvPr>
        </p:nvSpPr>
        <p:spPr>
          <a:xfrm>
            <a:off x="1681597" y="285433"/>
            <a:ext cx="6092216" cy="976312"/>
          </a:xfrm>
        </p:spPr>
        <p:txBody>
          <a:bodyPr>
            <a:normAutofit/>
          </a:bodyPr>
          <a:lstStyle/>
          <a:p>
            <a:r>
              <a:rPr lang="en-IN" sz="3600" dirty="0"/>
              <a:t>Histogram</a:t>
            </a:r>
          </a:p>
        </p:txBody>
      </p:sp>
      <p:sp>
        <p:nvSpPr>
          <p:cNvPr id="4" name="Text Placeholder 3">
            <a:extLst>
              <a:ext uri="{FF2B5EF4-FFF2-40B4-BE49-F238E27FC236}">
                <a16:creationId xmlns:a16="http://schemas.microsoft.com/office/drawing/2014/main" id="{B390D86E-C5DE-4C1D-90A9-8AF71E84DB0C}"/>
              </a:ext>
            </a:extLst>
          </p:cNvPr>
          <p:cNvSpPr>
            <a:spLocks noGrp="1"/>
          </p:cNvSpPr>
          <p:nvPr>
            <p:ph type="body" sz="half" idx="2"/>
          </p:nvPr>
        </p:nvSpPr>
        <p:spPr>
          <a:xfrm>
            <a:off x="1681597" y="1261745"/>
            <a:ext cx="5329900" cy="5193667"/>
          </a:xfrm>
        </p:spPr>
        <p:txBody>
          <a:bodyPr>
            <a:noAutofit/>
          </a:bodyPr>
          <a:lstStyle/>
          <a:p>
            <a:pPr marL="285750" indent="-285750" algn="just">
              <a:buFont typeface="Wingdings 3" panose="05040102010807070707" pitchFamily="18" charset="2"/>
              <a:buChar char=""/>
            </a:pPr>
            <a:r>
              <a:rPr lang="en-IN" sz="1800" dirty="0"/>
              <a:t>From origin graph, we can say that during this period the USA has manufactured more number of models. Therefore the frequency for region 1 is extremely high than the other two regions.</a:t>
            </a:r>
          </a:p>
          <a:p>
            <a:pPr marL="285750" indent="-285750" algn="just">
              <a:buFont typeface="Wingdings 3" panose="05040102010807070707" pitchFamily="18" charset="2"/>
              <a:buChar char=""/>
            </a:pPr>
            <a:r>
              <a:rPr lang="en-IN" sz="1800" dirty="0"/>
              <a:t>Interestingly, the number of models released through out the years remained almost constant, which is around 30.</a:t>
            </a:r>
          </a:p>
          <a:p>
            <a:pPr marL="285750" indent="-285750" algn="just">
              <a:buFont typeface="Wingdings 3" panose="05040102010807070707" pitchFamily="18" charset="2"/>
              <a:buChar char=""/>
            </a:pPr>
            <a:r>
              <a:rPr lang="en-IN" sz="1800" dirty="0"/>
              <a:t>Out of all the years, 1973 has more count of 40</a:t>
            </a:r>
          </a:p>
          <a:p>
            <a:pPr marL="285750" indent="-285750" algn="just">
              <a:buFont typeface="Wingdings 3" panose="05040102010807070707" pitchFamily="18" charset="2"/>
              <a:buChar char=""/>
            </a:pPr>
            <a:r>
              <a:rPr lang="en-IN" sz="1800" dirty="0"/>
              <a:t>When we analyse cylinders, we can see that frequency of cylinders with even number is high which shows that almost all the models are built using a pair of cylinders either 2, 4 or 8.</a:t>
            </a:r>
          </a:p>
          <a:p>
            <a:pPr marL="285750" indent="-285750" algn="just">
              <a:buFont typeface="Wingdings 3" panose="05040102010807070707" pitchFamily="18" charset="2"/>
              <a:buChar char=""/>
            </a:pPr>
            <a:r>
              <a:rPr lang="en-IN" sz="1800" dirty="0"/>
              <a:t>Out of all the cylinders, 4 cylinders models are higher with a count of 201.</a:t>
            </a:r>
          </a:p>
        </p:txBody>
      </p:sp>
      <p:pic>
        <p:nvPicPr>
          <p:cNvPr id="15" name="Picture 14">
            <a:extLst>
              <a:ext uri="{FF2B5EF4-FFF2-40B4-BE49-F238E27FC236}">
                <a16:creationId xmlns:a16="http://schemas.microsoft.com/office/drawing/2014/main" id="{53548321-F26A-41F1-ABF6-C1460AC15E95}"/>
              </a:ext>
            </a:extLst>
          </p:cNvPr>
          <p:cNvPicPr>
            <a:picLocks noChangeAspect="1"/>
          </p:cNvPicPr>
          <p:nvPr/>
        </p:nvPicPr>
        <p:blipFill>
          <a:blip r:embed="rId2"/>
          <a:stretch>
            <a:fillRect/>
          </a:stretch>
        </p:blipFill>
        <p:spPr>
          <a:xfrm>
            <a:off x="7011497" y="4578261"/>
            <a:ext cx="4877915" cy="2279738"/>
          </a:xfrm>
          <a:prstGeom prst="rect">
            <a:avLst/>
          </a:prstGeom>
        </p:spPr>
      </p:pic>
      <p:pic>
        <p:nvPicPr>
          <p:cNvPr id="16" name="Picture 15">
            <a:extLst>
              <a:ext uri="{FF2B5EF4-FFF2-40B4-BE49-F238E27FC236}">
                <a16:creationId xmlns:a16="http://schemas.microsoft.com/office/drawing/2014/main" id="{D6031F32-7523-4FF7-8D39-64641107B1D4}"/>
              </a:ext>
            </a:extLst>
          </p:cNvPr>
          <p:cNvPicPr>
            <a:picLocks noChangeAspect="1"/>
          </p:cNvPicPr>
          <p:nvPr/>
        </p:nvPicPr>
        <p:blipFill>
          <a:blip r:embed="rId3"/>
          <a:stretch>
            <a:fillRect/>
          </a:stretch>
        </p:blipFill>
        <p:spPr>
          <a:xfrm>
            <a:off x="7011497" y="2298521"/>
            <a:ext cx="4877915" cy="2260955"/>
          </a:xfrm>
          <a:prstGeom prst="rect">
            <a:avLst/>
          </a:prstGeom>
        </p:spPr>
      </p:pic>
      <p:pic>
        <p:nvPicPr>
          <p:cNvPr id="18" name="Picture 17">
            <a:extLst>
              <a:ext uri="{FF2B5EF4-FFF2-40B4-BE49-F238E27FC236}">
                <a16:creationId xmlns:a16="http://schemas.microsoft.com/office/drawing/2014/main" id="{2D793EBA-46DF-4D21-8950-C6CAD1F6ADE0}"/>
              </a:ext>
            </a:extLst>
          </p:cNvPr>
          <p:cNvPicPr>
            <a:picLocks noChangeAspect="1"/>
          </p:cNvPicPr>
          <p:nvPr/>
        </p:nvPicPr>
        <p:blipFill>
          <a:blip r:embed="rId4"/>
          <a:stretch>
            <a:fillRect/>
          </a:stretch>
        </p:blipFill>
        <p:spPr>
          <a:xfrm>
            <a:off x="7011497" y="0"/>
            <a:ext cx="4877915" cy="2279736"/>
          </a:xfrm>
          <a:prstGeom prst="rect">
            <a:avLst/>
          </a:prstGeom>
        </p:spPr>
      </p:pic>
    </p:spTree>
    <p:extLst>
      <p:ext uri="{BB962C8B-B14F-4D97-AF65-F5344CB8AC3E}">
        <p14:creationId xmlns:p14="http://schemas.microsoft.com/office/powerpoint/2010/main" val="145694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90F1CDB-7FEA-4C3B-A02F-71A47AD9EB55}"/>
              </a:ext>
            </a:extLst>
          </p:cNvPr>
          <p:cNvSpPr>
            <a:spLocks noGrp="1"/>
          </p:cNvSpPr>
          <p:nvPr>
            <p:ph type="title"/>
          </p:nvPr>
        </p:nvSpPr>
        <p:spPr>
          <a:xfrm>
            <a:off x="1821813" y="291344"/>
            <a:ext cx="9351500" cy="976312"/>
          </a:xfrm>
        </p:spPr>
        <p:txBody>
          <a:bodyPr>
            <a:noAutofit/>
          </a:bodyPr>
          <a:lstStyle/>
          <a:p>
            <a:r>
              <a:rPr lang="en-IN" sz="3600" dirty="0"/>
              <a:t>Parallel box plot (Origin vs Mpg)</a:t>
            </a:r>
          </a:p>
        </p:txBody>
      </p:sp>
      <p:pic>
        <p:nvPicPr>
          <p:cNvPr id="7" name="Content Placeholder 6">
            <a:extLst>
              <a:ext uri="{FF2B5EF4-FFF2-40B4-BE49-F238E27FC236}">
                <a16:creationId xmlns:a16="http://schemas.microsoft.com/office/drawing/2014/main" id="{8E7DAEAF-9F63-4F90-A2CC-A396898C2B39}"/>
              </a:ext>
            </a:extLst>
          </p:cNvPr>
          <p:cNvPicPr>
            <a:picLocks noGrp="1" noChangeAspect="1"/>
          </p:cNvPicPr>
          <p:nvPr>
            <p:ph idx="1"/>
          </p:nvPr>
        </p:nvPicPr>
        <p:blipFill>
          <a:blip r:embed="rId2"/>
          <a:stretch>
            <a:fillRect/>
          </a:stretch>
        </p:blipFill>
        <p:spPr>
          <a:xfrm>
            <a:off x="6497563" y="1616765"/>
            <a:ext cx="5181600" cy="4682435"/>
          </a:xfrm>
          <a:prstGeom prst="rect">
            <a:avLst/>
          </a:prstGeom>
        </p:spPr>
      </p:pic>
      <p:sp>
        <p:nvSpPr>
          <p:cNvPr id="9" name="Text Placeholder 8">
            <a:extLst>
              <a:ext uri="{FF2B5EF4-FFF2-40B4-BE49-F238E27FC236}">
                <a16:creationId xmlns:a16="http://schemas.microsoft.com/office/drawing/2014/main" id="{7C955F4E-43CF-450D-8712-7422484E8832}"/>
              </a:ext>
            </a:extLst>
          </p:cNvPr>
          <p:cNvSpPr>
            <a:spLocks noGrp="1"/>
          </p:cNvSpPr>
          <p:nvPr>
            <p:ph type="body" sz="half" idx="2"/>
          </p:nvPr>
        </p:nvSpPr>
        <p:spPr>
          <a:xfrm>
            <a:off x="1913206" y="1616765"/>
            <a:ext cx="4409807" cy="4949891"/>
          </a:xfrm>
        </p:spPr>
        <p:txBody>
          <a:bodyPr>
            <a:normAutofit/>
          </a:bodyPr>
          <a:lstStyle/>
          <a:p>
            <a:pPr marL="285750" indent="-285750" algn="just">
              <a:buFont typeface="Wingdings 3" panose="05040102010807070707" pitchFamily="18" charset="2"/>
              <a:buChar char=""/>
            </a:pPr>
            <a:r>
              <a:rPr lang="en-IN" sz="1800" dirty="0"/>
              <a:t>Out of 3 origins, Japan has the highest average value of mpg with 31 which is  also higher than the upper quartile mpg of USA and Europe countries.</a:t>
            </a:r>
          </a:p>
          <a:p>
            <a:pPr marL="285750" indent="-285750" algn="just">
              <a:buFont typeface="Wingdings 3" panose="05040102010807070707" pitchFamily="18" charset="2"/>
              <a:buChar char=""/>
            </a:pPr>
            <a:r>
              <a:rPr lang="en-IN" sz="1800" dirty="0"/>
              <a:t>The average mpg of USA is very low  when compared with other two  countries, this might be due to their   latest  innovation in technology which  tend them to focus on speed of the car.</a:t>
            </a:r>
          </a:p>
          <a:p>
            <a:pPr marL="285750" indent="-285750" algn="just">
              <a:buFont typeface="Wingdings 3" panose="05040102010807070707" pitchFamily="18" charset="2"/>
              <a:buChar char=""/>
            </a:pPr>
            <a:r>
              <a:rPr lang="en-IN" sz="1800" dirty="0"/>
              <a:t>All the 3 Origins has outliers and Japan is holding highest mpg value of 46.6</a:t>
            </a:r>
          </a:p>
        </p:txBody>
      </p:sp>
    </p:spTree>
    <p:extLst>
      <p:ext uri="{BB962C8B-B14F-4D97-AF65-F5344CB8AC3E}">
        <p14:creationId xmlns:p14="http://schemas.microsoft.com/office/powerpoint/2010/main" val="3684990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5F34F27-CA8F-4065-B832-0ABD72BF19D1}"/>
              </a:ext>
            </a:extLst>
          </p:cNvPr>
          <p:cNvSpPr>
            <a:spLocks noGrp="1"/>
          </p:cNvSpPr>
          <p:nvPr>
            <p:ph type="body" sz="half" idx="2"/>
          </p:nvPr>
        </p:nvSpPr>
        <p:spPr>
          <a:xfrm>
            <a:off x="1921566" y="1598612"/>
            <a:ext cx="4172846" cy="4985575"/>
          </a:xfrm>
        </p:spPr>
        <p:txBody>
          <a:bodyPr>
            <a:normAutofit/>
          </a:bodyPr>
          <a:lstStyle/>
          <a:p>
            <a:pPr marL="285750" lvl="0" indent="-285750" algn="just">
              <a:buClr>
                <a:srgbClr val="A53010"/>
              </a:buClr>
              <a:buFont typeface="Wingdings 3" panose="05040102010807070707" pitchFamily="18" charset="2"/>
              <a:buChar char=""/>
            </a:pPr>
            <a:r>
              <a:rPr lang="en-IN" sz="1800" dirty="0">
                <a:solidFill>
                  <a:prstClr val="black">
                    <a:lumMod val="75000"/>
                    <a:lumOff val="25000"/>
                  </a:prstClr>
                </a:solidFill>
              </a:rPr>
              <a:t>The box plot shows as the years progressed, the general trend of mpg values has been increased.</a:t>
            </a:r>
          </a:p>
          <a:p>
            <a:pPr marL="285750" lvl="0" indent="-285750" algn="just">
              <a:buClr>
                <a:srgbClr val="A53010"/>
              </a:buClr>
              <a:buFont typeface="Wingdings 3" panose="05040102010807070707" pitchFamily="18" charset="2"/>
              <a:buChar char=""/>
            </a:pPr>
            <a:r>
              <a:rPr lang="en-IN" sz="1800" dirty="0">
                <a:solidFill>
                  <a:prstClr val="black">
                    <a:lumMod val="75000"/>
                    <a:lumOff val="25000"/>
                  </a:prstClr>
                </a:solidFill>
              </a:rPr>
              <a:t>The highest average value of mpg is 32.5 in the year 1980.</a:t>
            </a:r>
          </a:p>
          <a:p>
            <a:pPr marL="285750" lvl="0" indent="-285750" algn="just">
              <a:buClr>
                <a:srgbClr val="A53010"/>
              </a:buClr>
              <a:buFont typeface="Wingdings 3" panose="05040102010807070707" pitchFamily="18" charset="2"/>
              <a:buChar char=""/>
            </a:pPr>
            <a:r>
              <a:rPr lang="en-IN" sz="1800" dirty="0">
                <a:solidFill>
                  <a:prstClr val="black">
                    <a:lumMod val="75000"/>
                    <a:lumOff val="25000"/>
                  </a:prstClr>
                </a:solidFill>
              </a:rPr>
              <a:t>Lowest average mpg value is 16 in the year 1970.</a:t>
            </a:r>
          </a:p>
          <a:p>
            <a:pPr marL="285750" lvl="0" indent="-285750" algn="just">
              <a:buClr>
                <a:srgbClr val="A53010"/>
              </a:buClr>
              <a:buFont typeface="Wingdings 3" panose="05040102010807070707" pitchFamily="18" charset="2"/>
              <a:buChar char=""/>
            </a:pPr>
            <a:r>
              <a:rPr lang="en-IN" sz="1800" dirty="0">
                <a:solidFill>
                  <a:prstClr val="black">
                    <a:lumMod val="75000"/>
                    <a:lumOff val="25000"/>
                  </a:prstClr>
                </a:solidFill>
              </a:rPr>
              <a:t>By analysing this plot we can estimate that due to the time factor in early 70’s there were no experts to focus on mpg and later on with improved engineering they might have considered mpg as an important factor due to </a:t>
            </a:r>
            <a:r>
              <a:rPr lang="en-IN" sz="1800" dirty="0"/>
              <a:t>gasoline</a:t>
            </a:r>
            <a:r>
              <a:rPr lang="en-IN" sz="1800" dirty="0">
                <a:solidFill>
                  <a:prstClr val="black">
                    <a:lumMod val="75000"/>
                    <a:lumOff val="25000"/>
                  </a:prstClr>
                </a:solidFill>
              </a:rPr>
              <a:t> and climate effects constraints.</a:t>
            </a:r>
          </a:p>
          <a:p>
            <a:pPr algn="just"/>
            <a:endParaRPr lang="en-IN" sz="1800" dirty="0"/>
          </a:p>
        </p:txBody>
      </p:sp>
      <p:pic>
        <p:nvPicPr>
          <p:cNvPr id="6" name="Content Placeholder 5">
            <a:extLst>
              <a:ext uri="{FF2B5EF4-FFF2-40B4-BE49-F238E27FC236}">
                <a16:creationId xmlns:a16="http://schemas.microsoft.com/office/drawing/2014/main" id="{D890FC44-BFCA-4C16-B2E4-A7A26ADCA8BD}"/>
              </a:ext>
            </a:extLst>
          </p:cNvPr>
          <p:cNvPicPr>
            <a:picLocks noGrp="1" noChangeAspect="1"/>
          </p:cNvPicPr>
          <p:nvPr>
            <p:ph idx="1"/>
          </p:nvPr>
        </p:nvPicPr>
        <p:blipFill>
          <a:blip r:embed="rId2"/>
          <a:stretch>
            <a:fillRect/>
          </a:stretch>
        </p:blipFill>
        <p:spPr>
          <a:xfrm>
            <a:off x="6323013" y="1553853"/>
            <a:ext cx="5181600" cy="3199432"/>
          </a:xfrm>
          <a:prstGeom prst="rect">
            <a:avLst/>
          </a:prstGeom>
        </p:spPr>
      </p:pic>
      <p:sp>
        <p:nvSpPr>
          <p:cNvPr id="7" name="Title 7">
            <a:extLst>
              <a:ext uri="{FF2B5EF4-FFF2-40B4-BE49-F238E27FC236}">
                <a16:creationId xmlns:a16="http://schemas.microsoft.com/office/drawing/2014/main" id="{F56A4EC3-0952-45F2-ADBA-810F90EEF578}"/>
              </a:ext>
            </a:extLst>
          </p:cNvPr>
          <p:cNvSpPr>
            <a:spLocks noGrp="1"/>
          </p:cNvSpPr>
          <p:nvPr>
            <p:ph type="title"/>
          </p:nvPr>
        </p:nvSpPr>
        <p:spPr>
          <a:xfrm>
            <a:off x="1820596" y="273812"/>
            <a:ext cx="8915400" cy="976312"/>
          </a:xfrm>
        </p:spPr>
        <p:txBody>
          <a:bodyPr>
            <a:noAutofit/>
          </a:bodyPr>
          <a:lstStyle/>
          <a:p>
            <a:r>
              <a:rPr lang="en-IN" sz="3600" dirty="0"/>
              <a:t>Parallel box plot (Model Year vs Mpg)</a:t>
            </a:r>
          </a:p>
        </p:txBody>
      </p:sp>
      <p:pic>
        <p:nvPicPr>
          <p:cNvPr id="8" name="Picture 7">
            <a:extLst>
              <a:ext uri="{FF2B5EF4-FFF2-40B4-BE49-F238E27FC236}">
                <a16:creationId xmlns:a16="http://schemas.microsoft.com/office/drawing/2014/main" id="{63F6DC1B-05F1-4F1D-9D05-6EEF2D2FAE92}"/>
              </a:ext>
            </a:extLst>
          </p:cNvPr>
          <p:cNvPicPr>
            <a:picLocks noChangeAspect="1"/>
          </p:cNvPicPr>
          <p:nvPr/>
        </p:nvPicPr>
        <p:blipFill>
          <a:blip r:embed="rId3"/>
          <a:stretch>
            <a:fillRect/>
          </a:stretch>
        </p:blipFill>
        <p:spPr>
          <a:xfrm>
            <a:off x="6323013" y="1404730"/>
            <a:ext cx="5471422" cy="5062331"/>
          </a:xfrm>
          <a:prstGeom prst="rect">
            <a:avLst/>
          </a:prstGeom>
        </p:spPr>
      </p:pic>
      <p:pic>
        <p:nvPicPr>
          <p:cNvPr id="10" name="Picture 9">
            <a:extLst>
              <a:ext uri="{FF2B5EF4-FFF2-40B4-BE49-F238E27FC236}">
                <a16:creationId xmlns:a16="http://schemas.microsoft.com/office/drawing/2014/main" id="{F3530BF7-309C-4C36-95BB-165E4BA32F6F}"/>
              </a:ext>
            </a:extLst>
          </p:cNvPr>
          <p:cNvPicPr>
            <a:picLocks noChangeAspect="1"/>
          </p:cNvPicPr>
          <p:nvPr/>
        </p:nvPicPr>
        <p:blipFill>
          <a:blip r:embed="rId2"/>
          <a:stretch>
            <a:fillRect/>
          </a:stretch>
        </p:blipFill>
        <p:spPr>
          <a:xfrm>
            <a:off x="6094411" y="1404730"/>
            <a:ext cx="5700023" cy="5062331"/>
          </a:xfrm>
          <a:prstGeom prst="rect">
            <a:avLst/>
          </a:prstGeom>
        </p:spPr>
      </p:pic>
    </p:spTree>
    <p:extLst>
      <p:ext uri="{BB962C8B-B14F-4D97-AF65-F5344CB8AC3E}">
        <p14:creationId xmlns:p14="http://schemas.microsoft.com/office/powerpoint/2010/main" val="34519553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223</TotalTime>
  <Words>1521</Words>
  <Application>Microsoft Office PowerPoint</Application>
  <PresentationFormat>Widescreen</PresentationFormat>
  <Paragraphs>110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Analysis of Auto-Mpg</vt:lpstr>
      <vt:lpstr>Objective of Analysing Data Set</vt:lpstr>
      <vt:lpstr>Introduction of Data Set</vt:lpstr>
      <vt:lpstr>Attributes Information</vt:lpstr>
      <vt:lpstr>Outliers</vt:lpstr>
      <vt:lpstr>Outliers</vt:lpstr>
      <vt:lpstr>Histogram</vt:lpstr>
      <vt:lpstr>Parallel box plot (Origin vs Mpg)</vt:lpstr>
      <vt:lpstr>Parallel box plot (Model Year vs Mpg)</vt:lpstr>
      <vt:lpstr>Parallel box plot (Cylinders vs Mpg)</vt:lpstr>
      <vt:lpstr>Correlation matrix</vt:lpstr>
      <vt:lpstr>Scatter Plot</vt:lpstr>
      <vt:lpstr>Scatter Plot</vt:lpstr>
      <vt:lpstr>Residual Plot (Model Year vs Mpg)</vt:lpstr>
      <vt:lpstr>Skewed to Symmetric</vt:lpstr>
      <vt:lpstr>Conclusion</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Auto-Mpg</dc:title>
  <dc:creator>Venkata Sai Suneeth Ravilla</dc:creator>
  <cp:lastModifiedBy>Venkata Sai Suneeth Ravilla</cp:lastModifiedBy>
  <cp:revision>19</cp:revision>
  <dcterms:created xsi:type="dcterms:W3CDTF">2019-12-15T00:58:47Z</dcterms:created>
  <dcterms:modified xsi:type="dcterms:W3CDTF">2019-12-15T04:44:31Z</dcterms:modified>
</cp:coreProperties>
</file>